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9" r:id="rId3"/>
    <p:sldId id="260" r:id="rId4"/>
    <p:sldId id="261" r:id="rId5"/>
    <p:sldId id="277" r:id="rId6"/>
    <p:sldId id="262" r:id="rId7"/>
    <p:sldId id="263" r:id="rId8"/>
    <p:sldId id="264" r:id="rId9"/>
    <p:sldId id="265" r:id="rId10"/>
    <p:sldId id="266" r:id="rId11"/>
    <p:sldId id="267" r:id="rId12"/>
    <p:sldId id="270" r:id="rId13"/>
    <p:sldId id="271" r:id="rId14"/>
    <p:sldId id="272" r:id="rId15"/>
    <p:sldId id="273" r:id="rId16"/>
    <p:sldId id="268" r:id="rId17"/>
    <p:sldId id="269" r:id="rId18"/>
    <p:sldId id="274" r:id="rId19"/>
    <p:sldId id="275" r:id="rId20"/>
    <p:sldId id="276" r:id="rId21"/>
    <p:sldId id="257" r:id="rId22"/>
    <p:sldId id="25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3178"/>
    <a:srgbClr val="331F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1" d="100"/>
          <a:sy n="111" d="100"/>
        </p:scale>
        <p:origin x="4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8AFF89-6860-493C-92B5-C658713E7E1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F90C9-9F3B-4B5C-A652-02F825FA8BD0}" type="slidenum">
              <a:rPr lang="en-US" smtClean="0"/>
              <a:t>‹#›</a:t>
            </a:fld>
            <a:endParaRPr lang="en-US"/>
          </a:p>
        </p:txBody>
      </p:sp>
    </p:spTree>
    <p:extLst>
      <p:ext uri="{BB962C8B-B14F-4D97-AF65-F5344CB8AC3E}">
        <p14:creationId xmlns:p14="http://schemas.microsoft.com/office/powerpoint/2010/main" val="257156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FB458-E6EA-427F-A270-0CA09B5FA597}"/>
              </a:ext>
            </a:extLst>
          </p:cNvPr>
          <p:cNvSpPr>
            <a:spLocks noGrp="1"/>
          </p:cNvSpPr>
          <p:nvPr>
            <p:ph type="title" hasCustomPrompt="1"/>
          </p:nvPr>
        </p:nvSpPr>
        <p:spPr/>
        <p:txBody>
          <a:bodyPr/>
          <a:lstStyle>
            <a:lvl1pPr>
              <a:defRPr/>
            </a:lvl1pPr>
          </a:lstStyle>
          <a:p>
            <a:r>
              <a:rPr lang="en-US" dirty="0"/>
              <a:t>Copy and paste this table into new slides</a:t>
            </a:r>
          </a:p>
        </p:txBody>
      </p:sp>
      <p:sp>
        <p:nvSpPr>
          <p:cNvPr id="3" name="Footer Placeholder 2">
            <a:extLst>
              <a:ext uri="{FF2B5EF4-FFF2-40B4-BE49-F238E27FC236}">
                <a16:creationId xmlns:a16="http://schemas.microsoft.com/office/drawing/2014/main" id="{4311619C-288C-4FE9-895C-06541043DF1E}"/>
              </a:ext>
            </a:extLst>
          </p:cNvPr>
          <p:cNvSpPr>
            <a:spLocks noGrp="1"/>
          </p:cNvSpPr>
          <p:nvPr>
            <p:ph type="ftr" sz="quarter" idx="10"/>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F8D9BB23-6ADF-4D2A-BC3C-B99A76D069C0}"/>
              </a:ext>
            </a:extLst>
          </p:cNvPr>
          <p:cNvSpPr>
            <a:spLocks noGrp="1"/>
          </p:cNvSpPr>
          <p:nvPr>
            <p:ph type="sldNum" sz="quarter" idx="11"/>
          </p:nvPr>
        </p:nvSpPr>
        <p:spPr/>
        <p:txBody>
          <a:bodyPr/>
          <a:lstStyle/>
          <a:p>
            <a:r>
              <a:rPr lang="en-US"/>
              <a:t>www.hivguidelines.org</a:t>
            </a:r>
            <a:endParaRPr lang="en-US" dirty="0"/>
          </a:p>
        </p:txBody>
      </p:sp>
      <p:sp>
        <p:nvSpPr>
          <p:cNvPr id="5" name="Date Placeholder 4">
            <a:extLst>
              <a:ext uri="{FF2B5EF4-FFF2-40B4-BE49-F238E27FC236}">
                <a16:creationId xmlns:a16="http://schemas.microsoft.com/office/drawing/2014/main" id="{0BBC07FF-3681-4EAC-8893-C0EE5BBBD5C1}"/>
              </a:ext>
            </a:extLst>
          </p:cNvPr>
          <p:cNvSpPr>
            <a:spLocks noGrp="1"/>
          </p:cNvSpPr>
          <p:nvPr>
            <p:ph type="dt" sz="half" idx="12"/>
          </p:nvPr>
        </p:nvSpPr>
        <p:spPr/>
        <p:txBody>
          <a:bodyPr/>
          <a:lstStyle/>
          <a:p>
            <a:r>
              <a:rPr lang="en-US"/>
              <a:t>MONTH YEAR</a:t>
            </a:r>
            <a:endParaRPr lang="en-US" dirty="0"/>
          </a:p>
        </p:txBody>
      </p:sp>
      <p:graphicFrame>
        <p:nvGraphicFramePr>
          <p:cNvPr id="6" name="Table 5">
            <a:extLst>
              <a:ext uri="{FF2B5EF4-FFF2-40B4-BE49-F238E27FC236}">
                <a16:creationId xmlns:a16="http://schemas.microsoft.com/office/drawing/2014/main" id="{6D4CDBBC-9F5F-4BC7-BD08-B694E644794D}"/>
              </a:ext>
            </a:extLst>
          </p:cNvPr>
          <p:cNvGraphicFramePr>
            <a:graphicFrameLocks noGrp="1"/>
          </p:cNvGraphicFramePr>
          <p:nvPr userDrawn="1">
            <p:extLst>
              <p:ext uri="{D42A27DB-BD31-4B8C-83A1-F6EECF244321}">
                <p14:modId xmlns:p14="http://schemas.microsoft.com/office/powerpoint/2010/main" val="785534670"/>
              </p:ext>
            </p:extLst>
          </p:nvPr>
        </p:nvGraphicFramePr>
        <p:xfrm>
          <a:off x="838200" y="1843088"/>
          <a:ext cx="10515600" cy="2225040"/>
        </p:xfrm>
        <a:graphic>
          <a:graphicData uri="http://schemas.openxmlformats.org/drawingml/2006/table">
            <a:tbl>
              <a:tblPr firstRow="1" bandRow="1">
                <a:tableStyleId>{5940675A-B579-460E-94D1-54222C63F5DA}</a:tableStyleId>
              </a:tblPr>
              <a:tblGrid>
                <a:gridCol w="2628900">
                  <a:extLst>
                    <a:ext uri="{9D8B030D-6E8A-4147-A177-3AD203B41FA5}">
                      <a16:colId xmlns:a16="http://schemas.microsoft.com/office/drawing/2014/main" val="2965091158"/>
                    </a:ext>
                  </a:extLst>
                </a:gridCol>
                <a:gridCol w="2628900">
                  <a:extLst>
                    <a:ext uri="{9D8B030D-6E8A-4147-A177-3AD203B41FA5}">
                      <a16:colId xmlns:a16="http://schemas.microsoft.com/office/drawing/2014/main" val="1943214951"/>
                    </a:ext>
                  </a:extLst>
                </a:gridCol>
                <a:gridCol w="2628900">
                  <a:extLst>
                    <a:ext uri="{9D8B030D-6E8A-4147-A177-3AD203B41FA5}">
                      <a16:colId xmlns:a16="http://schemas.microsoft.com/office/drawing/2014/main" val="2036904806"/>
                    </a:ext>
                  </a:extLst>
                </a:gridCol>
                <a:gridCol w="2628900">
                  <a:extLst>
                    <a:ext uri="{9D8B030D-6E8A-4147-A177-3AD203B41FA5}">
                      <a16:colId xmlns:a16="http://schemas.microsoft.com/office/drawing/2014/main" val="2736412188"/>
                    </a:ext>
                  </a:extLst>
                </a:gridCol>
              </a:tblGrid>
              <a:tr h="370840">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Text</a:t>
                      </a:r>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4279552632"/>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3964962726"/>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2233240769"/>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1170612783"/>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60967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956861F-471E-4867-8CA0-64C1B8583468}"/>
              </a:ext>
            </a:extLst>
          </p:cNvPr>
          <p:cNvSpPr>
            <a:spLocks noGrp="1"/>
          </p:cNvSpPr>
          <p:nvPr>
            <p:ph type="title"/>
          </p:nvPr>
        </p:nvSpPr>
        <p:spPr>
          <a:xfrm>
            <a:off x="838200" y="136525"/>
            <a:ext cx="9717505" cy="1325563"/>
          </a:xfrm>
          <a:prstGeom prst="rect">
            <a:avLst/>
          </a:prstGeom>
        </p:spPr>
        <p:txBody>
          <a:bodyPr vert="horz" lIns="91440" tIns="45720" rIns="91440" bIns="45720" rtlCol="0" anchor="ctr">
            <a:normAutofit/>
          </a:bodyPr>
          <a:lstStyle/>
          <a:p>
            <a:r>
              <a:rPr lang="en-US" dirty="0"/>
              <a:t>Click to edit Master title style</a:t>
            </a:r>
          </a:p>
        </p:txBody>
      </p:sp>
      <p:sp>
        <p:nvSpPr>
          <p:cNvPr id="11" name="Text Placeholder 2">
            <a:extLst>
              <a:ext uri="{FF2B5EF4-FFF2-40B4-BE49-F238E27FC236}">
                <a16:creationId xmlns:a16="http://schemas.microsoft.com/office/drawing/2014/main" id="{415E7499-E057-4A88-BE36-9CED3A66B1F6}"/>
              </a:ext>
            </a:extLst>
          </p:cNvPr>
          <p:cNvSpPr>
            <a:spLocks noGrp="1"/>
          </p:cNvSpPr>
          <p:nvPr>
            <p:ph idx="1"/>
          </p:nvPr>
        </p:nvSpPr>
        <p:spPr>
          <a:xfrm>
            <a:off x="838200" y="1564105"/>
            <a:ext cx="10515600" cy="461285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3" name="Footer Placeholder 2">
            <a:extLst>
              <a:ext uri="{FF2B5EF4-FFF2-40B4-BE49-F238E27FC236}">
                <a16:creationId xmlns:a16="http://schemas.microsoft.com/office/drawing/2014/main" id="{7049AC4E-D8BB-4B00-8255-3DDA22B23D79}"/>
              </a:ext>
            </a:extLst>
          </p:cNvPr>
          <p:cNvSpPr>
            <a:spLocks noGrp="1"/>
          </p:cNvSpPr>
          <p:nvPr>
            <p:ph type="ftr" sz="quarter" idx="11"/>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AF16702A-DA3E-444D-9613-E37755F13D7E}"/>
              </a:ext>
            </a:extLst>
          </p:cNvPr>
          <p:cNvSpPr>
            <a:spLocks noGrp="1"/>
          </p:cNvSpPr>
          <p:nvPr>
            <p:ph type="sldNum" sz="quarter" idx="12"/>
          </p:nvPr>
        </p:nvSpPr>
        <p:spPr/>
        <p:txBody>
          <a:bodyPr/>
          <a:lstStyle/>
          <a:p>
            <a:r>
              <a:rPr lang="en-US"/>
              <a:t>www.hivguidelines.org</a:t>
            </a:r>
            <a:endParaRPr lang="en-US" dirty="0"/>
          </a:p>
        </p:txBody>
      </p:sp>
      <p:sp>
        <p:nvSpPr>
          <p:cNvPr id="6" name="Date Placeholder 3">
            <a:extLst>
              <a:ext uri="{FF2B5EF4-FFF2-40B4-BE49-F238E27FC236}">
                <a16:creationId xmlns:a16="http://schemas.microsoft.com/office/drawing/2014/main" id="{8C065E23-58B0-47C2-BAF2-36F1AB162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JULY 2025</a:t>
            </a:r>
          </a:p>
        </p:txBody>
      </p:sp>
    </p:spTree>
    <p:extLst>
      <p:ext uri="{BB962C8B-B14F-4D97-AF65-F5344CB8AC3E}">
        <p14:creationId xmlns:p14="http://schemas.microsoft.com/office/powerpoint/2010/main" val="12973271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B1BA2E-98D3-406F-8D4C-60CD1C4A897E}"/>
              </a:ext>
            </a:extLst>
          </p:cNvPr>
          <p:cNvSpPr>
            <a:spLocks noGrp="1"/>
          </p:cNvSpPr>
          <p:nvPr>
            <p:ph type="title"/>
          </p:nvPr>
        </p:nvSpPr>
        <p:spPr>
          <a:xfrm>
            <a:off x="838200" y="136525"/>
            <a:ext cx="971612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EEB9328-205D-4FEB-BB5E-833FB212CCF8}"/>
              </a:ext>
            </a:extLst>
          </p:cNvPr>
          <p:cNvSpPr>
            <a:spLocks noGrp="1"/>
          </p:cNvSpPr>
          <p:nvPr>
            <p:ph type="body" idx="1"/>
          </p:nvPr>
        </p:nvSpPr>
        <p:spPr>
          <a:xfrm>
            <a:off x="838200" y="1596189"/>
            <a:ext cx="10515600" cy="458077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8047F27E-F12C-4880-AFE8-1EED8E3FB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NYSDOH AIDS Institute Clinical Guidelines Program</a:t>
            </a:r>
          </a:p>
        </p:txBody>
      </p:sp>
      <p:sp>
        <p:nvSpPr>
          <p:cNvPr id="8" name="Slide Number Placeholder 7">
            <a:extLst>
              <a:ext uri="{FF2B5EF4-FFF2-40B4-BE49-F238E27FC236}">
                <a16:creationId xmlns:a16="http://schemas.microsoft.com/office/drawing/2014/main" id="{CAFCFE23-4E54-4A12-BD8A-5107F9B5B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www.hivguidelines.org</a:t>
            </a:r>
          </a:p>
        </p:txBody>
      </p:sp>
      <p:sp>
        <p:nvSpPr>
          <p:cNvPr id="4" name="Date Placeholder 3">
            <a:extLst>
              <a:ext uri="{FF2B5EF4-FFF2-40B4-BE49-F238E27FC236}">
                <a16:creationId xmlns:a16="http://schemas.microsoft.com/office/drawing/2014/main" id="{F9CA2C0A-0C2B-4B5A-B14F-B010C8B09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MONTH YEAR</a:t>
            </a:r>
          </a:p>
        </p:txBody>
      </p:sp>
      <p:pic>
        <p:nvPicPr>
          <p:cNvPr id="9" name="Picture 8">
            <a:extLst>
              <a:ext uri="{FF2B5EF4-FFF2-40B4-BE49-F238E27FC236}">
                <a16:creationId xmlns:a16="http://schemas.microsoft.com/office/drawing/2014/main" id="{F7BA7118-DC0F-41EC-8EA8-216B84828A1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292209501"/>
      </p:ext>
    </p:extLst>
  </p:cSld>
  <p:clrMap bg1="lt1" tx1="dk1" bg2="lt2" tx2="dk2" accent1="accent1" accent2="accent2" accent3="accent3" accent4="accent4" accent5="accent5" accent6="accent6" hlink="hlink" folHlink="folHlink"/>
  <p:sldLayoutIdLst>
    <p:sldLayoutId id="2147483650" r:id="rId1"/>
    <p:sldLayoutId id="2147483649" r:id="rId2"/>
  </p:sldLayoutIdLst>
  <p:hf hdr="0"/>
  <p:txStyles>
    <p:titleStyle>
      <a:lvl1pPr algn="l" defTabSz="914400" rtl="0" eaLnBrk="1" latinLnBrk="0" hangingPunct="1">
        <a:lnSpc>
          <a:spcPct val="90000"/>
        </a:lnSpc>
        <a:spcBef>
          <a:spcPct val="0"/>
        </a:spcBef>
        <a:buNone/>
        <a:defRPr sz="4000" b="1" i="0" kern="1200" baseline="0">
          <a:solidFill>
            <a:schemeClr val="tx1"/>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viremic.org" TargetMode="External"/><Relationship Id="rId2" Type="http://schemas.openxmlformats.org/officeDocument/2006/relationships/image" Target="../media/image3.jpg"/><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D2A4328F-46B1-4229-B077-31783946341A}"/>
              </a:ext>
            </a:extLst>
          </p:cNvPr>
          <p:cNvSpPr txBox="1">
            <a:spLocks/>
          </p:cNvSpPr>
          <p:nvPr/>
        </p:nvSpPr>
        <p:spPr>
          <a:xfrm>
            <a:off x="1441501" y="2419316"/>
            <a:ext cx="9144000" cy="2210873"/>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1800"/>
              </a:spcAft>
              <a:buNone/>
            </a:pPr>
            <a:r>
              <a:rPr lang="en-US" sz="5400" dirty="0">
                <a:effectLst>
                  <a:outerShdw blurRad="38100" dist="38100" dir="2700000" algn="tl">
                    <a:srgbClr val="000000">
                      <a:alpha val="43137"/>
                    </a:srgbClr>
                  </a:outerShdw>
                </a:effectLst>
              </a:rPr>
              <a:t>Use of Injectable CAB/RPV LA as Replacement ART in Virally Suppressed Adults</a:t>
            </a:r>
          </a:p>
          <a:p>
            <a:pPr marL="0" indent="0" algn="ctr">
              <a:buNone/>
            </a:pPr>
            <a:r>
              <a:rPr lang="en-US" sz="4800" dirty="0">
                <a:solidFill>
                  <a:srgbClr val="331F44"/>
                </a:solidFill>
              </a:rPr>
              <a:t>www.hivguidelines.org</a:t>
            </a:r>
          </a:p>
          <a:p>
            <a:pPr marL="0" indent="0">
              <a:buNone/>
            </a:pPr>
            <a:endParaRPr lang="en-US" sz="4800" dirty="0">
              <a:latin typeface="+mj-lt"/>
            </a:endParaRPr>
          </a:p>
        </p:txBody>
      </p:sp>
      <p:sp>
        <p:nvSpPr>
          <p:cNvPr id="2" name="Date Placeholder 1">
            <a:extLst>
              <a:ext uri="{FF2B5EF4-FFF2-40B4-BE49-F238E27FC236}">
                <a16:creationId xmlns:a16="http://schemas.microsoft.com/office/drawing/2014/main" id="{52607920-6DE4-47D0-8A04-982D67867674}"/>
              </a:ext>
            </a:extLst>
          </p:cNvPr>
          <p:cNvSpPr>
            <a:spLocks noGrp="1"/>
          </p:cNvSpPr>
          <p:nvPr>
            <p:ph type="dt" sz="half" idx="2"/>
          </p:nvPr>
        </p:nvSpPr>
        <p:spPr>
          <a:xfrm>
            <a:off x="838200" y="6356350"/>
            <a:ext cx="2743200" cy="365125"/>
          </a:xfrm>
          <a:prstGeom prst="rect">
            <a:avLst/>
          </a:prstGeom>
        </p:spPr>
        <p:txBody>
          <a:bodyPr/>
          <a:lstStyle/>
          <a:p>
            <a:r>
              <a:rPr lang="en-US" sz="1200" dirty="0">
                <a:solidFill>
                  <a:schemeClr val="bg1">
                    <a:lumMod val="50000"/>
                  </a:schemeClr>
                </a:solidFill>
              </a:rPr>
              <a:t>FEBRUARY 2026</a:t>
            </a:r>
          </a:p>
        </p:txBody>
      </p:sp>
      <p:sp>
        <p:nvSpPr>
          <p:cNvPr id="3" name="Footer Placeholder 2">
            <a:extLst>
              <a:ext uri="{FF2B5EF4-FFF2-40B4-BE49-F238E27FC236}">
                <a16:creationId xmlns:a16="http://schemas.microsoft.com/office/drawing/2014/main" id="{91F37E02-385B-4CEC-806B-9AEBB752A99D}"/>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Tree>
    <p:extLst>
      <p:ext uri="{BB962C8B-B14F-4D97-AF65-F5344CB8AC3E}">
        <p14:creationId xmlns:p14="http://schemas.microsoft.com/office/powerpoint/2010/main" val="6986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412A3-A245-41C0-8D64-437A06384A21}"/>
              </a:ext>
            </a:extLst>
          </p:cNvPr>
          <p:cNvSpPr>
            <a:spLocks noGrp="1"/>
          </p:cNvSpPr>
          <p:nvPr>
            <p:ph type="title"/>
          </p:nvPr>
        </p:nvSpPr>
        <p:spPr/>
        <p:txBody>
          <a:bodyPr/>
          <a:lstStyle/>
          <a:p>
            <a:r>
              <a:rPr lang="en-US" dirty="0"/>
              <a:t>Recommendations:</a:t>
            </a:r>
            <a:br>
              <a:rPr lang="en-US" dirty="0"/>
            </a:br>
            <a:r>
              <a:rPr lang="en-US" dirty="0"/>
              <a:t>Administration</a:t>
            </a:r>
          </a:p>
        </p:txBody>
      </p:sp>
      <p:sp>
        <p:nvSpPr>
          <p:cNvPr id="3" name="Content Placeholder 2">
            <a:extLst>
              <a:ext uri="{FF2B5EF4-FFF2-40B4-BE49-F238E27FC236}">
                <a16:creationId xmlns:a16="http://schemas.microsoft.com/office/drawing/2014/main" id="{3A55EE49-029D-46BE-BBF9-06B51A086379}"/>
              </a:ext>
            </a:extLst>
          </p:cNvPr>
          <p:cNvSpPr>
            <a:spLocks noGrp="1"/>
          </p:cNvSpPr>
          <p:nvPr>
            <p:ph idx="1"/>
          </p:nvPr>
        </p:nvSpPr>
        <p:spPr/>
        <p:txBody>
          <a:bodyPr/>
          <a:lstStyle/>
          <a:p>
            <a:r>
              <a:rPr lang="en-US" dirty="0"/>
              <a:t>CAB/RPV LA should be administered by a licensed and trained healthcare professional. (A*)</a:t>
            </a:r>
          </a:p>
          <a:p>
            <a:r>
              <a:rPr lang="en-US" dirty="0"/>
              <a:t>To prepare and administer CAB/RPV LA, clinicians should follow the protocols detailed in </a:t>
            </a:r>
            <a:r>
              <a:rPr lang="en-US" i="1" dirty="0"/>
              <a:t>Preparation and Administration of Initial and Maintenance Doses of Injectable CAB/RPV LA</a:t>
            </a:r>
            <a:r>
              <a:rPr lang="en-US" dirty="0"/>
              <a:t> and in the medication package inserts. (A1)</a:t>
            </a:r>
          </a:p>
        </p:txBody>
      </p:sp>
      <p:sp>
        <p:nvSpPr>
          <p:cNvPr id="4" name="Footer Placeholder 3">
            <a:extLst>
              <a:ext uri="{FF2B5EF4-FFF2-40B4-BE49-F238E27FC236}">
                <a16:creationId xmlns:a16="http://schemas.microsoft.com/office/drawing/2014/main" id="{B1429259-B274-428A-8F48-73E726340E91}"/>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88D7A89-313E-4748-A23B-A821E3FF442E}"/>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C39B0AD2-54AF-4DC8-A51C-1BEF70492237}"/>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407068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647CB-1CF7-4474-B0DC-124882FAD117}"/>
              </a:ext>
            </a:extLst>
          </p:cNvPr>
          <p:cNvSpPr>
            <a:spLocks noGrp="1"/>
          </p:cNvSpPr>
          <p:nvPr>
            <p:ph type="title"/>
          </p:nvPr>
        </p:nvSpPr>
        <p:spPr/>
        <p:txBody>
          <a:bodyPr/>
          <a:lstStyle/>
          <a:p>
            <a:r>
              <a:rPr lang="en-US" dirty="0"/>
              <a:t>Recommendations:</a:t>
            </a:r>
            <a:br>
              <a:rPr lang="en-US" dirty="0"/>
            </a:br>
            <a:r>
              <a:rPr lang="en-US" dirty="0"/>
              <a:t>Dosing Strategy</a:t>
            </a:r>
          </a:p>
        </p:txBody>
      </p:sp>
      <p:sp>
        <p:nvSpPr>
          <p:cNvPr id="3" name="Content Placeholder 2">
            <a:extLst>
              <a:ext uri="{FF2B5EF4-FFF2-40B4-BE49-F238E27FC236}">
                <a16:creationId xmlns:a16="http://schemas.microsoft.com/office/drawing/2014/main" id="{D52203E6-FBF7-4A01-ACFE-7FC7AAA9F3F9}"/>
              </a:ext>
            </a:extLst>
          </p:cNvPr>
          <p:cNvSpPr>
            <a:spLocks noGrp="1"/>
          </p:cNvSpPr>
          <p:nvPr>
            <p:ph idx="1"/>
          </p:nvPr>
        </p:nvSpPr>
        <p:spPr/>
        <p:txBody>
          <a:bodyPr/>
          <a:lstStyle/>
          <a:p>
            <a:r>
              <a:rPr lang="en-US" dirty="0"/>
              <a:t>If an oral lead-in is chosen to assess medication tolerability, the clinician should prescribe up to 4 weeks of oral CAB/RPV. (A3)</a:t>
            </a:r>
          </a:p>
          <a:p>
            <a:r>
              <a:rPr lang="en-US" dirty="0"/>
              <a:t>Once a dosing schedule is decided upon, clinicians should administer CAB/RPV LA as detailed in </a:t>
            </a:r>
            <a:r>
              <a:rPr lang="en-US" i="1" dirty="0"/>
              <a:t>Optional Lead-in, Initiation, and Maintenance for Monthly CAB/RPV LA Dosing</a:t>
            </a:r>
            <a:r>
              <a:rPr lang="en-US" dirty="0"/>
              <a:t> or </a:t>
            </a:r>
            <a:r>
              <a:rPr lang="en-US" i="1" dirty="0"/>
              <a:t>Optional Lead-in, Initiation, and Maintenance for Bimonthly CAB/RPV LA Dosing</a:t>
            </a:r>
            <a:r>
              <a:rPr lang="en-US" dirty="0"/>
              <a:t>; a bimonthly (every 8 weeks) dosing schedule is preferred. (A1)</a:t>
            </a:r>
          </a:p>
        </p:txBody>
      </p:sp>
      <p:sp>
        <p:nvSpPr>
          <p:cNvPr id="4" name="Footer Placeholder 3">
            <a:extLst>
              <a:ext uri="{FF2B5EF4-FFF2-40B4-BE49-F238E27FC236}">
                <a16:creationId xmlns:a16="http://schemas.microsoft.com/office/drawing/2014/main" id="{72CDEE18-3A64-4B9C-83F5-E71229EBB8B5}"/>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8DD878C-D026-4E28-82D3-DB53AA5AC53D}"/>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2D655276-F5AA-4136-A223-9B1EAB0F9CAB}"/>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735664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8AEC2-0E28-4FC7-8B77-40F62AC66AF9}"/>
              </a:ext>
            </a:extLst>
          </p:cNvPr>
          <p:cNvSpPr>
            <a:spLocks noGrp="1"/>
          </p:cNvSpPr>
          <p:nvPr>
            <p:ph type="title"/>
          </p:nvPr>
        </p:nvSpPr>
        <p:spPr/>
        <p:txBody>
          <a:bodyPr/>
          <a:lstStyle/>
          <a:p>
            <a:r>
              <a:rPr lang="en-US" dirty="0"/>
              <a:t>Lead-in, Initiation, and Maintenance for Monthly (every 4 weeks) CAB/RPV LA Dosing</a:t>
            </a:r>
          </a:p>
        </p:txBody>
      </p:sp>
      <p:sp>
        <p:nvSpPr>
          <p:cNvPr id="4" name="Footer Placeholder 3">
            <a:extLst>
              <a:ext uri="{FF2B5EF4-FFF2-40B4-BE49-F238E27FC236}">
                <a16:creationId xmlns:a16="http://schemas.microsoft.com/office/drawing/2014/main" id="{EE710776-AC3B-4EFD-95AB-DAAB20655A4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98EBBDA-DEFF-456F-8D43-0E40CB814A6E}"/>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EAB434B2-E0F9-4B0C-9824-52F724710721}"/>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Table 6">
            <a:extLst>
              <a:ext uri="{FF2B5EF4-FFF2-40B4-BE49-F238E27FC236}">
                <a16:creationId xmlns:a16="http://schemas.microsoft.com/office/drawing/2014/main" id="{A9536493-6C5E-41B6-B3C2-385FD067AAD3}"/>
              </a:ext>
            </a:extLst>
          </p:cNvPr>
          <p:cNvGraphicFramePr>
            <a:graphicFrameLocks noGrp="1"/>
          </p:cNvGraphicFramePr>
          <p:nvPr>
            <p:extLst>
              <p:ext uri="{D42A27DB-BD31-4B8C-83A1-F6EECF244321}">
                <p14:modId xmlns:p14="http://schemas.microsoft.com/office/powerpoint/2010/main" val="3493608750"/>
              </p:ext>
            </p:extLst>
          </p:nvPr>
        </p:nvGraphicFramePr>
        <p:xfrm>
          <a:off x="838200" y="1564105"/>
          <a:ext cx="10515600" cy="3114040"/>
        </p:xfrm>
        <a:graphic>
          <a:graphicData uri="http://schemas.openxmlformats.org/drawingml/2006/table">
            <a:tbl>
              <a:tblPr firstRow="1" bandRow="1">
                <a:tableStyleId>{5940675A-B579-460E-94D1-54222C63F5DA}</a:tableStyleId>
              </a:tblPr>
              <a:tblGrid>
                <a:gridCol w="2257926">
                  <a:extLst>
                    <a:ext uri="{9D8B030D-6E8A-4147-A177-3AD203B41FA5}">
                      <a16:colId xmlns:a16="http://schemas.microsoft.com/office/drawing/2014/main" val="2965091158"/>
                    </a:ext>
                  </a:extLst>
                </a:gridCol>
                <a:gridCol w="4128837">
                  <a:extLst>
                    <a:ext uri="{9D8B030D-6E8A-4147-A177-3AD203B41FA5}">
                      <a16:colId xmlns:a16="http://schemas.microsoft.com/office/drawing/2014/main" val="1943214951"/>
                    </a:ext>
                  </a:extLst>
                </a:gridCol>
                <a:gridCol w="4128837">
                  <a:extLst>
                    <a:ext uri="{9D8B030D-6E8A-4147-A177-3AD203B41FA5}">
                      <a16:colId xmlns:a16="http://schemas.microsoft.com/office/drawing/2014/main" val="2036904806"/>
                    </a:ext>
                  </a:extLst>
                </a:gridCol>
              </a:tblGrid>
              <a:tr h="370840">
                <a:tc>
                  <a:txBody>
                    <a:bodyPr/>
                    <a:lstStyle/>
                    <a:p>
                      <a:r>
                        <a:rPr lang="en-US" b="1" dirty="0">
                          <a:solidFill>
                            <a:schemeClr val="bg1"/>
                          </a:solidFill>
                        </a:rPr>
                        <a:t>Timing</a:t>
                      </a:r>
                    </a:p>
                  </a:txBody>
                  <a:tcPr>
                    <a:solidFill>
                      <a:srgbClr val="523178"/>
                    </a:solidFill>
                  </a:tcPr>
                </a:tc>
                <a:tc>
                  <a:txBody>
                    <a:bodyPr/>
                    <a:lstStyle/>
                    <a:p>
                      <a:r>
                        <a:rPr lang="en-US" b="1" dirty="0">
                          <a:solidFill>
                            <a:schemeClr val="bg1"/>
                          </a:solidFill>
                        </a:rPr>
                        <a:t>Dosing and Administration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Week 0 (month 0)</a:t>
                      </a:r>
                    </a:p>
                  </a:txBody>
                  <a:tcPr/>
                </a:tc>
                <a:tc>
                  <a:txBody>
                    <a:bodyPr/>
                    <a:lstStyle/>
                    <a:p>
                      <a:pPr marL="0" indent="0">
                        <a:buFont typeface="Arial" panose="020B0604020202020204" pitchFamily="34" charset="0"/>
                        <a:buNone/>
                      </a:pPr>
                      <a:r>
                        <a:rPr lang="en-US" dirty="0"/>
                        <a:t>CAB 30 mg/RPV 25 mg once daily by mouth with a meal for 4 weeks</a:t>
                      </a:r>
                    </a:p>
                  </a:txBody>
                  <a:tcPr/>
                </a:tc>
                <a:tc>
                  <a:txBody>
                    <a:bodyPr/>
                    <a:lstStyle/>
                    <a:p>
                      <a:pPr marL="0" indent="0">
                        <a:buFont typeface="Arial" panose="020B0604020202020204" pitchFamily="34" charset="0"/>
                        <a:buNone/>
                      </a:pPr>
                      <a:r>
                        <a:rPr lang="en-US" dirty="0"/>
                        <a:t>Optional oral medication lead-in</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Week 4 (month 1)</a:t>
                      </a:r>
                    </a:p>
                  </a:txBody>
                  <a:tcPr/>
                </a:tc>
                <a:tc>
                  <a:txBody>
                    <a:bodyPr/>
                    <a:lstStyle/>
                    <a:p>
                      <a:pPr marL="0" indent="0">
                        <a:buFont typeface="Arial" panose="020B0604020202020204" pitchFamily="34" charset="0"/>
                        <a:buNone/>
                      </a:pPr>
                      <a:r>
                        <a:rPr lang="de-DE" dirty="0"/>
                        <a:t>CAB 600 mg (3 mL)/RPV 900 mg (3 mL) IM injection	</a:t>
                      </a:r>
                      <a:endParaRPr lang="en-US" dirty="0"/>
                    </a:p>
                  </a:txBody>
                  <a:tcPr/>
                </a:tc>
                <a:tc>
                  <a:txBody>
                    <a:bodyPr/>
                    <a:lstStyle/>
                    <a:p>
                      <a:pPr marL="0" indent="0">
                        <a:buFont typeface="Arial" panose="020B0604020202020204" pitchFamily="34" charset="0"/>
                        <a:buNone/>
                      </a:pPr>
                      <a:r>
                        <a:rPr lang="en-US" b="1" dirty="0"/>
                        <a:t>Initiation dose:</a:t>
                      </a:r>
                      <a:r>
                        <a:rPr lang="en-US" dirty="0"/>
                        <a:t> Administer on last day of oral lead-in or prior suppressive ART regimen</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Week 8 (month 2) and every 4 weeks (every 1 month) thereafter</a:t>
                      </a:r>
                    </a:p>
                  </a:txBody>
                  <a:tcPr/>
                </a:tc>
                <a:tc>
                  <a:txBody>
                    <a:bodyPr/>
                    <a:lstStyle/>
                    <a:p>
                      <a:pPr marL="0" indent="0">
                        <a:buFont typeface="Arial" panose="020B0604020202020204" pitchFamily="34" charset="0"/>
                        <a:buNone/>
                      </a:pPr>
                      <a:r>
                        <a:rPr lang="de-DE" dirty="0"/>
                        <a:t>CAB 400 mg (2 mL)/RPV 600 mg (2 mL) IM injection</a:t>
                      </a:r>
                      <a:endParaRPr lang="en-US" dirty="0"/>
                    </a:p>
                  </a:txBody>
                  <a:tcPr/>
                </a:tc>
                <a:tc>
                  <a:txBody>
                    <a:bodyPr/>
                    <a:lstStyle/>
                    <a:p>
                      <a:pPr marL="0" indent="0">
                        <a:buFont typeface="Arial" panose="020B0604020202020204" pitchFamily="34" charset="0"/>
                        <a:buNone/>
                      </a:pPr>
                      <a:r>
                        <a:rPr lang="en-US" b="1" dirty="0"/>
                        <a:t>Maintenance dose:</a:t>
                      </a:r>
                      <a:r>
                        <a:rPr lang="en-US" dirty="0"/>
                        <a:t> Administer within 7 days before or after scheduled date (see Managing Missed or Delayed Injections in full guideline)</a:t>
                      </a:r>
                    </a:p>
                  </a:txBody>
                  <a:tcPr/>
                </a:tc>
                <a:extLst>
                  <a:ext uri="{0D108BD9-81ED-4DB2-BD59-A6C34878D82A}">
                    <a16:rowId xmlns:a16="http://schemas.microsoft.com/office/drawing/2014/main" val="2233240769"/>
                  </a:ext>
                </a:extLst>
              </a:tr>
            </a:tbl>
          </a:graphicData>
        </a:graphic>
      </p:graphicFrame>
    </p:spTree>
    <p:extLst>
      <p:ext uri="{BB962C8B-B14F-4D97-AF65-F5344CB8AC3E}">
        <p14:creationId xmlns:p14="http://schemas.microsoft.com/office/powerpoint/2010/main" val="3487805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8AEC2-0E28-4FC7-8B77-40F62AC66AF9}"/>
              </a:ext>
            </a:extLst>
          </p:cNvPr>
          <p:cNvSpPr>
            <a:spLocks noGrp="1"/>
          </p:cNvSpPr>
          <p:nvPr>
            <p:ph type="title"/>
          </p:nvPr>
        </p:nvSpPr>
        <p:spPr/>
        <p:txBody>
          <a:bodyPr/>
          <a:lstStyle/>
          <a:p>
            <a:r>
              <a:rPr lang="en-US" dirty="0"/>
              <a:t>Lead-in, Initiation, and Maintenance for Bimonthly (every 8 weeks) CAB/RPV LA Dosing</a:t>
            </a:r>
          </a:p>
        </p:txBody>
      </p:sp>
      <p:sp>
        <p:nvSpPr>
          <p:cNvPr id="4" name="Footer Placeholder 3">
            <a:extLst>
              <a:ext uri="{FF2B5EF4-FFF2-40B4-BE49-F238E27FC236}">
                <a16:creationId xmlns:a16="http://schemas.microsoft.com/office/drawing/2014/main" id="{EE710776-AC3B-4EFD-95AB-DAAB20655A4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98EBBDA-DEFF-456F-8D43-0E40CB814A6E}"/>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EAB434B2-E0F9-4B0C-9824-52F724710721}"/>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Table 6">
            <a:extLst>
              <a:ext uri="{FF2B5EF4-FFF2-40B4-BE49-F238E27FC236}">
                <a16:creationId xmlns:a16="http://schemas.microsoft.com/office/drawing/2014/main" id="{A9536493-6C5E-41B6-B3C2-385FD067AAD3}"/>
              </a:ext>
            </a:extLst>
          </p:cNvPr>
          <p:cNvGraphicFramePr>
            <a:graphicFrameLocks noGrp="1"/>
          </p:cNvGraphicFramePr>
          <p:nvPr>
            <p:extLst>
              <p:ext uri="{D42A27DB-BD31-4B8C-83A1-F6EECF244321}">
                <p14:modId xmlns:p14="http://schemas.microsoft.com/office/powerpoint/2010/main" val="1302004374"/>
              </p:ext>
            </p:extLst>
          </p:nvPr>
        </p:nvGraphicFramePr>
        <p:xfrm>
          <a:off x="838200" y="1564105"/>
          <a:ext cx="10515600" cy="4302760"/>
        </p:xfrm>
        <a:graphic>
          <a:graphicData uri="http://schemas.openxmlformats.org/drawingml/2006/table">
            <a:tbl>
              <a:tblPr firstRow="1" bandRow="1">
                <a:tableStyleId>{5940675A-B579-460E-94D1-54222C63F5DA}</a:tableStyleId>
              </a:tblPr>
              <a:tblGrid>
                <a:gridCol w="2257926">
                  <a:extLst>
                    <a:ext uri="{9D8B030D-6E8A-4147-A177-3AD203B41FA5}">
                      <a16:colId xmlns:a16="http://schemas.microsoft.com/office/drawing/2014/main" val="2965091158"/>
                    </a:ext>
                  </a:extLst>
                </a:gridCol>
                <a:gridCol w="4128837">
                  <a:extLst>
                    <a:ext uri="{9D8B030D-6E8A-4147-A177-3AD203B41FA5}">
                      <a16:colId xmlns:a16="http://schemas.microsoft.com/office/drawing/2014/main" val="1943214951"/>
                    </a:ext>
                  </a:extLst>
                </a:gridCol>
                <a:gridCol w="4128837">
                  <a:extLst>
                    <a:ext uri="{9D8B030D-6E8A-4147-A177-3AD203B41FA5}">
                      <a16:colId xmlns:a16="http://schemas.microsoft.com/office/drawing/2014/main" val="2036904806"/>
                    </a:ext>
                  </a:extLst>
                </a:gridCol>
              </a:tblGrid>
              <a:tr h="370840">
                <a:tc>
                  <a:txBody>
                    <a:bodyPr/>
                    <a:lstStyle/>
                    <a:p>
                      <a:r>
                        <a:rPr lang="en-US" b="1" dirty="0">
                          <a:solidFill>
                            <a:schemeClr val="bg1"/>
                          </a:solidFill>
                        </a:rPr>
                        <a:t>Timing</a:t>
                      </a:r>
                    </a:p>
                  </a:txBody>
                  <a:tcPr>
                    <a:solidFill>
                      <a:srgbClr val="523178"/>
                    </a:solidFill>
                  </a:tcPr>
                </a:tc>
                <a:tc>
                  <a:txBody>
                    <a:bodyPr/>
                    <a:lstStyle/>
                    <a:p>
                      <a:r>
                        <a:rPr lang="en-US" b="1" dirty="0">
                          <a:solidFill>
                            <a:schemeClr val="bg1"/>
                          </a:solidFill>
                        </a:rPr>
                        <a:t>Dosing and Administration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Week 0 (month 0)</a:t>
                      </a:r>
                    </a:p>
                  </a:txBody>
                  <a:tcPr/>
                </a:tc>
                <a:tc>
                  <a:txBody>
                    <a:bodyPr/>
                    <a:lstStyle/>
                    <a:p>
                      <a:pPr marL="0" indent="0">
                        <a:buFont typeface="Arial" panose="020B0604020202020204" pitchFamily="34" charset="0"/>
                        <a:buNone/>
                      </a:pPr>
                      <a:r>
                        <a:rPr lang="en-US" dirty="0"/>
                        <a:t>CAB 30 mg/RPV 25 mg once daily by mouth with a meal for 4 weeks</a:t>
                      </a:r>
                    </a:p>
                  </a:txBody>
                  <a:tcPr/>
                </a:tc>
                <a:tc>
                  <a:txBody>
                    <a:bodyPr/>
                    <a:lstStyle/>
                    <a:p>
                      <a:pPr marL="0" indent="0">
                        <a:buFont typeface="Arial" panose="020B0604020202020204" pitchFamily="34" charset="0"/>
                        <a:buNone/>
                      </a:pPr>
                      <a:r>
                        <a:rPr lang="en-US" dirty="0"/>
                        <a:t>Optional oral medication lead-in</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Week 4 (month 1)</a:t>
                      </a:r>
                    </a:p>
                  </a:txBody>
                  <a:tcPr/>
                </a:tc>
                <a:tc>
                  <a:txBody>
                    <a:bodyPr/>
                    <a:lstStyle/>
                    <a:p>
                      <a:pPr marL="0" indent="0">
                        <a:buFont typeface="Arial" panose="020B0604020202020204" pitchFamily="34" charset="0"/>
                        <a:buNone/>
                      </a:pPr>
                      <a:r>
                        <a:rPr lang="de-DE" dirty="0"/>
                        <a:t>CAB 600 mg (3 mL)/RPV 900 mg (3 mL) IM injection</a:t>
                      </a:r>
                      <a:endParaRPr lang="en-US" dirty="0"/>
                    </a:p>
                  </a:txBody>
                  <a:tcPr/>
                </a:tc>
                <a:tc>
                  <a:txBody>
                    <a:bodyPr/>
                    <a:lstStyle/>
                    <a:p>
                      <a:pPr marL="0" indent="0">
                        <a:buFont typeface="Arial" panose="020B0604020202020204" pitchFamily="34" charset="0"/>
                        <a:buNone/>
                      </a:pPr>
                      <a:r>
                        <a:rPr lang="en-US" b="1" dirty="0"/>
                        <a:t>Initiation dose: </a:t>
                      </a:r>
                      <a:r>
                        <a:rPr lang="en-US" dirty="0"/>
                        <a:t>Administer on last day of oral lead-in or prior suppressive ART regimen</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Week 8 (month 2)</a:t>
                      </a:r>
                    </a:p>
                  </a:txBody>
                  <a:tcPr/>
                </a:tc>
                <a:tc>
                  <a:txBody>
                    <a:bodyPr/>
                    <a:lstStyle/>
                    <a:p>
                      <a:pPr marL="0" indent="0">
                        <a:buFont typeface="Arial" panose="020B0604020202020204" pitchFamily="34" charset="0"/>
                        <a:buNone/>
                      </a:pPr>
                      <a:r>
                        <a:rPr lang="de-DE" dirty="0"/>
                        <a:t>CAB 600 mg (3 mL)/RPV 900 mg (3 mL) IM injection</a:t>
                      </a:r>
                      <a:endParaRPr lang="en-US" dirty="0"/>
                    </a:p>
                  </a:txBody>
                  <a:tcPr/>
                </a:tc>
                <a:tc>
                  <a:txBody>
                    <a:bodyPr/>
                    <a:lstStyle/>
                    <a:p>
                      <a:pPr marL="0" indent="0">
                        <a:buFont typeface="Arial" panose="020B0604020202020204" pitchFamily="34" charset="0"/>
                        <a:buNone/>
                      </a:pPr>
                      <a:r>
                        <a:rPr lang="en-US" b="1" dirty="0"/>
                        <a:t>Maintenance dose:</a:t>
                      </a:r>
                      <a:r>
                        <a:rPr lang="en-US" dirty="0"/>
                        <a:t> Administer within 7 days before or after scheduled date (see Managing Missed or Delayed Injections in full guideline)</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Week 16 (month 4) and every 8 weeks (every 2 months) thereafter</a:t>
                      </a:r>
                    </a:p>
                  </a:txBody>
                  <a:tcPr/>
                </a:tc>
                <a:tc>
                  <a:txBody>
                    <a:bodyPr/>
                    <a:lstStyle/>
                    <a:p>
                      <a:pPr marL="0" indent="0">
                        <a:buFont typeface="Arial" panose="020B0604020202020204" pitchFamily="34" charset="0"/>
                        <a:buNone/>
                      </a:pPr>
                      <a:r>
                        <a:rPr lang="de-DE" dirty="0"/>
                        <a:t>CAB 600 mg (3 mL)/RPV 900 mg (3 mL) IM injection</a:t>
                      </a:r>
                      <a:endParaRPr lang="en-US" dirty="0"/>
                    </a:p>
                  </a:txBody>
                  <a:tcPr/>
                </a:tc>
                <a:tc>
                  <a:txBody>
                    <a:bodyPr/>
                    <a:lstStyle/>
                    <a:p>
                      <a:pPr marL="0" indent="0">
                        <a:buFont typeface="Arial" panose="020B0604020202020204" pitchFamily="34" charset="0"/>
                        <a:buNone/>
                      </a:pPr>
                      <a:r>
                        <a:rPr lang="en-US" b="1" dirty="0"/>
                        <a:t>Maintenance dose:</a:t>
                      </a:r>
                      <a:r>
                        <a:rPr lang="en-US" dirty="0"/>
                        <a:t> Administer within 7 days before or after scheduled date (see Managing Missed or Delayed Injections in full guideline)</a:t>
                      </a:r>
                    </a:p>
                  </a:txBody>
                  <a:tcPr/>
                </a:tc>
                <a:extLst>
                  <a:ext uri="{0D108BD9-81ED-4DB2-BD59-A6C34878D82A}">
                    <a16:rowId xmlns:a16="http://schemas.microsoft.com/office/drawing/2014/main" val="3496805075"/>
                  </a:ext>
                </a:extLst>
              </a:tr>
            </a:tbl>
          </a:graphicData>
        </a:graphic>
      </p:graphicFrame>
    </p:spTree>
    <p:extLst>
      <p:ext uri="{BB962C8B-B14F-4D97-AF65-F5344CB8AC3E}">
        <p14:creationId xmlns:p14="http://schemas.microsoft.com/office/powerpoint/2010/main" val="4138945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460CA-D991-4BE2-94D2-CBB81BD2C616}"/>
              </a:ext>
            </a:extLst>
          </p:cNvPr>
          <p:cNvSpPr>
            <a:spLocks noGrp="1"/>
          </p:cNvSpPr>
          <p:nvPr>
            <p:ph type="title"/>
          </p:nvPr>
        </p:nvSpPr>
        <p:spPr/>
        <p:txBody>
          <a:bodyPr/>
          <a:lstStyle/>
          <a:p>
            <a:r>
              <a:rPr lang="en-US" dirty="0"/>
              <a:t>Advantages and Limitations of CAB/RPV LA Dosing Strategies</a:t>
            </a:r>
          </a:p>
        </p:txBody>
      </p:sp>
      <p:sp>
        <p:nvSpPr>
          <p:cNvPr id="4" name="Footer Placeholder 3">
            <a:extLst>
              <a:ext uri="{FF2B5EF4-FFF2-40B4-BE49-F238E27FC236}">
                <a16:creationId xmlns:a16="http://schemas.microsoft.com/office/drawing/2014/main" id="{103F054A-24CC-480A-83E0-4488E3C438D2}"/>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B15C0B8-3B39-4CC8-8F1E-50617F886FD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B14E19F3-DFF9-4E64-A0C8-8CBC5A36FA85}"/>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Table 6">
            <a:extLst>
              <a:ext uri="{FF2B5EF4-FFF2-40B4-BE49-F238E27FC236}">
                <a16:creationId xmlns:a16="http://schemas.microsoft.com/office/drawing/2014/main" id="{B862805E-7DF0-48F0-99CC-F777DCAEEDD9}"/>
              </a:ext>
            </a:extLst>
          </p:cNvPr>
          <p:cNvGraphicFramePr>
            <a:graphicFrameLocks noGrp="1"/>
          </p:cNvGraphicFramePr>
          <p:nvPr>
            <p:extLst>
              <p:ext uri="{D42A27DB-BD31-4B8C-83A1-F6EECF244321}">
                <p14:modId xmlns:p14="http://schemas.microsoft.com/office/powerpoint/2010/main" val="1449973494"/>
              </p:ext>
            </p:extLst>
          </p:nvPr>
        </p:nvGraphicFramePr>
        <p:xfrm>
          <a:off x="834189" y="1564105"/>
          <a:ext cx="10515600" cy="2865120"/>
        </p:xfrm>
        <a:graphic>
          <a:graphicData uri="http://schemas.openxmlformats.org/drawingml/2006/table">
            <a:tbl>
              <a:tblPr firstRow="1" bandRow="1">
                <a:tableStyleId>{5940675A-B579-460E-94D1-54222C63F5DA}</a:tableStyleId>
              </a:tblPr>
              <a:tblGrid>
                <a:gridCol w="4307306">
                  <a:extLst>
                    <a:ext uri="{9D8B030D-6E8A-4147-A177-3AD203B41FA5}">
                      <a16:colId xmlns:a16="http://schemas.microsoft.com/office/drawing/2014/main" val="2965091158"/>
                    </a:ext>
                  </a:extLst>
                </a:gridCol>
                <a:gridCol w="3104147">
                  <a:extLst>
                    <a:ext uri="{9D8B030D-6E8A-4147-A177-3AD203B41FA5}">
                      <a16:colId xmlns:a16="http://schemas.microsoft.com/office/drawing/2014/main" val="1943214951"/>
                    </a:ext>
                  </a:extLst>
                </a:gridCol>
                <a:gridCol w="3104147">
                  <a:extLst>
                    <a:ext uri="{9D8B030D-6E8A-4147-A177-3AD203B41FA5}">
                      <a16:colId xmlns:a16="http://schemas.microsoft.com/office/drawing/2014/main" val="2036904806"/>
                    </a:ext>
                  </a:extLst>
                </a:gridCol>
              </a:tblGrid>
              <a:tr h="370840">
                <a:tc>
                  <a:txBody>
                    <a:bodyPr/>
                    <a:lstStyle/>
                    <a:p>
                      <a:r>
                        <a:rPr lang="en-US" b="1" dirty="0">
                          <a:solidFill>
                            <a:schemeClr val="bg1"/>
                          </a:solidFill>
                        </a:rPr>
                        <a:t>Advantage or Limitation</a:t>
                      </a:r>
                    </a:p>
                  </a:txBody>
                  <a:tcPr anchor="b">
                    <a:solidFill>
                      <a:srgbClr val="523178"/>
                    </a:solidFill>
                  </a:tcPr>
                </a:tc>
                <a:tc>
                  <a:txBody>
                    <a:bodyPr/>
                    <a:lstStyle/>
                    <a:p>
                      <a:pPr algn="ctr"/>
                      <a:r>
                        <a:rPr lang="en-US" b="1" dirty="0">
                          <a:solidFill>
                            <a:schemeClr val="bg1"/>
                          </a:solidFill>
                        </a:rPr>
                        <a:t>Monthly (every 4 weeks) Dosing</a:t>
                      </a:r>
                    </a:p>
                  </a:txBody>
                  <a:tcPr anchor="b">
                    <a:solidFill>
                      <a:srgbClr val="523178"/>
                    </a:solidFill>
                  </a:tcPr>
                </a:tc>
                <a:tc>
                  <a:txBody>
                    <a:bodyPr/>
                    <a:lstStyle/>
                    <a:p>
                      <a:pPr algn="ctr"/>
                      <a:r>
                        <a:rPr lang="en-US" b="1" dirty="0">
                          <a:solidFill>
                            <a:schemeClr val="bg1"/>
                          </a:solidFill>
                        </a:rPr>
                        <a:t>Bimonthly (every 8 weeks) Dosing</a:t>
                      </a:r>
                    </a:p>
                  </a:txBody>
                  <a:tcPr anchor="b">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Required annual visits</a:t>
                      </a:r>
                    </a:p>
                  </a:txBody>
                  <a:tcPr/>
                </a:tc>
                <a:tc>
                  <a:txBody>
                    <a:bodyPr/>
                    <a:lstStyle/>
                    <a:p>
                      <a:pPr marL="0" indent="0" algn="ctr">
                        <a:buFont typeface="Arial" panose="020B0604020202020204" pitchFamily="34" charset="0"/>
                        <a:buNone/>
                      </a:pPr>
                      <a:r>
                        <a:rPr lang="en-US" dirty="0"/>
                        <a:t>12</a:t>
                      </a:r>
                    </a:p>
                  </a:txBody>
                  <a:tcPr/>
                </a:tc>
                <a:tc>
                  <a:txBody>
                    <a:bodyPr/>
                    <a:lstStyle/>
                    <a:p>
                      <a:pPr marL="0" indent="0" algn="ctr">
                        <a:buFont typeface="Arial" panose="020B0604020202020204" pitchFamily="34" charset="0"/>
                        <a:buNone/>
                      </a:pPr>
                      <a:r>
                        <a:rPr lang="en-US" dirty="0"/>
                        <a:t>6</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Injection site pain</a:t>
                      </a:r>
                    </a:p>
                  </a:txBody>
                  <a:tcPr/>
                </a:tc>
                <a:tc>
                  <a:txBody>
                    <a:bodyPr/>
                    <a:lstStyle/>
                    <a:p>
                      <a:pPr marL="0" indent="0" algn="ctr">
                        <a:buFont typeface="Arial" panose="020B0604020202020204" pitchFamily="34" charset="0"/>
                        <a:buNone/>
                      </a:pPr>
                      <a:r>
                        <a:rPr lang="en-US" dirty="0"/>
                        <a:t>Less</a:t>
                      </a:r>
                    </a:p>
                  </a:txBody>
                  <a:tcPr/>
                </a:tc>
                <a:tc>
                  <a:txBody>
                    <a:bodyPr/>
                    <a:lstStyle/>
                    <a:p>
                      <a:pPr marL="0" indent="0" algn="ctr">
                        <a:buFont typeface="Arial" panose="020B0604020202020204" pitchFamily="34" charset="0"/>
                        <a:buNone/>
                      </a:pPr>
                      <a:r>
                        <a:rPr lang="en-US" dirty="0"/>
                        <a:t>More</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CVF despite on-time dosing</a:t>
                      </a:r>
                    </a:p>
                  </a:txBody>
                  <a:tcPr/>
                </a:tc>
                <a:tc>
                  <a:txBody>
                    <a:bodyPr/>
                    <a:lstStyle/>
                    <a:p>
                      <a:pPr marL="0" indent="0" algn="ctr">
                        <a:buFont typeface="Arial" panose="020B0604020202020204" pitchFamily="34" charset="0"/>
                        <a:buNone/>
                      </a:pPr>
                      <a:r>
                        <a:rPr lang="en-US" dirty="0"/>
                        <a:t>Rare</a:t>
                      </a:r>
                    </a:p>
                  </a:txBody>
                  <a:tcPr/>
                </a:tc>
                <a:tc>
                  <a:txBody>
                    <a:bodyPr/>
                    <a:lstStyle/>
                    <a:p>
                      <a:pPr marL="0" indent="0" algn="ctr">
                        <a:buFont typeface="Arial" panose="020B0604020202020204" pitchFamily="34" charset="0"/>
                        <a:buNone/>
                      </a:pPr>
                      <a:r>
                        <a:rPr lang="en-US" dirty="0"/>
                        <a:t>Rare</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Risk of CAB and/or RPV RAMs if CVF</a:t>
                      </a:r>
                    </a:p>
                  </a:txBody>
                  <a:tcPr/>
                </a:tc>
                <a:tc>
                  <a:txBody>
                    <a:bodyPr/>
                    <a:lstStyle/>
                    <a:p>
                      <a:pPr marL="0" indent="0" algn="ctr">
                        <a:buFont typeface="Arial" panose="020B0604020202020204" pitchFamily="34" charset="0"/>
                        <a:buNone/>
                      </a:pPr>
                      <a:r>
                        <a:rPr lang="en-US" dirty="0"/>
                        <a:t>Common</a:t>
                      </a:r>
                    </a:p>
                  </a:txBody>
                  <a:tcPr/>
                </a:tc>
                <a:tc>
                  <a:txBody>
                    <a:bodyPr/>
                    <a:lstStyle/>
                    <a:p>
                      <a:pPr marL="0" indent="0" algn="ctr">
                        <a:buFont typeface="Arial" panose="020B0604020202020204" pitchFamily="34" charset="0"/>
                        <a:buNone/>
                      </a:pPr>
                      <a:r>
                        <a:rPr lang="en-US" dirty="0"/>
                        <a:t>Common</a:t>
                      </a:r>
                    </a:p>
                  </a:txBody>
                  <a:tcPr/>
                </a:tc>
                <a:extLst>
                  <a:ext uri="{0D108BD9-81ED-4DB2-BD59-A6C34878D82A}">
                    <a16:rowId xmlns:a16="http://schemas.microsoft.com/office/drawing/2014/main" val="1170612783"/>
                  </a:ext>
                </a:extLst>
              </a:tr>
              <a:tr h="370840">
                <a:tc>
                  <a:txBody>
                    <a:bodyPr/>
                    <a:lstStyle/>
                    <a:p>
                      <a:pPr marL="0" indent="0">
                        <a:buFont typeface="Arial" panose="020B0604020202020204" pitchFamily="34" charset="0"/>
                        <a:buNone/>
                      </a:pPr>
                      <a:r>
                        <a:rPr lang="en-US" dirty="0"/>
                        <a:t>Patient satisfaction</a:t>
                      </a:r>
                    </a:p>
                  </a:txBody>
                  <a:tcPr/>
                </a:tc>
                <a:tc>
                  <a:txBody>
                    <a:bodyPr/>
                    <a:lstStyle/>
                    <a:p>
                      <a:pPr marL="0" indent="0" algn="ctr">
                        <a:buFont typeface="Arial" panose="020B0604020202020204" pitchFamily="34" charset="0"/>
                        <a:buNone/>
                      </a:pPr>
                      <a:r>
                        <a:rPr lang="en-US" dirty="0"/>
                        <a:t>High</a:t>
                      </a:r>
                    </a:p>
                  </a:txBody>
                  <a:tcPr/>
                </a:tc>
                <a:tc>
                  <a:txBody>
                    <a:bodyPr/>
                    <a:lstStyle/>
                    <a:p>
                      <a:pPr marL="0" indent="0" algn="ctr">
                        <a:buFont typeface="Arial" panose="020B0604020202020204" pitchFamily="34" charset="0"/>
                        <a:buNone/>
                      </a:pPr>
                      <a:r>
                        <a:rPr lang="en-US" dirty="0"/>
                        <a:t>Preferred</a:t>
                      </a:r>
                    </a:p>
                  </a:txBody>
                  <a:tcPr/>
                </a:tc>
                <a:extLst>
                  <a:ext uri="{0D108BD9-81ED-4DB2-BD59-A6C34878D82A}">
                    <a16:rowId xmlns:a16="http://schemas.microsoft.com/office/drawing/2014/main" val="554396577"/>
                  </a:ext>
                </a:extLst>
              </a:tr>
              <a:tr h="370840">
                <a:tc>
                  <a:txBody>
                    <a:bodyPr/>
                    <a:lstStyle/>
                    <a:p>
                      <a:pPr marL="0" indent="0">
                        <a:buFont typeface="Arial" panose="020B0604020202020204" pitchFamily="34" charset="0"/>
                        <a:buNone/>
                      </a:pPr>
                      <a:r>
                        <a:rPr lang="en-US" dirty="0"/>
                        <a:t>Staffing, administration time, and cost</a:t>
                      </a:r>
                    </a:p>
                  </a:txBody>
                  <a:tcPr/>
                </a:tc>
                <a:tc>
                  <a:txBody>
                    <a:bodyPr/>
                    <a:lstStyle/>
                    <a:p>
                      <a:pPr marL="0" indent="0" algn="ctr">
                        <a:buFont typeface="Arial" panose="020B0604020202020204" pitchFamily="34" charset="0"/>
                        <a:buNone/>
                      </a:pPr>
                      <a:r>
                        <a:rPr lang="en-US" dirty="0"/>
                        <a:t>More</a:t>
                      </a:r>
                    </a:p>
                  </a:txBody>
                  <a:tcPr/>
                </a:tc>
                <a:tc>
                  <a:txBody>
                    <a:bodyPr/>
                    <a:lstStyle/>
                    <a:p>
                      <a:pPr marL="0" indent="0" algn="ctr">
                        <a:buFont typeface="Arial" panose="020B0604020202020204" pitchFamily="34" charset="0"/>
                        <a:buNone/>
                      </a:pPr>
                      <a:r>
                        <a:rPr lang="en-US" dirty="0"/>
                        <a:t>Less</a:t>
                      </a:r>
                    </a:p>
                  </a:txBody>
                  <a:tcPr/>
                </a:tc>
                <a:extLst>
                  <a:ext uri="{0D108BD9-81ED-4DB2-BD59-A6C34878D82A}">
                    <a16:rowId xmlns:a16="http://schemas.microsoft.com/office/drawing/2014/main" val="3299657762"/>
                  </a:ext>
                </a:extLst>
              </a:tr>
            </a:tbl>
          </a:graphicData>
        </a:graphic>
      </p:graphicFrame>
    </p:spTree>
    <p:extLst>
      <p:ext uri="{BB962C8B-B14F-4D97-AF65-F5344CB8AC3E}">
        <p14:creationId xmlns:p14="http://schemas.microsoft.com/office/powerpoint/2010/main" val="34795018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CC876-0063-40A8-BC7C-A257E827CA0C}"/>
              </a:ext>
            </a:extLst>
          </p:cNvPr>
          <p:cNvSpPr>
            <a:spLocks noGrp="1"/>
          </p:cNvSpPr>
          <p:nvPr>
            <p:ph type="title"/>
          </p:nvPr>
        </p:nvSpPr>
        <p:spPr/>
        <p:txBody>
          <a:bodyPr>
            <a:normAutofit/>
          </a:bodyPr>
          <a:lstStyle/>
          <a:p>
            <a:r>
              <a:rPr lang="en-US" dirty="0"/>
              <a:t>Preparation and Administration of Initial and Maintenance Doses of CAB/RPV LA</a:t>
            </a:r>
          </a:p>
        </p:txBody>
      </p:sp>
      <p:sp>
        <p:nvSpPr>
          <p:cNvPr id="3" name="Content Placeholder 2">
            <a:extLst>
              <a:ext uri="{FF2B5EF4-FFF2-40B4-BE49-F238E27FC236}">
                <a16:creationId xmlns:a16="http://schemas.microsoft.com/office/drawing/2014/main" id="{47E21E90-0EFF-4C3F-90BC-63952F3231F0}"/>
              </a:ext>
            </a:extLst>
          </p:cNvPr>
          <p:cNvSpPr>
            <a:spLocks noGrp="1"/>
          </p:cNvSpPr>
          <p:nvPr>
            <p:ph idx="1"/>
          </p:nvPr>
        </p:nvSpPr>
        <p:spPr/>
        <p:txBody>
          <a:bodyPr>
            <a:normAutofit fontScale="47500" lnSpcReduction="20000"/>
          </a:bodyPr>
          <a:lstStyle/>
          <a:p>
            <a:pPr>
              <a:buFont typeface="+mj-lt"/>
              <a:buAutoNum type="arabicPeriod"/>
            </a:pPr>
            <a:r>
              <a:rPr lang="en-US" sz="3300" dirty="0"/>
              <a:t>Bring the vials [a] of CAB LA and RPV LA to room temperature for at least 15 minutes and for a maximum of 6 hours.</a:t>
            </a:r>
          </a:p>
          <a:p>
            <a:pPr>
              <a:buFont typeface="+mj-lt"/>
              <a:buAutoNum type="arabicPeriod"/>
            </a:pPr>
            <a:r>
              <a:rPr lang="en-US" sz="3300" dirty="0"/>
              <a:t>Prepare 2 syringes [a]. Once CAB/RPV LA has been drawn into the syringes, they must be used within 2 hours.</a:t>
            </a:r>
          </a:p>
          <a:p>
            <a:pPr>
              <a:buFont typeface="+mj-lt"/>
              <a:buAutoNum type="arabicPeriod"/>
            </a:pPr>
            <a:r>
              <a:rPr lang="en-US" sz="3300" dirty="0"/>
              <a:t>For aspiration, use a vial adaptor or general-use sterile 21 gauge × 1½ inch hypodermic needle [b]. Shake the vial vigorously for at least 10 seconds before aspiration.</a:t>
            </a:r>
          </a:p>
          <a:p>
            <a:pPr>
              <a:buFont typeface="+mj-lt"/>
              <a:buAutoNum type="arabicPeriod"/>
            </a:pPr>
            <a:r>
              <a:rPr lang="en-US" sz="3300" dirty="0"/>
              <a:t>For injection, use a general-use sterile 23 gauge × 1½ inch hypodermic needle [b]. Administer the injection within 2 hours of syringe preparation. A patient’s build or body mass index may be considered when selecting an appropriate injection needle length.</a:t>
            </a:r>
          </a:p>
          <a:p>
            <a:pPr>
              <a:buFont typeface="+mj-lt"/>
              <a:buAutoNum type="arabicPeriod"/>
            </a:pPr>
            <a:r>
              <a:rPr lang="en-US" sz="3300" dirty="0"/>
              <a:t>Inject into the gluteus medius muscle [c] at a 90° angle, ventrogluteal (preferred) or </a:t>
            </a:r>
            <a:r>
              <a:rPr lang="en-US" sz="3300" dirty="0" err="1"/>
              <a:t>dorsogluteal</a:t>
            </a:r>
            <a:r>
              <a:rPr lang="en-US" sz="3300" dirty="0"/>
              <a:t> (upper-outer quadrant of the buttock), with care that the compound is not injected into a vein.</a:t>
            </a:r>
          </a:p>
          <a:p>
            <a:pPr>
              <a:buFont typeface="+mj-lt"/>
              <a:buAutoNum type="arabicPeriod"/>
            </a:pPr>
            <a:endParaRPr lang="en-US" dirty="0"/>
          </a:p>
          <a:p>
            <a:pPr marL="0" indent="0">
              <a:buNone/>
            </a:pPr>
            <a:r>
              <a:rPr lang="en-US" sz="3400" b="1" dirty="0"/>
              <a:t>Notes:</a:t>
            </a:r>
          </a:p>
          <a:p>
            <a:pPr>
              <a:buFont typeface="+mj-lt"/>
              <a:buAutoNum type="alphaLcPeriod"/>
            </a:pPr>
            <a:r>
              <a:rPr lang="en-US" sz="3400" dirty="0"/>
              <a:t>The same preparation and administration are used for both initial and maintenance doses of CAB/RPV LA. Follow sterile technique at all points while preparing syringes and injecting compounds. Use 3 mL vials/syringes for the initial dose and 2 mL vials/syringes for maintenance doses.</a:t>
            </a:r>
          </a:p>
          <a:p>
            <a:pPr>
              <a:buFont typeface="+mj-lt"/>
              <a:buAutoNum type="alphaLcPeriod"/>
            </a:pPr>
            <a:r>
              <a:rPr lang="en-US" sz="3400" dirty="0"/>
              <a:t>The hypodermic needle must be long enough to inject the medication into the muscle mass without penetrating underlying nerves, blood vessels, or bone.</a:t>
            </a:r>
          </a:p>
          <a:p>
            <a:pPr>
              <a:buFont typeface="+mj-lt"/>
              <a:buAutoNum type="alphaLcPeriod"/>
            </a:pPr>
            <a:r>
              <a:rPr lang="en-US" sz="3400" dirty="0"/>
              <a:t>Inject CAB LA into the gluteus medius muscle and RPV LA into the contralateral gluteus medius muscle. Injections can be given on opposite sides or on the same side, 2 cm apart.</a:t>
            </a:r>
          </a:p>
        </p:txBody>
      </p:sp>
      <p:sp>
        <p:nvSpPr>
          <p:cNvPr id="4" name="Footer Placeholder 3">
            <a:extLst>
              <a:ext uri="{FF2B5EF4-FFF2-40B4-BE49-F238E27FC236}">
                <a16:creationId xmlns:a16="http://schemas.microsoft.com/office/drawing/2014/main" id="{CF8B2BD1-47E2-4271-B438-5D371A3B17F7}"/>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5F2CFF0-9E73-4C5F-8121-B26652B193F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5FB3451F-3439-4759-9210-7A9D7B5FB86C}"/>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23641335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D70E3-B8DB-477E-AFAA-2036E9C37C6A}"/>
              </a:ext>
            </a:extLst>
          </p:cNvPr>
          <p:cNvSpPr>
            <a:spLocks noGrp="1"/>
          </p:cNvSpPr>
          <p:nvPr>
            <p:ph type="title"/>
          </p:nvPr>
        </p:nvSpPr>
        <p:spPr/>
        <p:txBody>
          <a:bodyPr/>
          <a:lstStyle/>
          <a:p>
            <a:r>
              <a:rPr lang="en-US" dirty="0"/>
              <a:t>Recommendations:</a:t>
            </a:r>
            <a:br>
              <a:rPr lang="en-US" dirty="0"/>
            </a:br>
            <a:r>
              <a:rPr lang="en-US" dirty="0"/>
              <a:t>Managing Missed Injections</a:t>
            </a:r>
          </a:p>
        </p:txBody>
      </p:sp>
      <p:sp>
        <p:nvSpPr>
          <p:cNvPr id="3" name="Content Placeholder 2">
            <a:extLst>
              <a:ext uri="{FF2B5EF4-FFF2-40B4-BE49-F238E27FC236}">
                <a16:creationId xmlns:a16="http://schemas.microsoft.com/office/drawing/2014/main" id="{3086136B-0971-46DE-A67D-F7C3A12D76B8}"/>
              </a:ext>
            </a:extLst>
          </p:cNvPr>
          <p:cNvSpPr>
            <a:spLocks noGrp="1"/>
          </p:cNvSpPr>
          <p:nvPr>
            <p:ph idx="1"/>
          </p:nvPr>
        </p:nvSpPr>
        <p:spPr/>
        <p:txBody>
          <a:bodyPr/>
          <a:lstStyle/>
          <a:p>
            <a:r>
              <a:rPr lang="en-US" dirty="0"/>
              <a:t>If a patient plans to miss or delay a monthly CAB/RPV LA injection by &gt;7 days, the clinician should arrange for oral medication (CAB 30 mg and RPV 25 mg daily, or other active regimen) to be available in advance in an adequate supply (up to 2 months/8 weeks) to cover the gap in injections.</a:t>
            </a:r>
          </a:p>
          <a:p>
            <a:r>
              <a:rPr lang="en-US" dirty="0"/>
              <a:t>Clinicians should resume CAB/RPV LA in patients who miss injections as detailed in the guideline section Managing Missed or Delayed Injections. (A3)</a:t>
            </a:r>
          </a:p>
        </p:txBody>
      </p:sp>
      <p:sp>
        <p:nvSpPr>
          <p:cNvPr id="4" name="Footer Placeholder 3">
            <a:extLst>
              <a:ext uri="{FF2B5EF4-FFF2-40B4-BE49-F238E27FC236}">
                <a16:creationId xmlns:a16="http://schemas.microsoft.com/office/drawing/2014/main" id="{9F2CC84B-601D-4A43-BE71-5F40376E66D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CEABBF1-CC61-4620-BB00-2AF9CBD28E7B}"/>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6D2A6E2E-1914-456C-9055-1146337B04A1}"/>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26419182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E7FBB-8FB1-40E9-BF3C-2BF80D0282B4}"/>
              </a:ext>
            </a:extLst>
          </p:cNvPr>
          <p:cNvSpPr>
            <a:spLocks noGrp="1"/>
          </p:cNvSpPr>
          <p:nvPr>
            <p:ph type="title"/>
          </p:nvPr>
        </p:nvSpPr>
        <p:spPr/>
        <p:txBody>
          <a:bodyPr/>
          <a:lstStyle/>
          <a:p>
            <a:r>
              <a:rPr lang="en-US" dirty="0"/>
              <a:t>Recommendations:</a:t>
            </a:r>
            <a:br>
              <a:rPr lang="en-US" dirty="0"/>
            </a:br>
            <a:r>
              <a:rPr lang="en-US" dirty="0"/>
              <a:t>Discontinuing CAB/RPV LA</a:t>
            </a:r>
          </a:p>
        </p:txBody>
      </p:sp>
      <p:sp>
        <p:nvSpPr>
          <p:cNvPr id="3" name="Content Placeholder 2">
            <a:extLst>
              <a:ext uri="{FF2B5EF4-FFF2-40B4-BE49-F238E27FC236}">
                <a16:creationId xmlns:a16="http://schemas.microsoft.com/office/drawing/2014/main" id="{7EC901D4-92F9-4DF7-87B3-21C3D4D6F75E}"/>
              </a:ext>
            </a:extLst>
          </p:cNvPr>
          <p:cNvSpPr>
            <a:spLocks noGrp="1"/>
          </p:cNvSpPr>
          <p:nvPr>
            <p:ph idx="1"/>
          </p:nvPr>
        </p:nvSpPr>
        <p:spPr/>
        <p:txBody>
          <a:bodyPr>
            <a:normAutofit fontScale="77500" lnSpcReduction="20000"/>
          </a:bodyPr>
          <a:lstStyle/>
          <a:p>
            <a:r>
              <a:rPr lang="en-US" dirty="0"/>
              <a:t>Clinicians should discontinue CAB/RPV LA in patients with confirmed virologic failure (defined as 2 consecutive plasma HIV-1 RNA measurements ≥200 copies/mL) or evidence of INSTI or NNRTI RAMs, excluding the K103N mutation in isolation, on subsequent genotype testing. (A1)</a:t>
            </a:r>
          </a:p>
          <a:p>
            <a:r>
              <a:rPr lang="en-US" dirty="0"/>
              <a:t>Clinicians should discontinue CAB/RPV LA in patients with evidence of INSTI or NNRTI RAMs (excluding the K103N mutation in isolation) on subsequent proviral DNA-based genotype testing (which may be performed for another clinical indication or following a viral blip), regardless of viral load suppression status, including an undetectable viral load (defined as plasma HIV-1 RNA measurement &lt;50 copies/mL). (B3)</a:t>
            </a:r>
          </a:p>
          <a:p>
            <a:r>
              <a:rPr lang="en-US" dirty="0"/>
              <a:t>When extended or frequent gaps occur between injections, resulting in prolonged periods of subtherapeutic drug concentrations, the risk of drug resistance increases; to avoid this risk, clinicians should encourage patients to adhere to the injection schedule and should switch to oral therapy for patients who cannot maintain the injection schedule. (A3)</a:t>
            </a:r>
          </a:p>
          <a:p>
            <a:r>
              <a:rPr lang="en-US" dirty="0"/>
              <a:t>If CAB/RPV LA is discontinued, the clinician should initiate a fully suppressive oral ART regimen no later than 1 month (4 weeks) following the final CAB/RPV LA monthly injection or 2 months (8 weeks) following final CAB/RPV LA bimonthly injection. (A2)</a:t>
            </a:r>
          </a:p>
        </p:txBody>
      </p:sp>
      <p:sp>
        <p:nvSpPr>
          <p:cNvPr id="4" name="Footer Placeholder 3">
            <a:extLst>
              <a:ext uri="{FF2B5EF4-FFF2-40B4-BE49-F238E27FC236}">
                <a16:creationId xmlns:a16="http://schemas.microsoft.com/office/drawing/2014/main" id="{1C771805-6F4C-4882-A0F6-D024075E7793}"/>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8A258CD-D51D-4FE3-BF3D-8C2FEB62611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7CD6CDBE-2EBE-4890-87E0-002329EA30F4}"/>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60737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5BCAA-37FE-4754-BD17-69DAD554BB0C}"/>
              </a:ext>
            </a:extLst>
          </p:cNvPr>
          <p:cNvSpPr>
            <a:spLocks noGrp="1"/>
          </p:cNvSpPr>
          <p:nvPr>
            <p:ph type="title"/>
          </p:nvPr>
        </p:nvSpPr>
        <p:spPr/>
        <p:txBody>
          <a:bodyPr/>
          <a:lstStyle/>
          <a:p>
            <a:r>
              <a:rPr lang="en-US" dirty="0"/>
              <a:t>Recommendation:</a:t>
            </a:r>
            <a:br>
              <a:rPr lang="en-US" dirty="0"/>
            </a:br>
            <a:r>
              <a:rPr lang="en-US" dirty="0"/>
              <a:t>Laboratory Testing and Monitoring</a:t>
            </a:r>
          </a:p>
        </p:txBody>
      </p:sp>
      <p:sp>
        <p:nvSpPr>
          <p:cNvPr id="3" name="Content Placeholder 2">
            <a:extLst>
              <a:ext uri="{FF2B5EF4-FFF2-40B4-BE49-F238E27FC236}">
                <a16:creationId xmlns:a16="http://schemas.microsoft.com/office/drawing/2014/main" id="{4D4BAF71-A98F-4BD7-97E9-20C47E6501BF}"/>
              </a:ext>
            </a:extLst>
          </p:cNvPr>
          <p:cNvSpPr>
            <a:spLocks noGrp="1"/>
          </p:cNvSpPr>
          <p:nvPr>
            <p:ph idx="1"/>
          </p:nvPr>
        </p:nvSpPr>
        <p:spPr/>
        <p:txBody>
          <a:bodyPr/>
          <a:lstStyle/>
          <a:p>
            <a:r>
              <a:rPr lang="en-US" dirty="0"/>
              <a:t>Clinicians should perform baseline and routine monitoring of patients receiving injectable antiretroviral therapy (ART) according to the recommendations in the following NYSDOH AI guidelines (A3): Virologic and Immunologic Monitoring in HIV Care and Laboratory Monitoring for Adverse Effects of ART.</a:t>
            </a:r>
          </a:p>
          <a:p>
            <a:endParaRPr lang="en-US" dirty="0"/>
          </a:p>
          <a:p>
            <a:r>
              <a:rPr lang="en-US" b="1" dirty="0"/>
              <a:t>Good Practice:</a:t>
            </a:r>
            <a:r>
              <a:rPr lang="en-US" dirty="0"/>
              <a:t> Follow up by phone within 1 week after initiation of oral therapy lead-in, if used, and within 3 days after a patient receives the initial loading dose of injectable ART to assess the patient’s tolerance.</a:t>
            </a:r>
          </a:p>
        </p:txBody>
      </p:sp>
      <p:sp>
        <p:nvSpPr>
          <p:cNvPr id="4" name="Footer Placeholder 3">
            <a:extLst>
              <a:ext uri="{FF2B5EF4-FFF2-40B4-BE49-F238E27FC236}">
                <a16:creationId xmlns:a16="http://schemas.microsoft.com/office/drawing/2014/main" id="{F64BD764-BEB6-48C3-8F5A-E483C38D584C}"/>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60B4E4A9-045A-414E-8DEC-979060ED7B0B}"/>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C7BA898C-AE43-46AF-A8EE-1194883B2068}"/>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22352352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27241-33CC-4444-B1CD-9280B748F908}"/>
              </a:ext>
            </a:extLst>
          </p:cNvPr>
          <p:cNvSpPr>
            <a:spLocks noGrp="1"/>
          </p:cNvSpPr>
          <p:nvPr>
            <p:ph type="title"/>
          </p:nvPr>
        </p:nvSpPr>
        <p:spPr/>
        <p:txBody>
          <a:bodyPr>
            <a:normAutofit/>
          </a:bodyPr>
          <a:lstStyle/>
          <a:p>
            <a:r>
              <a:rPr lang="en-US" dirty="0"/>
              <a:t>Institutional and Clinician Preparations for Implementation of Injectable ART</a:t>
            </a:r>
          </a:p>
        </p:txBody>
      </p:sp>
      <p:sp>
        <p:nvSpPr>
          <p:cNvPr id="3" name="Content Placeholder 2">
            <a:extLst>
              <a:ext uri="{FF2B5EF4-FFF2-40B4-BE49-F238E27FC236}">
                <a16:creationId xmlns:a16="http://schemas.microsoft.com/office/drawing/2014/main" id="{07E4A854-EC06-44C8-8D2C-635592F6926E}"/>
              </a:ext>
            </a:extLst>
          </p:cNvPr>
          <p:cNvSpPr>
            <a:spLocks noGrp="1"/>
          </p:cNvSpPr>
          <p:nvPr>
            <p:ph idx="1"/>
          </p:nvPr>
        </p:nvSpPr>
        <p:spPr/>
        <p:txBody>
          <a:bodyPr>
            <a:normAutofit fontScale="77500" lnSpcReduction="20000"/>
          </a:bodyPr>
          <a:lstStyle/>
          <a:p>
            <a:r>
              <a:rPr lang="en-US" dirty="0"/>
              <a:t>Assess pharmacy resources and on-site procedures for storage of oral and injectable medications.</a:t>
            </a:r>
          </a:p>
          <a:p>
            <a:r>
              <a:rPr lang="en-US" dirty="0"/>
              <a:t>Train nurses and other medical care providers regarding proper syringe preparation and injection techniques.</a:t>
            </a:r>
          </a:p>
          <a:p>
            <a:r>
              <a:rPr lang="en-US" dirty="0"/>
              <a:t>Establish billing protocols for the procurement and administration of injectable ART medications.</a:t>
            </a:r>
          </a:p>
          <a:p>
            <a:r>
              <a:rPr lang="en-US" dirty="0"/>
              <a:t>Implement a system to remind patients of appointments.</a:t>
            </a:r>
          </a:p>
          <a:p>
            <a:r>
              <a:rPr lang="en-US" dirty="0"/>
              <a:t>Plan for treatment continuation in the event of shutdowns or other catastrophic events.</a:t>
            </a:r>
          </a:p>
          <a:p>
            <a:r>
              <a:rPr lang="en-US" dirty="0"/>
              <a:t>Provide education on the use of oral bridging therapy.</a:t>
            </a:r>
          </a:p>
          <a:p>
            <a:r>
              <a:rPr lang="en-US" dirty="0"/>
              <a:t>Educate patients about possible adverse effects associated with CAB/RPV LA and how to manage them.</a:t>
            </a:r>
          </a:p>
          <a:p>
            <a:r>
              <a:rPr lang="en-US" dirty="0"/>
              <a:t>Ensure that patients know how to reach a medical care provider if needed.</a:t>
            </a:r>
          </a:p>
          <a:p>
            <a:r>
              <a:rPr lang="en-US" dirty="0"/>
              <a:t>Schedule administration appointments in advance.</a:t>
            </a:r>
          </a:p>
        </p:txBody>
      </p:sp>
      <p:sp>
        <p:nvSpPr>
          <p:cNvPr id="4" name="Footer Placeholder 3">
            <a:extLst>
              <a:ext uri="{FF2B5EF4-FFF2-40B4-BE49-F238E27FC236}">
                <a16:creationId xmlns:a16="http://schemas.microsoft.com/office/drawing/2014/main" id="{199BA9A5-1BA9-4756-BC88-CB1D011D03CA}"/>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EAE5387-40F1-45D1-A098-E32A93B194CB}"/>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A37EDAF3-93A7-4259-8F3C-20D4418E844E}"/>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290247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24423-471F-4B40-99BB-687C44563698}"/>
              </a:ext>
            </a:extLst>
          </p:cNvPr>
          <p:cNvSpPr>
            <a:spLocks noGrp="1"/>
          </p:cNvSpPr>
          <p:nvPr>
            <p:ph type="title"/>
          </p:nvPr>
        </p:nvSpPr>
        <p:spPr/>
        <p:txBody>
          <a:bodyPr/>
          <a:lstStyle/>
          <a:p>
            <a:r>
              <a:rPr lang="en-US" dirty="0"/>
              <a:t>Purpose of This Guideline</a:t>
            </a:r>
          </a:p>
        </p:txBody>
      </p:sp>
      <p:sp>
        <p:nvSpPr>
          <p:cNvPr id="3" name="Content Placeholder 2">
            <a:extLst>
              <a:ext uri="{FF2B5EF4-FFF2-40B4-BE49-F238E27FC236}">
                <a16:creationId xmlns:a16="http://schemas.microsoft.com/office/drawing/2014/main" id="{7B25733B-CD3D-48F3-A424-29D862F935B1}"/>
              </a:ext>
            </a:extLst>
          </p:cNvPr>
          <p:cNvSpPr>
            <a:spLocks noGrp="1"/>
          </p:cNvSpPr>
          <p:nvPr>
            <p:ph idx="1"/>
          </p:nvPr>
        </p:nvSpPr>
        <p:spPr/>
        <p:txBody>
          <a:bodyPr/>
          <a:lstStyle/>
          <a:p>
            <a:r>
              <a:rPr lang="en-US" dirty="0"/>
              <a:t>Weigh the risks and benefits of switching from an oral to an injectable ART regimen</a:t>
            </a:r>
          </a:p>
          <a:p>
            <a:r>
              <a:rPr lang="en-US" dirty="0"/>
              <a:t>Engage patients in shared decision-making regarding a switch to injectable ART</a:t>
            </a:r>
          </a:p>
          <a:p>
            <a:r>
              <a:rPr lang="en-US" dirty="0"/>
              <a:t>Choose, initiate, and maintain a monthly (every 4 weeks) or bimonthly (every 8 weeks) dosing schedule, respond to missed doses, and manage discontinuation of injectable ART when indicated</a:t>
            </a:r>
          </a:p>
          <a:p>
            <a:r>
              <a:rPr lang="en-US" dirty="0"/>
              <a:t>Develop medical practice protocols and procedures for implementing injectable ART</a:t>
            </a:r>
          </a:p>
        </p:txBody>
      </p:sp>
      <p:sp>
        <p:nvSpPr>
          <p:cNvPr id="4" name="Footer Placeholder 3">
            <a:extLst>
              <a:ext uri="{FF2B5EF4-FFF2-40B4-BE49-F238E27FC236}">
                <a16:creationId xmlns:a16="http://schemas.microsoft.com/office/drawing/2014/main" id="{02AC42D6-3585-4B40-B510-672CFA96CB8A}"/>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3C6502B3-6EFD-4AD4-999D-395A8144985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709B30FC-0C8F-4AB7-83EB-6D53857515B7}"/>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6077041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F7372-D19D-464A-A492-1A98CBB2EC08}"/>
              </a:ext>
            </a:extLst>
          </p:cNvPr>
          <p:cNvSpPr>
            <a:spLocks noGrp="1"/>
          </p:cNvSpPr>
          <p:nvPr>
            <p:ph type="title"/>
          </p:nvPr>
        </p:nvSpPr>
        <p:spPr/>
        <p:txBody>
          <a:bodyPr/>
          <a:lstStyle/>
          <a:p>
            <a:r>
              <a:rPr lang="en-US" dirty="0"/>
              <a:t>Patient Preparations for Implementation of Injectable ART</a:t>
            </a:r>
          </a:p>
        </p:txBody>
      </p:sp>
      <p:sp>
        <p:nvSpPr>
          <p:cNvPr id="3" name="Content Placeholder 2">
            <a:extLst>
              <a:ext uri="{FF2B5EF4-FFF2-40B4-BE49-F238E27FC236}">
                <a16:creationId xmlns:a16="http://schemas.microsoft.com/office/drawing/2014/main" id="{4E9C9C2B-00FE-4260-8124-F2B743348039}"/>
              </a:ext>
            </a:extLst>
          </p:cNvPr>
          <p:cNvSpPr>
            <a:spLocks noGrp="1"/>
          </p:cNvSpPr>
          <p:nvPr>
            <p:ph idx="1"/>
          </p:nvPr>
        </p:nvSpPr>
        <p:spPr/>
        <p:txBody>
          <a:bodyPr/>
          <a:lstStyle/>
          <a:p>
            <a:r>
              <a:rPr lang="en-US" dirty="0"/>
              <a:t>Obtain prior authorizations for insurance or third-party coverage of ART medications.</a:t>
            </a:r>
          </a:p>
          <a:p>
            <a:r>
              <a:rPr lang="en-US" dirty="0"/>
              <a:t>Confirm ability to maintain required clinic visit schedule for injections, including transportation availability, adhere to the injection regimen, and tolerate 2 large-volume intramuscular injections regularly.</a:t>
            </a:r>
          </a:p>
        </p:txBody>
      </p:sp>
      <p:sp>
        <p:nvSpPr>
          <p:cNvPr id="4" name="Footer Placeholder 3">
            <a:extLst>
              <a:ext uri="{FF2B5EF4-FFF2-40B4-BE49-F238E27FC236}">
                <a16:creationId xmlns:a16="http://schemas.microsoft.com/office/drawing/2014/main" id="{CF65EF5C-98D0-4D28-8A99-D6B8E7E5D7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A0B69928-1023-4ADA-94E3-B54074277BAE}"/>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63032BD5-7AE9-45E7-90B9-8B5E4CC362B7}"/>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201254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4F48B85F-DD46-4AB1-B17B-9C2EED7DAE2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635E34F1-8173-4211-8103-F4FEF646C750}"/>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22F146AD-B408-4105-9067-DA5FF2D514B1}"/>
              </a:ext>
            </a:extLst>
          </p:cNvPr>
          <p:cNvSpPr>
            <a:spLocks noGrp="1"/>
          </p:cNvSpPr>
          <p:nvPr>
            <p:ph type="title"/>
          </p:nvPr>
        </p:nvSpPr>
        <p:spPr/>
        <p:txBody>
          <a:bodyPr/>
          <a:lstStyle/>
          <a:p>
            <a:r>
              <a:rPr lang="en-US" dirty="0"/>
              <a:t>Need Help?</a:t>
            </a:r>
          </a:p>
        </p:txBody>
      </p:sp>
      <p:pic>
        <p:nvPicPr>
          <p:cNvPr id="7" name="Picture 6">
            <a:extLst>
              <a:ext uri="{FF2B5EF4-FFF2-40B4-BE49-F238E27FC236}">
                <a16:creationId xmlns:a16="http://schemas.microsoft.com/office/drawing/2014/main" id="{86393898-0452-420F-8B4F-3260F0AD5348}"/>
              </a:ext>
            </a:extLst>
          </p:cNvPr>
          <p:cNvPicPr>
            <a:picLocks noChangeAspect="1"/>
          </p:cNvPicPr>
          <p:nvPr/>
        </p:nvPicPr>
        <p:blipFill rotWithShape="1">
          <a:blip r:embed="rId2"/>
          <a:srcRect t="981" r="766" b="2319"/>
          <a:stretch/>
        </p:blipFill>
        <p:spPr>
          <a:xfrm>
            <a:off x="3881712" y="343883"/>
            <a:ext cx="6004160" cy="5881658"/>
          </a:xfrm>
          <a:prstGeom prst="rect">
            <a:avLst/>
          </a:prstGeom>
        </p:spPr>
      </p:pic>
    </p:spTree>
    <p:extLst>
      <p:ext uri="{BB962C8B-B14F-4D97-AF65-F5344CB8AC3E}">
        <p14:creationId xmlns:p14="http://schemas.microsoft.com/office/powerpoint/2010/main" val="40207982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8696BB45-AC41-4FA7-85E8-2444850B943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0A4DA95E-DA50-4696-943C-BCD4CAADA1A1}"/>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ADB72B23-09C9-4D58-BA5A-BF0B708BF189}"/>
              </a:ext>
            </a:extLst>
          </p:cNvPr>
          <p:cNvSpPr>
            <a:spLocks noGrp="1"/>
          </p:cNvSpPr>
          <p:nvPr>
            <p:ph type="title"/>
          </p:nvPr>
        </p:nvSpPr>
        <p:spPr/>
        <p:txBody>
          <a:bodyPr/>
          <a:lstStyle/>
          <a:p>
            <a:r>
              <a:rPr lang="en-US" dirty="0"/>
              <a:t>Access the Guideline</a:t>
            </a:r>
          </a:p>
        </p:txBody>
      </p:sp>
      <p:sp>
        <p:nvSpPr>
          <p:cNvPr id="6" name="Content Placeholder 5">
            <a:extLst>
              <a:ext uri="{FF2B5EF4-FFF2-40B4-BE49-F238E27FC236}">
                <a16:creationId xmlns:a16="http://schemas.microsoft.com/office/drawing/2014/main" id="{B58248DA-625A-44B5-ACA8-008BE3F36D0B}"/>
              </a:ext>
            </a:extLst>
          </p:cNvPr>
          <p:cNvSpPr>
            <a:spLocks noGrp="1"/>
          </p:cNvSpPr>
          <p:nvPr>
            <p:ph idx="1"/>
          </p:nvPr>
        </p:nvSpPr>
        <p:spPr/>
        <p:txBody>
          <a:bodyPr/>
          <a:lstStyle/>
          <a:p>
            <a:r>
              <a:rPr lang="en-US" b="1" dirty="0">
                <a:solidFill>
                  <a:srgbClr val="331F44"/>
                </a:solidFill>
              </a:rPr>
              <a:t>www.hivguidelines.org</a:t>
            </a:r>
            <a:r>
              <a:rPr lang="en-US" dirty="0"/>
              <a:t> &gt; Use of Injectable CAB/RPV LA as Replacement ART in Virally Suppressed Adults</a:t>
            </a:r>
          </a:p>
          <a:p>
            <a:r>
              <a:rPr lang="en-US" b="1" dirty="0"/>
              <a:t>Also available:</a:t>
            </a:r>
            <a:r>
              <a:rPr lang="en-US" dirty="0"/>
              <a:t> Printable pocket guide and PDF</a:t>
            </a:r>
          </a:p>
        </p:txBody>
      </p:sp>
      <p:pic>
        <p:nvPicPr>
          <p:cNvPr id="7" name="Picture 6">
            <a:extLst>
              <a:ext uri="{FF2B5EF4-FFF2-40B4-BE49-F238E27FC236}">
                <a16:creationId xmlns:a16="http://schemas.microsoft.com/office/drawing/2014/main" id="{093335D5-48CE-4563-8260-4DF8C4EE72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89197" y="3220452"/>
            <a:ext cx="2242804" cy="2242804"/>
          </a:xfrm>
          <a:prstGeom prst="rect">
            <a:avLst/>
          </a:prstGeom>
        </p:spPr>
      </p:pic>
      <p:sp>
        <p:nvSpPr>
          <p:cNvPr id="8" name="TextBox 7">
            <a:extLst>
              <a:ext uri="{FF2B5EF4-FFF2-40B4-BE49-F238E27FC236}">
                <a16:creationId xmlns:a16="http://schemas.microsoft.com/office/drawing/2014/main" id="{A2367B4A-2992-4327-A4AF-5499599ECD7F}"/>
              </a:ext>
            </a:extLst>
          </p:cNvPr>
          <p:cNvSpPr txBox="1"/>
          <p:nvPr/>
        </p:nvSpPr>
        <p:spPr>
          <a:xfrm>
            <a:off x="7064791" y="5564320"/>
            <a:ext cx="3091616" cy="646331"/>
          </a:xfrm>
          <a:prstGeom prst="rect">
            <a:avLst/>
          </a:prstGeom>
          <a:noFill/>
        </p:spPr>
        <p:txBody>
          <a:bodyPr wrap="none" rtlCol="0">
            <a:spAutoFit/>
          </a:bodyPr>
          <a:lstStyle/>
          <a:p>
            <a:pPr algn="ctr"/>
            <a:r>
              <a:rPr lang="en-US" b="1" dirty="0"/>
              <a:t>Podcast:</a:t>
            </a:r>
            <a:r>
              <a:rPr lang="en-US" dirty="0"/>
              <a:t> </a:t>
            </a:r>
            <a:r>
              <a:rPr lang="en-US" i="1" dirty="0"/>
              <a:t>Viremic—Cases in HIV</a:t>
            </a:r>
          </a:p>
          <a:p>
            <a:pPr algn="ctr"/>
            <a:r>
              <a:rPr lang="en-US" dirty="0"/>
              <a:t>Find all episodes at </a:t>
            </a:r>
            <a:r>
              <a:rPr lang="en-US" dirty="0">
                <a:hlinkClick r:id="rId3" action="ppaction://hlinkfile"/>
              </a:rPr>
              <a:t>viremic.org</a:t>
            </a:r>
            <a:endParaRPr lang="en-US" dirty="0"/>
          </a:p>
        </p:txBody>
      </p:sp>
      <p:pic>
        <p:nvPicPr>
          <p:cNvPr id="11" name="Picture 10">
            <a:extLst>
              <a:ext uri="{FF2B5EF4-FFF2-40B4-BE49-F238E27FC236}">
                <a16:creationId xmlns:a16="http://schemas.microsoft.com/office/drawing/2014/main" id="{733FD93B-ABF1-41B0-AA96-C2ACA001820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59999" y="3321517"/>
            <a:ext cx="2242803" cy="2242803"/>
          </a:xfrm>
          <a:prstGeom prst="rect">
            <a:avLst/>
          </a:prstGeom>
        </p:spPr>
      </p:pic>
      <p:pic>
        <p:nvPicPr>
          <p:cNvPr id="10" name="Picture 9">
            <a:extLst>
              <a:ext uri="{FF2B5EF4-FFF2-40B4-BE49-F238E27FC236}">
                <a16:creationId xmlns:a16="http://schemas.microsoft.com/office/drawing/2014/main" id="{E3440564-94D0-4737-A6C2-71263B5A06C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1205125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00C76-EADC-480B-B6C7-39A48930D6AE}"/>
              </a:ext>
            </a:extLst>
          </p:cNvPr>
          <p:cNvSpPr>
            <a:spLocks noGrp="1"/>
          </p:cNvSpPr>
          <p:nvPr>
            <p:ph type="title"/>
          </p:nvPr>
        </p:nvSpPr>
        <p:spPr/>
        <p:txBody>
          <a:bodyPr/>
          <a:lstStyle/>
          <a:p>
            <a:r>
              <a:rPr lang="en-US" dirty="0"/>
              <a:t>Viral Load at Weeks 48 and 96 of Maintenance Phase in the ATLAS, FLAIR, and ATLAS-2M Trials</a:t>
            </a:r>
          </a:p>
        </p:txBody>
      </p:sp>
      <p:sp>
        <p:nvSpPr>
          <p:cNvPr id="4" name="Footer Placeholder 3">
            <a:extLst>
              <a:ext uri="{FF2B5EF4-FFF2-40B4-BE49-F238E27FC236}">
                <a16:creationId xmlns:a16="http://schemas.microsoft.com/office/drawing/2014/main" id="{441F88B7-AA26-4C96-B29D-8B02B23BE99F}"/>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9AB3ABBC-58DC-416B-A61F-A32070E3AE9C}"/>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35E718DD-BD96-4613-BE26-6FE1910A88D3}"/>
              </a:ext>
            </a:extLst>
          </p:cNvPr>
          <p:cNvSpPr>
            <a:spLocks noGrp="1"/>
          </p:cNvSpPr>
          <p:nvPr>
            <p:ph type="dt" sz="half" idx="2"/>
          </p:nvPr>
        </p:nvSpPr>
        <p:spPr/>
        <p:txBody>
          <a:bodyPr/>
          <a:lstStyle/>
          <a:p>
            <a:r>
              <a:rPr lang="en-US" dirty="0">
                <a:solidFill>
                  <a:schemeClr val="bg1">
                    <a:lumMod val="50000"/>
                  </a:schemeClr>
                </a:solidFill>
              </a:rPr>
              <a:t>FEBRUARY 2026</a:t>
            </a:r>
          </a:p>
        </p:txBody>
      </p:sp>
      <p:graphicFrame>
        <p:nvGraphicFramePr>
          <p:cNvPr id="7" name="Table 6">
            <a:extLst>
              <a:ext uri="{FF2B5EF4-FFF2-40B4-BE49-F238E27FC236}">
                <a16:creationId xmlns:a16="http://schemas.microsoft.com/office/drawing/2014/main" id="{B38006B7-5FFE-485F-AD53-1F139BDA633E}"/>
              </a:ext>
            </a:extLst>
          </p:cNvPr>
          <p:cNvGraphicFramePr>
            <a:graphicFrameLocks noGrp="1"/>
          </p:cNvGraphicFramePr>
          <p:nvPr>
            <p:extLst>
              <p:ext uri="{D42A27DB-BD31-4B8C-83A1-F6EECF244321}">
                <p14:modId xmlns:p14="http://schemas.microsoft.com/office/powerpoint/2010/main" val="1939945267"/>
              </p:ext>
            </p:extLst>
          </p:nvPr>
        </p:nvGraphicFramePr>
        <p:xfrm>
          <a:off x="232611" y="1641475"/>
          <a:ext cx="11726777" cy="3840480"/>
        </p:xfrm>
        <a:graphic>
          <a:graphicData uri="http://schemas.openxmlformats.org/drawingml/2006/table">
            <a:tbl>
              <a:tblPr firstRow="1" bandRow="1">
                <a:tableStyleId>{5940675A-B579-460E-94D1-54222C63F5DA}</a:tableStyleId>
              </a:tblPr>
              <a:tblGrid>
                <a:gridCol w="1836821">
                  <a:extLst>
                    <a:ext uri="{9D8B030D-6E8A-4147-A177-3AD203B41FA5}">
                      <a16:colId xmlns:a16="http://schemas.microsoft.com/office/drawing/2014/main" val="2965091158"/>
                    </a:ext>
                  </a:extLst>
                </a:gridCol>
                <a:gridCol w="1648326">
                  <a:extLst>
                    <a:ext uri="{9D8B030D-6E8A-4147-A177-3AD203B41FA5}">
                      <a16:colId xmlns:a16="http://schemas.microsoft.com/office/drawing/2014/main" val="1943214951"/>
                    </a:ext>
                  </a:extLst>
                </a:gridCol>
                <a:gridCol w="1648326">
                  <a:extLst>
                    <a:ext uri="{9D8B030D-6E8A-4147-A177-3AD203B41FA5}">
                      <a16:colId xmlns:a16="http://schemas.microsoft.com/office/drawing/2014/main" val="2036904806"/>
                    </a:ext>
                  </a:extLst>
                </a:gridCol>
                <a:gridCol w="1648326">
                  <a:extLst>
                    <a:ext uri="{9D8B030D-6E8A-4147-A177-3AD203B41FA5}">
                      <a16:colId xmlns:a16="http://schemas.microsoft.com/office/drawing/2014/main" val="2736412188"/>
                    </a:ext>
                  </a:extLst>
                </a:gridCol>
                <a:gridCol w="1648326">
                  <a:extLst>
                    <a:ext uri="{9D8B030D-6E8A-4147-A177-3AD203B41FA5}">
                      <a16:colId xmlns:a16="http://schemas.microsoft.com/office/drawing/2014/main" val="4013336207"/>
                    </a:ext>
                  </a:extLst>
                </a:gridCol>
                <a:gridCol w="1648326">
                  <a:extLst>
                    <a:ext uri="{9D8B030D-6E8A-4147-A177-3AD203B41FA5}">
                      <a16:colId xmlns:a16="http://schemas.microsoft.com/office/drawing/2014/main" val="1206142477"/>
                    </a:ext>
                  </a:extLst>
                </a:gridCol>
                <a:gridCol w="1648326">
                  <a:extLst>
                    <a:ext uri="{9D8B030D-6E8A-4147-A177-3AD203B41FA5}">
                      <a16:colId xmlns:a16="http://schemas.microsoft.com/office/drawing/2014/main" val="1999994573"/>
                    </a:ext>
                  </a:extLst>
                </a:gridCol>
              </a:tblGrid>
              <a:tr h="370840">
                <a:tc rowSpan="2">
                  <a:txBody>
                    <a:bodyPr/>
                    <a:lstStyle/>
                    <a:p>
                      <a:pPr algn="l"/>
                      <a:r>
                        <a:rPr lang="en-US" b="1" dirty="0">
                          <a:solidFill>
                            <a:schemeClr val="bg1"/>
                          </a:solidFill>
                        </a:rPr>
                        <a:t>HIV Viral Load</a:t>
                      </a:r>
                    </a:p>
                  </a:txBody>
                  <a:tcPr anchor="b">
                    <a:solidFill>
                      <a:srgbClr val="523178"/>
                    </a:solidFill>
                  </a:tcPr>
                </a:tc>
                <a:tc gridSpan="2">
                  <a:txBody>
                    <a:bodyPr/>
                    <a:lstStyle/>
                    <a:p>
                      <a:pPr algn="ctr"/>
                      <a:r>
                        <a:rPr lang="en-US" b="1" dirty="0">
                          <a:solidFill>
                            <a:schemeClr val="bg1"/>
                          </a:solidFill>
                        </a:rPr>
                        <a:t>ATLAS</a:t>
                      </a:r>
                    </a:p>
                    <a:p>
                      <a:pPr algn="ctr"/>
                      <a:r>
                        <a:rPr lang="en-US" b="0" dirty="0">
                          <a:solidFill>
                            <a:schemeClr val="bg1"/>
                          </a:solidFill>
                        </a:rPr>
                        <a:t>(n = 308/308)</a:t>
                      </a:r>
                    </a:p>
                  </a:txBody>
                  <a:tcPr anchor="b">
                    <a:solidFill>
                      <a:srgbClr val="523178"/>
                    </a:solidFill>
                  </a:tcPr>
                </a:tc>
                <a:tc hMerge="1">
                  <a:txBody>
                    <a:bodyPr/>
                    <a:lstStyle/>
                    <a:p>
                      <a:r>
                        <a:rPr lang="en-US" b="1" dirty="0">
                          <a:solidFill>
                            <a:schemeClr val="bg1"/>
                          </a:solidFill>
                        </a:rPr>
                        <a:t>Header</a:t>
                      </a:r>
                    </a:p>
                  </a:txBody>
                  <a:tcPr>
                    <a:solidFill>
                      <a:srgbClr val="523178"/>
                    </a:solidFill>
                  </a:tcPr>
                </a:tc>
                <a:tc gridSpan="2">
                  <a:txBody>
                    <a:bodyPr/>
                    <a:lstStyle/>
                    <a:p>
                      <a:pPr algn="ctr"/>
                      <a:r>
                        <a:rPr lang="en-US" b="1" dirty="0">
                          <a:solidFill>
                            <a:schemeClr val="bg1"/>
                          </a:solidFill>
                        </a:rPr>
                        <a:t>FLAIR</a:t>
                      </a:r>
                    </a:p>
                    <a:p>
                      <a:pPr algn="ctr"/>
                      <a:r>
                        <a:rPr lang="en-US" b="0" dirty="0">
                          <a:solidFill>
                            <a:schemeClr val="bg1"/>
                          </a:solidFill>
                        </a:rPr>
                        <a:t>(n = 283/283)</a:t>
                      </a:r>
                    </a:p>
                  </a:txBody>
                  <a:tcPr anchor="b">
                    <a:solidFill>
                      <a:srgbClr val="523178"/>
                    </a:solidFill>
                  </a:tcPr>
                </a:tc>
                <a:tc hMerge="1">
                  <a:txBody>
                    <a:bodyPr/>
                    <a:lstStyle/>
                    <a:p>
                      <a:endParaRPr lang="en-US" b="1" dirty="0">
                        <a:solidFill>
                          <a:schemeClr val="bg1"/>
                        </a:solidFill>
                      </a:endParaRPr>
                    </a:p>
                  </a:txBody>
                  <a:tcPr>
                    <a:solidFill>
                      <a:srgbClr val="523178"/>
                    </a:solidFill>
                  </a:tcPr>
                </a:tc>
                <a:tc gridSpan="2">
                  <a:txBody>
                    <a:bodyPr/>
                    <a:lstStyle/>
                    <a:p>
                      <a:pPr algn="ctr"/>
                      <a:r>
                        <a:rPr lang="en-US" b="1" dirty="0">
                          <a:solidFill>
                            <a:schemeClr val="bg1"/>
                          </a:solidFill>
                        </a:rPr>
                        <a:t>ATLAS-2M</a:t>
                      </a:r>
                    </a:p>
                    <a:p>
                      <a:pPr algn="ctr"/>
                      <a:r>
                        <a:rPr lang="en-US" b="0" dirty="0">
                          <a:solidFill>
                            <a:schemeClr val="bg1"/>
                          </a:solidFill>
                        </a:rPr>
                        <a:t>(n = 523/522)</a:t>
                      </a:r>
                    </a:p>
                  </a:txBody>
                  <a:tcPr anchor="b">
                    <a:solidFill>
                      <a:srgbClr val="523178"/>
                    </a:solidFill>
                  </a:tcPr>
                </a:tc>
                <a:tc hMerge="1">
                  <a:txBody>
                    <a:bodyPr/>
                    <a:lstStyle/>
                    <a:p>
                      <a:endParaRPr lang="en-US" b="1" dirty="0">
                        <a:solidFill>
                          <a:schemeClr val="bg1"/>
                        </a:solidFill>
                      </a:endParaRPr>
                    </a:p>
                  </a:txBody>
                  <a:tcPr>
                    <a:solidFill>
                      <a:srgbClr val="523178"/>
                    </a:solidFill>
                  </a:tcPr>
                </a:tc>
                <a:extLst>
                  <a:ext uri="{0D108BD9-81ED-4DB2-BD59-A6C34878D82A}">
                    <a16:rowId xmlns:a16="http://schemas.microsoft.com/office/drawing/2014/main" val="1391323950"/>
                  </a:ext>
                </a:extLst>
              </a:tr>
              <a:tr h="370840">
                <a:tc vMerge="1">
                  <a:txBody>
                    <a:bodyPr/>
                    <a:lstStyle/>
                    <a:p>
                      <a:endParaRPr lang="en-US" b="1" dirty="0">
                        <a:solidFill>
                          <a:schemeClr val="bg1"/>
                        </a:solidFill>
                      </a:endParaRPr>
                    </a:p>
                  </a:txBody>
                  <a:tcPr>
                    <a:solidFill>
                      <a:srgbClr val="523178"/>
                    </a:solidFill>
                  </a:tcPr>
                </a:tc>
                <a:tc>
                  <a:txBody>
                    <a:bodyPr/>
                    <a:lstStyle/>
                    <a:p>
                      <a:pPr algn="ctr"/>
                      <a:r>
                        <a:rPr lang="en-US" b="1" dirty="0">
                          <a:solidFill>
                            <a:schemeClr val="bg1"/>
                          </a:solidFill>
                        </a:rPr>
                        <a:t>CAB/RPV LA</a:t>
                      </a:r>
                    </a:p>
                  </a:txBody>
                  <a:tcPr anchor="b">
                    <a:solidFill>
                      <a:srgbClr val="523178"/>
                    </a:solidFill>
                  </a:tcPr>
                </a:tc>
                <a:tc>
                  <a:txBody>
                    <a:bodyPr/>
                    <a:lstStyle/>
                    <a:p>
                      <a:pPr algn="ctr"/>
                      <a:r>
                        <a:rPr lang="en-US" b="1" dirty="0">
                          <a:solidFill>
                            <a:schemeClr val="bg1"/>
                          </a:solidFill>
                        </a:rPr>
                        <a:t>Oral ART</a:t>
                      </a:r>
                    </a:p>
                  </a:txBody>
                  <a:tcPr anchor="b">
                    <a:solidFill>
                      <a:srgbClr val="523178"/>
                    </a:solidFill>
                  </a:tcPr>
                </a:tc>
                <a:tc>
                  <a:txBody>
                    <a:bodyPr/>
                    <a:lstStyle/>
                    <a:p>
                      <a:pPr algn="ctr"/>
                      <a:r>
                        <a:rPr lang="en-US" b="1" dirty="0">
                          <a:solidFill>
                            <a:schemeClr val="bg1"/>
                          </a:solidFill>
                        </a:rPr>
                        <a:t>CAB/RPV LA</a:t>
                      </a:r>
                    </a:p>
                  </a:txBody>
                  <a:tcPr anchor="b">
                    <a:solidFill>
                      <a:srgbClr val="523178"/>
                    </a:solidFill>
                  </a:tcPr>
                </a:tc>
                <a:tc>
                  <a:txBody>
                    <a:bodyPr/>
                    <a:lstStyle/>
                    <a:p>
                      <a:pPr algn="ctr"/>
                      <a:r>
                        <a:rPr lang="en-US" b="1" dirty="0">
                          <a:solidFill>
                            <a:schemeClr val="bg1"/>
                          </a:solidFill>
                        </a:rPr>
                        <a:t>Oral ART</a:t>
                      </a:r>
                    </a:p>
                  </a:txBody>
                  <a:tcPr anchor="b">
                    <a:solidFill>
                      <a:srgbClr val="523178"/>
                    </a:solidFill>
                  </a:tcPr>
                </a:tc>
                <a:tc>
                  <a:txBody>
                    <a:bodyPr/>
                    <a:lstStyle/>
                    <a:p>
                      <a:pPr algn="ctr"/>
                      <a:r>
                        <a:rPr lang="en-US" b="1" dirty="0">
                          <a:solidFill>
                            <a:schemeClr val="bg1"/>
                          </a:solidFill>
                        </a:rPr>
                        <a:t>CAB/RPV LA</a:t>
                      </a:r>
                      <a:br>
                        <a:rPr lang="en-US" b="1" dirty="0">
                          <a:solidFill>
                            <a:schemeClr val="bg1"/>
                          </a:solidFill>
                        </a:rPr>
                      </a:br>
                      <a:r>
                        <a:rPr lang="en-US" b="1" dirty="0">
                          <a:solidFill>
                            <a:schemeClr val="bg1"/>
                          </a:solidFill>
                        </a:rPr>
                        <a:t>monthly</a:t>
                      </a:r>
                    </a:p>
                  </a:txBody>
                  <a:tcPr anchor="b">
                    <a:solidFill>
                      <a:srgbClr val="523178"/>
                    </a:solidFill>
                  </a:tcPr>
                </a:tc>
                <a:tc>
                  <a:txBody>
                    <a:bodyPr/>
                    <a:lstStyle/>
                    <a:p>
                      <a:pPr algn="ctr"/>
                      <a:r>
                        <a:rPr lang="en-US" b="1" dirty="0">
                          <a:solidFill>
                            <a:schemeClr val="bg1"/>
                          </a:solidFill>
                        </a:rPr>
                        <a:t>CAB/RPV LA</a:t>
                      </a:r>
                      <a:br>
                        <a:rPr lang="en-US" b="1" dirty="0">
                          <a:solidFill>
                            <a:schemeClr val="bg1"/>
                          </a:solidFill>
                        </a:rPr>
                      </a:br>
                      <a:r>
                        <a:rPr lang="en-US" b="1" dirty="0">
                          <a:solidFill>
                            <a:schemeClr val="bg1"/>
                          </a:solidFill>
                        </a:rPr>
                        <a:t>bimonthly</a:t>
                      </a:r>
                    </a:p>
                  </a:txBody>
                  <a:tcPr anchor="b">
                    <a:solidFill>
                      <a:srgbClr val="523178"/>
                    </a:solidFill>
                  </a:tcPr>
                </a:tc>
                <a:extLst>
                  <a:ext uri="{0D108BD9-81ED-4DB2-BD59-A6C34878D82A}">
                    <a16:rowId xmlns:a16="http://schemas.microsoft.com/office/drawing/2014/main" val="1302399624"/>
                  </a:ext>
                </a:extLst>
              </a:tr>
              <a:tr h="370840">
                <a:tc>
                  <a:txBody>
                    <a:bodyPr/>
                    <a:lstStyle/>
                    <a:p>
                      <a:pPr marL="0" indent="0">
                        <a:buFont typeface="Arial" panose="020B0604020202020204" pitchFamily="34" charset="0"/>
                        <a:buNone/>
                      </a:pPr>
                      <a:r>
                        <a:rPr lang="en-US" dirty="0"/>
                        <a:t>Week 48 HIV RNA &lt;50 copies/mL</a:t>
                      </a:r>
                    </a:p>
                  </a:txBody>
                  <a:tcPr/>
                </a:tc>
                <a:tc>
                  <a:txBody>
                    <a:bodyPr/>
                    <a:lstStyle/>
                    <a:p>
                      <a:pPr marL="0" indent="0" algn="ctr">
                        <a:buFont typeface="Arial" panose="020B0604020202020204" pitchFamily="34" charset="0"/>
                        <a:buNone/>
                      </a:pPr>
                      <a:r>
                        <a:rPr lang="en-US" dirty="0"/>
                        <a:t>92.5%</a:t>
                      </a:r>
                    </a:p>
                  </a:txBody>
                  <a:tcPr/>
                </a:tc>
                <a:tc>
                  <a:txBody>
                    <a:bodyPr/>
                    <a:lstStyle/>
                    <a:p>
                      <a:pPr marL="0" indent="0" algn="ctr">
                        <a:buFont typeface="Arial" panose="020B0604020202020204" pitchFamily="34" charset="0"/>
                        <a:buNone/>
                      </a:pPr>
                      <a:r>
                        <a:rPr lang="en-US" dirty="0"/>
                        <a:t>95.5%</a:t>
                      </a:r>
                    </a:p>
                  </a:txBody>
                  <a:tcPr/>
                </a:tc>
                <a:tc>
                  <a:txBody>
                    <a:bodyPr/>
                    <a:lstStyle/>
                    <a:p>
                      <a:pPr marL="0" indent="0" algn="ctr">
                        <a:buFont typeface="Arial" panose="020B0604020202020204" pitchFamily="34" charset="0"/>
                        <a:buNone/>
                      </a:pPr>
                      <a:r>
                        <a:rPr lang="en-US" dirty="0"/>
                        <a:t>93.6%</a:t>
                      </a:r>
                    </a:p>
                  </a:txBody>
                  <a:tcPr/>
                </a:tc>
                <a:tc>
                  <a:txBody>
                    <a:bodyPr/>
                    <a:lstStyle/>
                    <a:p>
                      <a:pPr marL="0" indent="0" algn="ctr">
                        <a:buFont typeface="Arial" panose="020B0604020202020204" pitchFamily="34" charset="0"/>
                        <a:buNone/>
                      </a:pPr>
                      <a:r>
                        <a:rPr lang="en-US" dirty="0"/>
                        <a:t>93.3%</a:t>
                      </a:r>
                    </a:p>
                  </a:txBody>
                  <a:tcPr/>
                </a:tc>
                <a:tc>
                  <a:txBody>
                    <a:bodyPr/>
                    <a:lstStyle/>
                    <a:p>
                      <a:pPr marL="0" indent="0" algn="ctr">
                        <a:buFont typeface="Arial" panose="020B0604020202020204" pitchFamily="34" charset="0"/>
                        <a:buNone/>
                      </a:pPr>
                      <a:r>
                        <a:rPr lang="en-US" dirty="0"/>
                        <a:t>93%</a:t>
                      </a:r>
                    </a:p>
                  </a:txBody>
                  <a:tcPr/>
                </a:tc>
                <a:tc>
                  <a:txBody>
                    <a:bodyPr/>
                    <a:lstStyle/>
                    <a:p>
                      <a:pPr marL="0" indent="0" algn="ctr">
                        <a:buFont typeface="Arial" panose="020B0604020202020204" pitchFamily="34" charset="0"/>
                        <a:buNone/>
                      </a:pPr>
                      <a:r>
                        <a:rPr lang="en-US" dirty="0"/>
                        <a:t>94%</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nl-NL" dirty="0"/>
                        <a:t>Week 48 HIV RNA ≥50 copies/mL</a:t>
                      </a:r>
                      <a:endParaRPr lang="en-US" dirty="0"/>
                    </a:p>
                  </a:txBody>
                  <a:tcPr/>
                </a:tc>
                <a:tc>
                  <a:txBody>
                    <a:bodyPr/>
                    <a:lstStyle/>
                    <a:p>
                      <a:pPr marL="0" indent="0" algn="ctr">
                        <a:buFont typeface="Arial" panose="020B0604020202020204" pitchFamily="34" charset="0"/>
                        <a:buNone/>
                      </a:pPr>
                      <a:r>
                        <a:rPr lang="en-US" dirty="0"/>
                        <a:t>1.6%</a:t>
                      </a:r>
                    </a:p>
                  </a:txBody>
                  <a:tcPr/>
                </a:tc>
                <a:tc>
                  <a:txBody>
                    <a:bodyPr/>
                    <a:lstStyle/>
                    <a:p>
                      <a:pPr marL="0" indent="0" algn="ctr">
                        <a:buFont typeface="Arial" panose="020B0604020202020204" pitchFamily="34" charset="0"/>
                        <a:buNone/>
                      </a:pPr>
                      <a:r>
                        <a:rPr lang="en-US" dirty="0"/>
                        <a:t>1.0%</a:t>
                      </a:r>
                    </a:p>
                  </a:txBody>
                  <a:tcPr/>
                </a:tc>
                <a:tc>
                  <a:txBody>
                    <a:bodyPr/>
                    <a:lstStyle/>
                    <a:p>
                      <a:pPr marL="0" indent="0" algn="ctr">
                        <a:buFont typeface="Arial" panose="020B0604020202020204" pitchFamily="34" charset="0"/>
                        <a:buNone/>
                      </a:pPr>
                      <a:r>
                        <a:rPr lang="en-US" dirty="0"/>
                        <a:t>2.1%</a:t>
                      </a:r>
                    </a:p>
                  </a:txBody>
                  <a:tcPr/>
                </a:tc>
                <a:tc>
                  <a:txBody>
                    <a:bodyPr/>
                    <a:lstStyle/>
                    <a:p>
                      <a:pPr marL="0" indent="0" algn="ctr">
                        <a:buFont typeface="Arial" panose="020B0604020202020204" pitchFamily="34" charset="0"/>
                        <a:buNone/>
                      </a:pPr>
                      <a:r>
                        <a:rPr lang="en-US" dirty="0"/>
                        <a:t>2.5%</a:t>
                      </a:r>
                    </a:p>
                  </a:txBody>
                  <a:tcPr/>
                </a:tc>
                <a:tc>
                  <a:txBody>
                    <a:bodyPr/>
                    <a:lstStyle/>
                    <a:p>
                      <a:pPr marL="0" indent="0" algn="ctr">
                        <a:buFont typeface="Arial" panose="020B0604020202020204" pitchFamily="34" charset="0"/>
                        <a:buNone/>
                      </a:pPr>
                      <a:r>
                        <a:rPr lang="en-US" dirty="0"/>
                        <a:t>1.0%</a:t>
                      </a:r>
                    </a:p>
                  </a:txBody>
                  <a:tcPr/>
                </a:tc>
                <a:tc>
                  <a:txBody>
                    <a:bodyPr/>
                    <a:lstStyle/>
                    <a:p>
                      <a:pPr marL="0" indent="0" algn="ctr">
                        <a:buFont typeface="Arial" panose="020B0604020202020204" pitchFamily="34" charset="0"/>
                        <a:buNone/>
                      </a:pPr>
                      <a:r>
                        <a:rPr lang="en-US" dirty="0"/>
                        <a:t>2.0%</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Week 96 HIV RNA &lt;50 copies/mL</a:t>
                      </a:r>
                    </a:p>
                  </a:txBody>
                  <a:tcPr/>
                </a:tc>
                <a:tc>
                  <a:txBody>
                    <a:bodyPr/>
                    <a:lstStyle/>
                    <a:p>
                      <a:pPr marL="0" indent="0" algn="ctr">
                        <a:buFont typeface="Arial" panose="020B0604020202020204" pitchFamily="34" charset="0"/>
                        <a:buNone/>
                      </a:pPr>
                      <a:r>
                        <a:rPr lang="en-US" dirty="0"/>
                        <a:t>100%</a:t>
                      </a:r>
                    </a:p>
                  </a:txBody>
                  <a:tcPr/>
                </a:tc>
                <a:tc>
                  <a:txBody>
                    <a:bodyPr/>
                    <a:lstStyle/>
                    <a:p>
                      <a:pPr marL="0" indent="0" algn="ctr">
                        <a:buFont typeface="Arial" panose="020B0604020202020204" pitchFamily="34" charset="0"/>
                        <a:buNone/>
                      </a:pPr>
                      <a:r>
                        <a:rPr lang="en-US" dirty="0"/>
                        <a:t>97%</a:t>
                      </a:r>
                    </a:p>
                  </a:txBody>
                  <a:tcPr/>
                </a:tc>
                <a:tc>
                  <a:txBody>
                    <a:bodyPr/>
                    <a:lstStyle/>
                    <a:p>
                      <a:pPr marL="0" indent="0" algn="ctr">
                        <a:buFont typeface="Arial" panose="020B0604020202020204" pitchFamily="34" charset="0"/>
                        <a:buNone/>
                      </a:pPr>
                      <a:r>
                        <a:rPr lang="en-US" dirty="0"/>
                        <a:t>87%</a:t>
                      </a:r>
                    </a:p>
                  </a:txBody>
                  <a:tcPr/>
                </a:tc>
                <a:tc>
                  <a:txBody>
                    <a:bodyPr/>
                    <a:lstStyle/>
                    <a:p>
                      <a:pPr marL="0" indent="0" algn="ctr">
                        <a:buFont typeface="Arial" panose="020B0604020202020204" pitchFamily="34" charset="0"/>
                        <a:buNone/>
                      </a:pPr>
                      <a:r>
                        <a:rPr lang="en-US" dirty="0"/>
                        <a:t>89%</a:t>
                      </a:r>
                    </a:p>
                  </a:txBody>
                  <a:tcPr/>
                </a:tc>
                <a:tc>
                  <a:txBody>
                    <a:bodyPr/>
                    <a:lstStyle/>
                    <a:p>
                      <a:pPr marL="0" indent="0" algn="ctr">
                        <a:buFont typeface="Arial" panose="020B0604020202020204" pitchFamily="34" charset="0"/>
                        <a:buNone/>
                      </a:pPr>
                      <a:r>
                        <a:rPr lang="en-US" dirty="0"/>
                        <a:t>90.0%</a:t>
                      </a:r>
                    </a:p>
                  </a:txBody>
                  <a:tcPr/>
                </a:tc>
                <a:tc>
                  <a:txBody>
                    <a:bodyPr/>
                    <a:lstStyle/>
                    <a:p>
                      <a:pPr marL="0" indent="0" algn="ctr">
                        <a:buFont typeface="Arial" panose="020B0604020202020204" pitchFamily="34" charset="0"/>
                        <a:buNone/>
                      </a:pPr>
                      <a:r>
                        <a:rPr lang="en-US" dirty="0"/>
                        <a:t>91.0%</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nl-NL" dirty="0"/>
                        <a:t>Week 96 HIV RNA ≥50 copies/mL</a:t>
                      </a:r>
                      <a:endParaRPr lang="en-US" dirty="0"/>
                    </a:p>
                  </a:txBody>
                  <a:tcPr/>
                </a:tc>
                <a:tc>
                  <a:txBody>
                    <a:bodyPr/>
                    <a:lstStyle/>
                    <a:p>
                      <a:pPr marL="0" indent="0" algn="ctr">
                        <a:buFont typeface="Arial" panose="020B0604020202020204" pitchFamily="34" charset="0"/>
                        <a:buNone/>
                      </a:pPr>
                      <a:r>
                        <a:rPr lang="en-US" dirty="0"/>
                        <a:t>0%</a:t>
                      </a:r>
                    </a:p>
                  </a:txBody>
                  <a:tcPr/>
                </a:tc>
                <a:tc>
                  <a:txBody>
                    <a:bodyPr/>
                    <a:lstStyle/>
                    <a:p>
                      <a:pPr marL="0" indent="0" algn="ctr">
                        <a:buFont typeface="Arial" panose="020B0604020202020204" pitchFamily="34" charset="0"/>
                        <a:buNone/>
                      </a:pPr>
                      <a:r>
                        <a:rPr lang="en-US" dirty="0"/>
                        <a:t>3%</a:t>
                      </a:r>
                    </a:p>
                  </a:txBody>
                  <a:tcPr/>
                </a:tc>
                <a:tc>
                  <a:txBody>
                    <a:bodyPr/>
                    <a:lstStyle/>
                    <a:p>
                      <a:pPr marL="0" indent="0" algn="ctr">
                        <a:buFont typeface="Arial" panose="020B0604020202020204" pitchFamily="34" charset="0"/>
                        <a:buNone/>
                      </a:pPr>
                      <a:r>
                        <a:rPr lang="en-US" dirty="0"/>
                        <a:t>3%</a:t>
                      </a:r>
                    </a:p>
                  </a:txBody>
                  <a:tcPr/>
                </a:tc>
                <a:tc>
                  <a:txBody>
                    <a:bodyPr/>
                    <a:lstStyle/>
                    <a:p>
                      <a:pPr marL="0" indent="0" algn="ctr">
                        <a:buFont typeface="Arial" panose="020B0604020202020204" pitchFamily="34" charset="0"/>
                        <a:buNone/>
                      </a:pPr>
                      <a:r>
                        <a:rPr lang="en-US" dirty="0"/>
                        <a:t>3%</a:t>
                      </a:r>
                    </a:p>
                  </a:txBody>
                  <a:tcPr/>
                </a:tc>
                <a:tc>
                  <a:txBody>
                    <a:bodyPr/>
                    <a:lstStyle/>
                    <a:p>
                      <a:pPr marL="0" indent="0" algn="ctr">
                        <a:buFont typeface="Arial" panose="020B0604020202020204" pitchFamily="34" charset="0"/>
                        <a:buNone/>
                      </a:pPr>
                      <a:r>
                        <a:rPr lang="en-US" dirty="0"/>
                        <a:t>1.0%</a:t>
                      </a:r>
                    </a:p>
                  </a:txBody>
                  <a:tcPr/>
                </a:tc>
                <a:tc>
                  <a:txBody>
                    <a:bodyPr/>
                    <a:lstStyle/>
                    <a:p>
                      <a:pPr marL="0" indent="0" algn="ctr">
                        <a:buFont typeface="Arial" panose="020B0604020202020204" pitchFamily="34" charset="0"/>
                        <a:buNone/>
                      </a:pPr>
                      <a:r>
                        <a:rPr lang="en-US" dirty="0"/>
                        <a:t>2.0%</a:t>
                      </a:r>
                    </a:p>
                  </a:txBody>
                  <a:tcPr/>
                </a:tc>
                <a:extLst>
                  <a:ext uri="{0D108BD9-81ED-4DB2-BD59-A6C34878D82A}">
                    <a16:rowId xmlns:a16="http://schemas.microsoft.com/office/drawing/2014/main" val="1170612783"/>
                  </a:ext>
                </a:extLst>
              </a:tr>
            </a:tbl>
          </a:graphicData>
        </a:graphic>
      </p:graphicFrame>
    </p:spTree>
    <p:extLst>
      <p:ext uri="{BB962C8B-B14F-4D97-AF65-F5344CB8AC3E}">
        <p14:creationId xmlns:p14="http://schemas.microsoft.com/office/powerpoint/2010/main" val="2084176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09A48-79E1-46D2-A8E8-4C05E29AB331}"/>
              </a:ext>
            </a:extLst>
          </p:cNvPr>
          <p:cNvSpPr>
            <a:spLocks noGrp="1"/>
          </p:cNvSpPr>
          <p:nvPr>
            <p:ph type="title"/>
          </p:nvPr>
        </p:nvSpPr>
        <p:spPr>
          <a:xfrm>
            <a:off x="605286" y="136525"/>
            <a:ext cx="9717505" cy="1325563"/>
          </a:xfrm>
        </p:spPr>
        <p:txBody>
          <a:bodyPr>
            <a:normAutofit/>
          </a:bodyPr>
          <a:lstStyle/>
          <a:p>
            <a:r>
              <a:rPr lang="en-US" sz="3200" dirty="0"/>
              <a:t>Recommendations: Benefits, Potential Risks, and Limitations of CAB/RPV LA</a:t>
            </a:r>
          </a:p>
        </p:txBody>
      </p:sp>
      <p:sp>
        <p:nvSpPr>
          <p:cNvPr id="3" name="Content Placeholder 2">
            <a:extLst>
              <a:ext uri="{FF2B5EF4-FFF2-40B4-BE49-F238E27FC236}">
                <a16:creationId xmlns:a16="http://schemas.microsoft.com/office/drawing/2014/main" id="{D7C11C7E-83D1-4B45-A48F-94A162B3F6CD}"/>
              </a:ext>
            </a:extLst>
          </p:cNvPr>
          <p:cNvSpPr>
            <a:spLocks noGrp="1"/>
          </p:cNvSpPr>
          <p:nvPr>
            <p:ph idx="1"/>
          </p:nvPr>
        </p:nvSpPr>
        <p:spPr>
          <a:xfrm>
            <a:off x="665671" y="1414821"/>
            <a:ext cx="10515600" cy="5124091"/>
          </a:xfrm>
        </p:spPr>
        <p:txBody>
          <a:bodyPr>
            <a:normAutofit lnSpcReduction="10000"/>
          </a:bodyPr>
          <a:lstStyle/>
          <a:p>
            <a:pPr lvl="0">
              <a:spcBef>
                <a:spcPts val="600"/>
              </a:spcBef>
            </a:pPr>
            <a:r>
              <a:rPr lang="en-US" sz="2400" dirty="0"/>
              <a:t>Clinicians should offer CAB/RPV LA as replacement ART for adults (aged ≥18 years) with HIV who are virally suppressed (HIV RNA level &lt;50 copies/mL) and prefer an alternative to daily oral therapy. (A1)</a:t>
            </a:r>
          </a:p>
          <a:p>
            <a:pPr lvl="0">
              <a:spcBef>
                <a:spcPts val="600"/>
              </a:spcBef>
            </a:pPr>
            <a:r>
              <a:rPr lang="en-US" sz="2400" dirty="0"/>
              <a:t>For patients who are not virally suppressed and have ongoing adherence challenges with oral ART (even with support) or are mechanically unable to ingest oral ART, the clinician should engage the patient in shared decision-making and offer monthly CAB/RPV LA, if susceptible, coupled with intensified follow-up support. (A2)</a:t>
            </a:r>
          </a:p>
          <a:p>
            <a:pPr lvl="1">
              <a:spcBef>
                <a:spcPts val="600"/>
              </a:spcBef>
            </a:pPr>
            <a:r>
              <a:rPr lang="en-US" sz="2400" dirty="0"/>
              <a:t>Once viral suppression is achieved and maintained, consider transition to every-8-weeks dosing. (A3)</a:t>
            </a:r>
          </a:p>
          <a:p>
            <a:pPr>
              <a:spcBef>
                <a:spcPts val="600"/>
              </a:spcBef>
            </a:pPr>
            <a:r>
              <a:rPr lang="en-US" sz="2400" dirty="0"/>
              <a:t>Before recommending a switch to CAB/RPV LA, clinicians should determine patients’ HBV status (hepatitis B surface antigen, core antibody, and surface antibody tests, and HBV DNA test if indicated); CAB/RPV LA should not be recommended for patients with active HBV coinfection [a] without concurrent oral therapy for HBV. (A*)</a:t>
            </a:r>
          </a:p>
        </p:txBody>
      </p:sp>
      <p:sp>
        <p:nvSpPr>
          <p:cNvPr id="4" name="Footer Placeholder 3">
            <a:extLst>
              <a:ext uri="{FF2B5EF4-FFF2-40B4-BE49-F238E27FC236}">
                <a16:creationId xmlns:a16="http://schemas.microsoft.com/office/drawing/2014/main" id="{4B9C941D-763C-4E57-97E9-120FEA9760A9}"/>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62FD09A5-3CA3-499D-A257-715923A1D3B2}"/>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87C54B33-AAD6-4A23-AAB4-C98EBCC4E020}"/>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633668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A5C63-4AB3-D5DD-7EE9-6E158ED7EA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4B03C2-CFD6-7AEA-FAE1-E69FF2813B87}"/>
              </a:ext>
            </a:extLst>
          </p:cNvPr>
          <p:cNvSpPr>
            <a:spLocks noGrp="1"/>
          </p:cNvSpPr>
          <p:nvPr>
            <p:ph type="title"/>
          </p:nvPr>
        </p:nvSpPr>
        <p:spPr>
          <a:xfrm>
            <a:off x="605286" y="136525"/>
            <a:ext cx="9717505" cy="1325563"/>
          </a:xfrm>
        </p:spPr>
        <p:txBody>
          <a:bodyPr>
            <a:normAutofit/>
          </a:bodyPr>
          <a:lstStyle/>
          <a:p>
            <a:r>
              <a:rPr lang="en-US" sz="3200" dirty="0"/>
              <a:t>Recommendations: Benefits, Potential Risks, and Limitations of CAB/RPV LA, </a:t>
            </a:r>
            <a:r>
              <a:rPr lang="en-US" sz="3200" i="1" dirty="0"/>
              <a:t>continued</a:t>
            </a:r>
          </a:p>
        </p:txBody>
      </p:sp>
      <p:sp>
        <p:nvSpPr>
          <p:cNvPr id="3" name="Content Placeholder 2">
            <a:extLst>
              <a:ext uri="{FF2B5EF4-FFF2-40B4-BE49-F238E27FC236}">
                <a16:creationId xmlns:a16="http://schemas.microsoft.com/office/drawing/2014/main" id="{E1A9D781-D082-6ACB-0B01-6CB4087A13C5}"/>
              </a:ext>
            </a:extLst>
          </p:cNvPr>
          <p:cNvSpPr>
            <a:spLocks noGrp="1"/>
          </p:cNvSpPr>
          <p:nvPr>
            <p:ph idx="1"/>
          </p:nvPr>
        </p:nvSpPr>
        <p:spPr>
          <a:xfrm>
            <a:off x="665671" y="1414821"/>
            <a:ext cx="10515600" cy="5124091"/>
          </a:xfrm>
        </p:spPr>
        <p:txBody>
          <a:bodyPr>
            <a:normAutofit fontScale="92500" lnSpcReduction="10000"/>
          </a:bodyPr>
          <a:lstStyle/>
          <a:p>
            <a:r>
              <a:rPr lang="en-US" dirty="0"/>
              <a:t>Clinicians should not recommend CAB/RPV LA in patients with known or suspected INSTI or NNRTI RAMs, excluding the K103N mutation in isolation, at baseline. (A1)</a:t>
            </a:r>
          </a:p>
          <a:p>
            <a:r>
              <a:rPr lang="en-US" dirty="0"/>
              <a:t>Before recommending CAB/RPV LA, clinicians should review results of prior resistance testing and ART history, including all reasons for ART modification. (A3)</a:t>
            </a:r>
          </a:p>
          <a:p>
            <a:r>
              <a:rPr lang="en-US" dirty="0"/>
              <a:t>Clinicians should obtain proviral DNA genotypic resistance testing that includes both the reverse transcriptase and integrase genes before switching to CAB/RPV LA in any patient for whom historical resistance test results are not available or if sustained viral suppression is not documented. (A2)</a:t>
            </a:r>
          </a:p>
          <a:p>
            <a:r>
              <a:rPr lang="en-US" dirty="0"/>
              <a:t>Clinicians should not recommend treatment with CAB/RPV LA for patients who are pregnant or breast/</a:t>
            </a:r>
            <a:r>
              <a:rPr lang="en-US" dirty="0" err="1"/>
              <a:t>chestfeeding</a:t>
            </a:r>
            <a:r>
              <a:rPr lang="en-US" dirty="0"/>
              <a:t>, because of limited safety and efficacy data. (A*)</a:t>
            </a:r>
          </a:p>
        </p:txBody>
      </p:sp>
      <p:sp>
        <p:nvSpPr>
          <p:cNvPr id="4" name="Footer Placeholder 3">
            <a:extLst>
              <a:ext uri="{FF2B5EF4-FFF2-40B4-BE49-F238E27FC236}">
                <a16:creationId xmlns:a16="http://schemas.microsoft.com/office/drawing/2014/main" id="{9A36E5F1-ECAC-6761-30FC-EEDC0A4DB35C}"/>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1949323-04DD-643C-8C31-6841E40C83AF}"/>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AC0FDD78-7610-9831-FCEF-8367A2D7067A}"/>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35813490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5FAE4-B7D6-4F05-8EAC-1F5DFB4F581A}"/>
              </a:ext>
            </a:extLst>
          </p:cNvPr>
          <p:cNvSpPr>
            <a:spLocks noGrp="1"/>
          </p:cNvSpPr>
          <p:nvPr>
            <p:ph type="title"/>
          </p:nvPr>
        </p:nvSpPr>
        <p:spPr/>
        <p:txBody>
          <a:bodyPr/>
          <a:lstStyle/>
          <a:p>
            <a:r>
              <a:rPr lang="en-US" dirty="0"/>
              <a:t>Benefits of CAB/RPV LA</a:t>
            </a:r>
          </a:p>
        </p:txBody>
      </p:sp>
      <p:sp>
        <p:nvSpPr>
          <p:cNvPr id="3" name="Content Placeholder 2">
            <a:extLst>
              <a:ext uri="{FF2B5EF4-FFF2-40B4-BE49-F238E27FC236}">
                <a16:creationId xmlns:a16="http://schemas.microsoft.com/office/drawing/2014/main" id="{110817D7-DF4B-4DD7-A008-11FD29B2BBB8}"/>
              </a:ext>
            </a:extLst>
          </p:cNvPr>
          <p:cNvSpPr>
            <a:spLocks noGrp="1"/>
          </p:cNvSpPr>
          <p:nvPr>
            <p:ph idx="1"/>
          </p:nvPr>
        </p:nvSpPr>
        <p:spPr>
          <a:xfrm>
            <a:off x="838200" y="1328918"/>
            <a:ext cx="10515600" cy="5027432"/>
          </a:xfrm>
        </p:spPr>
        <p:txBody>
          <a:bodyPr>
            <a:normAutofit fontScale="62500" lnSpcReduction="20000"/>
          </a:bodyPr>
          <a:lstStyle/>
          <a:p>
            <a:pPr>
              <a:spcAft>
                <a:spcPts val="600"/>
              </a:spcAft>
            </a:pPr>
            <a:r>
              <a:rPr lang="en-US" sz="4000" dirty="0"/>
              <a:t>Improved patient satisfaction</a:t>
            </a:r>
          </a:p>
          <a:p>
            <a:pPr>
              <a:spcAft>
                <a:spcPts val="600"/>
              </a:spcAft>
            </a:pPr>
            <a:r>
              <a:rPr lang="en-US" sz="4000" dirty="0"/>
              <a:t>Monthly (every 4 weeks) or bimonthly (every 8 weeks) administration</a:t>
            </a:r>
          </a:p>
          <a:p>
            <a:pPr>
              <a:spcAft>
                <a:spcPts val="600"/>
              </a:spcAft>
            </a:pPr>
            <a:r>
              <a:rPr lang="en-US" sz="4000" dirty="0"/>
              <a:t>Directly observed</a:t>
            </a:r>
          </a:p>
          <a:p>
            <a:pPr>
              <a:spcAft>
                <a:spcPts val="600"/>
              </a:spcAft>
            </a:pPr>
            <a:r>
              <a:rPr lang="en-US" sz="4000" dirty="0"/>
              <a:t>Low rates of virologic failure (resistance can develop despite optimal adherence, but this is rare)</a:t>
            </a:r>
          </a:p>
          <a:p>
            <a:pPr>
              <a:spcAft>
                <a:spcPts val="600"/>
              </a:spcAft>
            </a:pPr>
            <a:r>
              <a:rPr lang="en-US" sz="4000" dirty="0"/>
              <a:t>Noninferior to oral ART</a:t>
            </a:r>
          </a:p>
          <a:p>
            <a:pPr>
              <a:spcAft>
                <a:spcPts val="600"/>
              </a:spcAft>
            </a:pPr>
            <a:r>
              <a:rPr lang="en-US" sz="4000" dirty="0"/>
              <a:t>Potential option for patients who have ongoing substance use, mental health concerns, neurocognitive disorders, disclosure concerns, or other challenges associated with adherence to oral ART, including difficulty swallowing pills</a:t>
            </a:r>
          </a:p>
          <a:p>
            <a:pPr>
              <a:spcAft>
                <a:spcPts val="600"/>
              </a:spcAft>
            </a:pPr>
            <a:r>
              <a:rPr lang="en-US" sz="4000" dirty="0"/>
              <a:t>Removes the daily reminder of HIV status that is associated with taking pills</a:t>
            </a:r>
          </a:p>
          <a:p>
            <a:pPr>
              <a:spcAft>
                <a:spcPts val="600"/>
              </a:spcAft>
            </a:pPr>
            <a:r>
              <a:rPr lang="en-US" sz="4000" dirty="0"/>
              <a:t>Safe and efficacious in patients with chronic renal disease or on intermittent hemodialysis</a:t>
            </a:r>
          </a:p>
          <a:p>
            <a:endParaRPr lang="en-US" dirty="0"/>
          </a:p>
        </p:txBody>
      </p:sp>
      <p:sp>
        <p:nvSpPr>
          <p:cNvPr id="4" name="Footer Placeholder 3">
            <a:extLst>
              <a:ext uri="{FF2B5EF4-FFF2-40B4-BE49-F238E27FC236}">
                <a16:creationId xmlns:a16="http://schemas.microsoft.com/office/drawing/2014/main" id="{0BE4E8AC-0C20-4FD5-9077-15BE9EAF15D4}"/>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6E72823D-481A-4B1E-9136-F492FD08A41A}"/>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26F2DCC1-3453-4506-86E4-1034045CD4C9}"/>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1257380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BA92B-E2E6-4622-A97B-03AFBD193295}"/>
              </a:ext>
            </a:extLst>
          </p:cNvPr>
          <p:cNvSpPr>
            <a:spLocks noGrp="1"/>
          </p:cNvSpPr>
          <p:nvPr>
            <p:ph type="title"/>
          </p:nvPr>
        </p:nvSpPr>
        <p:spPr/>
        <p:txBody>
          <a:bodyPr/>
          <a:lstStyle/>
          <a:p>
            <a:r>
              <a:rPr lang="en-US" dirty="0"/>
              <a:t>Potential Risks of CAB/RPV LA</a:t>
            </a:r>
          </a:p>
        </p:txBody>
      </p:sp>
      <p:sp>
        <p:nvSpPr>
          <p:cNvPr id="3" name="Content Placeholder 2">
            <a:extLst>
              <a:ext uri="{FF2B5EF4-FFF2-40B4-BE49-F238E27FC236}">
                <a16:creationId xmlns:a16="http://schemas.microsoft.com/office/drawing/2014/main" id="{42880392-D9D9-4455-BDB6-026854A24F17}"/>
              </a:ext>
            </a:extLst>
          </p:cNvPr>
          <p:cNvSpPr>
            <a:spLocks noGrp="1"/>
          </p:cNvSpPr>
          <p:nvPr>
            <p:ph idx="1"/>
          </p:nvPr>
        </p:nvSpPr>
        <p:spPr/>
        <p:txBody>
          <a:bodyPr/>
          <a:lstStyle/>
          <a:p>
            <a:r>
              <a:rPr lang="en-US" dirty="0"/>
              <a:t>Injection site reactions and other adverse effects, including pyrexia</a:t>
            </a:r>
          </a:p>
          <a:p>
            <a:r>
              <a:rPr lang="en-US" dirty="0"/>
              <a:t>Development of resistance if doses are missed outside the 7-day window period, given the long half-life (“tail”) of CAB and RPV</a:t>
            </a:r>
          </a:p>
        </p:txBody>
      </p:sp>
      <p:sp>
        <p:nvSpPr>
          <p:cNvPr id="4" name="Footer Placeholder 3">
            <a:extLst>
              <a:ext uri="{FF2B5EF4-FFF2-40B4-BE49-F238E27FC236}">
                <a16:creationId xmlns:a16="http://schemas.microsoft.com/office/drawing/2014/main" id="{D668A6DC-F06F-4B72-AC9E-E473B2F99F51}"/>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1E42A983-4B76-4E64-8318-C6D2FBE4240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ECBD7C02-2FFD-457A-B6C8-BD97DEFD6B6A}"/>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161745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6D2C7-5DEE-49AA-A478-C5792BCE6EAA}"/>
              </a:ext>
            </a:extLst>
          </p:cNvPr>
          <p:cNvSpPr>
            <a:spLocks noGrp="1"/>
          </p:cNvSpPr>
          <p:nvPr>
            <p:ph type="title"/>
          </p:nvPr>
        </p:nvSpPr>
        <p:spPr/>
        <p:txBody>
          <a:bodyPr/>
          <a:lstStyle/>
          <a:p>
            <a:r>
              <a:rPr lang="en-US" dirty="0"/>
              <a:t>Limitations of CAB/RPV LA</a:t>
            </a:r>
          </a:p>
        </p:txBody>
      </p:sp>
      <p:sp>
        <p:nvSpPr>
          <p:cNvPr id="3" name="Content Placeholder 2">
            <a:extLst>
              <a:ext uri="{FF2B5EF4-FFF2-40B4-BE49-F238E27FC236}">
                <a16:creationId xmlns:a16="http://schemas.microsoft.com/office/drawing/2014/main" id="{8184ABF1-65B1-401A-A3B7-825E8F585939}"/>
              </a:ext>
            </a:extLst>
          </p:cNvPr>
          <p:cNvSpPr>
            <a:spLocks noGrp="1"/>
          </p:cNvSpPr>
          <p:nvPr>
            <p:ph idx="1"/>
          </p:nvPr>
        </p:nvSpPr>
        <p:spPr/>
        <p:txBody>
          <a:bodyPr>
            <a:normAutofit fontScale="92500" lnSpcReduction="20000"/>
          </a:bodyPr>
          <a:lstStyle/>
          <a:p>
            <a:r>
              <a:rPr lang="en-US" dirty="0"/>
              <a:t>Cannot be used if a patient has prior resistance to integrase strand transfer inhibitors or nonnucleoside reverse transcriptase inhibitors, excluding the K103N mutation in isolation</a:t>
            </a:r>
          </a:p>
          <a:p>
            <a:r>
              <a:rPr lang="en-US" dirty="0"/>
              <a:t>Limited data on use during pregnancy or breast/</a:t>
            </a:r>
            <a:r>
              <a:rPr lang="en-US" dirty="0" err="1"/>
              <a:t>chestfeeding</a:t>
            </a:r>
            <a:r>
              <a:rPr lang="en-US" dirty="0"/>
              <a:t>, in individuals with prior virologic failure, and in individuals with gluteal implants or soft tissue fillers</a:t>
            </a:r>
          </a:p>
          <a:p>
            <a:r>
              <a:rPr lang="en-US" dirty="0"/>
              <a:t>Does not treat hepatitis B virus coinfection</a:t>
            </a:r>
          </a:p>
          <a:p>
            <a:r>
              <a:rPr lang="en-US" dirty="0"/>
              <a:t>A 4-week oral lead-in of CAB and RPV may be used before the first injection to assess for unexpected reactions or allergies to CAB or RPV</a:t>
            </a:r>
          </a:p>
          <a:p>
            <a:r>
              <a:rPr lang="en-US" dirty="0"/>
              <a:t>Requires oral medications as bridging therapy when injections are missed</a:t>
            </a:r>
          </a:p>
          <a:p>
            <a:r>
              <a:rPr lang="en-US" dirty="0"/>
              <a:t>Medication storage requirements (2° C to 8° C [36° F to 46° F])</a:t>
            </a:r>
          </a:p>
          <a:p>
            <a:r>
              <a:rPr lang="en-US" dirty="0"/>
              <a:t>Requires 6 to 12 in-person visits with a healthcare provider per year</a:t>
            </a:r>
          </a:p>
        </p:txBody>
      </p:sp>
      <p:sp>
        <p:nvSpPr>
          <p:cNvPr id="4" name="Footer Placeholder 3">
            <a:extLst>
              <a:ext uri="{FF2B5EF4-FFF2-40B4-BE49-F238E27FC236}">
                <a16:creationId xmlns:a16="http://schemas.microsoft.com/office/drawing/2014/main" id="{61D77114-0F46-4103-AA6E-00A2FE46AD95}"/>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F6760A3-8ED6-4FD3-B0E5-B2509D6F3F87}"/>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8C0A75E7-DA03-4D7B-B5EE-DDF51B762DAB}"/>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2838444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99CDB-D121-414D-875A-251BB9F8AD7B}"/>
              </a:ext>
            </a:extLst>
          </p:cNvPr>
          <p:cNvSpPr>
            <a:spLocks noGrp="1"/>
          </p:cNvSpPr>
          <p:nvPr>
            <p:ph type="title"/>
          </p:nvPr>
        </p:nvSpPr>
        <p:spPr/>
        <p:txBody>
          <a:bodyPr/>
          <a:lstStyle/>
          <a:p>
            <a:r>
              <a:rPr lang="en-US" dirty="0"/>
              <a:t>Key Points</a:t>
            </a:r>
          </a:p>
        </p:txBody>
      </p:sp>
      <p:sp>
        <p:nvSpPr>
          <p:cNvPr id="3" name="Content Placeholder 2">
            <a:extLst>
              <a:ext uri="{FF2B5EF4-FFF2-40B4-BE49-F238E27FC236}">
                <a16:creationId xmlns:a16="http://schemas.microsoft.com/office/drawing/2014/main" id="{90E0E29B-56A5-463E-AB42-57734A785A4F}"/>
              </a:ext>
            </a:extLst>
          </p:cNvPr>
          <p:cNvSpPr>
            <a:spLocks noGrp="1"/>
          </p:cNvSpPr>
          <p:nvPr>
            <p:ph idx="1"/>
          </p:nvPr>
        </p:nvSpPr>
        <p:spPr>
          <a:xfrm>
            <a:off x="838200" y="1300388"/>
            <a:ext cx="10515600" cy="5217663"/>
          </a:xfrm>
        </p:spPr>
        <p:txBody>
          <a:bodyPr>
            <a:normAutofit/>
          </a:bodyPr>
          <a:lstStyle/>
          <a:p>
            <a:pPr>
              <a:spcBef>
                <a:spcPts val="600"/>
              </a:spcBef>
            </a:pPr>
            <a:r>
              <a:rPr lang="en-US" sz="2400" dirty="0"/>
              <a:t>Clinical recommendations to guide a change to long-acting injectable ART in patients who are not virally suppressed are available in the NYSDOH AI guideline Second-Line ART After Treatment Failure or for Regimen Simplification.</a:t>
            </a:r>
          </a:p>
          <a:p>
            <a:pPr>
              <a:spcBef>
                <a:spcPts val="600"/>
              </a:spcBef>
            </a:pPr>
            <a:r>
              <a:rPr lang="en-US" sz="2400" dirty="0"/>
              <a:t>When engaging patients in informed decision-making regarding initiation of CAB/RPV LA, discuss the following:</a:t>
            </a:r>
          </a:p>
          <a:p>
            <a:pPr lvl="1">
              <a:spcBef>
                <a:spcPts val="600"/>
              </a:spcBef>
            </a:pPr>
            <a:r>
              <a:rPr lang="en-US" sz="2400" dirty="0"/>
              <a:t>Adherence requirements for monthly (every 4 weeks) or bimonthly (every 8 weeks) injections</a:t>
            </a:r>
          </a:p>
          <a:p>
            <a:pPr lvl="1">
              <a:spcBef>
                <a:spcPts val="600"/>
              </a:spcBef>
            </a:pPr>
            <a:r>
              <a:rPr lang="en-US" sz="2400" dirty="0"/>
              <a:t>Importance of using bridging oral therapy if injections are missed</a:t>
            </a:r>
          </a:p>
          <a:p>
            <a:pPr lvl="1">
              <a:spcBef>
                <a:spcPts val="600"/>
              </a:spcBef>
            </a:pPr>
            <a:r>
              <a:rPr lang="en-US" sz="2400" dirty="0"/>
              <a:t>Small risk of developing resistance even if adherence is optimal</a:t>
            </a:r>
          </a:p>
          <a:p>
            <a:pPr lvl="1">
              <a:spcBef>
                <a:spcPts val="600"/>
              </a:spcBef>
            </a:pPr>
            <a:r>
              <a:rPr lang="en-US" sz="2400" dirty="0"/>
              <a:t>Potential adverse effects, including injection site reactions; pyrexia; elevations in liver function test results, creatine phosphokinase, and lipase; musculoskeletal pain and discomfort; nausea; sleep disorders; dizziness; rash, and weight gain</a:t>
            </a:r>
          </a:p>
        </p:txBody>
      </p:sp>
      <p:sp>
        <p:nvSpPr>
          <p:cNvPr id="4" name="Footer Placeholder 3">
            <a:extLst>
              <a:ext uri="{FF2B5EF4-FFF2-40B4-BE49-F238E27FC236}">
                <a16:creationId xmlns:a16="http://schemas.microsoft.com/office/drawing/2014/main" id="{D3557600-B12C-4E34-A3FE-81E6CA69B5E1}"/>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A7D7AE89-F26C-40CC-B492-462366E5BB6B}"/>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DC0E7E1A-0194-42FA-98B7-6CDA87CBCCD5}"/>
              </a:ext>
            </a:extLst>
          </p:cNvPr>
          <p:cNvSpPr>
            <a:spLocks noGrp="1"/>
          </p:cNvSpPr>
          <p:nvPr>
            <p:ph type="dt" sz="half" idx="2"/>
          </p:nvPr>
        </p:nvSpPr>
        <p:spPr/>
        <p:txBody>
          <a:bodyPr/>
          <a:lstStyle/>
          <a:p>
            <a:r>
              <a:rPr lang="en-US" dirty="0">
                <a:solidFill>
                  <a:schemeClr val="bg1">
                    <a:lumMod val="50000"/>
                  </a:schemeClr>
                </a:solidFill>
              </a:rPr>
              <a:t>FEBRUARY 2026</a:t>
            </a:r>
          </a:p>
        </p:txBody>
      </p:sp>
    </p:spTree>
    <p:extLst>
      <p:ext uri="{BB962C8B-B14F-4D97-AF65-F5344CB8AC3E}">
        <p14:creationId xmlns:p14="http://schemas.microsoft.com/office/powerpoint/2010/main" val="2680209664"/>
      </p:ext>
    </p:extLst>
  </p:cSld>
  <p:clrMapOvr>
    <a:masterClrMapping/>
  </p:clrMapOvr>
</p:sld>
</file>

<file path=ppt/theme/theme1.xml><?xml version="1.0" encoding="utf-8"?>
<a:theme xmlns:a="http://schemas.openxmlformats.org/drawingml/2006/main" name="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397</TotalTime>
  <Words>2804</Words>
  <Application>Microsoft Office PowerPoint</Application>
  <PresentationFormat>Widescreen</PresentationFormat>
  <Paragraphs>248</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Content</vt:lpstr>
      <vt:lpstr>PowerPoint Presentation</vt:lpstr>
      <vt:lpstr>Purpose of This Guideline</vt:lpstr>
      <vt:lpstr>Viral Load at Weeks 48 and 96 of Maintenance Phase in the ATLAS, FLAIR, and ATLAS-2M Trials</vt:lpstr>
      <vt:lpstr>Recommendations: Benefits, Potential Risks, and Limitations of CAB/RPV LA</vt:lpstr>
      <vt:lpstr>Recommendations: Benefits, Potential Risks, and Limitations of CAB/RPV LA, continued</vt:lpstr>
      <vt:lpstr>Benefits of CAB/RPV LA</vt:lpstr>
      <vt:lpstr>Potential Risks of CAB/RPV LA</vt:lpstr>
      <vt:lpstr>Limitations of CAB/RPV LA</vt:lpstr>
      <vt:lpstr>Key Points</vt:lpstr>
      <vt:lpstr>Recommendations: Administration</vt:lpstr>
      <vt:lpstr>Recommendations: Dosing Strategy</vt:lpstr>
      <vt:lpstr>Lead-in, Initiation, and Maintenance for Monthly (every 4 weeks) CAB/RPV LA Dosing</vt:lpstr>
      <vt:lpstr>Lead-in, Initiation, and Maintenance for Bimonthly (every 8 weeks) CAB/RPV LA Dosing</vt:lpstr>
      <vt:lpstr>Advantages and Limitations of CAB/RPV LA Dosing Strategies</vt:lpstr>
      <vt:lpstr>Preparation and Administration of Initial and Maintenance Doses of CAB/RPV LA</vt:lpstr>
      <vt:lpstr>Recommendations: Managing Missed Injections</vt:lpstr>
      <vt:lpstr>Recommendations: Discontinuing CAB/RPV LA</vt:lpstr>
      <vt:lpstr>Recommendation: Laboratory Testing and Monitoring</vt:lpstr>
      <vt:lpstr>Institutional and Clinician Preparations for Implementation of Injectable ART</vt:lpstr>
      <vt:lpstr>Patient Preparations for Implementation of Injectable ART</vt:lpstr>
      <vt:lpstr>Need Help?</vt:lpstr>
      <vt:lpstr>Access the Guideline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 Gribble</dc:creator>
  <cp:lastModifiedBy>Rachel Lastra</cp:lastModifiedBy>
  <cp:revision>38</cp:revision>
  <dcterms:created xsi:type="dcterms:W3CDTF">2022-05-26T16:37:43Z</dcterms:created>
  <dcterms:modified xsi:type="dcterms:W3CDTF">2026-02-02T17:46:01Z</dcterms:modified>
</cp:coreProperties>
</file>