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56" r:id="rId2"/>
    <p:sldId id="259" r:id="rId3"/>
    <p:sldId id="260" r:id="rId4"/>
    <p:sldId id="261" r:id="rId5"/>
    <p:sldId id="263" r:id="rId6"/>
    <p:sldId id="264" r:id="rId7"/>
    <p:sldId id="265" r:id="rId8"/>
    <p:sldId id="266" r:id="rId9"/>
    <p:sldId id="267" r:id="rId10"/>
    <p:sldId id="268" r:id="rId11"/>
    <p:sldId id="271" r:id="rId12"/>
    <p:sldId id="272" r:id="rId13"/>
    <p:sldId id="273" r:id="rId14"/>
    <p:sldId id="269" r:id="rId15"/>
    <p:sldId id="274" r:id="rId16"/>
    <p:sldId id="275" r:id="rId17"/>
    <p:sldId id="276" r:id="rId18"/>
    <p:sldId id="277" r:id="rId19"/>
    <p:sldId id="289" r:id="rId20"/>
    <p:sldId id="290" r:id="rId21"/>
    <p:sldId id="278" r:id="rId22"/>
    <p:sldId id="279" r:id="rId23"/>
    <p:sldId id="280" r:id="rId24"/>
    <p:sldId id="281" r:id="rId25"/>
    <p:sldId id="282" r:id="rId26"/>
    <p:sldId id="283" r:id="rId27"/>
    <p:sldId id="285" r:id="rId28"/>
    <p:sldId id="284" r:id="rId29"/>
    <p:sldId id="286" r:id="rId30"/>
    <p:sldId id="291" r:id="rId31"/>
    <p:sldId id="287" r:id="rId32"/>
    <p:sldId id="288" r:id="rId33"/>
    <p:sldId id="257" r:id="rId34"/>
    <p:sldId id="258"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23178"/>
    <a:srgbClr val="331F4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19" d="100"/>
          <a:sy n="119" d="100"/>
        </p:scale>
        <p:origin x="96" y="2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D8AFF89-6860-493C-92B5-C658713E7E1F}" type="datetimeFigureOut">
              <a:rPr lang="en-US" smtClean="0"/>
              <a:t>1/29/2026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0F90C9-9F3B-4B5C-A652-02F825FA8BD0}" type="slidenum">
              <a:rPr lang="en-US" smtClean="0"/>
              <a:t>‹#›</a:t>
            </a:fld>
            <a:endParaRPr lang="en-US"/>
          </a:p>
        </p:txBody>
      </p:sp>
    </p:spTree>
    <p:extLst>
      <p:ext uri="{BB962C8B-B14F-4D97-AF65-F5344CB8AC3E}">
        <p14:creationId xmlns:p14="http://schemas.microsoft.com/office/powerpoint/2010/main" val="25715658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FB458-E6EA-427F-A270-0CA09B5FA597}"/>
              </a:ext>
            </a:extLst>
          </p:cNvPr>
          <p:cNvSpPr>
            <a:spLocks noGrp="1"/>
          </p:cNvSpPr>
          <p:nvPr>
            <p:ph type="title" hasCustomPrompt="1"/>
          </p:nvPr>
        </p:nvSpPr>
        <p:spPr/>
        <p:txBody>
          <a:bodyPr/>
          <a:lstStyle>
            <a:lvl1pPr>
              <a:defRPr/>
            </a:lvl1pPr>
          </a:lstStyle>
          <a:p>
            <a:r>
              <a:rPr lang="en-US" dirty="0"/>
              <a:t>Copy and paste this table into new slides</a:t>
            </a:r>
          </a:p>
        </p:txBody>
      </p:sp>
      <p:sp>
        <p:nvSpPr>
          <p:cNvPr id="3" name="Footer Placeholder 2">
            <a:extLst>
              <a:ext uri="{FF2B5EF4-FFF2-40B4-BE49-F238E27FC236}">
                <a16:creationId xmlns:a16="http://schemas.microsoft.com/office/drawing/2014/main" id="{4311619C-288C-4FE9-895C-06541043DF1E}"/>
              </a:ext>
            </a:extLst>
          </p:cNvPr>
          <p:cNvSpPr>
            <a:spLocks noGrp="1"/>
          </p:cNvSpPr>
          <p:nvPr>
            <p:ph type="ftr" sz="quarter" idx="10"/>
          </p:nvPr>
        </p:nvSpPr>
        <p:spPr/>
        <p:txBody>
          <a:bodyPr/>
          <a:lstStyle/>
          <a:p>
            <a:r>
              <a:rPr lang="en-US"/>
              <a:t>NYSDOH AIDS Institute Clinical Guidelines Program</a:t>
            </a:r>
            <a:endParaRPr lang="en-US" dirty="0"/>
          </a:p>
        </p:txBody>
      </p:sp>
      <p:sp>
        <p:nvSpPr>
          <p:cNvPr id="4" name="Slide Number Placeholder 3">
            <a:extLst>
              <a:ext uri="{FF2B5EF4-FFF2-40B4-BE49-F238E27FC236}">
                <a16:creationId xmlns:a16="http://schemas.microsoft.com/office/drawing/2014/main" id="{F8D9BB23-6ADF-4D2A-BC3C-B99A76D069C0}"/>
              </a:ext>
            </a:extLst>
          </p:cNvPr>
          <p:cNvSpPr>
            <a:spLocks noGrp="1"/>
          </p:cNvSpPr>
          <p:nvPr>
            <p:ph type="sldNum" sz="quarter" idx="11"/>
          </p:nvPr>
        </p:nvSpPr>
        <p:spPr/>
        <p:txBody>
          <a:bodyPr/>
          <a:lstStyle/>
          <a:p>
            <a:r>
              <a:rPr lang="en-US"/>
              <a:t>www.hivguidelines.org</a:t>
            </a:r>
            <a:endParaRPr lang="en-US" dirty="0"/>
          </a:p>
        </p:txBody>
      </p:sp>
      <p:sp>
        <p:nvSpPr>
          <p:cNvPr id="5" name="Date Placeholder 4">
            <a:extLst>
              <a:ext uri="{FF2B5EF4-FFF2-40B4-BE49-F238E27FC236}">
                <a16:creationId xmlns:a16="http://schemas.microsoft.com/office/drawing/2014/main" id="{0BBC07FF-3681-4EAC-8893-C0EE5BBBD5C1}"/>
              </a:ext>
            </a:extLst>
          </p:cNvPr>
          <p:cNvSpPr>
            <a:spLocks noGrp="1"/>
          </p:cNvSpPr>
          <p:nvPr>
            <p:ph type="dt" sz="half" idx="12"/>
          </p:nvPr>
        </p:nvSpPr>
        <p:spPr/>
        <p:txBody>
          <a:bodyPr/>
          <a:lstStyle/>
          <a:p>
            <a:r>
              <a:rPr lang="en-US"/>
              <a:t>MONTH YEAR</a:t>
            </a:r>
            <a:endParaRPr lang="en-US" dirty="0"/>
          </a:p>
        </p:txBody>
      </p:sp>
      <p:graphicFrame>
        <p:nvGraphicFramePr>
          <p:cNvPr id="6" name="Table 5">
            <a:extLst>
              <a:ext uri="{FF2B5EF4-FFF2-40B4-BE49-F238E27FC236}">
                <a16:creationId xmlns:a16="http://schemas.microsoft.com/office/drawing/2014/main" id="{6D4CDBBC-9F5F-4BC7-BD08-B694E644794D}"/>
              </a:ext>
            </a:extLst>
          </p:cNvPr>
          <p:cNvGraphicFramePr>
            <a:graphicFrameLocks noGrp="1"/>
          </p:cNvGraphicFramePr>
          <p:nvPr userDrawn="1">
            <p:extLst>
              <p:ext uri="{D42A27DB-BD31-4B8C-83A1-F6EECF244321}">
                <p14:modId xmlns:p14="http://schemas.microsoft.com/office/powerpoint/2010/main" val="785534670"/>
              </p:ext>
            </p:extLst>
          </p:nvPr>
        </p:nvGraphicFramePr>
        <p:xfrm>
          <a:off x="838200" y="1843088"/>
          <a:ext cx="10515600" cy="2225040"/>
        </p:xfrm>
        <a:graphic>
          <a:graphicData uri="http://schemas.openxmlformats.org/drawingml/2006/table">
            <a:tbl>
              <a:tblPr firstRow="1" bandRow="1">
                <a:tableStyleId>{5940675A-B579-460E-94D1-54222C63F5DA}</a:tableStyleId>
              </a:tblPr>
              <a:tblGrid>
                <a:gridCol w="2628900">
                  <a:extLst>
                    <a:ext uri="{9D8B030D-6E8A-4147-A177-3AD203B41FA5}">
                      <a16:colId xmlns:a16="http://schemas.microsoft.com/office/drawing/2014/main" val="2965091158"/>
                    </a:ext>
                  </a:extLst>
                </a:gridCol>
                <a:gridCol w="2628900">
                  <a:extLst>
                    <a:ext uri="{9D8B030D-6E8A-4147-A177-3AD203B41FA5}">
                      <a16:colId xmlns:a16="http://schemas.microsoft.com/office/drawing/2014/main" val="1943214951"/>
                    </a:ext>
                  </a:extLst>
                </a:gridCol>
                <a:gridCol w="2628900">
                  <a:extLst>
                    <a:ext uri="{9D8B030D-6E8A-4147-A177-3AD203B41FA5}">
                      <a16:colId xmlns:a16="http://schemas.microsoft.com/office/drawing/2014/main" val="2036904806"/>
                    </a:ext>
                  </a:extLst>
                </a:gridCol>
                <a:gridCol w="2628900">
                  <a:extLst>
                    <a:ext uri="{9D8B030D-6E8A-4147-A177-3AD203B41FA5}">
                      <a16:colId xmlns:a16="http://schemas.microsoft.com/office/drawing/2014/main" val="2736412188"/>
                    </a:ext>
                  </a:extLst>
                </a:gridCol>
              </a:tblGrid>
              <a:tr h="370840">
                <a:tc>
                  <a:txBody>
                    <a:bodyPr/>
                    <a:lstStyle/>
                    <a:p>
                      <a:r>
                        <a:rPr lang="en-US" b="1" dirty="0">
                          <a:solidFill>
                            <a:schemeClr val="bg1"/>
                          </a:solidFill>
                        </a:rPr>
                        <a:t>Header</a:t>
                      </a:r>
                    </a:p>
                  </a:txBody>
                  <a:tcPr>
                    <a:solidFill>
                      <a:srgbClr val="523178"/>
                    </a:solidFill>
                  </a:tcPr>
                </a:tc>
                <a:tc>
                  <a:txBody>
                    <a:bodyPr/>
                    <a:lstStyle/>
                    <a:p>
                      <a:r>
                        <a:rPr lang="en-US" b="1" dirty="0">
                          <a:solidFill>
                            <a:schemeClr val="bg1"/>
                          </a:solidFill>
                        </a:rPr>
                        <a:t>Header</a:t>
                      </a:r>
                    </a:p>
                  </a:txBody>
                  <a:tcPr>
                    <a:solidFill>
                      <a:srgbClr val="523178"/>
                    </a:solidFill>
                  </a:tcPr>
                </a:tc>
                <a:tc>
                  <a:txBody>
                    <a:bodyPr/>
                    <a:lstStyle/>
                    <a:p>
                      <a:r>
                        <a:rPr lang="en-US" b="1" dirty="0">
                          <a:solidFill>
                            <a:schemeClr val="bg1"/>
                          </a:solidFill>
                        </a:rPr>
                        <a:t>Header</a:t>
                      </a:r>
                    </a:p>
                  </a:txBody>
                  <a:tcPr>
                    <a:solidFill>
                      <a:srgbClr val="523178"/>
                    </a:solidFill>
                  </a:tcPr>
                </a:tc>
                <a:tc>
                  <a:txBody>
                    <a:bodyPr/>
                    <a:lstStyle/>
                    <a:p>
                      <a:r>
                        <a:rPr lang="en-US" b="1" dirty="0">
                          <a:solidFill>
                            <a:schemeClr val="bg1"/>
                          </a:solidFill>
                        </a:rPr>
                        <a:t>Header</a:t>
                      </a:r>
                    </a:p>
                  </a:txBody>
                  <a:tcPr>
                    <a:solidFill>
                      <a:srgbClr val="523178"/>
                    </a:solidFill>
                  </a:tcPr>
                </a:tc>
                <a:extLst>
                  <a:ext uri="{0D108BD9-81ED-4DB2-BD59-A6C34878D82A}">
                    <a16:rowId xmlns:a16="http://schemas.microsoft.com/office/drawing/2014/main" val="1391323950"/>
                  </a:ext>
                </a:extLst>
              </a:tr>
              <a:tr h="370840">
                <a:tc>
                  <a:txBody>
                    <a:bodyPr/>
                    <a:lstStyle/>
                    <a:p>
                      <a:pPr marL="137160" indent="-137160">
                        <a:buFont typeface="Arial" panose="020B0604020202020204" pitchFamily="34" charset="0"/>
                        <a:buChar char="•"/>
                      </a:pPr>
                      <a:r>
                        <a:rPr lang="en-US" dirty="0"/>
                        <a:t>Text</a:t>
                      </a:r>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4279552632"/>
                  </a:ext>
                </a:extLst>
              </a:tr>
              <a:tr h="370840">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dirty="0"/>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3964962726"/>
                  </a:ext>
                </a:extLst>
              </a:tr>
              <a:tr h="370840">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2233240769"/>
                  </a:ext>
                </a:extLst>
              </a:tr>
              <a:tr h="370840">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1170612783"/>
                  </a:ext>
                </a:extLst>
              </a:tr>
              <a:tr h="370840">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a:p>
                  </a:txBody>
                  <a:tcPr/>
                </a:tc>
                <a:tc>
                  <a:txBody>
                    <a:bodyPr/>
                    <a:lstStyle/>
                    <a:p>
                      <a:pPr marL="137160" indent="-137160">
                        <a:buFont typeface="Arial" panose="020B0604020202020204" pitchFamily="34" charset="0"/>
                        <a:buChar char="•"/>
                      </a:pPr>
                      <a:endParaRPr lang="en-US" dirty="0"/>
                    </a:p>
                  </a:txBody>
                  <a:tcPr/>
                </a:tc>
                <a:extLst>
                  <a:ext uri="{0D108BD9-81ED-4DB2-BD59-A6C34878D82A}">
                    <a16:rowId xmlns:a16="http://schemas.microsoft.com/office/drawing/2014/main" val="554396577"/>
                  </a:ext>
                </a:extLst>
              </a:tr>
            </a:tbl>
          </a:graphicData>
        </a:graphic>
      </p:graphicFrame>
    </p:spTree>
    <p:extLst>
      <p:ext uri="{BB962C8B-B14F-4D97-AF65-F5344CB8AC3E}">
        <p14:creationId xmlns:p14="http://schemas.microsoft.com/office/powerpoint/2010/main" val="609673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itle Placeholder 1">
            <a:extLst>
              <a:ext uri="{FF2B5EF4-FFF2-40B4-BE49-F238E27FC236}">
                <a16:creationId xmlns:a16="http://schemas.microsoft.com/office/drawing/2014/main" id="{2956861F-471E-4867-8CA0-64C1B8583468}"/>
              </a:ext>
            </a:extLst>
          </p:cNvPr>
          <p:cNvSpPr>
            <a:spLocks noGrp="1"/>
          </p:cNvSpPr>
          <p:nvPr>
            <p:ph type="title"/>
          </p:nvPr>
        </p:nvSpPr>
        <p:spPr>
          <a:xfrm>
            <a:off x="838200" y="136525"/>
            <a:ext cx="9717505" cy="1325563"/>
          </a:xfrm>
          <a:prstGeom prst="rect">
            <a:avLst/>
          </a:prstGeom>
        </p:spPr>
        <p:txBody>
          <a:bodyPr vert="horz" lIns="91440" tIns="45720" rIns="91440" bIns="45720" rtlCol="0" anchor="ctr">
            <a:normAutofit/>
          </a:bodyPr>
          <a:lstStyle/>
          <a:p>
            <a:r>
              <a:rPr lang="en-US" dirty="0"/>
              <a:t>Click to edit Master title style</a:t>
            </a:r>
          </a:p>
        </p:txBody>
      </p:sp>
      <p:sp>
        <p:nvSpPr>
          <p:cNvPr id="11" name="Text Placeholder 2">
            <a:extLst>
              <a:ext uri="{FF2B5EF4-FFF2-40B4-BE49-F238E27FC236}">
                <a16:creationId xmlns:a16="http://schemas.microsoft.com/office/drawing/2014/main" id="{415E7499-E057-4A88-BE36-9CED3A66B1F6}"/>
              </a:ext>
            </a:extLst>
          </p:cNvPr>
          <p:cNvSpPr>
            <a:spLocks noGrp="1"/>
          </p:cNvSpPr>
          <p:nvPr>
            <p:ph idx="1"/>
          </p:nvPr>
        </p:nvSpPr>
        <p:spPr>
          <a:xfrm>
            <a:off x="838200" y="1564105"/>
            <a:ext cx="10515600" cy="461285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p:txBody>
      </p:sp>
      <p:sp>
        <p:nvSpPr>
          <p:cNvPr id="3" name="Footer Placeholder 2">
            <a:extLst>
              <a:ext uri="{FF2B5EF4-FFF2-40B4-BE49-F238E27FC236}">
                <a16:creationId xmlns:a16="http://schemas.microsoft.com/office/drawing/2014/main" id="{7049AC4E-D8BB-4B00-8255-3DDA22B23D79}"/>
              </a:ext>
            </a:extLst>
          </p:cNvPr>
          <p:cNvSpPr>
            <a:spLocks noGrp="1"/>
          </p:cNvSpPr>
          <p:nvPr>
            <p:ph type="ftr" sz="quarter" idx="11"/>
          </p:nvPr>
        </p:nvSpPr>
        <p:spPr/>
        <p:txBody>
          <a:bodyPr/>
          <a:lstStyle/>
          <a:p>
            <a:r>
              <a:rPr lang="en-US"/>
              <a:t>NYSDOH AIDS Institute Clinical Guidelines Program</a:t>
            </a:r>
            <a:endParaRPr lang="en-US" dirty="0"/>
          </a:p>
        </p:txBody>
      </p:sp>
      <p:sp>
        <p:nvSpPr>
          <p:cNvPr id="4" name="Slide Number Placeholder 3">
            <a:extLst>
              <a:ext uri="{FF2B5EF4-FFF2-40B4-BE49-F238E27FC236}">
                <a16:creationId xmlns:a16="http://schemas.microsoft.com/office/drawing/2014/main" id="{AF16702A-DA3E-444D-9613-E37755F13D7E}"/>
              </a:ext>
            </a:extLst>
          </p:cNvPr>
          <p:cNvSpPr>
            <a:spLocks noGrp="1"/>
          </p:cNvSpPr>
          <p:nvPr>
            <p:ph type="sldNum" sz="quarter" idx="12"/>
          </p:nvPr>
        </p:nvSpPr>
        <p:spPr/>
        <p:txBody>
          <a:bodyPr/>
          <a:lstStyle/>
          <a:p>
            <a:r>
              <a:rPr lang="en-US"/>
              <a:t>www.hivguidelines.org</a:t>
            </a:r>
            <a:endParaRPr lang="en-US" dirty="0"/>
          </a:p>
        </p:txBody>
      </p:sp>
      <p:sp>
        <p:nvSpPr>
          <p:cNvPr id="6" name="Date Placeholder 3">
            <a:extLst>
              <a:ext uri="{FF2B5EF4-FFF2-40B4-BE49-F238E27FC236}">
                <a16:creationId xmlns:a16="http://schemas.microsoft.com/office/drawing/2014/main" id="{8C065E23-58B0-47C2-BAF2-36F1AB1626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MARCH 2025</a:t>
            </a:r>
          </a:p>
        </p:txBody>
      </p:sp>
    </p:spTree>
    <p:extLst>
      <p:ext uri="{BB962C8B-B14F-4D97-AF65-F5344CB8AC3E}">
        <p14:creationId xmlns:p14="http://schemas.microsoft.com/office/powerpoint/2010/main" val="129732712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EB1BA2E-98D3-406F-8D4C-60CD1C4A897E}"/>
              </a:ext>
            </a:extLst>
          </p:cNvPr>
          <p:cNvSpPr>
            <a:spLocks noGrp="1"/>
          </p:cNvSpPr>
          <p:nvPr>
            <p:ph type="title"/>
          </p:nvPr>
        </p:nvSpPr>
        <p:spPr>
          <a:xfrm>
            <a:off x="838200" y="136525"/>
            <a:ext cx="9716122"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1EEB9328-205D-4FEB-BB5E-833FB212CCF8}"/>
              </a:ext>
            </a:extLst>
          </p:cNvPr>
          <p:cNvSpPr>
            <a:spLocks noGrp="1"/>
          </p:cNvSpPr>
          <p:nvPr>
            <p:ph type="body" idx="1"/>
          </p:nvPr>
        </p:nvSpPr>
        <p:spPr>
          <a:xfrm>
            <a:off x="838200" y="1596189"/>
            <a:ext cx="10515600" cy="4580774"/>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p:txBody>
      </p:sp>
      <p:sp>
        <p:nvSpPr>
          <p:cNvPr id="5" name="Footer Placeholder 4">
            <a:extLst>
              <a:ext uri="{FF2B5EF4-FFF2-40B4-BE49-F238E27FC236}">
                <a16:creationId xmlns:a16="http://schemas.microsoft.com/office/drawing/2014/main" id="{8047F27E-F12C-4880-AFE8-1EED8E3FB4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NYSDOH AIDS Institute Clinical Guidelines Program</a:t>
            </a:r>
          </a:p>
        </p:txBody>
      </p:sp>
      <p:sp>
        <p:nvSpPr>
          <p:cNvPr id="8" name="Slide Number Placeholder 7">
            <a:extLst>
              <a:ext uri="{FF2B5EF4-FFF2-40B4-BE49-F238E27FC236}">
                <a16:creationId xmlns:a16="http://schemas.microsoft.com/office/drawing/2014/main" id="{CAFCFE23-4E54-4A12-BD8A-5107F9B5B1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dirty="0"/>
              <a:t>www.hivguidelines.org</a:t>
            </a:r>
          </a:p>
        </p:txBody>
      </p:sp>
      <p:sp>
        <p:nvSpPr>
          <p:cNvPr id="4" name="Date Placeholder 3">
            <a:extLst>
              <a:ext uri="{FF2B5EF4-FFF2-40B4-BE49-F238E27FC236}">
                <a16:creationId xmlns:a16="http://schemas.microsoft.com/office/drawing/2014/main" id="{F9CA2C0A-0C2B-4B5A-B14F-B010C8B093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MONTH YEAR</a:t>
            </a:r>
          </a:p>
        </p:txBody>
      </p:sp>
      <p:pic>
        <p:nvPicPr>
          <p:cNvPr id="9" name="Picture 8">
            <a:extLst>
              <a:ext uri="{FF2B5EF4-FFF2-40B4-BE49-F238E27FC236}">
                <a16:creationId xmlns:a16="http://schemas.microsoft.com/office/drawing/2014/main" id="{2601597F-C8EF-4B84-8E06-4DC53CE68192}"/>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539997" y="136525"/>
            <a:ext cx="1491582" cy="745791"/>
          </a:xfrm>
          <a:prstGeom prst="rect">
            <a:avLst/>
          </a:prstGeom>
        </p:spPr>
      </p:pic>
    </p:spTree>
    <p:extLst>
      <p:ext uri="{BB962C8B-B14F-4D97-AF65-F5344CB8AC3E}">
        <p14:creationId xmlns:p14="http://schemas.microsoft.com/office/powerpoint/2010/main" val="292209501"/>
      </p:ext>
    </p:extLst>
  </p:cSld>
  <p:clrMap bg1="lt1" tx1="dk1" bg2="lt2" tx2="dk2" accent1="accent1" accent2="accent2" accent3="accent3" accent4="accent4" accent5="accent5" accent6="accent6" hlink="hlink" folHlink="folHlink"/>
  <p:sldLayoutIdLst>
    <p:sldLayoutId id="2147483650" r:id="rId1"/>
    <p:sldLayoutId id="2147483649" r:id="rId2"/>
  </p:sldLayoutIdLst>
  <p:hf hdr="0"/>
  <p:txStyles>
    <p:titleStyle>
      <a:lvl1pPr algn="l" defTabSz="914400" rtl="0" eaLnBrk="1" latinLnBrk="0" hangingPunct="1">
        <a:lnSpc>
          <a:spcPct val="90000"/>
        </a:lnSpc>
        <a:spcBef>
          <a:spcPct val="0"/>
        </a:spcBef>
        <a:buNone/>
        <a:defRPr sz="4000" b="1" i="0" kern="1200" baseline="0">
          <a:solidFill>
            <a:schemeClr val="tx1"/>
          </a:solidFill>
          <a:effectLst>
            <a:outerShdw blurRad="50800" dist="38100" dir="2700000" algn="tl" rotWithShape="0">
              <a:prstClr val="black">
                <a:alpha val="40000"/>
              </a:prstClr>
            </a:outerShdw>
          </a:effectLst>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hyperlink" Target="viremic.org"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D2A4328F-46B1-4229-B077-31783946341A}"/>
              </a:ext>
            </a:extLst>
          </p:cNvPr>
          <p:cNvSpPr txBox="1">
            <a:spLocks/>
          </p:cNvSpPr>
          <p:nvPr/>
        </p:nvSpPr>
        <p:spPr>
          <a:xfrm>
            <a:off x="1441501" y="2419316"/>
            <a:ext cx="9144000" cy="221087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baseline="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1800"/>
              </a:spcAft>
              <a:buNone/>
            </a:pPr>
            <a:r>
              <a:rPr lang="en-US" sz="5400" dirty="0">
                <a:effectLst>
                  <a:outerShdw blurRad="38100" dist="38100" dir="2700000" algn="tl">
                    <a:srgbClr val="000000">
                      <a:alpha val="43137"/>
                    </a:srgbClr>
                  </a:outerShdw>
                </a:effectLst>
              </a:rPr>
              <a:t>Selecting an Initial ART Regimen</a:t>
            </a:r>
          </a:p>
          <a:p>
            <a:pPr marL="0" indent="0" algn="ctr">
              <a:buNone/>
            </a:pPr>
            <a:r>
              <a:rPr lang="en-US" sz="4800" dirty="0">
                <a:solidFill>
                  <a:srgbClr val="331F44"/>
                </a:solidFill>
              </a:rPr>
              <a:t>www.hivguidelines.org</a:t>
            </a:r>
          </a:p>
          <a:p>
            <a:pPr marL="0" indent="0">
              <a:buNone/>
            </a:pPr>
            <a:endParaRPr lang="en-US" sz="4800" dirty="0">
              <a:latin typeface="+mj-lt"/>
            </a:endParaRPr>
          </a:p>
        </p:txBody>
      </p:sp>
      <p:sp>
        <p:nvSpPr>
          <p:cNvPr id="2" name="Date Placeholder 1">
            <a:extLst>
              <a:ext uri="{FF2B5EF4-FFF2-40B4-BE49-F238E27FC236}">
                <a16:creationId xmlns:a16="http://schemas.microsoft.com/office/drawing/2014/main" id="{52607920-6DE4-47D0-8A04-982D67867674}"/>
              </a:ext>
            </a:extLst>
          </p:cNvPr>
          <p:cNvSpPr>
            <a:spLocks noGrp="1"/>
          </p:cNvSpPr>
          <p:nvPr>
            <p:ph type="dt" sz="half" idx="2"/>
          </p:nvPr>
        </p:nvSpPr>
        <p:spPr>
          <a:xfrm>
            <a:off x="838200" y="6356350"/>
            <a:ext cx="2743200" cy="365125"/>
          </a:xfrm>
          <a:prstGeom prst="rect">
            <a:avLst/>
          </a:prstGeom>
        </p:spPr>
        <p:txBody>
          <a:bodyPr/>
          <a:lstStyle/>
          <a:p>
            <a:r>
              <a:rPr lang="en-US" dirty="0">
                <a:solidFill>
                  <a:schemeClr val="bg1">
                    <a:lumMod val="50000"/>
                  </a:schemeClr>
                </a:solidFill>
              </a:rPr>
              <a:t>JANUARY 2026</a:t>
            </a:r>
            <a:endParaRPr lang="en-US" sz="1200" dirty="0">
              <a:solidFill>
                <a:schemeClr val="bg1">
                  <a:lumMod val="50000"/>
                </a:schemeClr>
              </a:solidFill>
            </a:endParaRPr>
          </a:p>
        </p:txBody>
      </p:sp>
      <p:sp>
        <p:nvSpPr>
          <p:cNvPr id="3" name="Footer Placeholder 2">
            <a:extLst>
              <a:ext uri="{FF2B5EF4-FFF2-40B4-BE49-F238E27FC236}">
                <a16:creationId xmlns:a16="http://schemas.microsoft.com/office/drawing/2014/main" id="{91F37E02-385B-4CEC-806B-9AEBB752A99D}"/>
              </a:ext>
            </a:extLst>
          </p:cNvPr>
          <p:cNvSpPr>
            <a:spLocks noGrp="1"/>
          </p:cNvSpPr>
          <p:nvPr>
            <p:ph type="ftr" sz="quarter" idx="11"/>
          </p:nvPr>
        </p:nvSpPr>
        <p:spPr>
          <a:xfrm>
            <a:off x="4038600" y="6356350"/>
            <a:ext cx="4114800" cy="365125"/>
          </a:xfrm>
        </p:spPr>
        <p:txBody>
          <a:bodyPr/>
          <a:lstStyle/>
          <a:p>
            <a:r>
              <a:rPr lang="en-US" dirty="0"/>
              <a:t>NYSDOH AIDS Institute Clinical Guidelines Program</a:t>
            </a:r>
          </a:p>
        </p:txBody>
      </p:sp>
    </p:spTree>
    <p:extLst>
      <p:ext uri="{BB962C8B-B14F-4D97-AF65-F5344CB8AC3E}">
        <p14:creationId xmlns:p14="http://schemas.microsoft.com/office/powerpoint/2010/main" val="698657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6682C-754C-4A1D-AE56-2F4CE65FAEEC}"/>
              </a:ext>
            </a:extLst>
          </p:cNvPr>
          <p:cNvSpPr>
            <a:spLocks noGrp="1"/>
          </p:cNvSpPr>
          <p:nvPr>
            <p:ph type="title"/>
          </p:nvPr>
        </p:nvSpPr>
        <p:spPr/>
        <p:txBody>
          <a:bodyPr>
            <a:normAutofit fontScale="90000"/>
          </a:bodyPr>
          <a:lstStyle/>
          <a:p>
            <a:r>
              <a:rPr lang="en-US" dirty="0"/>
              <a:t>ALTERNATIVE Initial ART Regimens for Nonpregnant Adults: Available as a Single-Tablet Formulation</a:t>
            </a:r>
          </a:p>
        </p:txBody>
      </p:sp>
      <p:graphicFrame>
        <p:nvGraphicFramePr>
          <p:cNvPr id="7" name="Content Placeholder 6">
            <a:extLst>
              <a:ext uri="{FF2B5EF4-FFF2-40B4-BE49-F238E27FC236}">
                <a16:creationId xmlns:a16="http://schemas.microsoft.com/office/drawing/2014/main" id="{827E03E1-3569-4B11-8192-6C0FA82FDAED}"/>
              </a:ext>
            </a:extLst>
          </p:cNvPr>
          <p:cNvGraphicFramePr>
            <a:graphicFrameLocks noGrp="1"/>
          </p:cNvGraphicFramePr>
          <p:nvPr>
            <p:ph idx="1"/>
            <p:extLst>
              <p:ext uri="{D42A27DB-BD31-4B8C-83A1-F6EECF244321}">
                <p14:modId xmlns:p14="http://schemas.microsoft.com/office/powerpoint/2010/main" val="1420984909"/>
              </p:ext>
            </p:extLst>
          </p:nvPr>
        </p:nvGraphicFramePr>
        <p:xfrm>
          <a:off x="838200" y="1563688"/>
          <a:ext cx="10515600" cy="3296920"/>
        </p:xfrm>
        <a:graphic>
          <a:graphicData uri="http://schemas.openxmlformats.org/drawingml/2006/table">
            <a:tbl>
              <a:tblPr firstRow="1" bandRow="1">
                <a:tableStyleId>{5940675A-B579-460E-94D1-54222C63F5DA}</a:tableStyleId>
              </a:tblPr>
              <a:tblGrid>
                <a:gridCol w="3505200">
                  <a:extLst>
                    <a:ext uri="{9D8B030D-6E8A-4147-A177-3AD203B41FA5}">
                      <a16:colId xmlns:a16="http://schemas.microsoft.com/office/drawing/2014/main" val="3350504129"/>
                    </a:ext>
                  </a:extLst>
                </a:gridCol>
                <a:gridCol w="6051884">
                  <a:extLst>
                    <a:ext uri="{9D8B030D-6E8A-4147-A177-3AD203B41FA5}">
                      <a16:colId xmlns:a16="http://schemas.microsoft.com/office/drawing/2014/main" val="1940620374"/>
                    </a:ext>
                  </a:extLst>
                </a:gridCol>
                <a:gridCol w="958516">
                  <a:extLst>
                    <a:ext uri="{9D8B030D-6E8A-4147-A177-3AD203B41FA5}">
                      <a16:colId xmlns:a16="http://schemas.microsoft.com/office/drawing/2014/main" val="3567816277"/>
                    </a:ext>
                  </a:extLst>
                </a:gridCol>
              </a:tblGrid>
              <a:tr h="370840">
                <a:tc>
                  <a:txBody>
                    <a:bodyPr/>
                    <a:lstStyle/>
                    <a:p>
                      <a:r>
                        <a:rPr lang="en-US" b="1" dirty="0">
                          <a:solidFill>
                            <a:schemeClr val="bg1"/>
                          </a:solidFill>
                        </a:rPr>
                        <a:t>Regimen</a:t>
                      </a:r>
                    </a:p>
                  </a:txBody>
                  <a:tcPr>
                    <a:solidFill>
                      <a:srgbClr val="523178"/>
                    </a:solidFill>
                  </a:tcPr>
                </a:tc>
                <a:tc>
                  <a:txBody>
                    <a:bodyPr/>
                    <a:lstStyle/>
                    <a:p>
                      <a:r>
                        <a:rPr lang="en-US" b="1" dirty="0">
                          <a:solidFill>
                            <a:schemeClr val="bg1"/>
                          </a:solidFill>
                        </a:rPr>
                        <a:t>Comments</a:t>
                      </a:r>
                    </a:p>
                  </a:txBody>
                  <a:tcPr>
                    <a:solidFill>
                      <a:srgbClr val="523178"/>
                    </a:solidFill>
                  </a:tcPr>
                </a:tc>
                <a:tc>
                  <a:txBody>
                    <a:bodyPr/>
                    <a:lstStyle/>
                    <a:p>
                      <a:r>
                        <a:rPr lang="en-US" b="1" dirty="0">
                          <a:solidFill>
                            <a:schemeClr val="bg1"/>
                          </a:solidFill>
                        </a:rPr>
                        <a:t>Rating</a:t>
                      </a:r>
                    </a:p>
                  </a:txBody>
                  <a:tcPr>
                    <a:solidFill>
                      <a:srgbClr val="523178"/>
                    </a:solidFill>
                  </a:tcPr>
                </a:tc>
                <a:extLst>
                  <a:ext uri="{0D108BD9-81ED-4DB2-BD59-A6C34878D82A}">
                    <a16:rowId xmlns:a16="http://schemas.microsoft.com/office/drawing/2014/main" val="2920372638"/>
                  </a:ext>
                </a:extLst>
              </a:tr>
              <a:tr h="370840">
                <a:tc>
                  <a:txBody>
                    <a:bodyPr/>
                    <a:lstStyle/>
                    <a:p>
                      <a:pPr marL="0" indent="0">
                        <a:buFont typeface="Arial" panose="020B0604020202020204" pitchFamily="34" charset="0"/>
                        <a:buNone/>
                      </a:pPr>
                      <a:r>
                        <a:rPr lang="en-US" dirty="0"/>
                        <a:t>Tenofovir alafenamide/</a:t>
                      </a:r>
                      <a:br>
                        <a:rPr lang="en-US" dirty="0"/>
                      </a:br>
                      <a:r>
                        <a:rPr lang="en-US" dirty="0"/>
                        <a:t>emtricitabine/darunavir/cobicistat</a:t>
                      </a:r>
                    </a:p>
                    <a:p>
                      <a:pPr marL="0" indent="0">
                        <a:buFont typeface="Arial" panose="020B0604020202020204" pitchFamily="34" charset="0"/>
                        <a:buNone/>
                      </a:pPr>
                      <a:r>
                        <a:rPr lang="en-US" dirty="0"/>
                        <a:t>(TAF 10 mg/FTC/DRV/COBI; Symtuza)</a:t>
                      </a:r>
                    </a:p>
                  </a:txBody>
                  <a:tcPr/>
                </a:tc>
                <a:tc>
                  <a:txBody>
                    <a:bodyPr/>
                    <a:lstStyle/>
                    <a:p>
                      <a:pPr marL="137160" indent="-137160">
                        <a:buFont typeface="Arial" panose="020B0604020202020204" pitchFamily="34" charset="0"/>
                        <a:buChar char="•"/>
                      </a:pPr>
                      <a:r>
                        <a:rPr lang="en-US" dirty="0"/>
                        <a:t>Do not initiate a tenofovir-based regimen in patients with CrCl &lt;30 mL/min.</a:t>
                      </a:r>
                    </a:p>
                    <a:p>
                      <a:pPr marL="137160" indent="-137160">
                        <a:buFont typeface="Arial" panose="020B0604020202020204" pitchFamily="34" charset="0"/>
                        <a:buChar char="•"/>
                      </a:pPr>
                      <a:r>
                        <a:rPr lang="en-US" dirty="0"/>
                        <a:t>Carefully consider drug-drug interactions with COBI.</a:t>
                      </a:r>
                    </a:p>
                  </a:txBody>
                  <a:tcPr/>
                </a:tc>
                <a:tc>
                  <a:txBody>
                    <a:bodyPr/>
                    <a:lstStyle/>
                    <a:p>
                      <a:pPr marL="0" indent="0" algn="ctr">
                        <a:buFont typeface="Arial" panose="020B0604020202020204" pitchFamily="34" charset="0"/>
                        <a:buNone/>
                      </a:pPr>
                      <a:r>
                        <a:rPr lang="en-US" dirty="0"/>
                        <a:t>B2</a:t>
                      </a:r>
                    </a:p>
                  </a:txBody>
                  <a:tcPr/>
                </a:tc>
                <a:extLst>
                  <a:ext uri="{0D108BD9-81ED-4DB2-BD59-A6C34878D82A}">
                    <a16:rowId xmlns:a16="http://schemas.microsoft.com/office/drawing/2014/main" val="1276410562"/>
                  </a:ext>
                </a:extLst>
              </a:tr>
              <a:tr h="370840">
                <a:tc>
                  <a:txBody>
                    <a:bodyPr/>
                    <a:lstStyle/>
                    <a:p>
                      <a:pPr marL="0" indent="0">
                        <a:buFont typeface="Arial" panose="020B0604020202020204" pitchFamily="34" charset="0"/>
                        <a:buNone/>
                      </a:pPr>
                      <a:r>
                        <a:rPr lang="en-US" dirty="0"/>
                        <a:t>Tenofovir alafenamide/</a:t>
                      </a:r>
                      <a:br>
                        <a:rPr lang="en-US" dirty="0"/>
                      </a:br>
                      <a:r>
                        <a:rPr lang="en-US" dirty="0"/>
                        <a:t>emtricitabine/elvitegravir/</a:t>
                      </a:r>
                      <a:br>
                        <a:rPr lang="en-US" dirty="0"/>
                      </a:br>
                      <a:r>
                        <a:rPr lang="en-US" dirty="0"/>
                        <a:t>cobicistat</a:t>
                      </a:r>
                    </a:p>
                    <a:p>
                      <a:pPr marL="0" indent="0">
                        <a:buFont typeface="Arial" panose="020B0604020202020204" pitchFamily="34" charset="0"/>
                        <a:buNone/>
                      </a:pPr>
                      <a:r>
                        <a:rPr lang="en-US" dirty="0"/>
                        <a:t>(TAF 10 mg/FTC/EVG/COBI; Genvoya)</a:t>
                      </a:r>
                    </a:p>
                  </a:txBody>
                  <a:tcPr/>
                </a:tc>
                <a:tc>
                  <a:txBody>
                    <a:bodyPr/>
                    <a:lstStyle/>
                    <a:p>
                      <a:pPr marL="137160" indent="-137160">
                        <a:buFont typeface="Arial" panose="020B0604020202020204" pitchFamily="34" charset="0"/>
                        <a:buChar char="•"/>
                      </a:pPr>
                      <a:r>
                        <a:rPr lang="en-US" dirty="0"/>
                        <a:t>Do not initiate a tenofovir-based regimen in patients with CrCl &lt;30 mL/min.</a:t>
                      </a:r>
                    </a:p>
                    <a:p>
                      <a:pPr marL="137160" indent="-137160">
                        <a:buFont typeface="Arial" panose="020B0604020202020204" pitchFamily="34" charset="0"/>
                        <a:buChar char="•"/>
                      </a:pPr>
                      <a:r>
                        <a:rPr lang="en-US" dirty="0"/>
                        <a:t>Carefully consider drug-drug interactions with COBI.</a:t>
                      </a:r>
                    </a:p>
                    <a:p>
                      <a:pPr marL="137160" indent="-137160">
                        <a:buFont typeface="Arial" panose="020B0604020202020204" pitchFamily="34" charset="0"/>
                        <a:buChar char="•"/>
                      </a:pPr>
                      <a:r>
                        <a:rPr lang="en-US" dirty="0"/>
                        <a:t>Separate dosing of cation-containing (calcium, aluminum, magnesium) antacids by 2 hours, either before or after dose of EVG.</a:t>
                      </a:r>
                    </a:p>
                  </a:txBody>
                  <a:tcPr/>
                </a:tc>
                <a:tc>
                  <a:txBody>
                    <a:bodyPr/>
                    <a:lstStyle/>
                    <a:p>
                      <a:pPr marL="0" indent="0" algn="ctr">
                        <a:buFont typeface="Arial" panose="020B0604020202020204" pitchFamily="34" charset="0"/>
                        <a:buNone/>
                      </a:pPr>
                      <a:r>
                        <a:rPr lang="en-US" dirty="0"/>
                        <a:t>B1</a:t>
                      </a:r>
                    </a:p>
                  </a:txBody>
                  <a:tcPr/>
                </a:tc>
                <a:extLst>
                  <a:ext uri="{0D108BD9-81ED-4DB2-BD59-A6C34878D82A}">
                    <a16:rowId xmlns:a16="http://schemas.microsoft.com/office/drawing/2014/main" val="1055621139"/>
                  </a:ext>
                </a:extLst>
              </a:tr>
            </a:tbl>
          </a:graphicData>
        </a:graphic>
      </p:graphicFrame>
      <p:sp>
        <p:nvSpPr>
          <p:cNvPr id="4" name="Footer Placeholder 3">
            <a:extLst>
              <a:ext uri="{FF2B5EF4-FFF2-40B4-BE49-F238E27FC236}">
                <a16:creationId xmlns:a16="http://schemas.microsoft.com/office/drawing/2014/main" id="{51D619C6-DF8B-409F-B047-A9245AA792ED}"/>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0ECFF0E1-317E-4D7A-AB19-E22DAF77F3E1}"/>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1C669AAD-1399-4FEE-A76E-CC7B5497A724}"/>
              </a:ext>
            </a:extLst>
          </p:cNvPr>
          <p:cNvSpPr>
            <a:spLocks noGrp="1"/>
          </p:cNvSpPr>
          <p:nvPr>
            <p:ph type="dt" sz="half" idx="2"/>
          </p:nvPr>
        </p:nvSpPr>
        <p:spPr/>
        <p:txBody>
          <a:bodyPr/>
          <a:lstStyle/>
          <a:p>
            <a:r>
              <a:rPr lang="en-US" dirty="0">
                <a:solidFill>
                  <a:schemeClr val="bg1">
                    <a:lumMod val="50000"/>
                  </a:schemeClr>
                </a:solidFill>
              </a:rPr>
              <a:t>JANUARY 2026</a:t>
            </a:r>
          </a:p>
        </p:txBody>
      </p:sp>
    </p:spTree>
    <p:extLst>
      <p:ext uri="{BB962C8B-B14F-4D97-AF65-F5344CB8AC3E}">
        <p14:creationId xmlns:p14="http://schemas.microsoft.com/office/powerpoint/2010/main" val="7729706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6682C-754C-4A1D-AE56-2F4CE65FAEEC}"/>
              </a:ext>
            </a:extLst>
          </p:cNvPr>
          <p:cNvSpPr>
            <a:spLocks noGrp="1"/>
          </p:cNvSpPr>
          <p:nvPr>
            <p:ph type="title"/>
          </p:nvPr>
        </p:nvSpPr>
        <p:spPr/>
        <p:txBody>
          <a:bodyPr>
            <a:normAutofit fontScale="90000"/>
          </a:bodyPr>
          <a:lstStyle/>
          <a:p>
            <a:r>
              <a:rPr lang="en-US" dirty="0"/>
              <a:t>ALTERNATIVE Initial ART Regimens for Nonpregnant Adults: Available as a Single-Tablet Formulation, </a:t>
            </a:r>
            <a:r>
              <a:rPr lang="en-US" sz="3100" i="1" dirty="0"/>
              <a:t>continued</a:t>
            </a:r>
            <a:endParaRPr lang="en-US" i="1" dirty="0"/>
          </a:p>
        </p:txBody>
      </p:sp>
      <p:graphicFrame>
        <p:nvGraphicFramePr>
          <p:cNvPr id="7" name="Content Placeholder 6">
            <a:extLst>
              <a:ext uri="{FF2B5EF4-FFF2-40B4-BE49-F238E27FC236}">
                <a16:creationId xmlns:a16="http://schemas.microsoft.com/office/drawing/2014/main" id="{827E03E1-3569-4B11-8192-6C0FA82FDAED}"/>
              </a:ext>
            </a:extLst>
          </p:cNvPr>
          <p:cNvGraphicFramePr>
            <a:graphicFrameLocks noGrp="1"/>
          </p:cNvGraphicFramePr>
          <p:nvPr>
            <p:ph idx="1"/>
            <p:extLst>
              <p:ext uri="{D42A27DB-BD31-4B8C-83A1-F6EECF244321}">
                <p14:modId xmlns:p14="http://schemas.microsoft.com/office/powerpoint/2010/main" val="3163395113"/>
              </p:ext>
            </p:extLst>
          </p:nvPr>
        </p:nvGraphicFramePr>
        <p:xfrm>
          <a:off x="838200" y="1563688"/>
          <a:ext cx="10515600" cy="4699000"/>
        </p:xfrm>
        <a:graphic>
          <a:graphicData uri="http://schemas.openxmlformats.org/drawingml/2006/table">
            <a:tbl>
              <a:tblPr firstRow="1" bandRow="1">
                <a:tableStyleId>{5940675A-B579-460E-94D1-54222C63F5DA}</a:tableStyleId>
              </a:tblPr>
              <a:tblGrid>
                <a:gridCol w="3308684">
                  <a:extLst>
                    <a:ext uri="{9D8B030D-6E8A-4147-A177-3AD203B41FA5}">
                      <a16:colId xmlns:a16="http://schemas.microsoft.com/office/drawing/2014/main" val="3350504129"/>
                    </a:ext>
                  </a:extLst>
                </a:gridCol>
                <a:gridCol w="6248400">
                  <a:extLst>
                    <a:ext uri="{9D8B030D-6E8A-4147-A177-3AD203B41FA5}">
                      <a16:colId xmlns:a16="http://schemas.microsoft.com/office/drawing/2014/main" val="1940620374"/>
                    </a:ext>
                  </a:extLst>
                </a:gridCol>
                <a:gridCol w="958516">
                  <a:extLst>
                    <a:ext uri="{9D8B030D-6E8A-4147-A177-3AD203B41FA5}">
                      <a16:colId xmlns:a16="http://schemas.microsoft.com/office/drawing/2014/main" val="3567816277"/>
                    </a:ext>
                  </a:extLst>
                </a:gridCol>
              </a:tblGrid>
              <a:tr h="370840">
                <a:tc>
                  <a:txBody>
                    <a:bodyPr/>
                    <a:lstStyle/>
                    <a:p>
                      <a:r>
                        <a:rPr lang="en-US" b="1" dirty="0">
                          <a:solidFill>
                            <a:schemeClr val="bg1"/>
                          </a:solidFill>
                        </a:rPr>
                        <a:t>Regimen</a:t>
                      </a:r>
                    </a:p>
                  </a:txBody>
                  <a:tcPr>
                    <a:solidFill>
                      <a:srgbClr val="523178"/>
                    </a:solidFill>
                  </a:tcPr>
                </a:tc>
                <a:tc>
                  <a:txBody>
                    <a:bodyPr/>
                    <a:lstStyle/>
                    <a:p>
                      <a:r>
                        <a:rPr lang="en-US" b="1" dirty="0">
                          <a:solidFill>
                            <a:schemeClr val="bg1"/>
                          </a:solidFill>
                        </a:rPr>
                        <a:t>Comments</a:t>
                      </a:r>
                    </a:p>
                  </a:txBody>
                  <a:tcPr>
                    <a:solidFill>
                      <a:srgbClr val="523178"/>
                    </a:solidFill>
                  </a:tcPr>
                </a:tc>
                <a:tc>
                  <a:txBody>
                    <a:bodyPr/>
                    <a:lstStyle/>
                    <a:p>
                      <a:r>
                        <a:rPr lang="en-US" b="1" dirty="0">
                          <a:solidFill>
                            <a:schemeClr val="bg1"/>
                          </a:solidFill>
                        </a:rPr>
                        <a:t>Rating</a:t>
                      </a:r>
                    </a:p>
                  </a:txBody>
                  <a:tcPr>
                    <a:solidFill>
                      <a:srgbClr val="523178"/>
                    </a:solidFill>
                  </a:tcPr>
                </a:tc>
                <a:extLst>
                  <a:ext uri="{0D108BD9-81ED-4DB2-BD59-A6C34878D82A}">
                    <a16:rowId xmlns:a16="http://schemas.microsoft.com/office/drawing/2014/main" val="2920372638"/>
                  </a:ext>
                </a:extLst>
              </a:tr>
              <a:tr h="370840">
                <a:tc>
                  <a:txBody>
                    <a:bodyPr/>
                    <a:lstStyle/>
                    <a:p>
                      <a:pPr marL="0" indent="0">
                        <a:buFont typeface="Arial" panose="020B0604020202020204" pitchFamily="34" charset="0"/>
                        <a:buNone/>
                      </a:pPr>
                      <a:r>
                        <a:rPr lang="en-US" sz="1600" dirty="0"/>
                        <a:t>Tenofovir alafenamide/</a:t>
                      </a:r>
                      <a:br>
                        <a:rPr lang="en-US" sz="1600" dirty="0"/>
                      </a:br>
                      <a:r>
                        <a:rPr lang="en-US" sz="1600" dirty="0"/>
                        <a:t>emtricitabine/rilpivirine</a:t>
                      </a:r>
                      <a:br>
                        <a:rPr lang="en-US" sz="1600" dirty="0"/>
                      </a:br>
                      <a:r>
                        <a:rPr lang="en-US" sz="1600" dirty="0"/>
                        <a:t>(TAF 25 mg/FTC/RPV; Odefsey)</a:t>
                      </a:r>
                    </a:p>
                  </a:txBody>
                  <a:tcPr/>
                </a:tc>
                <a:tc>
                  <a:txBody>
                    <a:bodyPr/>
                    <a:lstStyle/>
                    <a:p>
                      <a:pPr marL="137160" indent="-137160">
                        <a:buFont typeface="Arial" panose="020B0604020202020204" pitchFamily="34" charset="0"/>
                        <a:buChar char="•"/>
                      </a:pPr>
                      <a:r>
                        <a:rPr lang="en-US" sz="1600" dirty="0"/>
                        <a:t>Initiate </a:t>
                      </a:r>
                      <a:r>
                        <a:rPr lang="en-US" sz="1600" b="1" i="1" dirty="0"/>
                        <a:t>only</a:t>
                      </a:r>
                      <a:r>
                        <a:rPr lang="en-US" sz="1600" dirty="0"/>
                        <a:t> in patients confirmed to have a CD4 count ≥200cells/mm</a:t>
                      </a:r>
                      <a:r>
                        <a:rPr lang="en-US" sz="1600" baseline="30000" dirty="0"/>
                        <a:t>3</a:t>
                      </a:r>
                      <a:r>
                        <a:rPr lang="en-US" sz="1600" dirty="0"/>
                        <a:t> and HIV RNA level &lt;100,000 copies/</a:t>
                      </a:r>
                      <a:r>
                        <a:rPr lang="en-US" sz="1600" dirty="0" err="1"/>
                        <a:t>mL.</a:t>
                      </a:r>
                      <a:r>
                        <a:rPr lang="en-US" sz="1600" dirty="0"/>
                        <a:t> Avoid use of RPV in a rapid-start or test-and-treat regimen if a patient’s viral load and CD4 count results are not available.</a:t>
                      </a:r>
                    </a:p>
                    <a:p>
                      <a:pPr marL="137160" indent="-137160">
                        <a:buFont typeface="Arial" panose="020B0604020202020204" pitchFamily="34" charset="0"/>
                        <a:buChar char="•"/>
                      </a:pPr>
                      <a:r>
                        <a:rPr lang="en-US" sz="1600" dirty="0"/>
                        <a:t>Do not initiate a tenofovir-based regimen in patients with CrCl &lt;30 mL/min.</a:t>
                      </a:r>
                    </a:p>
                    <a:p>
                      <a:pPr marL="137160" indent="-137160">
                        <a:buFont typeface="Arial" panose="020B0604020202020204" pitchFamily="34" charset="0"/>
                        <a:buChar char="•"/>
                      </a:pPr>
                      <a:r>
                        <a:rPr lang="en-US" sz="1600" dirty="0"/>
                        <a:t>Use with caution in patients with depression or a history of suicidality.</a:t>
                      </a:r>
                    </a:p>
                    <a:p>
                      <a:pPr marL="137160" indent="-137160">
                        <a:buFont typeface="Arial" panose="020B0604020202020204" pitchFamily="34" charset="0"/>
                        <a:buChar char="•"/>
                      </a:pPr>
                      <a:r>
                        <a:rPr lang="en-US" sz="1600" dirty="0"/>
                        <a:t>To date, no clinical trials have been conducted for initial therapy; data are based on bioequivalence pharmacokinetic studies of TAF compared with TDF.</a:t>
                      </a:r>
                    </a:p>
                    <a:p>
                      <a:pPr marL="137160" indent="-137160">
                        <a:buFont typeface="Arial" panose="020B0604020202020204" pitchFamily="34" charset="0"/>
                        <a:buChar char="•"/>
                      </a:pPr>
                      <a:r>
                        <a:rPr lang="en-US" sz="1600" dirty="0"/>
                        <a:t>Contraindicated with proton pump inhibitors.</a:t>
                      </a:r>
                    </a:p>
                    <a:p>
                      <a:pPr marL="137160" indent="-137160">
                        <a:buFont typeface="Arial" panose="020B0604020202020204" pitchFamily="34" charset="0"/>
                        <a:buChar char="•"/>
                      </a:pPr>
                      <a:r>
                        <a:rPr lang="en-US" sz="1600" dirty="0"/>
                        <a:t>Use H2-blockers with caution and separate dosing by 12 hours.</a:t>
                      </a:r>
                    </a:p>
                    <a:p>
                      <a:pPr marL="137160" indent="-137160">
                        <a:buFont typeface="Arial" panose="020B0604020202020204" pitchFamily="34" charset="0"/>
                        <a:buChar char="•"/>
                      </a:pPr>
                      <a:r>
                        <a:rPr lang="en-US" sz="1600" dirty="0"/>
                        <a:t>Must take with food.</a:t>
                      </a:r>
                    </a:p>
                  </a:txBody>
                  <a:tcPr/>
                </a:tc>
                <a:tc>
                  <a:txBody>
                    <a:bodyPr/>
                    <a:lstStyle/>
                    <a:p>
                      <a:pPr marL="0" indent="0" algn="ctr">
                        <a:buFont typeface="Arial" panose="020B0604020202020204" pitchFamily="34" charset="0"/>
                        <a:buNone/>
                      </a:pPr>
                      <a:r>
                        <a:rPr lang="en-US" sz="1600" dirty="0"/>
                        <a:t>B3</a:t>
                      </a:r>
                    </a:p>
                  </a:txBody>
                  <a:tcPr/>
                </a:tc>
                <a:extLst>
                  <a:ext uri="{0D108BD9-81ED-4DB2-BD59-A6C34878D82A}">
                    <a16:rowId xmlns:a16="http://schemas.microsoft.com/office/drawing/2014/main" val="1276410562"/>
                  </a:ext>
                </a:extLst>
              </a:tr>
              <a:tr h="370840">
                <a:tc>
                  <a:txBody>
                    <a:bodyPr/>
                    <a:lstStyle/>
                    <a:p>
                      <a:pPr marL="0" indent="0">
                        <a:buFont typeface="Arial" panose="020B0604020202020204" pitchFamily="34" charset="0"/>
                        <a:buNone/>
                      </a:pPr>
                      <a:r>
                        <a:rPr lang="en-US" sz="1600" dirty="0"/>
                        <a:t>Tenofovir disoproxil fumarate/</a:t>
                      </a:r>
                      <a:br>
                        <a:rPr lang="en-US" sz="1600" dirty="0"/>
                      </a:br>
                      <a:r>
                        <a:rPr lang="en-US" sz="1600" dirty="0"/>
                        <a:t>lamivudine/doravirine</a:t>
                      </a:r>
                    </a:p>
                    <a:p>
                      <a:pPr marL="0" indent="0">
                        <a:buFont typeface="Arial" panose="020B0604020202020204" pitchFamily="34" charset="0"/>
                        <a:buNone/>
                      </a:pPr>
                      <a:r>
                        <a:rPr lang="en-US" sz="1600" dirty="0"/>
                        <a:t>(TDF/3TC/DOR; </a:t>
                      </a:r>
                      <a:r>
                        <a:rPr lang="en-US" sz="1600" dirty="0" err="1"/>
                        <a:t>Delstrigo</a:t>
                      </a:r>
                      <a:r>
                        <a:rPr lang="en-US" sz="1600" dirty="0"/>
                        <a:t>)</a:t>
                      </a:r>
                    </a:p>
                  </a:txBody>
                  <a:tcPr/>
                </a:tc>
                <a:tc>
                  <a:txBody>
                    <a:bodyPr/>
                    <a:lstStyle/>
                    <a:p>
                      <a:pPr marL="137160" indent="-137160">
                        <a:buFont typeface="Arial" panose="020B0604020202020204" pitchFamily="34" charset="0"/>
                        <a:buChar char="•"/>
                      </a:pPr>
                      <a:r>
                        <a:rPr lang="en-US" sz="1600" dirty="0"/>
                        <a:t>Do not initiate in patients with CrCl &lt;50 mL/min.</a:t>
                      </a:r>
                    </a:p>
                    <a:p>
                      <a:pPr marL="137160" indent="-137160">
                        <a:buFont typeface="Arial" panose="020B0604020202020204" pitchFamily="34" charset="0"/>
                        <a:buChar char="•"/>
                      </a:pPr>
                      <a:r>
                        <a:rPr lang="en-US" sz="1600" dirty="0"/>
                        <a:t>Contraindicated when coadministered with drugs that are strong CYP3A enzyme inducers.</a:t>
                      </a:r>
                    </a:p>
                    <a:p>
                      <a:pPr marL="137160" indent="-137160">
                        <a:buFont typeface="Arial" panose="020B0604020202020204" pitchFamily="34" charset="0"/>
                        <a:buChar char="•"/>
                      </a:pPr>
                      <a:r>
                        <a:rPr lang="en-US" sz="1600" dirty="0"/>
                        <a:t>Use with caution in patients with or at risk for osteoporosis.</a:t>
                      </a:r>
                    </a:p>
                  </a:txBody>
                  <a:tcPr/>
                </a:tc>
                <a:tc>
                  <a:txBody>
                    <a:bodyPr/>
                    <a:lstStyle/>
                    <a:p>
                      <a:pPr marL="0" indent="0" algn="ctr">
                        <a:buFont typeface="Arial" panose="020B0604020202020204" pitchFamily="34" charset="0"/>
                        <a:buNone/>
                      </a:pPr>
                      <a:r>
                        <a:rPr lang="en-US" sz="1600" dirty="0"/>
                        <a:t>B1</a:t>
                      </a:r>
                    </a:p>
                  </a:txBody>
                  <a:tcPr/>
                </a:tc>
                <a:extLst>
                  <a:ext uri="{0D108BD9-81ED-4DB2-BD59-A6C34878D82A}">
                    <a16:rowId xmlns:a16="http://schemas.microsoft.com/office/drawing/2014/main" val="1055621139"/>
                  </a:ext>
                </a:extLst>
              </a:tr>
            </a:tbl>
          </a:graphicData>
        </a:graphic>
      </p:graphicFrame>
      <p:sp>
        <p:nvSpPr>
          <p:cNvPr id="4" name="Footer Placeholder 3">
            <a:extLst>
              <a:ext uri="{FF2B5EF4-FFF2-40B4-BE49-F238E27FC236}">
                <a16:creationId xmlns:a16="http://schemas.microsoft.com/office/drawing/2014/main" id="{51D619C6-DF8B-409F-B047-A9245AA792ED}"/>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0ECFF0E1-317E-4D7A-AB19-E22DAF77F3E1}"/>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1C669AAD-1399-4FEE-A76E-CC7B5497A724}"/>
              </a:ext>
            </a:extLst>
          </p:cNvPr>
          <p:cNvSpPr>
            <a:spLocks noGrp="1"/>
          </p:cNvSpPr>
          <p:nvPr>
            <p:ph type="dt" sz="half" idx="2"/>
          </p:nvPr>
        </p:nvSpPr>
        <p:spPr/>
        <p:txBody>
          <a:bodyPr/>
          <a:lstStyle/>
          <a:p>
            <a:r>
              <a:rPr lang="en-US" dirty="0">
                <a:solidFill>
                  <a:schemeClr val="bg1">
                    <a:lumMod val="50000"/>
                  </a:schemeClr>
                </a:solidFill>
              </a:rPr>
              <a:t>JANUARY 2026</a:t>
            </a:r>
          </a:p>
        </p:txBody>
      </p:sp>
    </p:spTree>
    <p:extLst>
      <p:ext uri="{BB962C8B-B14F-4D97-AF65-F5344CB8AC3E}">
        <p14:creationId xmlns:p14="http://schemas.microsoft.com/office/powerpoint/2010/main" val="30769593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6682C-754C-4A1D-AE56-2F4CE65FAEEC}"/>
              </a:ext>
            </a:extLst>
          </p:cNvPr>
          <p:cNvSpPr>
            <a:spLocks noGrp="1"/>
          </p:cNvSpPr>
          <p:nvPr>
            <p:ph type="title"/>
          </p:nvPr>
        </p:nvSpPr>
        <p:spPr/>
        <p:txBody>
          <a:bodyPr>
            <a:normAutofit fontScale="90000"/>
          </a:bodyPr>
          <a:lstStyle/>
          <a:p>
            <a:r>
              <a:rPr lang="en-US" dirty="0"/>
              <a:t>ALTERNATIVE Initial ART Regimens for Nonpregnant Adults: Available as a Multi-Tablet Regimen With Once-Daily Dosing</a:t>
            </a:r>
          </a:p>
        </p:txBody>
      </p:sp>
      <p:graphicFrame>
        <p:nvGraphicFramePr>
          <p:cNvPr id="7" name="Content Placeholder 6">
            <a:extLst>
              <a:ext uri="{FF2B5EF4-FFF2-40B4-BE49-F238E27FC236}">
                <a16:creationId xmlns:a16="http://schemas.microsoft.com/office/drawing/2014/main" id="{827E03E1-3569-4B11-8192-6C0FA82FDAED}"/>
              </a:ext>
            </a:extLst>
          </p:cNvPr>
          <p:cNvGraphicFramePr>
            <a:graphicFrameLocks noGrp="1"/>
          </p:cNvGraphicFramePr>
          <p:nvPr>
            <p:ph idx="1"/>
            <p:extLst>
              <p:ext uri="{D42A27DB-BD31-4B8C-83A1-F6EECF244321}">
                <p14:modId xmlns:p14="http://schemas.microsoft.com/office/powerpoint/2010/main" val="247234536"/>
              </p:ext>
            </p:extLst>
          </p:nvPr>
        </p:nvGraphicFramePr>
        <p:xfrm>
          <a:off x="838200" y="1684004"/>
          <a:ext cx="10515600" cy="1559560"/>
        </p:xfrm>
        <a:graphic>
          <a:graphicData uri="http://schemas.openxmlformats.org/drawingml/2006/table">
            <a:tbl>
              <a:tblPr firstRow="1" bandRow="1">
                <a:tableStyleId>{5940675A-B579-460E-94D1-54222C63F5DA}</a:tableStyleId>
              </a:tblPr>
              <a:tblGrid>
                <a:gridCol w="3505200">
                  <a:extLst>
                    <a:ext uri="{9D8B030D-6E8A-4147-A177-3AD203B41FA5}">
                      <a16:colId xmlns:a16="http://schemas.microsoft.com/office/drawing/2014/main" val="3350504129"/>
                    </a:ext>
                  </a:extLst>
                </a:gridCol>
                <a:gridCol w="6051884">
                  <a:extLst>
                    <a:ext uri="{9D8B030D-6E8A-4147-A177-3AD203B41FA5}">
                      <a16:colId xmlns:a16="http://schemas.microsoft.com/office/drawing/2014/main" val="1940620374"/>
                    </a:ext>
                  </a:extLst>
                </a:gridCol>
                <a:gridCol w="958516">
                  <a:extLst>
                    <a:ext uri="{9D8B030D-6E8A-4147-A177-3AD203B41FA5}">
                      <a16:colId xmlns:a16="http://schemas.microsoft.com/office/drawing/2014/main" val="3567816277"/>
                    </a:ext>
                  </a:extLst>
                </a:gridCol>
              </a:tblGrid>
              <a:tr h="370840">
                <a:tc>
                  <a:txBody>
                    <a:bodyPr/>
                    <a:lstStyle/>
                    <a:p>
                      <a:r>
                        <a:rPr lang="en-US" b="1" dirty="0">
                          <a:solidFill>
                            <a:schemeClr val="bg1"/>
                          </a:solidFill>
                        </a:rPr>
                        <a:t>Regimen</a:t>
                      </a:r>
                    </a:p>
                  </a:txBody>
                  <a:tcPr>
                    <a:solidFill>
                      <a:srgbClr val="523178"/>
                    </a:solidFill>
                  </a:tcPr>
                </a:tc>
                <a:tc>
                  <a:txBody>
                    <a:bodyPr/>
                    <a:lstStyle/>
                    <a:p>
                      <a:r>
                        <a:rPr lang="en-US" b="1" dirty="0">
                          <a:solidFill>
                            <a:schemeClr val="bg1"/>
                          </a:solidFill>
                        </a:rPr>
                        <a:t>Comments</a:t>
                      </a:r>
                    </a:p>
                  </a:txBody>
                  <a:tcPr>
                    <a:solidFill>
                      <a:srgbClr val="523178"/>
                    </a:solidFill>
                  </a:tcPr>
                </a:tc>
                <a:tc>
                  <a:txBody>
                    <a:bodyPr/>
                    <a:lstStyle/>
                    <a:p>
                      <a:r>
                        <a:rPr lang="en-US" b="1" dirty="0">
                          <a:solidFill>
                            <a:schemeClr val="bg1"/>
                          </a:solidFill>
                        </a:rPr>
                        <a:t>Rating</a:t>
                      </a:r>
                    </a:p>
                  </a:txBody>
                  <a:tcPr>
                    <a:solidFill>
                      <a:srgbClr val="523178"/>
                    </a:solidFill>
                  </a:tcPr>
                </a:tc>
                <a:extLst>
                  <a:ext uri="{0D108BD9-81ED-4DB2-BD59-A6C34878D82A}">
                    <a16:rowId xmlns:a16="http://schemas.microsoft.com/office/drawing/2014/main" val="2920372638"/>
                  </a:ext>
                </a:extLst>
              </a:tr>
              <a:tr h="370840">
                <a:tc>
                  <a:txBody>
                    <a:bodyPr/>
                    <a:lstStyle/>
                    <a:p>
                      <a:pPr marL="0" indent="0">
                        <a:buFont typeface="Arial" panose="020B0604020202020204" pitchFamily="34" charset="0"/>
                        <a:buNone/>
                      </a:pPr>
                      <a:r>
                        <a:rPr lang="en-US" dirty="0"/>
                        <a:t>Tenofovir alafenamide/</a:t>
                      </a:r>
                      <a:br>
                        <a:rPr lang="en-US" dirty="0"/>
                      </a:br>
                      <a:r>
                        <a:rPr lang="en-US" dirty="0"/>
                        <a:t>emtricitabine </a:t>
                      </a:r>
                      <a:r>
                        <a:rPr lang="en-US" i="1" dirty="0"/>
                        <a:t>and</a:t>
                      </a:r>
                      <a:r>
                        <a:rPr lang="en-US" dirty="0"/>
                        <a:t> doravirine</a:t>
                      </a:r>
                    </a:p>
                    <a:p>
                      <a:pPr marL="0" indent="0">
                        <a:buFont typeface="Arial" panose="020B0604020202020204" pitchFamily="34" charset="0"/>
                        <a:buNone/>
                      </a:pPr>
                      <a:r>
                        <a:rPr lang="en-US" dirty="0"/>
                        <a:t>(TAF 25 mg/FTC </a:t>
                      </a:r>
                      <a:r>
                        <a:rPr lang="en-US" i="1" dirty="0"/>
                        <a:t>and</a:t>
                      </a:r>
                      <a:r>
                        <a:rPr lang="en-US" dirty="0"/>
                        <a:t> DOR; Descovy </a:t>
                      </a:r>
                      <a:r>
                        <a:rPr lang="en-US" i="1" dirty="0"/>
                        <a:t>and</a:t>
                      </a:r>
                      <a:r>
                        <a:rPr lang="en-US" dirty="0"/>
                        <a:t> </a:t>
                      </a:r>
                      <a:r>
                        <a:rPr lang="en-US" dirty="0" err="1"/>
                        <a:t>Pifeltro</a:t>
                      </a:r>
                      <a:r>
                        <a:rPr lang="en-US" dirty="0"/>
                        <a:t>)</a:t>
                      </a:r>
                    </a:p>
                  </a:txBody>
                  <a:tcPr/>
                </a:tc>
                <a:tc>
                  <a:txBody>
                    <a:bodyPr/>
                    <a:lstStyle/>
                    <a:p>
                      <a:pPr marL="137160" indent="-137160">
                        <a:buFont typeface="Arial" panose="020B0604020202020204" pitchFamily="34" charset="0"/>
                        <a:buChar char="•"/>
                      </a:pPr>
                      <a:r>
                        <a:rPr lang="en-US" dirty="0"/>
                        <a:t>Do not initiate a tenofovir-based regimen in patients with CrCl &lt;30 mL/min.</a:t>
                      </a:r>
                    </a:p>
                    <a:p>
                      <a:pPr marL="137160" indent="-137160">
                        <a:buFont typeface="Arial" panose="020B0604020202020204" pitchFamily="34" charset="0"/>
                        <a:buChar char="•"/>
                      </a:pPr>
                      <a:r>
                        <a:rPr lang="en-US" dirty="0"/>
                        <a:t>Contraindicated when coadministered with drugs that are strong CYP3A enzyme inducers.</a:t>
                      </a:r>
                    </a:p>
                  </a:txBody>
                  <a:tcPr/>
                </a:tc>
                <a:tc>
                  <a:txBody>
                    <a:bodyPr/>
                    <a:lstStyle/>
                    <a:p>
                      <a:pPr marL="0" indent="0" algn="ctr">
                        <a:buFont typeface="Arial" panose="020B0604020202020204" pitchFamily="34" charset="0"/>
                        <a:buNone/>
                      </a:pPr>
                      <a:r>
                        <a:rPr lang="en-US" dirty="0"/>
                        <a:t>B2</a:t>
                      </a:r>
                    </a:p>
                  </a:txBody>
                  <a:tcPr/>
                </a:tc>
                <a:extLst>
                  <a:ext uri="{0D108BD9-81ED-4DB2-BD59-A6C34878D82A}">
                    <a16:rowId xmlns:a16="http://schemas.microsoft.com/office/drawing/2014/main" val="1276410562"/>
                  </a:ext>
                </a:extLst>
              </a:tr>
            </a:tbl>
          </a:graphicData>
        </a:graphic>
      </p:graphicFrame>
      <p:sp>
        <p:nvSpPr>
          <p:cNvPr id="4" name="Footer Placeholder 3">
            <a:extLst>
              <a:ext uri="{FF2B5EF4-FFF2-40B4-BE49-F238E27FC236}">
                <a16:creationId xmlns:a16="http://schemas.microsoft.com/office/drawing/2014/main" id="{51D619C6-DF8B-409F-B047-A9245AA792ED}"/>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0ECFF0E1-317E-4D7A-AB19-E22DAF77F3E1}"/>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1C669AAD-1399-4FEE-A76E-CC7B5497A724}"/>
              </a:ext>
            </a:extLst>
          </p:cNvPr>
          <p:cNvSpPr>
            <a:spLocks noGrp="1"/>
          </p:cNvSpPr>
          <p:nvPr>
            <p:ph type="dt" sz="half" idx="2"/>
          </p:nvPr>
        </p:nvSpPr>
        <p:spPr/>
        <p:txBody>
          <a:bodyPr/>
          <a:lstStyle/>
          <a:p>
            <a:r>
              <a:rPr lang="en-US" dirty="0">
                <a:solidFill>
                  <a:schemeClr val="bg1">
                    <a:lumMod val="50000"/>
                  </a:schemeClr>
                </a:solidFill>
              </a:rPr>
              <a:t>JANUARY 2026</a:t>
            </a:r>
          </a:p>
        </p:txBody>
      </p:sp>
    </p:spTree>
    <p:extLst>
      <p:ext uri="{BB962C8B-B14F-4D97-AF65-F5344CB8AC3E}">
        <p14:creationId xmlns:p14="http://schemas.microsoft.com/office/powerpoint/2010/main" val="37605725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6682C-754C-4A1D-AE56-2F4CE65FAEEC}"/>
              </a:ext>
            </a:extLst>
          </p:cNvPr>
          <p:cNvSpPr>
            <a:spLocks noGrp="1"/>
          </p:cNvSpPr>
          <p:nvPr>
            <p:ph type="title"/>
          </p:nvPr>
        </p:nvSpPr>
        <p:spPr/>
        <p:txBody>
          <a:bodyPr>
            <a:normAutofit fontScale="90000"/>
          </a:bodyPr>
          <a:lstStyle/>
          <a:p>
            <a:r>
              <a:rPr lang="en-US" dirty="0"/>
              <a:t>ALTERNATIVE Initial ART Regimens for Nonpregnant Adults: Available as a Multi-Tablet Regimen With Twice-Daily Dosing</a:t>
            </a:r>
          </a:p>
        </p:txBody>
      </p:sp>
      <p:graphicFrame>
        <p:nvGraphicFramePr>
          <p:cNvPr id="7" name="Content Placeholder 6">
            <a:extLst>
              <a:ext uri="{FF2B5EF4-FFF2-40B4-BE49-F238E27FC236}">
                <a16:creationId xmlns:a16="http://schemas.microsoft.com/office/drawing/2014/main" id="{827E03E1-3569-4B11-8192-6C0FA82FDAED}"/>
              </a:ext>
            </a:extLst>
          </p:cNvPr>
          <p:cNvGraphicFramePr>
            <a:graphicFrameLocks noGrp="1"/>
          </p:cNvGraphicFramePr>
          <p:nvPr>
            <p:ph idx="1"/>
            <p:extLst>
              <p:ext uri="{D42A27DB-BD31-4B8C-83A1-F6EECF244321}">
                <p14:modId xmlns:p14="http://schemas.microsoft.com/office/powerpoint/2010/main" val="2941744112"/>
              </p:ext>
            </p:extLst>
          </p:nvPr>
        </p:nvGraphicFramePr>
        <p:xfrm>
          <a:off x="838200" y="1563688"/>
          <a:ext cx="10515600" cy="4394200"/>
        </p:xfrm>
        <a:graphic>
          <a:graphicData uri="http://schemas.openxmlformats.org/drawingml/2006/table">
            <a:tbl>
              <a:tblPr firstRow="1" bandRow="1">
                <a:tableStyleId>{5940675A-B579-460E-94D1-54222C63F5DA}</a:tableStyleId>
              </a:tblPr>
              <a:tblGrid>
                <a:gridCol w="3505200">
                  <a:extLst>
                    <a:ext uri="{9D8B030D-6E8A-4147-A177-3AD203B41FA5}">
                      <a16:colId xmlns:a16="http://schemas.microsoft.com/office/drawing/2014/main" val="3350504129"/>
                    </a:ext>
                  </a:extLst>
                </a:gridCol>
                <a:gridCol w="6051884">
                  <a:extLst>
                    <a:ext uri="{9D8B030D-6E8A-4147-A177-3AD203B41FA5}">
                      <a16:colId xmlns:a16="http://schemas.microsoft.com/office/drawing/2014/main" val="1940620374"/>
                    </a:ext>
                  </a:extLst>
                </a:gridCol>
                <a:gridCol w="958516">
                  <a:extLst>
                    <a:ext uri="{9D8B030D-6E8A-4147-A177-3AD203B41FA5}">
                      <a16:colId xmlns:a16="http://schemas.microsoft.com/office/drawing/2014/main" val="3567816277"/>
                    </a:ext>
                  </a:extLst>
                </a:gridCol>
              </a:tblGrid>
              <a:tr h="370840">
                <a:tc>
                  <a:txBody>
                    <a:bodyPr/>
                    <a:lstStyle/>
                    <a:p>
                      <a:r>
                        <a:rPr lang="en-US" b="1" dirty="0">
                          <a:solidFill>
                            <a:schemeClr val="bg1"/>
                          </a:solidFill>
                        </a:rPr>
                        <a:t>Regimen</a:t>
                      </a:r>
                    </a:p>
                  </a:txBody>
                  <a:tcPr>
                    <a:solidFill>
                      <a:srgbClr val="523178"/>
                    </a:solidFill>
                  </a:tcPr>
                </a:tc>
                <a:tc>
                  <a:txBody>
                    <a:bodyPr/>
                    <a:lstStyle/>
                    <a:p>
                      <a:r>
                        <a:rPr lang="en-US" b="1" dirty="0">
                          <a:solidFill>
                            <a:schemeClr val="bg1"/>
                          </a:solidFill>
                        </a:rPr>
                        <a:t>Comments</a:t>
                      </a:r>
                    </a:p>
                  </a:txBody>
                  <a:tcPr>
                    <a:solidFill>
                      <a:srgbClr val="523178"/>
                    </a:solidFill>
                  </a:tcPr>
                </a:tc>
                <a:tc>
                  <a:txBody>
                    <a:bodyPr/>
                    <a:lstStyle/>
                    <a:p>
                      <a:r>
                        <a:rPr lang="en-US" b="1" dirty="0">
                          <a:solidFill>
                            <a:schemeClr val="bg1"/>
                          </a:solidFill>
                        </a:rPr>
                        <a:t>Rating</a:t>
                      </a:r>
                    </a:p>
                  </a:txBody>
                  <a:tcPr>
                    <a:solidFill>
                      <a:srgbClr val="523178"/>
                    </a:solidFill>
                  </a:tcPr>
                </a:tc>
                <a:extLst>
                  <a:ext uri="{0D108BD9-81ED-4DB2-BD59-A6C34878D82A}">
                    <a16:rowId xmlns:a16="http://schemas.microsoft.com/office/drawing/2014/main" val="2920372638"/>
                  </a:ext>
                </a:extLst>
              </a:tr>
              <a:tr h="370840">
                <a:tc>
                  <a:txBody>
                    <a:bodyPr/>
                    <a:lstStyle/>
                    <a:p>
                      <a:pPr marL="0" indent="0">
                        <a:buFont typeface="Arial" panose="020B0604020202020204" pitchFamily="34" charset="0"/>
                        <a:buNone/>
                      </a:pPr>
                      <a:r>
                        <a:rPr lang="en-US" sz="1400" dirty="0"/>
                        <a:t>Tenofovir alafenamide/</a:t>
                      </a:r>
                      <a:br>
                        <a:rPr lang="en-US" sz="1400" dirty="0"/>
                      </a:br>
                      <a:r>
                        <a:rPr lang="en-US" sz="1400" dirty="0"/>
                        <a:t>emtricitabine or tenofovir disoproxil fumarate/emtricitabine </a:t>
                      </a:r>
                      <a:r>
                        <a:rPr lang="en-US" sz="1400" i="1" dirty="0"/>
                        <a:t>and</a:t>
                      </a:r>
                      <a:r>
                        <a:rPr lang="en-US" sz="1400" dirty="0"/>
                        <a:t> raltegravir</a:t>
                      </a:r>
                    </a:p>
                    <a:p>
                      <a:pPr marL="0" indent="0">
                        <a:buFont typeface="Arial" panose="020B0604020202020204" pitchFamily="34" charset="0"/>
                        <a:buNone/>
                      </a:pPr>
                      <a:r>
                        <a:rPr lang="en-US" sz="1400" dirty="0"/>
                        <a:t>(TAF 25 mg/FTC or TDF 300 mg/FTC </a:t>
                      </a:r>
                      <a:r>
                        <a:rPr lang="en-US" sz="1400" i="1" dirty="0"/>
                        <a:t>and</a:t>
                      </a:r>
                      <a:r>
                        <a:rPr lang="en-US" sz="1400" dirty="0"/>
                        <a:t> RAL; Descovy or Truvada </a:t>
                      </a:r>
                      <a:r>
                        <a:rPr lang="en-US" sz="1400" i="1" dirty="0"/>
                        <a:t>and</a:t>
                      </a:r>
                      <a:r>
                        <a:rPr lang="en-US" sz="1400" dirty="0"/>
                        <a:t> Isentress)</a:t>
                      </a:r>
                    </a:p>
                  </a:txBody>
                  <a:tcPr/>
                </a:tc>
                <a:tc>
                  <a:txBody>
                    <a:bodyPr/>
                    <a:lstStyle/>
                    <a:p>
                      <a:pPr marL="137160" indent="-137160">
                        <a:buFont typeface="Arial" panose="020B0604020202020204" pitchFamily="34" charset="0"/>
                        <a:buChar char="•"/>
                      </a:pPr>
                      <a:r>
                        <a:rPr lang="en-US" sz="1400" dirty="0"/>
                        <a:t>Do not initiate a tenofovir-based regimen in patients with CrCl &lt;30 mL/min. </a:t>
                      </a:r>
                    </a:p>
                    <a:p>
                      <a:pPr marL="137160" indent="-137160">
                        <a:buFont typeface="Arial" panose="020B0604020202020204" pitchFamily="34" charset="0"/>
                        <a:buChar char="•"/>
                      </a:pPr>
                      <a:r>
                        <a:rPr lang="en-US" sz="1400" dirty="0"/>
                        <a:t>TAF/FTC is strongly preferred over TDF/FTC in patients with CrCl &lt;50 mL/min.</a:t>
                      </a:r>
                    </a:p>
                    <a:p>
                      <a:pPr marL="137160" indent="-137160">
                        <a:buFont typeface="Arial" panose="020B0604020202020204" pitchFamily="34" charset="0"/>
                        <a:buChar char="•"/>
                      </a:pPr>
                      <a:r>
                        <a:rPr lang="en-US" sz="1400" dirty="0"/>
                        <a:t>For TDF/FTC in patients with CrCl 30−49 mL/min: 1 tablet every 48 hours. </a:t>
                      </a:r>
                    </a:p>
                    <a:p>
                      <a:pPr marL="137160" indent="-137160">
                        <a:buFont typeface="Arial" panose="020B0604020202020204" pitchFamily="34" charset="0"/>
                        <a:buChar char="•"/>
                      </a:pPr>
                      <a:r>
                        <a:rPr lang="en-US" sz="1400" dirty="0"/>
                        <a:t>For TDF/FTC, use with caution in patients with or at risk for osteoporosis.</a:t>
                      </a:r>
                    </a:p>
                    <a:p>
                      <a:pPr marL="137160" indent="-137160">
                        <a:buFont typeface="Arial" panose="020B0604020202020204" pitchFamily="34" charset="0"/>
                        <a:buChar char="•"/>
                      </a:pPr>
                      <a:r>
                        <a:rPr lang="en-US" sz="1400" dirty="0"/>
                        <a:t>Administer as TAF/FTC or TDF/FTC once daily and RAL 400 mg twice daily.</a:t>
                      </a:r>
                    </a:p>
                    <a:p>
                      <a:pPr marL="137160" indent="-137160">
                        <a:buFont typeface="Arial" panose="020B0604020202020204" pitchFamily="34" charset="0"/>
                        <a:buChar char="•"/>
                      </a:pPr>
                      <a:r>
                        <a:rPr lang="en-US" sz="1400" dirty="0"/>
                        <a:t>Magnesium- or aluminum-containing antacids are contraindicated; calcium-containing antacids are acceptable with RAL.</a:t>
                      </a:r>
                    </a:p>
                  </a:txBody>
                  <a:tcPr/>
                </a:tc>
                <a:tc>
                  <a:txBody>
                    <a:bodyPr/>
                    <a:lstStyle/>
                    <a:p>
                      <a:pPr marL="0" indent="0" algn="ctr">
                        <a:buFont typeface="Arial" panose="020B0604020202020204" pitchFamily="34" charset="0"/>
                        <a:buNone/>
                      </a:pPr>
                      <a:r>
                        <a:rPr lang="en-US" sz="1400" dirty="0"/>
                        <a:t>B3</a:t>
                      </a:r>
                    </a:p>
                  </a:txBody>
                  <a:tcPr/>
                </a:tc>
                <a:extLst>
                  <a:ext uri="{0D108BD9-81ED-4DB2-BD59-A6C34878D82A}">
                    <a16:rowId xmlns:a16="http://schemas.microsoft.com/office/drawing/2014/main" val="1276410562"/>
                  </a:ext>
                </a:extLst>
              </a:tr>
              <a:tr h="370840">
                <a:tc>
                  <a:txBody>
                    <a:bodyPr/>
                    <a:lstStyle/>
                    <a:p>
                      <a:pPr marL="0" indent="0">
                        <a:buFont typeface="Arial" panose="020B0604020202020204" pitchFamily="34" charset="0"/>
                        <a:buNone/>
                      </a:pPr>
                      <a:r>
                        <a:rPr lang="en-US" sz="1400" dirty="0"/>
                        <a:t>Tenofovir alafenamide/</a:t>
                      </a:r>
                      <a:br>
                        <a:rPr lang="en-US" sz="1400" dirty="0"/>
                      </a:br>
                      <a:r>
                        <a:rPr lang="en-US" sz="1400" dirty="0"/>
                        <a:t>emtricitabine or tenofovir disoproxil fumarate/emtricitabine </a:t>
                      </a:r>
                      <a:r>
                        <a:rPr lang="en-US" sz="1400" i="1" dirty="0"/>
                        <a:t>and</a:t>
                      </a:r>
                      <a:r>
                        <a:rPr lang="en-US" sz="1400" dirty="0"/>
                        <a:t> raltegravir HD</a:t>
                      </a:r>
                    </a:p>
                    <a:p>
                      <a:pPr marL="0" indent="0">
                        <a:buFont typeface="Arial" panose="020B0604020202020204" pitchFamily="34" charset="0"/>
                        <a:buNone/>
                      </a:pPr>
                      <a:r>
                        <a:rPr lang="en-US" sz="1400" dirty="0"/>
                        <a:t>(TAF 25 mg/FTC or TDF 300 mg/FTC </a:t>
                      </a:r>
                      <a:r>
                        <a:rPr lang="en-US" sz="1400" i="1" dirty="0"/>
                        <a:t>and</a:t>
                      </a:r>
                      <a:r>
                        <a:rPr lang="en-US" sz="1400" dirty="0"/>
                        <a:t> RAL HD; Descovy or Truvada </a:t>
                      </a:r>
                      <a:r>
                        <a:rPr lang="en-US" sz="1400" i="1" dirty="0"/>
                        <a:t>and</a:t>
                      </a:r>
                      <a:r>
                        <a:rPr lang="en-US" sz="1400" dirty="0"/>
                        <a:t> Isentress HD)</a:t>
                      </a:r>
                    </a:p>
                  </a:txBody>
                  <a:tcPr/>
                </a:tc>
                <a:tc>
                  <a:txBody>
                    <a:bodyPr/>
                    <a:lstStyle/>
                    <a:p>
                      <a:pPr marL="137160" indent="-137160">
                        <a:buFont typeface="Arial" panose="020B0604020202020204" pitchFamily="34" charset="0"/>
                        <a:buChar char="•"/>
                      </a:pPr>
                      <a:r>
                        <a:rPr lang="en-US" sz="1400" dirty="0"/>
                        <a:t>Do not initiate a tenofovir-based regimen in patients with CrCl &lt;30 mL/min. </a:t>
                      </a:r>
                    </a:p>
                    <a:p>
                      <a:pPr marL="137160" indent="-137160">
                        <a:buFont typeface="Arial" panose="020B0604020202020204" pitchFamily="34" charset="0"/>
                        <a:buChar char="•"/>
                      </a:pPr>
                      <a:r>
                        <a:rPr lang="en-US" sz="1400" dirty="0"/>
                        <a:t>TAF/FTC is strongly preferred over TDF/FTC in patients with CrCl &lt;50 mL/min.</a:t>
                      </a:r>
                    </a:p>
                    <a:p>
                      <a:pPr marL="137160" indent="-137160">
                        <a:buFont typeface="Arial" panose="020B0604020202020204" pitchFamily="34" charset="0"/>
                        <a:buChar char="•"/>
                      </a:pPr>
                      <a:r>
                        <a:rPr lang="en-US" sz="1400" dirty="0"/>
                        <a:t>For TDF/FTC in patients with CrCl 30−49 mL/min: 1 tablet every 48 hours. </a:t>
                      </a:r>
                    </a:p>
                    <a:p>
                      <a:pPr marL="137160" indent="-137160">
                        <a:buFont typeface="Arial" panose="020B0604020202020204" pitchFamily="34" charset="0"/>
                        <a:buChar char="•"/>
                      </a:pPr>
                      <a:r>
                        <a:rPr lang="en-US" sz="1400" dirty="0"/>
                        <a:t>For TDF/FTC, use with caution in patients with or at risk for osteoporosis.</a:t>
                      </a:r>
                    </a:p>
                    <a:p>
                      <a:pPr marL="137160" indent="-137160">
                        <a:buFont typeface="Arial" panose="020B0604020202020204" pitchFamily="34" charset="0"/>
                        <a:buChar char="•"/>
                      </a:pPr>
                      <a:r>
                        <a:rPr lang="en-US" sz="1400" dirty="0"/>
                        <a:t>Administer as TAF/FTC or TDF/FTC once daily and RAL HD 1,200 mg once daily, dosed as two 600 mg HD tablets.</a:t>
                      </a:r>
                    </a:p>
                    <a:p>
                      <a:pPr marL="137160" indent="-137160">
                        <a:buFont typeface="Arial" panose="020B0604020202020204" pitchFamily="34" charset="0"/>
                        <a:buChar char="•"/>
                      </a:pPr>
                      <a:r>
                        <a:rPr lang="en-US" sz="1400" dirty="0"/>
                        <a:t>To date, no clinical trials have been conducted with TAF and RAL; data are based on bioequivalence pharmacokinetic studies.</a:t>
                      </a:r>
                    </a:p>
                    <a:p>
                      <a:pPr marL="137160" indent="-137160">
                        <a:buFont typeface="Arial" panose="020B0604020202020204" pitchFamily="34" charset="0"/>
                        <a:buChar char="•"/>
                      </a:pPr>
                      <a:r>
                        <a:rPr lang="en-US" sz="1400" dirty="0"/>
                        <a:t>Magnesium- or aluminum-containing antacids are contraindicated; coadministration of calcium-containing antacids is not recommended with RAL HD.</a:t>
                      </a:r>
                    </a:p>
                  </a:txBody>
                  <a:tcPr/>
                </a:tc>
                <a:tc>
                  <a:txBody>
                    <a:bodyPr/>
                    <a:lstStyle/>
                    <a:p>
                      <a:pPr marL="0" indent="0" algn="ctr">
                        <a:buFont typeface="Arial" panose="020B0604020202020204" pitchFamily="34" charset="0"/>
                        <a:buNone/>
                      </a:pPr>
                      <a:r>
                        <a:rPr lang="en-US" sz="1400" dirty="0"/>
                        <a:t>A2</a:t>
                      </a:r>
                    </a:p>
                  </a:txBody>
                  <a:tcPr/>
                </a:tc>
                <a:extLst>
                  <a:ext uri="{0D108BD9-81ED-4DB2-BD59-A6C34878D82A}">
                    <a16:rowId xmlns:a16="http://schemas.microsoft.com/office/drawing/2014/main" val="1055621139"/>
                  </a:ext>
                </a:extLst>
              </a:tr>
            </a:tbl>
          </a:graphicData>
        </a:graphic>
      </p:graphicFrame>
      <p:sp>
        <p:nvSpPr>
          <p:cNvPr id="4" name="Footer Placeholder 3">
            <a:extLst>
              <a:ext uri="{FF2B5EF4-FFF2-40B4-BE49-F238E27FC236}">
                <a16:creationId xmlns:a16="http://schemas.microsoft.com/office/drawing/2014/main" id="{51D619C6-DF8B-409F-B047-A9245AA792ED}"/>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0ECFF0E1-317E-4D7A-AB19-E22DAF77F3E1}"/>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1C669AAD-1399-4FEE-A76E-CC7B5497A724}"/>
              </a:ext>
            </a:extLst>
          </p:cNvPr>
          <p:cNvSpPr>
            <a:spLocks noGrp="1"/>
          </p:cNvSpPr>
          <p:nvPr>
            <p:ph type="dt" sz="half" idx="2"/>
          </p:nvPr>
        </p:nvSpPr>
        <p:spPr/>
        <p:txBody>
          <a:bodyPr/>
          <a:lstStyle/>
          <a:p>
            <a:r>
              <a:rPr lang="en-US" dirty="0">
                <a:solidFill>
                  <a:schemeClr val="bg1">
                    <a:lumMod val="50000"/>
                  </a:schemeClr>
                </a:solidFill>
              </a:rPr>
              <a:t>JANUARY 2026</a:t>
            </a:r>
          </a:p>
        </p:txBody>
      </p:sp>
    </p:spTree>
    <p:extLst>
      <p:ext uri="{BB962C8B-B14F-4D97-AF65-F5344CB8AC3E}">
        <p14:creationId xmlns:p14="http://schemas.microsoft.com/office/powerpoint/2010/main" val="19397624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6682C-754C-4A1D-AE56-2F4CE65FAEEC}"/>
              </a:ext>
            </a:extLst>
          </p:cNvPr>
          <p:cNvSpPr>
            <a:spLocks noGrp="1"/>
          </p:cNvSpPr>
          <p:nvPr>
            <p:ph type="title"/>
          </p:nvPr>
        </p:nvSpPr>
        <p:spPr/>
        <p:txBody>
          <a:bodyPr>
            <a:normAutofit fontScale="90000"/>
          </a:bodyPr>
          <a:lstStyle/>
          <a:p>
            <a:r>
              <a:rPr lang="en-US" dirty="0"/>
              <a:t>OTHER Initial ART Regimens Not Included as Preferred or Alternative for Nonpregnant Adults: Available as a Single-Tablet Formulation</a:t>
            </a:r>
          </a:p>
        </p:txBody>
      </p:sp>
      <p:graphicFrame>
        <p:nvGraphicFramePr>
          <p:cNvPr id="7" name="Content Placeholder 6">
            <a:extLst>
              <a:ext uri="{FF2B5EF4-FFF2-40B4-BE49-F238E27FC236}">
                <a16:creationId xmlns:a16="http://schemas.microsoft.com/office/drawing/2014/main" id="{827E03E1-3569-4B11-8192-6C0FA82FDAED}"/>
              </a:ext>
            </a:extLst>
          </p:cNvPr>
          <p:cNvGraphicFramePr>
            <a:graphicFrameLocks noGrp="1"/>
          </p:cNvGraphicFramePr>
          <p:nvPr>
            <p:ph idx="1"/>
            <p:extLst>
              <p:ext uri="{D42A27DB-BD31-4B8C-83A1-F6EECF244321}">
                <p14:modId xmlns:p14="http://schemas.microsoft.com/office/powerpoint/2010/main" val="2336697355"/>
              </p:ext>
            </p:extLst>
          </p:nvPr>
        </p:nvGraphicFramePr>
        <p:xfrm>
          <a:off x="838200" y="1563688"/>
          <a:ext cx="10515600" cy="4912360"/>
        </p:xfrm>
        <a:graphic>
          <a:graphicData uri="http://schemas.openxmlformats.org/drawingml/2006/table">
            <a:tbl>
              <a:tblPr firstRow="1" bandRow="1">
                <a:tableStyleId>{5940675A-B579-460E-94D1-54222C63F5DA}</a:tableStyleId>
              </a:tblPr>
              <a:tblGrid>
                <a:gridCol w="2418347">
                  <a:extLst>
                    <a:ext uri="{9D8B030D-6E8A-4147-A177-3AD203B41FA5}">
                      <a16:colId xmlns:a16="http://schemas.microsoft.com/office/drawing/2014/main" val="3350504129"/>
                    </a:ext>
                  </a:extLst>
                </a:gridCol>
                <a:gridCol w="7138737">
                  <a:extLst>
                    <a:ext uri="{9D8B030D-6E8A-4147-A177-3AD203B41FA5}">
                      <a16:colId xmlns:a16="http://schemas.microsoft.com/office/drawing/2014/main" val="1940620374"/>
                    </a:ext>
                  </a:extLst>
                </a:gridCol>
                <a:gridCol w="958516">
                  <a:extLst>
                    <a:ext uri="{9D8B030D-6E8A-4147-A177-3AD203B41FA5}">
                      <a16:colId xmlns:a16="http://schemas.microsoft.com/office/drawing/2014/main" val="3567816277"/>
                    </a:ext>
                  </a:extLst>
                </a:gridCol>
              </a:tblGrid>
              <a:tr h="370840">
                <a:tc>
                  <a:txBody>
                    <a:bodyPr/>
                    <a:lstStyle/>
                    <a:p>
                      <a:r>
                        <a:rPr lang="en-US" b="1" dirty="0">
                          <a:solidFill>
                            <a:schemeClr val="bg1"/>
                          </a:solidFill>
                        </a:rPr>
                        <a:t>Regimen</a:t>
                      </a:r>
                    </a:p>
                  </a:txBody>
                  <a:tcPr>
                    <a:solidFill>
                      <a:srgbClr val="523178"/>
                    </a:solidFill>
                  </a:tcPr>
                </a:tc>
                <a:tc>
                  <a:txBody>
                    <a:bodyPr/>
                    <a:lstStyle/>
                    <a:p>
                      <a:r>
                        <a:rPr lang="en-US" b="1" dirty="0">
                          <a:solidFill>
                            <a:schemeClr val="bg1"/>
                          </a:solidFill>
                        </a:rPr>
                        <a:t>Comments</a:t>
                      </a:r>
                    </a:p>
                  </a:txBody>
                  <a:tcPr>
                    <a:solidFill>
                      <a:srgbClr val="523178"/>
                    </a:solidFill>
                  </a:tcPr>
                </a:tc>
                <a:tc>
                  <a:txBody>
                    <a:bodyPr/>
                    <a:lstStyle/>
                    <a:p>
                      <a:r>
                        <a:rPr lang="en-US" b="1" dirty="0">
                          <a:solidFill>
                            <a:schemeClr val="bg1"/>
                          </a:solidFill>
                        </a:rPr>
                        <a:t>Rating</a:t>
                      </a:r>
                    </a:p>
                  </a:txBody>
                  <a:tcPr>
                    <a:solidFill>
                      <a:srgbClr val="523178"/>
                    </a:solidFill>
                  </a:tcPr>
                </a:tc>
                <a:extLst>
                  <a:ext uri="{0D108BD9-81ED-4DB2-BD59-A6C34878D82A}">
                    <a16:rowId xmlns:a16="http://schemas.microsoft.com/office/drawing/2014/main" val="2920372638"/>
                  </a:ext>
                </a:extLst>
              </a:tr>
              <a:tr h="370840">
                <a:tc>
                  <a:txBody>
                    <a:bodyPr/>
                    <a:lstStyle/>
                    <a:p>
                      <a:pPr marL="0" indent="0">
                        <a:buFont typeface="Arial" panose="020B0604020202020204" pitchFamily="34" charset="0"/>
                        <a:buNone/>
                      </a:pPr>
                      <a:r>
                        <a:rPr lang="en-US" sz="1400" dirty="0"/>
                        <a:t>Abacavir/lamivudine/</a:t>
                      </a:r>
                      <a:br>
                        <a:rPr lang="en-US" sz="1400" dirty="0"/>
                      </a:br>
                      <a:r>
                        <a:rPr lang="en-US" sz="1400" dirty="0"/>
                        <a:t>dolutegravir</a:t>
                      </a:r>
                    </a:p>
                    <a:p>
                      <a:pPr marL="0" indent="0">
                        <a:buFont typeface="Arial" panose="020B0604020202020204" pitchFamily="34" charset="0"/>
                        <a:buNone/>
                      </a:pPr>
                      <a:r>
                        <a:rPr lang="en-US" sz="1400" dirty="0"/>
                        <a:t>(ABC/3TC/DTG; Triumeq)</a:t>
                      </a:r>
                    </a:p>
                  </a:txBody>
                  <a:tcPr/>
                </a:tc>
                <a:tc>
                  <a:txBody>
                    <a:bodyPr/>
                    <a:lstStyle/>
                    <a:p>
                      <a:pPr marL="137160" indent="-137160">
                        <a:buFont typeface="Arial" panose="020B0604020202020204" pitchFamily="34" charset="0"/>
                        <a:buChar char="•"/>
                      </a:pPr>
                      <a:r>
                        <a:rPr lang="en-US" sz="1400" dirty="0"/>
                        <a:t>Initiate </a:t>
                      </a:r>
                      <a:r>
                        <a:rPr lang="en-US" sz="1400" b="1" i="1" dirty="0"/>
                        <a:t>only</a:t>
                      </a:r>
                      <a:r>
                        <a:rPr lang="en-US" sz="1400" dirty="0"/>
                        <a:t> in patients confirmed to be negative for HLA-B*5701. Do not use regimen for rapid-start or test-and-treat initiation of ART.</a:t>
                      </a:r>
                    </a:p>
                    <a:p>
                      <a:pPr marL="137160" indent="-137160">
                        <a:buFont typeface="Arial" panose="020B0604020202020204" pitchFamily="34" charset="0"/>
                        <a:buChar char="•"/>
                      </a:pPr>
                      <a:r>
                        <a:rPr lang="en-US" sz="1400" dirty="0"/>
                        <a:t>Do not initiate in patients with CrCl &lt;30 mL/min.</a:t>
                      </a:r>
                    </a:p>
                    <a:p>
                      <a:pPr marL="137160" indent="-137160">
                        <a:buFont typeface="Arial" panose="020B0604020202020204" pitchFamily="34" charset="0"/>
                        <a:buChar char="•"/>
                      </a:pPr>
                      <a:r>
                        <a:rPr lang="en-US" sz="1400" dirty="0"/>
                        <a:t>ABC is likely associated with CVD, even among individuals with low-to-moderate atherosclerotic CVD.</a:t>
                      </a:r>
                    </a:p>
                    <a:p>
                      <a:pPr marL="137160" indent="-137160">
                        <a:buFont typeface="Arial" panose="020B0604020202020204" pitchFamily="34" charset="0"/>
                        <a:buChar char="•"/>
                      </a:pPr>
                      <a:r>
                        <a:rPr lang="en-US" sz="1400" dirty="0"/>
                        <a:t>Documented DTG resistance after initiation in treatment-naive patients is rare.</a:t>
                      </a:r>
                    </a:p>
                    <a:p>
                      <a:pPr marL="137160" indent="-137160">
                        <a:buFont typeface="Arial" panose="020B0604020202020204" pitchFamily="34" charset="0"/>
                        <a:buChar char="•"/>
                      </a:pPr>
                      <a:r>
                        <a:rPr lang="en-US" sz="1400" dirty="0"/>
                        <a:t>Magnesium- or aluminum-containing antacids may be taken 2 hours before or 6 hours after DTG; calcium-containing antacids or iron supplements may be taken simultaneously if taken with food.</a:t>
                      </a:r>
                    </a:p>
                  </a:txBody>
                  <a:tcPr/>
                </a:tc>
                <a:tc>
                  <a:txBody>
                    <a:bodyPr/>
                    <a:lstStyle/>
                    <a:p>
                      <a:pPr marL="0" indent="0" algn="ctr">
                        <a:buFont typeface="Arial" panose="020B0604020202020204" pitchFamily="34" charset="0"/>
                        <a:buNone/>
                      </a:pPr>
                      <a:r>
                        <a:rPr lang="en-US" sz="1400" dirty="0"/>
                        <a:t>B1</a:t>
                      </a:r>
                    </a:p>
                  </a:txBody>
                  <a:tcPr/>
                </a:tc>
                <a:extLst>
                  <a:ext uri="{0D108BD9-81ED-4DB2-BD59-A6C34878D82A}">
                    <a16:rowId xmlns:a16="http://schemas.microsoft.com/office/drawing/2014/main" val="1276410562"/>
                  </a:ext>
                </a:extLst>
              </a:tr>
              <a:tr h="370840">
                <a:tc>
                  <a:txBody>
                    <a:bodyPr/>
                    <a:lstStyle/>
                    <a:p>
                      <a:pPr marL="0" indent="0">
                        <a:buFont typeface="Arial" panose="020B0604020202020204" pitchFamily="34" charset="0"/>
                        <a:buNone/>
                      </a:pPr>
                      <a:r>
                        <a:rPr lang="en-US" sz="1400" dirty="0"/>
                        <a:t>Tenofovir disoproxil fumarate/</a:t>
                      </a:r>
                      <a:br>
                        <a:rPr lang="en-US" sz="1400" dirty="0"/>
                      </a:br>
                      <a:r>
                        <a:rPr lang="en-US" sz="1400" dirty="0"/>
                        <a:t>emtricitabine/efavirenz</a:t>
                      </a:r>
                    </a:p>
                    <a:p>
                      <a:pPr marL="0" indent="0">
                        <a:buFont typeface="Arial" panose="020B0604020202020204" pitchFamily="34" charset="0"/>
                        <a:buNone/>
                      </a:pPr>
                      <a:r>
                        <a:rPr lang="en-US" sz="1400" dirty="0"/>
                        <a:t>(TDF/FTC/EFV; Atripla)</a:t>
                      </a:r>
                    </a:p>
                  </a:txBody>
                  <a:tcPr/>
                </a:tc>
                <a:tc>
                  <a:txBody>
                    <a:bodyPr/>
                    <a:lstStyle/>
                    <a:p>
                      <a:pPr marL="137160" indent="-137160">
                        <a:buFont typeface="Arial" panose="020B0604020202020204" pitchFamily="34" charset="0"/>
                        <a:buChar char="•"/>
                      </a:pPr>
                      <a:r>
                        <a:rPr lang="en-US" sz="1400" dirty="0"/>
                        <a:t>Do not initiate in patients with CrCl &lt;50 mL/min.</a:t>
                      </a:r>
                    </a:p>
                    <a:p>
                      <a:pPr marL="137160" indent="-137160">
                        <a:buFont typeface="Arial" panose="020B0604020202020204" pitchFamily="34" charset="0"/>
                        <a:buChar char="•"/>
                      </a:pPr>
                      <a:r>
                        <a:rPr lang="en-US" sz="1400" dirty="0"/>
                        <a:t>Use with caution in patients with depression or a history of suicidality.</a:t>
                      </a:r>
                    </a:p>
                    <a:p>
                      <a:pPr marL="137160" indent="-137160">
                        <a:buFont typeface="Arial" panose="020B0604020202020204" pitchFamily="34" charset="0"/>
                        <a:buChar char="•"/>
                      </a:pPr>
                      <a:r>
                        <a:rPr lang="en-US" sz="1400" dirty="0"/>
                        <a:t>Use with caution in patients with or at risk for osteoporosis.</a:t>
                      </a:r>
                    </a:p>
                  </a:txBody>
                  <a:tcPr/>
                </a:tc>
                <a:tc>
                  <a:txBody>
                    <a:bodyPr/>
                    <a:lstStyle/>
                    <a:p>
                      <a:pPr marL="0" indent="0" algn="ctr">
                        <a:buFont typeface="Arial" panose="020B0604020202020204" pitchFamily="34" charset="0"/>
                        <a:buNone/>
                      </a:pPr>
                      <a:r>
                        <a:rPr lang="en-US" sz="1400" dirty="0"/>
                        <a:t>B1</a:t>
                      </a:r>
                    </a:p>
                  </a:txBody>
                  <a:tcPr/>
                </a:tc>
                <a:extLst>
                  <a:ext uri="{0D108BD9-81ED-4DB2-BD59-A6C34878D82A}">
                    <a16:rowId xmlns:a16="http://schemas.microsoft.com/office/drawing/2014/main" val="1055621139"/>
                  </a:ext>
                </a:extLst>
              </a:tr>
              <a:tr h="370840">
                <a:tc>
                  <a:txBody>
                    <a:bodyPr/>
                    <a:lstStyle/>
                    <a:p>
                      <a:pPr marL="0" indent="0">
                        <a:buFont typeface="Arial" panose="020B0604020202020204" pitchFamily="34" charset="0"/>
                        <a:buNone/>
                      </a:pPr>
                      <a:r>
                        <a:rPr lang="en-US" sz="1400" dirty="0"/>
                        <a:t>Tenofovir disoproxil fumarate/</a:t>
                      </a:r>
                      <a:br>
                        <a:rPr lang="en-US" sz="1400" dirty="0"/>
                      </a:br>
                      <a:r>
                        <a:rPr lang="en-US" sz="1400" dirty="0"/>
                        <a:t>emtricitabine/rilpivirine</a:t>
                      </a:r>
                    </a:p>
                    <a:p>
                      <a:pPr marL="0" indent="0">
                        <a:buFont typeface="Arial" panose="020B0604020202020204" pitchFamily="34" charset="0"/>
                        <a:buNone/>
                      </a:pPr>
                      <a:r>
                        <a:rPr lang="en-US" sz="1400" dirty="0"/>
                        <a:t>(TDF/FTC/RPV; Complera)</a:t>
                      </a:r>
                    </a:p>
                  </a:txBody>
                  <a:tcPr/>
                </a:tc>
                <a:tc>
                  <a:txBody>
                    <a:bodyPr/>
                    <a:lstStyle/>
                    <a:p>
                      <a:pPr marL="137160" indent="-137160">
                        <a:buFont typeface="Arial" panose="020B0604020202020204" pitchFamily="34" charset="0"/>
                        <a:buChar char="•"/>
                      </a:pPr>
                      <a:r>
                        <a:rPr lang="en-US" sz="1400" dirty="0"/>
                        <a:t>Initiate </a:t>
                      </a:r>
                      <a:r>
                        <a:rPr lang="en-US" sz="1400" b="1" i="1" dirty="0"/>
                        <a:t>only</a:t>
                      </a:r>
                      <a:r>
                        <a:rPr lang="en-US" sz="1400" dirty="0"/>
                        <a:t> in patients confirmed to have a CD4 count ≥200 cells/mm</a:t>
                      </a:r>
                      <a:r>
                        <a:rPr lang="en-US" sz="1400" baseline="30000" dirty="0"/>
                        <a:t>3</a:t>
                      </a:r>
                      <a:r>
                        <a:rPr lang="en-US" sz="1400" dirty="0"/>
                        <a:t> and HIV RNA level &lt;100,000 copies/</a:t>
                      </a:r>
                      <a:r>
                        <a:rPr lang="en-US" sz="1400" dirty="0" err="1"/>
                        <a:t>mL.</a:t>
                      </a:r>
                      <a:endParaRPr lang="en-US" sz="1400" dirty="0"/>
                    </a:p>
                    <a:p>
                      <a:pPr marL="137160" indent="-137160">
                        <a:buFont typeface="Arial" panose="020B0604020202020204" pitchFamily="34" charset="0"/>
                        <a:buChar char="•"/>
                      </a:pPr>
                      <a:r>
                        <a:rPr lang="en-US" sz="1400" dirty="0"/>
                        <a:t>Do not initiate in patients with CrCl &lt;50 mL/min.</a:t>
                      </a:r>
                    </a:p>
                    <a:p>
                      <a:pPr marL="137160" indent="-137160">
                        <a:buFont typeface="Arial" panose="020B0604020202020204" pitchFamily="34" charset="0"/>
                        <a:buChar char="•"/>
                      </a:pPr>
                      <a:r>
                        <a:rPr lang="en-US" sz="1400" dirty="0"/>
                        <a:t>Use with caution in patients with depression or a history of suicidality.</a:t>
                      </a:r>
                    </a:p>
                    <a:p>
                      <a:pPr marL="137160" indent="-137160">
                        <a:buFont typeface="Arial" panose="020B0604020202020204" pitchFamily="34" charset="0"/>
                        <a:buChar char="•"/>
                      </a:pPr>
                      <a:r>
                        <a:rPr lang="en-US" sz="1400" dirty="0"/>
                        <a:t>Contraindicated with PPIs.</a:t>
                      </a:r>
                    </a:p>
                    <a:p>
                      <a:pPr marL="137160" indent="-137160">
                        <a:buFont typeface="Arial" panose="020B0604020202020204" pitchFamily="34" charset="0"/>
                        <a:buChar char="•"/>
                      </a:pPr>
                      <a:r>
                        <a:rPr lang="en-US" sz="1400" dirty="0"/>
                        <a:t>Use H</a:t>
                      </a:r>
                      <a:r>
                        <a:rPr lang="en-US" sz="1400" baseline="-25000" dirty="0"/>
                        <a:t>2</a:t>
                      </a:r>
                      <a:r>
                        <a:rPr lang="en-US" sz="1400" dirty="0"/>
                        <a:t>-blockers with caution and separate dosing by 12 hours.</a:t>
                      </a:r>
                    </a:p>
                    <a:p>
                      <a:pPr marL="137160" indent="-137160">
                        <a:buFont typeface="Arial" panose="020B0604020202020204" pitchFamily="34" charset="0"/>
                        <a:buChar char="•"/>
                      </a:pPr>
                      <a:r>
                        <a:rPr lang="en-US" sz="1400" dirty="0"/>
                        <a:t>Must take with food.</a:t>
                      </a:r>
                    </a:p>
                    <a:p>
                      <a:pPr marL="137160" indent="-137160">
                        <a:buFont typeface="Arial" panose="020B0604020202020204" pitchFamily="34" charset="0"/>
                        <a:buChar char="•"/>
                      </a:pPr>
                      <a:r>
                        <a:rPr lang="en-US" sz="1400" dirty="0"/>
                        <a:t>Use with caution in patients with or at risk for osteoporosis.</a:t>
                      </a:r>
                    </a:p>
                  </a:txBody>
                  <a:tcPr/>
                </a:tc>
                <a:tc>
                  <a:txBody>
                    <a:bodyPr/>
                    <a:lstStyle/>
                    <a:p>
                      <a:pPr marL="0" indent="0" algn="ctr">
                        <a:buFont typeface="Arial" panose="020B0604020202020204" pitchFamily="34" charset="0"/>
                        <a:buNone/>
                      </a:pPr>
                      <a:r>
                        <a:rPr lang="en-US" sz="1400" dirty="0"/>
                        <a:t>B1</a:t>
                      </a:r>
                    </a:p>
                  </a:txBody>
                  <a:tcPr/>
                </a:tc>
                <a:extLst>
                  <a:ext uri="{0D108BD9-81ED-4DB2-BD59-A6C34878D82A}">
                    <a16:rowId xmlns:a16="http://schemas.microsoft.com/office/drawing/2014/main" val="2624245607"/>
                  </a:ext>
                </a:extLst>
              </a:tr>
            </a:tbl>
          </a:graphicData>
        </a:graphic>
      </p:graphicFrame>
      <p:sp>
        <p:nvSpPr>
          <p:cNvPr id="4" name="Footer Placeholder 3">
            <a:extLst>
              <a:ext uri="{FF2B5EF4-FFF2-40B4-BE49-F238E27FC236}">
                <a16:creationId xmlns:a16="http://schemas.microsoft.com/office/drawing/2014/main" id="{51D619C6-DF8B-409F-B047-A9245AA792ED}"/>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0ECFF0E1-317E-4D7A-AB19-E22DAF77F3E1}"/>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1C669AAD-1399-4FEE-A76E-CC7B5497A724}"/>
              </a:ext>
            </a:extLst>
          </p:cNvPr>
          <p:cNvSpPr>
            <a:spLocks noGrp="1"/>
          </p:cNvSpPr>
          <p:nvPr>
            <p:ph type="dt" sz="half" idx="2"/>
          </p:nvPr>
        </p:nvSpPr>
        <p:spPr/>
        <p:txBody>
          <a:bodyPr/>
          <a:lstStyle/>
          <a:p>
            <a:r>
              <a:rPr lang="en-US" dirty="0">
                <a:solidFill>
                  <a:schemeClr val="bg1">
                    <a:lumMod val="50000"/>
                  </a:schemeClr>
                </a:solidFill>
              </a:rPr>
              <a:t>JANUARY 2026</a:t>
            </a:r>
          </a:p>
        </p:txBody>
      </p:sp>
    </p:spTree>
    <p:extLst>
      <p:ext uri="{BB962C8B-B14F-4D97-AF65-F5344CB8AC3E}">
        <p14:creationId xmlns:p14="http://schemas.microsoft.com/office/powerpoint/2010/main" val="8430259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6682C-754C-4A1D-AE56-2F4CE65FAEEC}"/>
              </a:ext>
            </a:extLst>
          </p:cNvPr>
          <p:cNvSpPr>
            <a:spLocks noGrp="1"/>
          </p:cNvSpPr>
          <p:nvPr>
            <p:ph type="title"/>
          </p:nvPr>
        </p:nvSpPr>
        <p:spPr>
          <a:xfrm>
            <a:off x="838200" y="369135"/>
            <a:ext cx="9717505" cy="1325563"/>
          </a:xfrm>
        </p:spPr>
        <p:txBody>
          <a:bodyPr>
            <a:normAutofit fontScale="90000"/>
          </a:bodyPr>
          <a:lstStyle/>
          <a:p>
            <a:r>
              <a:rPr lang="en-US" dirty="0"/>
              <a:t>OTHER Initial ART Regimens Not Included as Preferred or Alternative for Nonpregnant Adults: Available as a Multi-Tablet Regimen With Once-Daily Dosing</a:t>
            </a:r>
          </a:p>
        </p:txBody>
      </p:sp>
      <p:graphicFrame>
        <p:nvGraphicFramePr>
          <p:cNvPr id="7" name="Content Placeholder 6">
            <a:extLst>
              <a:ext uri="{FF2B5EF4-FFF2-40B4-BE49-F238E27FC236}">
                <a16:creationId xmlns:a16="http://schemas.microsoft.com/office/drawing/2014/main" id="{827E03E1-3569-4B11-8192-6C0FA82FDAED}"/>
              </a:ext>
            </a:extLst>
          </p:cNvPr>
          <p:cNvGraphicFramePr>
            <a:graphicFrameLocks noGrp="1"/>
          </p:cNvGraphicFramePr>
          <p:nvPr>
            <p:ph idx="1"/>
            <p:extLst>
              <p:ext uri="{D42A27DB-BD31-4B8C-83A1-F6EECF244321}">
                <p14:modId xmlns:p14="http://schemas.microsoft.com/office/powerpoint/2010/main" val="1370935301"/>
              </p:ext>
            </p:extLst>
          </p:nvPr>
        </p:nvGraphicFramePr>
        <p:xfrm>
          <a:off x="782053" y="2118519"/>
          <a:ext cx="10515600" cy="1559560"/>
        </p:xfrm>
        <a:graphic>
          <a:graphicData uri="http://schemas.openxmlformats.org/drawingml/2006/table">
            <a:tbl>
              <a:tblPr firstRow="1" bandRow="1">
                <a:tableStyleId>{5940675A-B579-460E-94D1-54222C63F5DA}</a:tableStyleId>
              </a:tblPr>
              <a:tblGrid>
                <a:gridCol w="3505200">
                  <a:extLst>
                    <a:ext uri="{9D8B030D-6E8A-4147-A177-3AD203B41FA5}">
                      <a16:colId xmlns:a16="http://schemas.microsoft.com/office/drawing/2014/main" val="3350504129"/>
                    </a:ext>
                  </a:extLst>
                </a:gridCol>
                <a:gridCol w="6051884">
                  <a:extLst>
                    <a:ext uri="{9D8B030D-6E8A-4147-A177-3AD203B41FA5}">
                      <a16:colId xmlns:a16="http://schemas.microsoft.com/office/drawing/2014/main" val="1940620374"/>
                    </a:ext>
                  </a:extLst>
                </a:gridCol>
                <a:gridCol w="958516">
                  <a:extLst>
                    <a:ext uri="{9D8B030D-6E8A-4147-A177-3AD203B41FA5}">
                      <a16:colId xmlns:a16="http://schemas.microsoft.com/office/drawing/2014/main" val="3567816277"/>
                    </a:ext>
                  </a:extLst>
                </a:gridCol>
              </a:tblGrid>
              <a:tr h="370840">
                <a:tc>
                  <a:txBody>
                    <a:bodyPr/>
                    <a:lstStyle/>
                    <a:p>
                      <a:r>
                        <a:rPr lang="en-US" b="1" dirty="0">
                          <a:solidFill>
                            <a:schemeClr val="bg1"/>
                          </a:solidFill>
                        </a:rPr>
                        <a:t>Regimen</a:t>
                      </a:r>
                    </a:p>
                  </a:txBody>
                  <a:tcPr>
                    <a:solidFill>
                      <a:srgbClr val="523178"/>
                    </a:solidFill>
                  </a:tcPr>
                </a:tc>
                <a:tc>
                  <a:txBody>
                    <a:bodyPr/>
                    <a:lstStyle/>
                    <a:p>
                      <a:r>
                        <a:rPr lang="en-US" b="1" dirty="0">
                          <a:solidFill>
                            <a:schemeClr val="bg1"/>
                          </a:solidFill>
                        </a:rPr>
                        <a:t>Comments</a:t>
                      </a:r>
                    </a:p>
                  </a:txBody>
                  <a:tcPr>
                    <a:solidFill>
                      <a:srgbClr val="523178"/>
                    </a:solidFill>
                  </a:tcPr>
                </a:tc>
                <a:tc>
                  <a:txBody>
                    <a:bodyPr/>
                    <a:lstStyle/>
                    <a:p>
                      <a:r>
                        <a:rPr lang="en-US" b="1" dirty="0">
                          <a:solidFill>
                            <a:schemeClr val="bg1"/>
                          </a:solidFill>
                        </a:rPr>
                        <a:t>Rating</a:t>
                      </a:r>
                    </a:p>
                  </a:txBody>
                  <a:tcPr>
                    <a:solidFill>
                      <a:srgbClr val="523178"/>
                    </a:solidFill>
                  </a:tcPr>
                </a:tc>
                <a:extLst>
                  <a:ext uri="{0D108BD9-81ED-4DB2-BD59-A6C34878D82A}">
                    <a16:rowId xmlns:a16="http://schemas.microsoft.com/office/drawing/2014/main" val="2920372638"/>
                  </a:ext>
                </a:extLst>
              </a:tr>
              <a:tr h="370840">
                <a:tc>
                  <a:txBody>
                    <a:bodyPr/>
                    <a:lstStyle/>
                    <a:p>
                      <a:pPr marL="0" indent="0">
                        <a:buFont typeface="Arial" panose="020B0604020202020204" pitchFamily="34" charset="0"/>
                        <a:buNone/>
                      </a:pPr>
                      <a:r>
                        <a:rPr lang="en-US" dirty="0"/>
                        <a:t>Tenofovir alafenamide/</a:t>
                      </a:r>
                      <a:br>
                        <a:rPr lang="en-US" dirty="0"/>
                      </a:br>
                      <a:r>
                        <a:rPr lang="en-US" dirty="0"/>
                        <a:t>emtricitabine </a:t>
                      </a:r>
                      <a:r>
                        <a:rPr lang="en-US" i="1" dirty="0"/>
                        <a:t>and</a:t>
                      </a:r>
                      <a:r>
                        <a:rPr lang="en-US" dirty="0"/>
                        <a:t> efavirenz</a:t>
                      </a:r>
                    </a:p>
                    <a:p>
                      <a:pPr marL="0" indent="0">
                        <a:buFont typeface="Arial" panose="020B0604020202020204" pitchFamily="34" charset="0"/>
                        <a:buNone/>
                      </a:pPr>
                      <a:r>
                        <a:rPr lang="en-US" dirty="0"/>
                        <a:t>(TAF 25 mg/FTC </a:t>
                      </a:r>
                      <a:r>
                        <a:rPr lang="en-US" i="1" dirty="0"/>
                        <a:t>and</a:t>
                      </a:r>
                      <a:r>
                        <a:rPr lang="en-US" dirty="0"/>
                        <a:t> EFV; Descovy </a:t>
                      </a:r>
                      <a:r>
                        <a:rPr lang="en-US" i="1" dirty="0"/>
                        <a:t>and</a:t>
                      </a:r>
                      <a:r>
                        <a:rPr lang="en-US" dirty="0"/>
                        <a:t> Sustiva)</a:t>
                      </a:r>
                    </a:p>
                  </a:txBody>
                  <a:tcPr/>
                </a:tc>
                <a:tc>
                  <a:txBody>
                    <a:bodyPr/>
                    <a:lstStyle/>
                    <a:p>
                      <a:pPr marL="137160" indent="-137160">
                        <a:buFont typeface="Arial" panose="020B0604020202020204" pitchFamily="34" charset="0"/>
                        <a:buChar char="•"/>
                      </a:pPr>
                      <a:r>
                        <a:rPr lang="en-US" dirty="0"/>
                        <a:t>Do not initiate a tenofovir-based regimen in patients with CrCl &lt;30 mL/min.</a:t>
                      </a:r>
                    </a:p>
                    <a:p>
                      <a:pPr marL="137160" indent="-137160">
                        <a:buFont typeface="Arial" panose="020B0604020202020204" pitchFamily="34" charset="0"/>
                        <a:buChar char="•"/>
                      </a:pPr>
                      <a:r>
                        <a:rPr lang="en-US" dirty="0"/>
                        <a:t>Use with caution in patients with depression or a history of suicidality.</a:t>
                      </a:r>
                    </a:p>
                  </a:txBody>
                  <a:tcPr/>
                </a:tc>
                <a:tc>
                  <a:txBody>
                    <a:bodyPr/>
                    <a:lstStyle/>
                    <a:p>
                      <a:pPr marL="0" indent="0" algn="ctr">
                        <a:buFont typeface="Arial" panose="020B0604020202020204" pitchFamily="34" charset="0"/>
                        <a:buNone/>
                      </a:pPr>
                      <a:r>
                        <a:rPr lang="en-US" dirty="0"/>
                        <a:t>B3</a:t>
                      </a:r>
                    </a:p>
                  </a:txBody>
                  <a:tcPr/>
                </a:tc>
                <a:extLst>
                  <a:ext uri="{0D108BD9-81ED-4DB2-BD59-A6C34878D82A}">
                    <a16:rowId xmlns:a16="http://schemas.microsoft.com/office/drawing/2014/main" val="1276410562"/>
                  </a:ext>
                </a:extLst>
              </a:tr>
            </a:tbl>
          </a:graphicData>
        </a:graphic>
      </p:graphicFrame>
      <p:sp>
        <p:nvSpPr>
          <p:cNvPr id="4" name="Footer Placeholder 3">
            <a:extLst>
              <a:ext uri="{FF2B5EF4-FFF2-40B4-BE49-F238E27FC236}">
                <a16:creationId xmlns:a16="http://schemas.microsoft.com/office/drawing/2014/main" id="{51D619C6-DF8B-409F-B047-A9245AA792ED}"/>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0ECFF0E1-317E-4D7A-AB19-E22DAF77F3E1}"/>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1C669AAD-1399-4FEE-A76E-CC7B5497A724}"/>
              </a:ext>
            </a:extLst>
          </p:cNvPr>
          <p:cNvSpPr>
            <a:spLocks noGrp="1"/>
          </p:cNvSpPr>
          <p:nvPr>
            <p:ph type="dt" sz="half" idx="2"/>
          </p:nvPr>
        </p:nvSpPr>
        <p:spPr/>
        <p:txBody>
          <a:bodyPr/>
          <a:lstStyle/>
          <a:p>
            <a:r>
              <a:rPr lang="en-US" dirty="0">
                <a:solidFill>
                  <a:schemeClr val="bg1">
                    <a:lumMod val="50000"/>
                  </a:schemeClr>
                </a:solidFill>
              </a:rPr>
              <a:t>JANUARY 2026</a:t>
            </a:r>
          </a:p>
        </p:txBody>
      </p:sp>
    </p:spTree>
    <p:extLst>
      <p:ext uri="{BB962C8B-B14F-4D97-AF65-F5344CB8AC3E}">
        <p14:creationId xmlns:p14="http://schemas.microsoft.com/office/powerpoint/2010/main" val="1329143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6682C-754C-4A1D-AE56-2F4CE65FAEEC}"/>
              </a:ext>
            </a:extLst>
          </p:cNvPr>
          <p:cNvSpPr>
            <a:spLocks noGrp="1"/>
          </p:cNvSpPr>
          <p:nvPr>
            <p:ph type="title"/>
          </p:nvPr>
        </p:nvSpPr>
        <p:spPr>
          <a:xfrm>
            <a:off x="838200" y="369135"/>
            <a:ext cx="9717505" cy="1325563"/>
          </a:xfrm>
        </p:spPr>
        <p:txBody>
          <a:bodyPr>
            <a:normAutofit fontScale="90000"/>
          </a:bodyPr>
          <a:lstStyle/>
          <a:p>
            <a:r>
              <a:rPr lang="en-US" dirty="0"/>
              <a:t>OTHER Initial ART Regimens Not Included as Preferred or Alternative for Nonpregnant Adults: Available as a Multi-Tablet Regimen With Twice-Daily Dosing</a:t>
            </a:r>
          </a:p>
        </p:txBody>
      </p:sp>
      <p:graphicFrame>
        <p:nvGraphicFramePr>
          <p:cNvPr id="7" name="Content Placeholder 6">
            <a:extLst>
              <a:ext uri="{FF2B5EF4-FFF2-40B4-BE49-F238E27FC236}">
                <a16:creationId xmlns:a16="http://schemas.microsoft.com/office/drawing/2014/main" id="{827E03E1-3569-4B11-8192-6C0FA82FDAED}"/>
              </a:ext>
            </a:extLst>
          </p:cNvPr>
          <p:cNvGraphicFramePr>
            <a:graphicFrameLocks noGrp="1"/>
          </p:cNvGraphicFramePr>
          <p:nvPr>
            <p:ph idx="1"/>
            <p:extLst>
              <p:ext uri="{D42A27DB-BD31-4B8C-83A1-F6EECF244321}">
                <p14:modId xmlns:p14="http://schemas.microsoft.com/office/powerpoint/2010/main" val="3688982025"/>
              </p:ext>
            </p:extLst>
          </p:nvPr>
        </p:nvGraphicFramePr>
        <p:xfrm>
          <a:off x="782053" y="2118519"/>
          <a:ext cx="10515600" cy="3479800"/>
        </p:xfrm>
        <a:graphic>
          <a:graphicData uri="http://schemas.openxmlformats.org/drawingml/2006/table">
            <a:tbl>
              <a:tblPr firstRow="1" bandRow="1">
                <a:tableStyleId>{5940675A-B579-460E-94D1-54222C63F5DA}</a:tableStyleId>
              </a:tblPr>
              <a:tblGrid>
                <a:gridCol w="3505200">
                  <a:extLst>
                    <a:ext uri="{9D8B030D-6E8A-4147-A177-3AD203B41FA5}">
                      <a16:colId xmlns:a16="http://schemas.microsoft.com/office/drawing/2014/main" val="3350504129"/>
                    </a:ext>
                  </a:extLst>
                </a:gridCol>
                <a:gridCol w="6051884">
                  <a:extLst>
                    <a:ext uri="{9D8B030D-6E8A-4147-A177-3AD203B41FA5}">
                      <a16:colId xmlns:a16="http://schemas.microsoft.com/office/drawing/2014/main" val="1940620374"/>
                    </a:ext>
                  </a:extLst>
                </a:gridCol>
                <a:gridCol w="958516">
                  <a:extLst>
                    <a:ext uri="{9D8B030D-6E8A-4147-A177-3AD203B41FA5}">
                      <a16:colId xmlns:a16="http://schemas.microsoft.com/office/drawing/2014/main" val="3567816277"/>
                    </a:ext>
                  </a:extLst>
                </a:gridCol>
              </a:tblGrid>
              <a:tr h="370840">
                <a:tc>
                  <a:txBody>
                    <a:bodyPr/>
                    <a:lstStyle/>
                    <a:p>
                      <a:r>
                        <a:rPr lang="en-US" b="1" dirty="0">
                          <a:solidFill>
                            <a:schemeClr val="bg1"/>
                          </a:solidFill>
                        </a:rPr>
                        <a:t>Regimen</a:t>
                      </a:r>
                    </a:p>
                  </a:txBody>
                  <a:tcPr>
                    <a:solidFill>
                      <a:srgbClr val="523178"/>
                    </a:solidFill>
                  </a:tcPr>
                </a:tc>
                <a:tc>
                  <a:txBody>
                    <a:bodyPr/>
                    <a:lstStyle/>
                    <a:p>
                      <a:r>
                        <a:rPr lang="en-US" b="1" dirty="0">
                          <a:solidFill>
                            <a:schemeClr val="bg1"/>
                          </a:solidFill>
                        </a:rPr>
                        <a:t>Comments</a:t>
                      </a:r>
                    </a:p>
                  </a:txBody>
                  <a:tcPr>
                    <a:solidFill>
                      <a:srgbClr val="523178"/>
                    </a:solidFill>
                  </a:tcPr>
                </a:tc>
                <a:tc>
                  <a:txBody>
                    <a:bodyPr/>
                    <a:lstStyle/>
                    <a:p>
                      <a:r>
                        <a:rPr lang="en-US" b="1" dirty="0">
                          <a:solidFill>
                            <a:schemeClr val="bg1"/>
                          </a:solidFill>
                        </a:rPr>
                        <a:t>Rating</a:t>
                      </a:r>
                    </a:p>
                  </a:txBody>
                  <a:tcPr>
                    <a:solidFill>
                      <a:srgbClr val="523178"/>
                    </a:solidFill>
                  </a:tcPr>
                </a:tc>
                <a:extLst>
                  <a:ext uri="{0D108BD9-81ED-4DB2-BD59-A6C34878D82A}">
                    <a16:rowId xmlns:a16="http://schemas.microsoft.com/office/drawing/2014/main" val="2920372638"/>
                  </a:ext>
                </a:extLst>
              </a:tr>
              <a:tr h="370840">
                <a:tc>
                  <a:txBody>
                    <a:bodyPr/>
                    <a:lstStyle/>
                    <a:p>
                      <a:pPr marL="0" indent="0">
                        <a:buFont typeface="Arial" panose="020B0604020202020204" pitchFamily="34" charset="0"/>
                        <a:buNone/>
                      </a:pPr>
                      <a:r>
                        <a:rPr lang="en-US" dirty="0"/>
                        <a:t>Tenofovir disoproxil fumarate/</a:t>
                      </a:r>
                      <a:br>
                        <a:rPr lang="en-US" dirty="0"/>
                      </a:br>
                      <a:r>
                        <a:rPr lang="en-US" dirty="0"/>
                        <a:t>emtricitabine </a:t>
                      </a:r>
                      <a:r>
                        <a:rPr lang="en-US" i="1" dirty="0"/>
                        <a:t>and</a:t>
                      </a:r>
                      <a:r>
                        <a:rPr lang="en-US" dirty="0"/>
                        <a:t> raltegravir</a:t>
                      </a:r>
                    </a:p>
                    <a:p>
                      <a:pPr marL="0" indent="0">
                        <a:buFont typeface="Arial" panose="020B0604020202020204" pitchFamily="34" charset="0"/>
                        <a:buNone/>
                      </a:pPr>
                      <a:r>
                        <a:rPr lang="en-US" dirty="0"/>
                        <a:t>(TDF/FTC </a:t>
                      </a:r>
                      <a:r>
                        <a:rPr lang="en-US" i="1" dirty="0"/>
                        <a:t>and</a:t>
                      </a:r>
                      <a:r>
                        <a:rPr lang="en-US" dirty="0"/>
                        <a:t> RAL; Truvada </a:t>
                      </a:r>
                      <a:r>
                        <a:rPr lang="en-US" i="1" dirty="0"/>
                        <a:t>and</a:t>
                      </a:r>
                      <a:r>
                        <a:rPr lang="en-US" dirty="0"/>
                        <a:t> Isentress)</a:t>
                      </a:r>
                    </a:p>
                  </a:txBody>
                  <a:tcPr/>
                </a:tc>
                <a:tc>
                  <a:txBody>
                    <a:bodyPr/>
                    <a:lstStyle/>
                    <a:p>
                      <a:pPr marL="137160" indent="-137160">
                        <a:buFont typeface="Arial" panose="020B0604020202020204" pitchFamily="34" charset="0"/>
                        <a:buChar char="•"/>
                      </a:pPr>
                      <a:r>
                        <a:rPr lang="en-US" dirty="0"/>
                        <a:t>Do not initiate a tenofovir-based regimen in patients with CrCl &lt;30 mL/min.</a:t>
                      </a:r>
                    </a:p>
                    <a:p>
                      <a:pPr marL="137160" indent="-137160">
                        <a:buFont typeface="Arial" panose="020B0604020202020204" pitchFamily="34" charset="0"/>
                        <a:buChar char="•"/>
                      </a:pPr>
                      <a:r>
                        <a:rPr lang="en-US" dirty="0"/>
                        <a:t>TAF/FTC is strongly preferred over TDF/FTC in patients with CrCl &lt;50 mL/min.</a:t>
                      </a:r>
                    </a:p>
                    <a:p>
                      <a:pPr marL="137160" indent="-137160">
                        <a:buFont typeface="Arial" panose="020B0604020202020204" pitchFamily="34" charset="0"/>
                        <a:buChar char="•"/>
                      </a:pPr>
                      <a:r>
                        <a:rPr lang="en-US" dirty="0"/>
                        <a:t>For TDF/FTC in patients with CrCl 30−49 mL/min: 1 tablet every 48 hours.</a:t>
                      </a:r>
                    </a:p>
                    <a:p>
                      <a:pPr marL="137160" indent="-137160">
                        <a:buFont typeface="Arial" panose="020B0604020202020204" pitchFamily="34" charset="0"/>
                        <a:buChar char="•"/>
                      </a:pPr>
                      <a:r>
                        <a:rPr lang="en-US"/>
                        <a:t>Use </a:t>
                      </a:r>
                      <a:r>
                        <a:rPr lang="en-US" dirty="0"/>
                        <a:t>with caution in patients with or at risk for osteoporosis.</a:t>
                      </a:r>
                    </a:p>
                    <a:p>
                      <a:pPr marL="137160" indent="-137160">
                        <a:buFont typeface="Arial" panose="020B0604020202020204" pitchFamily="34" charset="0"/>
                        <a:buChar char="•"/>
                      </a:pPr>
                      <a:r>
                        <a:rPr lang="en-US" dirty="0"/>
                        <a:t>TDF/FTC once daily and RAL 400 mg twice daily.</a:t>
                      </a:r>
                    </a:p>
                    <a:p>
                      <a:pPr marL="137160" indent="-137160">
                        <a:buFont typeface="Arial" panose="020B0604020202020204" pitchFamily="34" charset="0"/>
                        <a:buChar char="•"/>
                      </a:pPr>
                      <a:r>
                        <a:rPr lang="en-US" dirty="0"/>
                        <a:t>Magnesium- or aluminum-containing antacids are contraindicated; calcium-containing antacids are acceptable with RAL.</a:t>
                      </a:r>
                    </a:p>
                  </a:txBody>
                  <a:tcPr/>
                </a:tc>
                <a:tc>
                  <a:txBody>
                    <a:bodyPr/>
                    <a:lstStyle/>
                    <a:p>
                      <a:pPr marL="0" indent="0" algn="ctr">
                        <a:buFont typeface="Arial" panose="020B0604020202020204" pitchFamily="34" charset="0"/>
                        <a:buNone/>
                      </a:pPr>
                      <a:r>
                        <a:rPr lang="en-US" dirty="0"/>
                        <a:t>B1</a:t>
                      </a:r>
                    </a:p>
                  </a:txBody>
                  <a:tcPr/>
                </a:tc>
                <a:extLst>
                  <a:ext uri="{0D108BD9-81ED-4DB2-BD59-A6C34878D82A}">
                    <a16:rowId xmlns:a16="http://schemas.microsoft.com/office/drawing/2014/main" val="1276410562"/>
                  </a:ext>
                </a:extLst>
              </a:tr>
            </a:tbl>
          </a:graphicData>
        </a:graphic>
      </p:graphicFrame>
      <p:sp>
        <p:nvSpPr>
          <p:cNvPr id="4" name="Footer Placeholder 3">
            <a:extLst>
              <a:ext uri="{FF2B5EF4-FFF2-40B4-BE49-F238E27FC236}">
                <a16:creationId xmlns:a16="http://schemas.microsoft.com/office/drawing/2014/main" id="{51D619C6-DF8B-409F-B047-A9245AA792ED}"/>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0ECFF0E1-317E-4D7A-AB19-E22DAF77F3E1}"/>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1C669AAD-1399-4FEE-A76E-CC7B5497A724}"/>
              </a:ext>
            </a:extLst>
          </p:cNvPr>
          <p:cNvSpPr>
            <a:spLocks noGrp="1"/>
          </p:cNvSpPr>
          <p:nvPr>
            <p:ph type="dt" sz="half" idx="2"/>
          </p:nvPr>
        </p:nvSpPr>
        <p:spPr/>
        <p:txBody>
          <a:bodyPr/>
          <a:lstStyle/>
          <a:p>
            <a:r>
              <a:rPr lang="en-US" dirty="0">
                <a:solidFill>
                  <a:schemeClr val="bg1">
                    <a:lumMod val="50000"/>
                  </a:schemeClr>
                </a:solidFill>
              </a:rPr>
              <a:t>JANUARY 2026</a:t>
            </a:r>
          </a:p>
        </p:txBody>
      </p:sp>
    </p:spTree>
    <p:extLst>
      <p:ext uri="{BB962C8B-B14F-4D97-AF65-F5344CB8AC3E}">
        <p14:creationId xmlns:p14="http://schemas.microsoft.com/office/powerpoint/2010/main" val="42920077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B377D7-8AD8-4919-993C-307882F6ED70}"/>
              </a:ext>
            </a:extLst>
          </p:cNvPr>
          <p:cNvSpPr>
            <a:spLocks noGrp="1"/>
          </p:cNvSpPr>
          <p:nvPr>
            <p:ph type="title"/>
          </p:nvPr>
        </p:nvSpPr>
        <p:spPr/>
        <p:txBody>
          <a:bodyPr/>
          <a:lstStyle/>
          <a:p>
            <a:r>
              <a:rPr lang="en-US" dirty="0"/>
              <a:t>Key Point: General Principles in Choosing an Initial ART Regimen</a:t>
            </a:r>
          </a:p>
        </p:txBody>
      </p:sp>
      <p:sp>
        <p:nvSpPr>
          <p:cNvPr id="3" name="Content Placeholder 2">
            <a:extLst>
              <a:ext uri="{FF2B5EF4-FFF2-40B4-BE49-F238E27FC236}">
                <a16:creationId xmlns:a16="http://schemas.microsoft.com/office/drawing/2014/main" id="{052570CB-3CD5-4FA2-AB24-F4B3C35632A8}"/>
              </a:ext>
            </a:extLst>
          </p:cNvPr>
          <p:cNvSpPr>
            <a:spLocks noGrp="1"/>
          </p:cNvSpPr>
          <p:nvPr>
            <p:ph idx="1"/>
          </p:nvPr>
        </p:nvSpPr>
        <p:spPr/>
        <p:txBody>
          <a:bodyPr/>
          <a:lstStyle/>
          <a:p>
            <a:r>
              <a:rPr lang="en-US" dirty="0"/>
              <a:t>INSTI-based regimens are generally the best choice for most individuals because of tolerability and durability.</a:t>
            </a:r>
          </a:p>
        </p:txBody>
      </p:sp>
      <p:sp>
        <p:nvSpPr>
          <p:cNvPr id="4" name="Footer Placeholder 3">
            <a:extLst>
              <a:ext uri="{FF2B5EF4-FFF2-40B4-BE49-F238E27FC236}">
                <a16:creationId xmlns:a16="http://schemas.microsoft.com/office/drawing/2014/main" id="{B6EF7E7D-0BCC-4589-8F90-92B2ED55279F}"/>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5DADDF7E-A52A-4867-90C5-F588DD986842}"/>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CD4E1594-0B2E-4E4D-A4DC-387CAE243220}"/>
              </a:ext>
            </a:extLst>
          </p:cNvPr>
          <p:cNvSpPr>
            <a:spLocks noGrp="1"/>
          </p:cNvSpPr>
          <p:nvPr>
            <p:ph type="dt" sz="half" idx="2"/>
          </p:nvPr>
        </p:nvSpPr>
        <p:spPr/>
        <p:txBody>
          <a:bodyPr/>
          <a:lstStyle/>
          <a:p>
            <a:r>
              <a:rPr lang="en-US" dirty="0">
                <a:solidFill>
                  <a:schemeClr val="bg1">
                    <a:lumMod val="50000"/>
                  </a:schemeClr>
                </a:solidFill>
              </a:rPr>
              <a:t>JANUARY 2026</a:t>
            </a:r>
          </a:p>
        </p:txBody>
      </p:sp>
    </p:spTree>
    <p:extLst>
      <p:ext uri="{BB962C8B-B14F-4D97-AF65-F5344CB8AC3E}">
        <p14:creationId xmlns:p14="http://schemas.microsoft.com/office/powerpoint/2010/main" val="23664046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E5D62E-A2BC-4B23-B7CF-27FBB4CCD8BC}"/>
              </a:ext>
            </a:extLst>
          </p:cNvPr>
          <p:cNvSpPr>
            <a:spLocks noGrp="1"/>
          </p:cNvSpPr>
          <p:nvPr>
            <p:ph type="title"/>
          </p:nvPr>
        </p:nvSpPr>
        <p:spPr>
          <a:xfrm>
            <a:off x="838200" y="192672"/>
            <a:ext cx="9717505" cy="1325563"/>
          </a:xfrm>
        </p:spPr>
        <p:txBody>
          <a:bodyPr>
            <a:normAutofit fontScale="90000"/>
          </a:bodyPr>
          <a:lstStyle/>
          <a:p>
            <a:r>
              <a:rPr lang="en-US" dirty="0"/>
              <a:t>Individual Antiretroviral Medications or Combinations to Avoid in Initial Therapy for Nonpregnant Adults</a:t>
            </a:r>
          </a:p>
        </p:txBody>
      </p:sp>
      <p:sp>
        <p:nvSpPr>
          <p:cNvPr id="4" name="Footer Placeholder 3">
            <a:extLst>
              <a:ext uri="{FF2B5EF4-FFF2-40B4-BE49-F238E27FC236}">
                <a16:creationId xmlns:a16="http://schemas.microsoft.com/office/drawing/2014/main" id="{2940C968-17ED-443A-89AD-EC0D2550C802}"/>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D32AA429-BDBE-4A4B-BF45-AB3F480B6749}"/>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74AEFC3B-D148-49E2-9AB5-7457A8C1A593}"/>
              </a:ext>
            </a:extLst>
          </p:cNvPr>
          <p:cNvSpPr>
            <a:spLocks noGrp="1"/>
          </p:cNvSpPr>
          <p:nvPr>
            <p:ph type="dt" sz="half" idx="2"/>
          </p:nvPr>
        </p:nvSpPr>
        <p:spPr/>
        <p:txBody>
          <a:bodyPr/>
          <a:lstStyle/>
          <a:p>
            <a:r>
              <a:rPr lang="en-US" dirty="0">
                <a:solidFill>
                  <a:schemeClr val="bg1">
                    <a:lumMod val="50000"/>
                  </a:schemeClr>
                </a:solidFill>
              </a:rPr>
              <a:t>JANUARY 2026</a:t>
            </a:r>
          </a:p>
        </p:txBody>
      </p:sp>
      <p:graphicFrame>
        <p:nvGraphicFramePr>
          <p:cNvPr id="7" name="Table 6">
            <a:extLst>
              <a:ext uri="{FF2B5EF4-FFF2-40B4-BE49-F238E27FC236}">
                <a16:creationId xmlns:a16="http://schemas.microsoft.com/office/drawing/2014/main" id="{536204CF-D319-4B2A-ACFD-3AA5067BA370}"/>
              </a:ext>
            </a:extLst>
          </p:cNvPr>
          <p:cNvGraphicFramePr>
            <a:graphicFrameLocks noGrp="1"/>
          </p:cNvGraphicFramePr>
          <p:nvPr>
            <p:extLst>
              <p:ext uri="{D42A27DB-BD31-4B8C-83A1-F6EECF244321}">
                <p14:modId xmlns:p14="http://schemas.microsoft.com/office/powerpoint/2010/main" val="2991649902"/>
              </p:ext>
            </p:extLst>
          </p:nvPr>
        </p:nvGraphicFramePr>
        <p:xfrm>
          <a:off x="838200" y="1690688"/>
          <a:ext cx="10515600" cy="4739640"/>
        </p:xfrm>
        <a:graphic>
          <a:graphicData uri="http://schemas.openxmlformats.org/drawingml/2006/table">
            <a:tbl>
              <a:tblPr firstRow="1" bandRow="1">
                <a:tableStyleId>{5940675A-B579-460E-94D1-54222C63F5DA}</a:tableStyleId>
              </a:tblPr>
              <a:tblGrid>
                <a:gridCol w="3003884">
                  <a:extLst>
                    <a:ext uri="{9D8B030D-6E8A-4147-A177-3AD203B41FA5}">
                      <a16:colId xmlns:a16="http://schemas.microsoft.com/office/drawing/2014/main" val="2965091158"/>
                    </a:ext>
                  </a:extLst>
                </a:gridCol>
                <a:gridCol w="7511716">
                  <a:extLst>
                    <a:ext uri="{9D8B030D-6E8A-4147-A177-3AD203B41FA5}">
                      <a16:colId xmlns:a16="http://schemas.microsoft.com/office/drawing/2014/main" val="1943214951"/>
                    </a:ext>
                  </a:extLst>
                </a:gridCol>
              </a:tblGrid>
              <a:tr h="370840">
                <a:tc>
                  <a:txBody>
                    <a:bodyPr/>
                    <a:lstStyle/>
                    <a:p>
                      <a:r>
                        <a:rPr lang="en-US" b="1" dirty="0">
                          <a:solidFill>
                            <a:schemeClr val="bg1"/>
                          </a:solidFill>
                        </a:rPr>
                        <a:t>Antiretroviral Medication</a:t>
                      </a:r>
                    </a:p>
                  </a:txBody>
                  <a:tcPr>
                    <a:solidFill>
                      <a:srgbClr val="523178"/>
                    </a:solidFill>
                  </a:tcPr>
                </a:tc>
                <a:tc>
                  <a:txBody>
                    <a:bodyPr/>
                    <a:lstStyle/>
                    <a:p>
                      <a:r>
                        <a:rPr lang="en-US" b="1" dirty="0">
                          <a:solidFill>
                            <a:schemeClr val="bg1"/>
                          </a:solidFill>
                        </a:rPr>
                        <a:t>Comments</a:t>
                      </a:r>
                    </a:p>
                  </a:txBody>
                  <a:tcPr>
                    <a:solidFill>
                      <a:srgbClr val="523178"/>
                    </a:solidFill>
                  </a:tcPr>
                </a:tc>
                <a:extLst>
                  <a:ext uri="{0D108BD9-81ED-4DB2-BD59-A6C34878D82A}">
                    <a16:rowId xmlns:a16="http://schemas.microsoft.com/office/drawing/2014/main" val="1391323950"/>
                  </a:ext>
                </a:extLst>
              </a:tr>
              <a:tr h="370840">
                <a:tc>
                  <a:txBody>
                    <a:bodyPr/>
                    <a:lstStyle/>
                    <a:p>
                      <a:pPr marL="0" indent="0">
                        <a:buFont typeface="Arial" panose="020B0604020202020204" pitchFamily="34" charset="0"/>
                        <a:buNone/>
                      </a:pPr>
                      <a:r>
                        <a:rPr lang="en-US" sz="1600" dirty="0"/>
                        <a:t>Abacavir (ABC; Ziagen)</a:t>
                      </a:r>
                    </a:p>
                  </a:txBody>
                  <a:tcPr/>
                </a:tc>
                <a:tc>
                  <a:txBody>
                    <a:bodyPr/>
                    <a:lstStyle/>
                    <a:p>
                      <a:pPr marL="0" indent="0">
                        <a:buFont typeface="Arial" panose="020B0604020202020204" pitchFamily="34" charset="0"/>
                        <a:buNone/>
                      </a:pPr>
                      <a:r>
                        <a:rPr lang="en-US" sz="1600" dirty="0"/>
                        <a:t>Likely associated with CVD, even among individuals with low-to-moderate risk for atherosclerotic CVD and should be avoided in an initial ART regimen.</a:t>
                      </a:r>
                    </a:p>
                  </a:txBody>
                  <a:tcPr/>
                </a:tc>
                <a:extLst>
                  <a:ext uri="{0D108BD9-81ED-4DB2-BD59-A6C34878D82A}">
                    <a16:rowId xmlns:a16="http://schemas.microsoft.com/office/drawing/2014/main" val="4279552632"/>
                  </a:ext>
                </a:extLst>
              </a:tr>
              <a:tr h="370840">
                <a:tc>
                  <a:txBody>
                    <a:bodyPr/>
                    <a:lstStyle/>
                    <a:p>
                      <a:pPr marL="0" indent="0">
                        <a:buFont typeface="Arial" panose="020B0604020202020204" pitchFamily="34" charset="0"/>
                        <a:buNone/>
                      </a:pPr>
                      <a:r>
                        <a:rPr lang="en-US" sz="1600" dirty="0"/>
                        <a:t>Nevirapine (NVP; Viramune)</a:t>
                      </a:r>
                    </a:p>
                  </a:txBody>
                  <a:tcPr/>
                </a:tc>
                <a:tc>
                  <a:txBody>
                    <a:bodyPr/>
                    <a:lstStyle/>
                    <a:p>
                      <a:pPr marL="0" indent="0">
                        <a:buFont typeface="Arial" panose="020B0604020202020204" pitchFamily="34" charset="0"/>
                        <a:buNone/>
                      </a:pPr>
                      <a:r>
                        <a:rPr lang="en-US" sz="1600" b="1" dirty="0"/>
                        <a:t>Life-threatening rash: </a:t>
                      </a:r>
                      <a:r>
                        <a:rPr lang="en-US" sz="1600" dirty="0"/>
                        <a:t>Stevens-Johnson syndrome and toxic epidermal necrolysis are possible.</a:t>
                      </a:r>
                    </a:p>
                  </a:txBody>
                  <a:tcPr/>
                </a:tc>
                <a:extLst>
                  <a:ext uri="{0D108BD9-81ED-4DB2-BD59-A6C34878D82A}">
                    <a16:rowId xmlns:a16="http://schemas.microsoft.com/office/drawing/2014/main" val="3964962726"/>
                  </a:ext>
                </a:extLst>
              </a:tr>
              <a:tr h="370840">
                <a:tc>
                  <a:txBody>
                    <a:bodyPr/>
                    <a:lstStyle/>
                    <a:p>
                      <a:pPr marL="0" indent="0">
                        <a:buFont typeface="Arial" panose="020B0604020202020204" pitchFamily="34" charset="0"/>
                        <a:buNone/>
                      </a:pPr>
                      <a:r>
                        <a:rPr lang="en-US" sz="1600" dirty="0"/>
                        <a:t>Etravirine (ETR; Intelence)</a:t>
                      </a:r>
                    </a:p>
                  </a:txBody>
                  <a:tcPr/>
                </a:tc>
                <a:tc>
                  <a:txBody>
                    <a:bodyPr/>
                    <a:lstStyle/>
                    <a:p>
                      <a:pPr marL="137160" indent="-137160">
                        <a:buFont typeface="Arial" panose="020B0604020202020204" pitchFamily="34" charset="0"/>
                        <a:buChar char="•"/>
                      </a:pPr>
                      <a:r>
                        <a:rPr lang="en-US" sz="1600" dirty="0"/>
                        <a:t>ETR does not have an FDA indication in ART-naive patients.</a:t>
                      </a:r>
                    </a:p>
                  </a:txBody>
                  <a:tcPr/>
                </a:tc>
                <a:extLst>
                  <a:ext uri="{0D108BD9-81ED-4DB2-BD59-A6C34878D82A}">
                    <a16:rowId xmlns:a16="http://schemas.microsoft.com/office/drawing/2014/main" val="2233240769"/>
                  </a:ext>
                </a:extLst>
              </a:tr>
              <a:tr h="370840">
                <a:tc>
                  <a:txBody>
                    <a:bodyPr/>
                    <a:lstStyle/>
                    <a:p>
                      <a:pPr marL="137160" indent="-137160">
                        <a:buFont typeface="Arial" panose="020B0604020202020204" pitchFamily="34" charset="0"/>
                        <a:buChar char="•"/>
                      </a:pPr>
                      <a:r>
                        <a:rPr lang="en-US" sz="1600" dirty="0"/>
                        <a:t>Maraviroc (MVC; Selzentry)</a:t>
                      </a:r>
                    </a:p>
                    <a:p>
                      <a:pPr marL="137160" indent="-137160">
                        <a:buFont typeface="Arial" panose="020B0604020202020204" pitchFamily="34" charset="0"/>
                        <a:buChar char="•"/>
                      </a:pPr>
                      <a:r>
                        <a:rPr lang="en-US" sz="1600" dirty="0"/>
                        <a:t>NRTI-only regimens, either triple or quadruple</a:t>
                      </a:r>
                    </a:p>
                  </a:txBody>
                  <a:tcPr/>
                </a:tc>
                <a:tc>
                  <a:txBody>
                    <a:bodyPr/>
                    <a:lstStyle/>
                    <a:p>
                      <a:pPr marL="0" indent="0">
                        <a:buFont typeface="Arial" panose="020B0604020202020204" pitchFamily="34" charset="0"/>
                        <a:buNone/>
                      </a:pPr>
                      <a:r>
                        <a:rPr lang="en-US" sz="1600" dirty="0"/>
                        <a:t>Inferior efficacy and durability.</a:t>
                      </a:r>
                    </a:p>
                  </a:txBody>
                  <a:tcPr/>
                </a:tc>
                <a:extLst>
                  <a:ext uri="{0D108BD9-81ED-4DB2-BD59-A6C34878D82A}">
                    <a16:rowId xmlns:a16="http://schemas.microsoft.com/office/drawing/2014/main" val="1170612783"/>
                  </a:ext>
                </a:extLst>
              </a:tr>
              <a:tr h="370840">
                <a:tc>
                  <a:txBody>
                    <a:bodyPr/>
                    <a:lstStyle/>
                    <a:p>
                      <a:pPr marL="0" indent="0">
                        <a:buFont typeface="Arial" panose="020B0604020202020204" pitchFamily="34" charset="0"/>
                        <a:buNone/>
                      </a:pPr>
                      <a:r>
                        <a:rPr lang="en-US" sz="1600" dirty="0"/>
                        <a:t>Zidovudine (ZDV; Retrovir)</a:t>
                      </a:r>
                    </a:p>
                  </a:txBody>
                  <a:tcPr/>
                </a:tc>
                <a:tc>
                  <a:txBody>
                    <a:bodyPr/>
                    <a:lstStyle/>
                    <a:p>
                      <a:pPr marL="0" indent="0">
                        <a:buFont typeface="Arial" panose="020B0604020202020204" pitchFamily="34" charset="0"/>
                        <a:buNone/>
                      </a:pPr>
                      <a:r>
                        <a:rPr lang="en-US" sz="1600" dirty="0"/>
                        <a:t>Not well tolerated because of bone marrow suppression (notably anemia), headache, and myopathies.</a:t>
                      </a:r>
                    </a:p>
                  </a:txBody>
                  <a:tcPr/>
                </a:tc>
                <a:extLst>
                  <a:ext uri="{0D108BD9-81ED-4DB2-BD59-A6C34878D82A}">
                    <a16:rowId xmlns:a16="http://schemas.microsoft.com/office/drawing/2014/main" val="554396577"/>
                  </a:ext>
                </a:extLst>
              </a:tr>
              <a:tr h="370840">
                <a:tc>
                  <a:txBody>
                    <a:bodyPr/>
                    <a:lstStyle/>
                    <a:p>
                      <a:pPr marL="0" indent="0">
                        <a:buFont typeface="Arial" panose="020B0604020202020204" pitchFamily="34" charset="0"/>
                        <a:buNone/>
                      </a:pPr>
                      <a:r>
                        <a:rPr lang="en-US" sz="1600" dirty="0" err="1"/>
                        <a:t>Unboosted</a:t>
                      </a:r>
                      <a:r>
                        <a:rPr lang="en-US" sz="1600" dirty="0"/>
                        <a:t> PIs</a:t>
                      </a:r>
                    </a:p>
                  </a:txBody>
                  <a:tcPr/>
                </a:tc>
                <a:tc>
                  <a:txBody>
                    <a:bodyPr/>
                    <a:lstStyle/>
                    <a:p>
                      <a:pPr marL="0" indent="0">
                        <a:buFont typeface="Arial" panose="020B0604020202020204" pitchFamily="34" charset="0"/>
                        <a:buNone/>
                      </a:pPr>
                      <a:r>
                        <a:rPr lang="en-US" sz="1600" dirty="0"/>
                        <a:t>Inferior efficacy relative to boosted PIs.</a:t>
                      </a:r>
                    </a:p>
                  </a:txBody>
                  <a:tcPr/>
                </a:tc>
                <a:extLst>
                  <a:ext uri="{0D108BD9-81ED-4DB2-BD59-A6C34878D82A}">
                    <a16:rowId xmlns:a16="http://schemas.microsoft.com/office/drawing/2014/main" val="4272285099"/>
                  </a:ext>
                </a:extLst>
              </a:tr>
              <a:tr h="370840">
                <a:tc>
                  <a:txBody>
                    <a:bodyPr/>
                    <a:lstStyle/>
                    <a:p>
                      <a:pPr marL="137160" indent="-137160">
                        <a:buFont typeface="Arial" panose="020B0604020202020204" pitchFamily="34" charset="0"/>
                        <a:buChar char="•"/>
                      </a:pPr>
                      <a:r>
                        <a:rPr lang="en-US" sz="1600" dirty="0"/>
                        <a:t>Fosamprenavir (FPV; Lexiva)</a:t>
                      </a:r>
                    </a:p>
                    <a:p>
                      <a:pPr marL="137160" indent="-137160">
                        <a:buFont typeface="Arial" panose="020B0604020202020204" pitchFamily="34" charset="0"/>
                        <a:buChar char="•"/>
                      </a:pPr>
                      <a:r>
                        <a:rPr lang="en-US" sz="1600" dirty="0"/>
                        <a:t>Indinavir (IDV; Crixivan)</a:t>
                      </a:r>
                    </a:p>
                    <a:p>
                      <a:pPr marL="137160" indent="-137160">
                        <a:buFont typeface="Arial" panose="020B0604020202020204" pitchFamily="34" charset="0"/>
                        <a:buChar char="•"/>
                      </a:pPr>
                      <a:r>
                        <a:rPr lang="en-US" sz="1600" dirty="0"/>
                        <a:t>Tipranavir (TPV; Aptivus)</a:t>
                      </a:r>
                    </a:p>
                    <a:p>
                      <a:pPr marL="137160" indent="-137160">
                        <a:buFont typeface="Arial" panose="020B0604020202020204" pitchFamily="34" charset="0"/>
                        <a:buChar char="•"/>
                      </a:pPr>
                      <a:r>
                        <a:rPr lang="en-US" sz="1600" dirty="0"/>
                        <a:t>Nelfinavir (NFV; Viracept)</a:t>
                      </a:r>
                    </a:p>
                  </a:txBody>
                  <a:tcPr/>
                </a:tc>
                <a:tc>
                  <a:txBody>
                    <a:bodyPr/>
                    <a:lstStyle/>
                    <a:p>
                      <a:pPr marL="0" indent="0">
                        <a:buFont typeface="Arial" panose="020B0604020202020204" pitchFamily="34" charset="0"/>
                        <a:buNone/>
                      </a:pPr>
                      <a:r>
                        <a:rPr lang="en-US" sz="1600" dirty="0"/>
                        <a:t>Either not well studied or limited by dosing and side effects relative to recommended PIs.</a:t>
                      </a:r>
                    </a:p>
                  </a:txBody>
                  <a:tcPr/>
                </a:tc>
                <a:extLst>
                  <a:ext uri="{0D108BD9-81ED-4DB2-BD59-A6C34878D82A}">
                    <a16:rowId xmlns:a16="http://schemas.microsoft.com/office/drawing/2014/main" val="1351641546"/>
                  </a:ext>
                </a:extLst>
              </a:tr>
            </a:tbl>
          </a:graphicData>
        </a:graphic>
      </p:graphicFrame>
    </p:spTree>
    <p:extLst>
      <p:ext uri="{BB962C8B-B14F-4D97-AF65-F5344CB8AC3E}">
        <p14:creationId xmlns:p14="http://schemas.microsoft.com/office/powerpoint/2010/main" val="14156058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03CED3-7FB7-4FCE-A2BE-A6CAD782DE3F}"/>
              </a:ext>
            </a:extLst>
          </p:cNvPr>
          <p:cNvSpPr>
            <a:spLocks noGrp="1"/>
          </p:cNvSpPr>
          <p:nvPr>
            <p:ph type="title"/>
          </p:nvPr>
        </p:nvSpPr>
        <p:spPr/>
        <p:txBody>
          <a:bodyPr/>
          <a:lstStyle/>
          <a:p>
            <a:r>
              <a:rPr lang="en-US" dirty="0"/>
              <a:t>Long-Acting Injectable ART</a:t>
            </a:r>
          </a:p>
        </p:txBody>
      </p:sp>
      <p:sp>
        <p:nvSpPr>
          <p:cNvPr id="3" name="Content Placeholder 2">
            <a:extLst>
              <a:ext uri="{FF2B5EF4-FFF2-40B4-BE49-F238E27FC236}">
                <a16:creationId xmlns:a16="http://schemas.microsoft.com/office/drawing/2014/main" id="{FD393BBE-94F0-49E3-8B3C-0C31DB958D74}"/>
              </a:ext>
            </a:extLst>
          </p:cNvPr>
          <p:cNvSpPr>
            <a:spLocks noGrp="1"/>
          </p:cNvSpPr>
          <p:nvPr>
            <p:ph idx="1"/>
          </p:nvPr>
        </p:nvSpPr>
        <p:spPr/>
        <p:txBody>
          <a:bodyPr>
            <a:normAutofit/>
          </a:bodyPr>
          <a:lstStyle/>
          <a:p>
            <a:pPr marL="0" indent="0">
              <a:buNone/>
            </a:pPr>
            <a:r>
              <a:rPr lang="en-US" dirty="0"/>
              <a:t>An injectable long-acting formulation of the INSTI CAB and the NNRTI RPV (CAB/RPV LA) has been approved by the FDA as replacement ART for adults and adolescents ≥12 years old who:</a:t>
            </a:r>
          </a:p>
          <a:p>
            <a:r>
              <a:rPr lang="en-US" dirty="0"/>
              <a:t>Weigh ≥35 kg</a:t>
            </a:r>
          </a:p>
          <a:p>
            <a:r>
              <a:rPr lang="en-US" dirty="0"/>
              <a:t>Do not have chronic HBV infection</a:t>
            </a:r>
          </a:p>
          <a:p>
            <a:r>
              <a:rPr lang="en-US" dirty="0"/>
              <a:t>Are virally suppressed (HIV-1 RNA level &lt;50 copies/mL) on a stable ART regimen</a:t>
            </a:r>
          </a:p>
          <a:p>
            <a:r>
              <a:rPr lang="en-US" dirty="0"/>
              <a:t>Have no history of treatment failure</a:t>
            </a:r>
          </a:p>
          <a:p>
            <a:r>
              <a:rPr lang="en-US" dirty="0"/>
              <a:t>Have no known or suspected resistance to either CAB or RPV</a:t>
            </a:r>
          </a:p>
        </p:txBody>
      </p:sp>
      <p:sp>
        <p:nvSpPr>
          <p:cNvPr id="4" name="Footer Placeholder 3">
            <a:extLst>
              <a:ext uri="{FF2B5EF4-FFF2-40B4-BE49-F238E27FC236}">
                <a16:creationId xmlns:a16="http://schemas.microsoft.com/office/drawing/2014/main" id="{5B27D1A1-F240-452C-9603-01765F8622A9}"/>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3129C150-39B2-4400-881B-9E86C1B8D637}"/>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10605797-80E8-46A8-B867-69817D35162F}"/>
              </a:ext>
            </a:extLst>
          </p:cNvPr>
          <p:cNvSpPr>
            <a:spLocks noGrp="1"/>
          </p:cNvSpPr>
          <p:nvPr>
            <p:ph type="dt" sz="half" idx="2"/>
          </p:nvPr>
        </p:nvSpPr>
        <p:spPr/>
        <p:txBody>
          <a:bodyPr/>
          <a:lstStyle/>
          <a:p>
            <a:r>
              <a:rPr lang="en-US" dirty="0">
                <a:solidFill>
                  <a:schemeClr val="bg1">
                    <a:lumMod val="50000"/>
                  </a:schemeClr>
                </a:solidFill>
              </a:rPr>
              <a:t>JANUARY 2026</a:t>
            </a:r>
          </a:p>
        </p:txBody>
      </p:sp>
    </p:spTree>
    <p:extLst>
      <p:ext uri="{BB962C8B-B14F-4D97-AF65-F5344CB8AC3E}">
        <p14:creationId xmlns:p14="http://schemas.microsoft.com/office/powerpoint/2010/main" val="13642931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81E3EF-1528-447F-952A-0C65D2A22735}"/>
              </a:ext>
            </a:extLst>
          </p:cNvPr>
          <p:cNvSpPr>
            <a:spLocks noGrp="1"/>
          </p:cNvSpPr>
          <p:nvPr>
            <p:ph type="title"/>
          </p:nvPr>
        </p:nvSpPr>
        <p:spPr/>
        <p:txBody>
          <a:bodyPr/>
          <a:lstStyle/>
          <a:p>
            <a:r>
              <a:rPr lang="en-US" dirty="0"/>
              <a:t>Purpose of This Guideline</a:t>
            </a:r>
          </a:p>
        </p:txBody>
      </p:sp>
      <p:sp>
        <p:nvSpPr>
          <p:cNvPr id="3" name="Content Placeholder 2">
            <a:extLst>
              <a:ext uri="{FF2B5EF4-FFF2-40B4-BE49-F238E27FC236}">
                <a16:creationId xmlns:a16="http://schemas.microsoft.com/office/drawing/2014/main" id="{1754B847-F334-41E3-BCDF-D565C871BA28}"/>
              </a:ext>
            </a:extLst>
          </p:cNvPr>
          <p:cNvSpPr>
            <a:spLocks noGrp="1"/>
          </p:cNvSpPr>
          <p:nvPr>
            <p:ph idx="1"/>
          </p:nvPr>
        </p:nvSpPr>
        <p:spPr/>
        <p:txBody>
          <a:bodyPr>
            <a:normAutofit lnSpcReduction="10000"/>
          </a:bodyPr>
          <a:lstStyle/>
          <a:p>
            <a:r>
              <a:rPr lang="en-US" dirty="0"/>
              <a:t>Provide a clear and concise roadmap for clinicians to follow in choosing from among several equally efficacious ART regimens based on individual patient characteristics and preferences.</a:t>
            </a:r>
          </a:p>
          <a:p>
            <a:r>
              <a:rPr lang="en-US" dirty="0"/>
              <a:t>Provide a list of ART regimens to avoid.</a:t>
            </a:r>
          </a:p>
          <a:p>
            <a:r>
              <a:rPr lang="en-US" dirty="0"/>
              <a:t>Provide dosing considerations for individuals with renal or hepatic impairment and important drug-drug and food interactions.</a:t>
            </a:r>
          </a:p>
          <a:p>
            <a:r>
              <a:rPr lang="en-US" dirty="0"/>
              <a:t>Encourage clinicians to seek the assistance of an experienced HIV care provider when treating patients with extensive comorbidities.</a:t>
            </a:r>
          </a:p>
          <a:p>
            <a:r>
              <a:rPr lang="en-US" dirty="0"/>
              <a:t>Integrate current evidence-based clinical recommendations into the healthcare-related implementation strategies of the New York State Ending the Epidemic.</a:t>
            </a:r>
          </a:p>
        </p:txBody>
      </p:sp>
      <p:sp>
        <p:nvSpPr>
          <p:cNvPr id="4" name="Footer Placeholder 3">
            <a:extLst>
              <a:ext uri="{FF2B5EF4-FFF2-40B4-BE49-F238E27FC236}">
                <a16:creationId xmlns:a16="http://schemas.microsoft.com/office/drawing/2014/main" id="{43E27A3C-8EC9-4905-BB3B-367BC4DA898B}"/>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8BC3F8EA-90AA-462E-B735-F0B774F8B7DF}"/>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5DAAAC0C-6C7A-403D-967C-8634DB21D4C1}"/>
              </a:ext>
            </a:extLst>
          </p:cNvPr>
          <p:cNvSpPr>
            <a:spLocks noGrp="1"/>
          </p:cNvSpPr>
          <p:nvPr>
            <p:ph type="dt" sz="half" idx="2"/>
          </p:nvPr>
        </p:nvSpPr>
        <p:spPr/>
        <p:txBody>
          <a:bodyPr/>
          <a:lstStyle/>
          <a:p>
            <a:r>
              <a:rPr lang="en-US" dirty="0">
                <a:solidFill>
                  <a:schemeClr val="bg1">
                    <a:lumMod val="50000"/>
                  </a:schemeClr>
                </a:solidFill>
              </a:rPr>
              <a:t>JANUARY 2026</a:t>
            </a:r>
          </a:p>
        </p:txBody>
      </p:sp>
    </p:spTree>
    <p:extLst>
      <p:ext uri="{BB962C8B-B14F-4D97-AF65-F5344CB8AC3E}">
        <p14:creationId xmlns:p14="http://schemas.microsoft.com/office/powerpoint/2010/main" val="38454266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3894AA-EA93-4973-8DAC-295E056BB25B}"/>
              </a:ext>
            </a:extLst>
          </p:cNvPr>
          <p:cNvSpPr>
            <a:spLocks noGrp="1"/>
          </p:cNvSpPr>
          <p:nvPr>
            <p:ph type="title"/>
          </p:nvPr>
        </p:nvSpPr>
        <p:spPr/>
        <p:txBody>
          <a:bodyPr/>
          <a:lstStyle/>
          <a:p>
            <a:r>
              <a:rPr lang="en-US" dirty="0"/>
              <a:t>Specific Factors to Consider and Discuss With Patients</a:t>
            </a:r>
          </a:p>
        </p:txBody>
      </p:sp>
      <p:sp>
        <p:nvSpPr>
          <p:cNvPr id="3" name="Content Placeholder 2">
            <a:extLst>
              <a:ext uri="{FF2B5EF4-FFF2-40B4-BE49-F238E27FC236}">
                <a16:creationId xmlns:a16="http://schemas.microsoft.com/office/drawing/2014/main" id="{E86FC44E-B68B-4D05-9849-EA5710DE4DDA}"/>
              </a:ext>
            </a:extLst>
          </p:cNvPr>
          <p:cNvSpPr>
            <a:spLocks noGrp="1"/>
          </p:cNvSpPr>
          <p:nvPr>
            <p:ph idx="1"/>
          </p:nvPr>
        </p:nvSpPr>
        <p:spPr/>
        <p:txBody>
          <a:bodyPr>
            <a:normAutofit fontScale="92500" lnSpcReduction="10000"/>
          </a:bodyPr>
          <a:lstStyle/>
          <a:p>
            <a:r>
              <a:rPr lang="en-US" dirty="0"/>
              <a:t>Age</a:t>
            </a:r>
          </a:p>
          <a:p>
            <a:r>
              <a:rPr lang="en-US" dirty="0"/>
              <a:t>Comorbidities</a:t>
            </a:r>
          </a:p>
          <a:p>
            <a:r>
              <a:rPr lang="en-US" dirty="0"/>
              <a:t>Cost</a:t>
            </a:r>
          </a:p>
          <a:p>
            <a:r>
              <a:rPr lang="en-US" dirty="0"/>
              <a:t>Dosing requirements (daily vs. twice daily)</a:t>
            </a:r>
          </a:p>
          <a:p>
            <a:r>
              <a:rPr lang="en-US" dirty="0"/>
              <a:t>Drug-drug interactions</a:t>
            </a:r>
          </a:p>
          <a:p>
            <a:r>
              <a:rPr lang="en-US" dirty="0"/>
              <a:t>Food requirements</a:t>
            </a:r>
          </a:p>
          <a:p>
            <a:r>
              <a:rPr lang="en-US" dirty="0"/>
              <a:t>Known adverse effects and toxicities</a:t>
            </a:r>
          </a:p>
          <a:p>
            <a:r>
              <a:rPr lang="en-US" dirty="0"/>
              <a:t>Number of pills</a:t>
            </a:r>
          </a:p>
          <a:p>
            <a:r>
              <a:rPr lang="en-US" dirty="0"/>
              <a:t>Pill size</a:t>
            </a:r>
          </a:p>
          <a:p>
            <a:r>
              <a:rPr lang="en-US" dirty="0"/>
              <a:t>Pregnancy or conception planning</a:t>
            </a:r>
          </a:p>
        </p:txBody>
      </p:sp>
      <p:sp>
        <p:nvSpPr>
          <p:cNvPr id="4" name="Footer Placeholder 3">
            <a:extLst>
              <a:ext uri="{FF2B5EF4-FFF2-40B4-BE49-F238E27FC236}">
                <a16:creationId xmlns:a16="http://schemas.microsoft.com/office/drawing/2014/main" id="{597B6F26-D2C5-4150-ABE2-51318A58D812}"/>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BFAFC56E-0E8F-4551-9806-6DFB19FE6AA7}"/>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85536FAB-9135-4517-AA12-BB3AF6AA07CC}"/>
              </a:ext>
            </a:extLst>
          </p:cNvPr>
          <p:cNvSpPr>
            <a:spLocks noGrp="1"/>
          </p:cNvSpPr>
          <p:nvPr>
            <p:ph type="dt" sz="half" idx="2"/>
          </p:nvPr>
        </p:nvSpPr>
        <p:spPr/>
        <p:txBody>
          <a:bodyPr/>
          <a:lstStyle/>
          <a:p>
            <a:r>
              <a:rPr lang="en-US" dirty="0">
                <a:solidFill>
                  <a:schemeClr val="bg1">
                    <a:lumMod val="50000"/>
                  </a:schemeClr>
                </a:solidFill>
              </a:rPr>
              <a:t>JANUARY 2026</a:t>
            </a:r>
          </a:p>
        </p:txBody>
      </p:sp>
    </p:spTree>
    <p:extLst>
      <p:ext uri="{BB962C8B-B14F-4D97-AF65-F5344CB8AC3E}">
        <p14:creationId xmlns:p14="http://schemas.microsoft.com/office/powerpoint/2010/main" val="28480413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3C46D8-5563-4FCA-9472-AEC4A5FA98C8}"/>
              </a:ext>
            </a:extLst>
          </p:cNvPr>
          <p:cNvSpPr>
            <a:spLocks noGrp="1"/>
          </p:cNvSpPr>
          <p:nvPr>
            <p:ph type="title"/>
          </p:nvPr>
        </p:nvSpPr>
        <p:spPr/>
        <p:txBody>
          <a:bodyPr>
            <a:normAutofit fontScale="90000"/>
          </a:bodyPr>
          <a:lstStyle/>
          <a:p>
            <a:r>
              <a:rPr lang="en-US" dirty="0"/>
              <a:t>Selected Drug-Drug Interactions to Discuss Before Initiating ART in Treatment-Naive Patients</a:t>
            </a:r>
          </a:p>
        </p:txBody>
      </p:sp>
      <p:sp>
        <p:nvSpPr>
          <p:cNvPr id="4" name="Footer Placeholder 3">
            <a:extLst>
              <a:ext uri="{FF2B5EF4-FFF2-40B4-BE49-F238E27FC236}">
                <a16:creationId xmlns:a16="http://schemas.microsoft.com/office/drawing/2014/main" id="{E4F2F297-5C0D-481B-AF10-1F4A22317E83}"/>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7609F160-FB8B-4B4F-996B-9A8E18A3FCF4}"/>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F84B4995-34C3-41F6-90B3-26078AD287E5}"/>
              </a:ext>
            </a:extLst>
          </p:cNvPr>
          <p:cNvSpPr>
            <a:spLocks noGrp="1"/>
          </p:cNvSpPr>
          <p:nvPr>
            <p:ph type="dt" sz="half" idx="2"/>
          </p:nvPr>
        </p:nvSpPr>
        <p:spPr/>
        <p:txBody>
          <a:bodyPr/>
          <a:lstStyle/>
          <a:p>
            <a:r>
              <a:rPr lang="en-US" dirty="0">
                <a:solidFill>
                  <a:schemeClr val="bg1">
                    <a:lumMod val="50000"/>
                  </a:schemeClr>
                </a:solidFill>
              </a:rPr>
              <a:t>JANUARY 2026</a:t>
            </a:r>
          </a:p>
        </p:txBody>
      </p:sp>
      <p:graphicFrame>
        <p:nvGraphicFramePr>
          <p:cNvPr id="7" name="Table 6">
            <a:extLst>
              <a:ext uri="{FF2B5EF4-FFF2-40B4-BE49-F238E27FC236}">
                <a16:creationId xmlns:a16="http://schemas.microsoft.com/office/drawing/2014/main" id="{1B448EFE-2EBA-4F35-A430-A98BB2119EE9}"/>
              </a:ext>
            </a:extLst>
          </p:cNvPr>
          <p:cNvGraphicFramePr>
            <a:graphicFrameLocks noGrp="1"/>
          </p:cNvGraphicFramePr>
          <p:nvPr>
            <p:extLst>
              <p:ext uri="{D42A27DB-BD31-4B8C-83A1-F6EECF244321}">
                <p14:modId xmlns:p14="http://schemas.microsoft.com/office/powerpoint/2010/main" val="3756189084"/>
              </p:ext>
            </p:extLst>
          </p:nvPr>
        </p:nvGraphicFramePr>
        <p:xfrm>
          <a:off x="838200" y="1843088"/>
          <a:ext cx="10515600" cy="4302760"/>
        </p:xfrm>
        <a:graphic>
          <a:graphicData uri="http://schemas.openxmlformats.org/drawingml/2006/table">
            <a:tbl>
              <a:tblPr firstRow="1" bandRow="1">
                <a:tableStyleId>{5940675A-B579-460E-94D1-54222C63F5DA}</a:tableStyleId>
              </a:tblPr>
              <a:tblGrid>
                <a:gridCol w="1937084">
                  <a:extLst>
                    <a:ext uri="{9D8B030D-6E8A-4147-A177-3AD203B41FA5}">
                      <a16:colId xmlns:a16="http://schemas.microsoft.com/office/drawing/2014/main" val="2965091158"/>
                    </a:ext>
                  </a:extLst>
                </a:gridCol>
                <a:gridCol w="8578516">
                  <a:extLst>
                    <a:ext uri="{9D8B030D-6E8A-4147-A177-3AD203B41FA5}">
                      <a16:colId xmlns:a16="http://schemas.microsoft.com/office/drawing/2014/main" val="1943214951"/>
                    </a:ext>
                  </a:extLst>
                </a:gridCol>
              </a:tblGrid>
              <a:tr h="370840">
                <a:tc>
                  <a:txBody>
                    <a:bodyPr/>
                    <a:lstStyle/>
                    <a:p>
                      <a:r>
                        <a:rPr lang="en-US" b="1" dirty="0">
                          <a:solidFill>
                            <a:schemeClr val="bg1"/>
                          </a:solidFill>
                        </a:rPr>
                        <a:t>Drug Class</a:t>
                      </a:r>
                    </a:p>
                  </a:txBody>
                  <a:tcPr>
                    <a:solidFill>
                      <a:srgbClr val="523178"/>
                    </a:solidFill>
                  </a:tcPr>
                </a:tc>
                <a:tc>
                  <a:txBody>
                    <a:bodyPr/>
                    <a:lstStyle/>
                    <a:p>
                      <a:r>
                        <a:rPr lang="en-US" b="1" dirty="0">
                          <a:solidFill>
                            <a:schemeClr val="bg1"/>
                          </a:solidFill>
                        </a:rPr>
                        <a:t>Drug(s): Comments</a:t>
                      </a:r>
                    </a:p>
                  </a:txBody>
                  <a:tcPr>
                    <a:solidFill>
                      <a:srgbClr val="523178"/>
                    </a:solidFill>
                  </a:tcPr>
                </a:tc>
                <a:extLst>
                  <a:ext uri="{0D108BD9-81ED-4DB2-BD59-A6C34878D82A}">
                    <a16:rowId xmlns:a16="http://schemas.microsoft.com/office/drawing/2014/main" val="1391323950"/>
                  </a:ext>
                </a:extLst>
              </a:tr>
              <a:tr h="370840">
                <a:tc>
                  <a:txBody>
                    <a:bodyPr/>
                    <a:lstStyle/>
                    <a:p>
                      <a:pPr marL="0" indent="0">
                        <a:buFont typeface="Arial" panose="020B0604020202020204" pitchFamily="34" charset="0"/>
                        <a:buNone/>
                      </a:pPr>
                      <a:r>
                        <a:rPr lang="en-US" sz="1600" dirty="0"/>
                        <a:t>H</a:t>
                      </a:r>
                      <a:r>
                        <a:rPr lang="en-US" sz="1600" baseline="-25000" dirty="0"/>
                        <a:t>2</a:t>
                      </a:r>
                      <a:r>
                        <a:rPr lang="en-US" sz="1600" dirty="0"/>
                        <a:t>-blockers</a:t>
                      </a:r>
                    </a:p>
                  </a:txBody>
                  <a:tcPr/>
                </a:tc>
                <a:tc>
                  <a:txBody>
                    <a:bodyPr/>
                    <a:lstStyle/>
                    <a:p>
                      <a:pPr marL="137160" indent="-137160">
                        <a:buFont typeface="Arial" panose="020B0604020202020204" pitchFamily="34" charset="0"/>
                        <a:buChar char="•"/>
                      </a:pPr>
                      <a:r>
                        <a:rPr lang="en-US" sz="1600" b="1" dirty="0"/>
                        <a:t>ATV:</a:t>
                      </a:r>
                      <a:r>
                        <a:rPr lang="en-US" sz="1600" dirty="0"/>
                        <a:t> In treatment-naive patients on boosted ATV, H</a:t>
                      </a:r>
                      <a:r>
                        <a:rPr lang="en-US" sz="1600" baseline="-25000" dirty="0"/>
                        <a:t>2</a:t>
                      </a:r>
                      <a:r>
                        <a:rPr lang="en-US" sz="1600" dirty="0"/>
                        <a:t>-blockers should be taken simultaneously with ATV/RTV with food. If simultaneous dosing with food is not possible, ATV/RTV should be taken at least 10 hours after the H</a:t>
                      </a:r>
                      <a:r>
                        <a:rPr lang="en-US" sz="1600" baseline="-25000" dirty="0"/>
                        <a:t>2</a:t>
                      </a:r>
                      <a:r>
                        <a:rPr lang="en-US" sz="1600" dirty="0"/>
                        <a:t>-blocker. H</a:t>
                      </a:r>
                      <a:r>
                        <a:rPr lang="en-US" sz="1600" baseline="-25000" dirty="0"/>
                        <a:t>2</a:t>
                      </a:r>
                      <a:r>
                        <a:rPr lang="en-US" sz="1600" dirty="0"/>
                        <a:t>-blocker doses should not exceed the equivalent of 40 mg famotidine twice daily for ART-naive patients or 20 mg famotidine twice daily for ART-experienced patients.</a:t>
                      </a:r>
                    </a:p>
                    <a:p>
                      <a:pPr marL="137160" indent="-137160">
                        <a:buFont typeface="Arial" panose="020B0604020202020204" pitchFamily="34" charset="0"/>
                        <a:buChar char="•"/>
                      </a:pPr>
                      <a:r>
                        <a:rPr lang="en-US" sz="1600" b="1" dirty="0"/>
                        <a:t>RPV:</a:t>
                      </a:r>
                      <a:r>
                        <a:rPr lang="en-US" sz="1600" dirty="0"/>
                        <a:t> Use with caution; administer H</a:t>
                      </a:r>
                      <a:r>
                        <a:rPr lang="en-US" sz="1600" baseline="-25000" dirty="0"/>
                        <a:t>2</a:t>
                      </a:r>
                      <a:r>
                        <a:rPr lang="en-US" sz="1600" dirty="0"/>
                        <a:t>-blockers at least 12 hours before or at least 4 hours after RPV.</a:t>
                      </a:r>
                    </a:p>
                  </a:txBody>
                  <a:tcPr/>
                </a:tc>
                <a:extLst>
                  <a:ext uri="{0D108BD9-81ED-4DB2-BD59-A6C34878D82A}">
                    <a16:rowId xmlns:a16="http://schemas.microsoft.com/office/drawing/2014/main" val="4279552632"/>
                  </a:ext>
                </a:extLst>
              </a:tr>
              <a:tr h="370840">
                <a:tc>
                  <a:txBody>
                    <a:bodyPr/>
                    <a:lstStyle/>
                    <a:p>
                      <a:pPr marL="137160" indent="-137160">
                        <a:buFont typeface="Arial" panose="020B0604020202020204" pitchFamily="34" charset="0"/>
                        <a:buChar char="•"/>
                      </a:pPr>
                      <a:r>
                        <a:rPr lang="en-US" sz="1600" dirty="0"/>
                        <a:t>Inhaled steroids</a:t>
                      </a:r>
                    </a:p>
                    <a:p>
                      <a:pPr marL="137160" indent="-137160">
                        <a:buFont typeface="Arial" panose="020B0604020202020204" pitchFamily="34" charset="0"/>
                        <a:buChar char="•"/>
                      </a:pPr>
                      <a:r>
                        <a:rPr lang="en-US" sz="1600" dirty="0"/>
                        <a:t>Statins</a:t>
                      </a:r>
                    </a:p>
                  </a:txBody>
                  <a:tcPr/>
                </a:tc>
                <a:tc>
                  <a:txBody>
                    <a:bodyPr/>
                    <a:lstStyle/>
                    <a:p>
                      <a:pPr marL="137160" indent="-137160">
                        <a:buFont typeface="Arial" panose="020B0604020202020204" pitchFamily="34" charset="0"/>
                        <a:buChar char="•"/>
                      </a:pPr>
                      <a:r>
                        <a:rPr lang="en-US" sz="1600" b="1" dirty="0"/>
                        <a:t>COBI; RTV: </a:t>
                      </a:r>
                      <a:r>
                        <a:rPr lang="en-US" sz="1600" dirty="0"/>
                        <a:t>Alternatives or dose adjustments may be needed.</a:t>
                      </a:r>
                    </a:p>
                    <a:p>
                      <a:pPr marL="137160" indent="-137160">
                        <a:buFont typeface="Arial" panose="020B0604020202020204" pitchFamily="34" charset="0"/>
                        <a:buChar char="•"/>
                      </a:pPr>
                      <a:r>
                        <a:rPr lang="en-US" sz="1600" dirty="0"/>
                        <a:t>Consult the package inserts for drug-drug interactions between specific statins and ARVs.</a:t>
                      </a:r>
                    </a:p>
                  </a:txBody>
                  <a:tcPr/>
                </a:tc>
                <a:extLst>
                  <a:ext uri="{0D108BD9-81ED-4DB2-BD59-A6C34878D82A}">
                    <a16:rowId xmlns:a16="http://schemas.microsoft.com/office/drawing/2014/main" val="3964962726"/>
                  </a:ext>
                </a:extLst>
              </a:tr>
              <a:tr h="370840">
                <a:tc>
                  <a:txBody>
                    <a:bodyPr/>
                    <a:lstStyle/>
                    <a:p>
                      <a:pPr marL="0" indent="0">
                        <a:buFont typeface="Arial" panose="020B0604020202020204" pitchFamily="34" charset="0"/>
                        <a:buNone/>
                      </a:pPr>
                      <a:r>
                        <a:rPr lang="en-US" sz="1600" dirty="0"/>
                        <a:t>Polyvalent cations</a:t>
                      </a:r>
                    </a:p>
                  </a:txBody>
                  <a:tcPr/>
                </a:tc>
                <a:tc>
                  <a:txBody>
                    <a:bodyPr/>
                    <a:lstStyle/>
                    <a:p>
                      <a:pPr marL="137160" indent="-137160">
                        <a:buFont typeface="Arial" panose="020B0604020202020204" pitchFamily="34" charset="0"/>
                        <a:buChar char="•"/>
                      </a:pPr>
                      <a:r>
                        <a:rPr lang="en-US" sz="1600" b="1" dirty="0"/>
                        <a:t>BIC; DTG: </a:t>
                      </a:r>
                      <a:r>
                        <a:rPr lang="en-US" sz="1600" dirty="0"/>
                        <a:t>Take 2 hours before or 6 hours after DTG; calcium-containing antacids or iron supplements may be taken simultaneously if taken with food.</a:t>
                      </a:r>
                    </a:p>
                    <a:p>
                      <a:pPr marL="137160" indent="-137160">
                        <a:buFont typeface="Arial" panose="020B0604020202020204" pitchFamily="34" charset="0"/>
                        <a:buChar char="•"/>
                      </a:pPr>
                      <a:r>
                        <a:rPr lang="en-US" sz="1600" b="1" dirty="0"/>
                        <a:t>RAL:</a:t>
                      </a:r>
                      <a:r>
                        <a:rPr lang="en-US" sz="1600" dirty="0"/>
                        <a:t> Magnesium- or aluminum-containing antacids are contraindicated; calcium-containing antacids are acceptable.</a:t>
                      </a:r>
                    </a:p>
                    <a:p>
                      <a:pPr marL="137160" indent="-137160">
                        <a:buFont typeface="Arial" panose="020B0604020202020204" pitchFamily="34" charset="0"/>
                        <a:buChar char="•"/>
                      </a:pPr>
                      <a:r>
                        <a:rPr lang="en-US" sz="1600" b="1" dirty="0"/>
                        <a:t>RAL HD: </a:t>
                      </a:r>
                      <a:r>
                        <a:rPr lang="en-US" sz="1600" dirty="0"/>
                        <a:t>Magnesium- or aluminum-containing antacids are contraindicated; coadministration of calcium-containing antacids is not recommended.</a:t>
                      </a:r>
                    </a:p>
                    <a:p>
                      <a:pPr marL="137160" indent="-137160">
                        <a:buFont typeface="Arial" panose="020B0604020202020204" pitchFamily="34" charset="0"/>
                        <a:buChar char="•"/>
                      </a:pPr>
                      <a:r>
                        <a:rPr lang="en-US" sz="1600" b="1" dirty="0"/>
                        <a:t>EVG:</a:t>
                      </a:r>
                      <a:r>
                        <a:rPr lang="en-US" sz="1600" dirty="0"/>
                        <a:t> Separate dosing by 2 hours, either before or after dose of EVG.</a:t>
                      </a:r>
                    </a:p>
                  </a:txBody>
                  <a:tcPr/>
                </a:tc>
                <a:extLst>
                  <a:ext uri="{0D108BD9-81ED-4DB2-BD59-A6C34878D82A}">
                    <a16:rowId xmlns:a16="http://schemas.microsoft.com/office/drawing/2014/main" val="2233240769"/>
                  </a:ext>
                </a:extLst>
              </a:tr>
            </a:tbl>
          </a:graphicData>
        </a:graphic>
      </p:graphicFrame>
    </p:spTree>
    <p:extLst>
      <p:ext uri="{BB962C8B-B14F-4D97-AF65-F5344CB8AC3E}">
        <p14:creationId xmlns:p14="http://schemas.microsoft.com/office/powerpoint/2010/main" val="4023237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3C46D8-5563-4FCA-9472-AEC4A5FA98C8}"/>
              </a:ext>
            </a:extLst>
          </p:cNvPr>
          <p:cNvSpPr>
            <a:spLocks noGrp="1"/>
          </p:cNvSpPr>
          <p:nvPr>
            <p:ph type="title"/>
          </p:nvPr>
        </p:nvSpPr>
        <p:spPr/>
        <p:txBody>
          <a:bodyPr>
            <a:normAutofit fontScale="90000"/>
          </a:bodyPr>
          <a:lstStyle/>
          <a:p>
            <a:r>
              <a:rPr lang="en-US" dirty="0"/>
              <a:t>Selected Drug-Drug Interactions to Discuss Before Initiating ART in Treatment-Naive Patients, </a:t>
            </a:r>
            <a:r>
              <a:rPr lang="en-US" sz="3100" i="1" dirty="0"/>
              <a:t>continued</a:t>
            </a:r>
            <a:endParaRPr lang="en-US" i="1" dirty="0"/>
          </a:p>
        </p:txBody>
      </p:sp>
      <p:sp>
        <p:nvSpPr>
          <p:cNvPr id="4" name="Footer Placeholder 3">
            <a:extLst>
              <a:ext uri="{FF2B5EF4-FFF2-40B4-BE49-F238E27FC236}">
                <a16:creationId xmlns:a16="http://schemas.microsoft.com/office/drawing/2014/main" id="{E4F2F297-5C0D-481B-AF10-1F4A22317E83}"/>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7609F160-FB8B-4B4F-996B-9A8E18A3FCF4}"/>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F84B4995-34C3-41F6-90B3-26078AD287E5}"/>
              </a:ext>
            </a:extLst>
          </p:cNvPr>
          <p:cNvSpPr>
            <a:spLocks noGrp="1"/>
          </p:cNvSpPr>
          <p:nvPr>
            <p:ph type="dt" sz="half" idx="2"/>
          </p:nvPr>
        </p:nvSpPr>
        <p:spPr/>
        <p:txBody>
          <a:bodyPr/>
          <a:lstStyle/>
          <a:p>
            <a:r>
              <a:rPr lang="en-US" dirty="0">
                <a:solidFill>
                  <a:schemeClr val="bg1">
                    <a:lumMod val="50000"/>
                  </a:schemeClr>
                </a:solidFill>
              </a:rPr>
              <a:t>JANUARY 2026</a:t>
            </a:r>
          </a:p>
        </p:txBody>
      </p:sp>
      <p:graphicFrame>
        <p:nvGraphicFramePr>
          <p:cNvPr id="7" name="Table 6">
            <a:extLst>
              <a:ext uri="{FF2B5EF4-FFF2-40B4-BE49-F238E27FC236}">
                <a16:creationId xmlns:a16="http://schemas.microsoft.com/office/drawing/2014/main" id="{1B448EFE-2EBA-4F35-A430-A98BB2119EE9}"/>
              </a:ext>
            </a:extLst>
          </p:cNvPr>
          <p:cNvGraphicFramePr>
            <a:graphicFrameLocks noGrp="1"/>
          </p:cNvGraphicFramePr>
          <p:nvPr>
            <p:extLst>
              <p:ext uri="{D42A27DB-BD31-4B8C-83A1-F6EECF244321}">
                <p14:modId xmlns:p14="http://schemas.microsoft.com/office/powerpoint/2010/main" val="2796164815"/>
              </p:ext>
            </p:extLst>
          </p:nvPr>
        </p:nvGraphicFramePr>
        <p:xfrm>
          <a:off x="838200" y="1843088"/>
          <a:ext cx="10515600" cy="3662680"/>
        </p:xfrm>
        <a:graphic>
          <a:graphicData uri="http://schemas.openxmlformats.org/drawingml/2006/table">
            <a:tbl>
              <a:tblPr firstRow="1" bandRow="1">
                <a:tableStyleId>{5940675A-B579-460E-94D1-54222C63F5DA}</a:tableStyleId>
              </a:tblPr>
              <a:tblGrid>
                <a:gridCol w="1937084">
                  <a:extLst>
                    <a:ext uri="{9D8B030D-6E8A-4147-A177-3AD203B41FA5}">
                      <a16:colId xmlns:a16="http://schemas.microsoft.com/office/drawing/2014/main" val="2965091158"/>
                    </a:ext>
                  </a:extLst>
                </a:gridCol>
                <a:gridCol w="8578516">
                  <a:extLst>
                    <a:ext uri="{9D8B030D-6E8A-4147-A177-3AD203B41FA5}">
                      <a16:colId xmlns:a16="http://schemas.microsoft.com/office/drawing/2014/main" val="1943214951"/>
                    </a:ext>
                  </a:extLst>
                </a:gridCol>
              </a:tblGrid>
              <a:tr h="370840">
                <a:tc>
                  <a:txBody>
                    <a:bodyPr/>
                    <a:lstStyle/>
                    <a:p>
                      <a:r>
                        <a:rPr lang="en-US" b="1" dirty="0">
                          <a:solidFill>
                            <a:schemeClr val="bg1"/>
                          </a:solidFill>
                        </a:rPr>
                        <a:t>Drug Class</a:t>
                      </a:r>
                    </a:p>
                  </a:txBody>
                  <a:tcPr>
                    <a:solidFill>
                      <a:srgbClr val="523178"/>
                    </a:solidFill>
                  </a:tcPr>
                </a:tc>
                <a:tc>
                  <a:txBody>
                    <a:bodyPr/>
                    <a:lstStyle/>
                    <a:p>
                      <a:r>
                        <a:rPr lang="en-US" b="1" dirty="0">
                          <a:solidFill>
                            <a:schemeClr val="bg1"/>
                          </a:solidFill>
                        </a:rPr>
                        <a:t>Drug(s): Comments</a:t>
                      </a:r>
                    </a:p>
                  </a:txBody>
                  <a:tcPr>
                    <a:solidFill>
                      <a:srgbClr val="523178"/>
                    </a:solidFill>
                  </a:tcPr>
                </a:tc>
                <a:extLst>
                  <a:ext uri="{0D108BD9-81ED-4DB2-BD59-A6C34878D82A}">
                    <a16:rowId xmlns:a16="http://schemas.microsoft.com/office/drawing/2014/main" val="1391323950"/>
                  </a:ext>
                </a:extLst>
              </a:tr>
              <a:tr h="370840">
                <a:tc>
                  <a:txBody>
                    <a:bodyPr/>
                    <a:lstStyle/>
                    <a:p>
                      <a:pPr marL="0" indent="0">
                        <a:buFont typeface="Arial" panose="020B0604020202020204" pitchFamily="34" charset="0"/>
                        <a:buNone/>
                      </a:pPr>
                      <a:r>
                        <a:rPr lang="en-US" sz="1800" dirty="0"/>
                        <a:t>Proton pump inhibitors</a:t>
                      </a:r>
                    </a:p>
                  </a:txBody>
                  <a:tcPr/>
                </a:tc>
                <a:tc>
                  <a:txBody>
                    <a:bodyPr/>
                    <a:lstStyle/>
                    <a:p>
                      <a:pPr marL="137160" indent="-137160">
                        <a:buFont typeface="Arial" panose="020B0604020202020204" pitchFamily="34" charset="0"/>
                        <a:buChar char="•"/>
                      </a:pPr>
                      <a:r>
                        <a:rPr lang="en-US" sz="1800" b="1" dirty="0"/>
                        <a:t>ATV:</a:t>
                      </a:r>
                      <a:r>
                        <a:rPr lang="en-US" sz="1800" dirty="0"/>
                        <a:t> Contraindicated with ATV in treatment-experienced patients; in treatment-naive patients, use no more than the equivalent of 20 mg of omeprazole with ATV, separated by 12 hours.</a:t>
                      </a:r>
                    </a:p>
                    <a:p>
                      <a:pPr marL="137160" indent="-137160">
                        <a:buFont typeface="Arial" panose="020B0604020202020204" pitchFamily="34" charset="0"/>
                        <a:buChar char="•"/>
                      </a:pPr>
                      <a:r>
                        <a:rPr lang="en-US" sz="1800" b="1" dirty="0"/>
                        <a:t>RPV:</a:t>
                      </a:r>
                      <a:r>
                        <a:rPr lang="en-US" sz="1800" dirty="0"/>
                        <a:t> Contraindicated.</a:t>
                      </a:r>
                    </a:p>
                  </a:txBody>
                  <a:tcPr/>
                </a:tc>
                <a:extLst>
                  <a:ext uri="{0D108BD9-81ED-4DB2-BD59-A6C34878D82A}">
                    <a16:rowId xmlns:a16="http://schemas.microsoft.com/office/drawing/2014/main" val="4279552632"/>
                  </a:ext>
                </a:extLst>
              </a:tr>
              <a:tr h="370840">
                <a:tc>
                  <a:txBody>
                    <a:bodyPr/>
                    <a:lstStyle/>
                    <a:p>
                      <a:pPr marL="0" indent="0">
                        <a:buFont typeface="Arial" panose="020B0604020202020204" pitchFamily="34" charset="0"/>
                        <a:buNone/>
                      </a:pPr>
                      <a:r>
                        <a:rPr lang="en-US" sz="1800" dirty="0"/>
                        <a:t>Metformin</a:t>
                      </a:r>
                    </a:p>
                  </a:txBody>
                  <a:tcPr/>
                </a:tc>
                <a:tc>
                  <a:txBody>
                    <a:bodyPr/>
                    <a:lstStyle/>
                    <a:p>
                      <a:pPr marL="0" indent="0">
                        <a:buFont typeface="Arial" panose="020B0604020202020204" pitchFamily="34" charset="0"/>
                        <a:buNone/>
                      </a:pPr>
                      <a:r>
                        <a:rPr lang="en-US" sz="1800" b="1" dirty="0"/>
                        <a:t>DTG:</a:t>
                      </a:r>
                      <a:r>
                        <a:rPr lang="en-US" sz="1800" dirty="0"/>
                        <a:t> Metformin levels are significantly raised when coadministered with DTG. If used concomitantly, the total daily dose of metformin should not exceed 1,000 mg without clinical evaluation of efficacy and adverse events.</a:t>
                      </a:r>
                    </a:p>
                  </a:txBody>
                  <a:tcPr/>
                </a:tc>
                <a:extLst>
                  <a:ext uri="{0D108BD9-81ED-4DB2-BD59-A6C34878D82A}">
                    <a16:rowId xmlns:a16="http://schemas.microsoft.com/office/drawing/2014/main" val="3964962726"/>
                  </a:ext>
                </a:extLst>
              </a:tr>
              <a:tr h="370840">
                <a:tc>
                  <a:txBody>
                    <a:bodyPr/>
                    <a:lstStyle/>
                    <a:p>
                      <a:pPr marL="0" indent="0">
                        <a:buFont typeface="Arial" panose="020B0604020202020204" pitchFamily="34" charset="0"/>
                        <a:buNone/>
                      </a:pPr>
                      <a:r>
                        <a:rPr lang="en-US" sz="1800" dirty="0"/>
                        <a:t>Ethinyl estradiol and norethindrone</a:t>
                      </a:r>
                    </a:p>
                  </a:txBody>
                  <a:tcPr/>
                </a:tc>
                <a:tc>
                  <a:txBody>
                    <a:bodyPr/>
                    <a:lstStyle/>
                    <a:p>
                      <a:pPr marL="137160" indent="-137160">
                        <a:buFont typeface="Arial" panose="020B0604020202020204" pitchFamily="34" charset="0"/>
                        <a:buChar char="•"/>
                      </a:pPr>
                      <a:r>
                        <a:rPr lang="en-US" sz="1800" b="1" dirty="0"/>
                        <a:t>ATV/COBI; DRV/COBI; DRV/RTV; EFV: </a:t>
                      </a:r>
                      <a:r>
                        <a:rPr lang="en-US" sz="1800" dirty="0"/>
                        <a:t>Use an alternative or additional (e.g., barrier) contraceptive methods or choose an alternative ART regimen.</a:t>
                      </a:r>
                    </a:p>
                    <a:p>
                      <a:pPr marL="137160" indent="-137160">
                        <a:buFont typeface="Arial" panose="020B0604020202020204" pitchFamily="34" charset="0"/>
                        <a:buChar char="•"/>
                      </a:pPr>
                      <a:r>
                        <a:rPr lang="en-US" sz="1800" b="1" dirty="0"/>
                        <a:t>ATV; ATV/RTV: </a:t>
                      </a:r>
                      <a:r>
                        <a:rPr lang="en-US" sz="1800" dirty="0"/>
                        <a:t>Use with caution; see manufacturer’s package insert for specific dosing information.</a:t>
                      </a:r>
                    </a:p>
                  </a:txBody>
                  <a:tcPr/>
                </a:tc>
                <a:extLst>
                  <a:ext uri="{0D108BD9-81ED-4DB2-BD59-A6C34878D82A}">
                    <a16:rowId xmlns:a16="http://schemas.microsoft.com/office/drawing/2014/main" val="2233240769"/>
                  </a:ext>
                </a:extLst>
              </a:tr>
            </a:tbl>
          </a:graphicData>
        </a:graphic>
      </p:graphicFrame>
    </p:spTree>
    <p:extLst>
      <p:ext uri="{BB962C8B-B14F-4D97-AF65-F5344CB8AC3E}">
        <p14:creationId xmlns:p14="http://schemas.microsoft.com/office/powerpoint/2010/main" val="7243346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3C46D8-5563-4FCA-9472-AEC4A5FA98C8}"/>
              </a:ext>
            </a:extLst>
          </p:cNvPr>
          <p:cNvSpPr>
            <a:spLocks noGrp="1"/>
          </p:cNvSpPr>
          <p:nvPr>
            <p:ph type="title"/>
          </p:nvPr>
        </p:nvSpPr>
        <p:spPr/>
        <p:txBody>
          <a:bodyPr>
            <a:normAutofit fontScale="90000"/>
          </a:bodyPr>
          <a:lstStyle/>
          <a:p>
            <a:r>
              <a:rPr lang="en-US" dirty="0"/>
              <a:t>Selected Drug-Drug Interactions to Discuss Before Initiating ART in Treatment-Naive Patients, </a:t>
            </a:r>
            <a:r>
              <a:rPr lang="en-US" sz="3100" i="1" dirty="0"/>
              <a:t>continued</a:t>
            </a:r>
            <a:endParaRPr lang="en-US" i="1" dirty="0"/>
          </a:p>
        </p:txBody>
      </p:sp>
      <p:sp>
        <p:nvSpPr>
          <p:cNvPr id="4" name="Footer Placeholder 3">
            <a:extLst>
              <a:ext uri="{FF2B5EF4-FFF2-40B4-BE49-F238E27FC236}">
                <a16:creationId xmlns:a16="http://schemas.microsoft.com/office/drawing/2014/main" id="{E4F2F297-5C0D-481B-AF10-1F4A22317E83}"/>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7609F160-FB8B-4B4F-996B-9A8E18A3FCF4}"/>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F84B4995-34C3-41F6-90B3-26078AD287E5}"/>
              </a:ext>
            </a:extLst>
          </p:cNvPr>
          <p:cNvSpPr>
            <a:spLocks noGrp="1"/>
          </p:cNvSpPr>
          <p:nvPr>
            <p:ph type="dt" sz="half" idx="2"/>
          </p:nvPr>
        </p:nvSpPr>
        <p:spPr/>
        <p:txBody>
          <a:bodyPr/>
          <a:lstStyle/>
          <a:p>
            <a:r>
              <a:rPr lang="en-US" dirty="0">
                <a:solidFill>
                  <a:schemeClr val="bg1">
                    <a:lumMod val="50000"/>
                  </a:schemeClr>
                </a:solidFill>
              </a:rPr>
              <a:t>JANUARY 2026</a:t>
            </a:r>
          </a:p>
        </p:txBody>
      </p:sp>
      <p:graphicFrame>
        <p:nvGraphicFramePr>
          <p:cNvPr id="7" name="Table 6">
            <a:extLst>
              <a:ext uri="{FF2B5EF4-FFF2-40B4-BE49-F238E27FC236}">
                <a16:creationId xmlns:a16="http://schemas.microsoft.com/office/drawing/2014/main" id="{1B448EFE-2EBA-4F35-A430-A98BB2119EE9}"/>
              </a:ext>
            </a:extLst>
          </p:cNvPr>
          <p:cNvGraphicFramePr>
            <a:graphicFrameLocks noGrp="1"/>
          </p:cNvGraphicFramePr>
          <p:nvPr>
            <p:extLst>
              <p:ext uri="{D42A27DB-BD31-4B8C-83A1-F6EECF244321}">
                <p14:modId xmlns:p14="http://schemas.microsoft.com/office/powerpoint/2010/main" val="2677810179"/>
              </p:ext>
            </p:extLst>
          </p:nvPr>
        </p:nvGraphicFramePr>
        <p:xfrm>
          <a:off x="838200" y="1843088"/>
          <a:ext cx="10515600" cy="3022600"/>
        </p:xfrm>
        <a:graphic>
          <a:graphicData uri="http://schemas.openxmlformats.org/drawingml/2006/table">
            <a:tbl>
              <a:tblPr firstRow="1" bandRow="1">
                <a:tableStyleId>{5940675A-B579-460E-94D1-54222C63F5DA}</a:tableStyleId>
              </a:tblPr>
              <a:tblGrid>
                <a:gridCol w="1937084">
                  <a:extLst>
                    <a:ext uri="{9D8B030D-6E8A-4147-A177-3AD203B41FA5}">
                      <a16:colId xmlns:a16="http://schemas.microsoft.com/office/drawing/2014/main" val="2965091158"/>
                    </a:ext>
                  </a:extLst>
                </a:gridCol>
                <a:gridCol w="8578516">
                  <a:extLst>
                    <a:ext uri="{9D8B030D-6E8A-4147-A177-3AD203B41FA5}">
                      <a16:colId xmlns:a16="http://schemas.microsoft.com/office/drawing/2014/main" val="1943214951"/>
                    </a:ext>
                  </a:extLst>
                </a:gridCol>
              </a:tblGrid>
              <a:tr h="370840">
                <a:tc>
                  <a:txBody>
                    <a:bodyPr/>
                    <a:lstStyle/>
                    <a:p>
                      <a:r>
                        <a:rPr lang="en-US" b="1" dirty="0">
                          <a:solidFill>
                            <a:schemeClr val="bg1"/>
                          </a:solidFill>
                        </a:rPr>
                        <a:t>Drug Class</a:t>
                      </a:r>
                    </a:p>
                  </a:txBody>
                  <a:tcPr>
                    <a:solidFill>
                      <a:srgbClr val="523178"/>
                    </a:solidFill>
                  </a:tcPr>
                </a:tc>
                <a:tc>
                  <a:txBody>
                    <a:bodyPr/>
                    <a:lstStyle/>
                    <a:p>
                      <a:r>
                        <a:rPr lang="en-US" b="1" dirty="0">
                          <a:solidFill>
                            <a:schemeClr val="bg1"/>
                          </a:solidFill>
                        </a:rPr>
                        <a:t>Drug(s): Comments</a:t>
                      </a:r>
                    </a:p>
                  </a:txBody>
                  <a:tcPr>
                    <a:solidFill>
                      <a:srgbClr val="523178"/>
                    </a:solidFill>
                  </a:tcPr>
                </a:tc>
                <a:extLst>
                  <a:ext uri="{0D108BD9-81ED-4DB2-BD59-A6C34878D82A}">
                    <a16:rowId xmlns:a16="http://schemas.microsoft.com/office/drawing/2014/main" val="1391323950"/>
                  </a:ext>
                </a:extLst>
              </a:tr>
              <a:tr h="370840">
                <a:tc>
                  <a:txBody>
                    <a:bodyPr/>
                    <a:lstStyle/>
                    <a:p>
                      <a:pPr marL="0" indent="0">
                        <a:buFont typeface="Arial" panose="020B0604020202020204" pitchFamily="34" charset="0"/>
                        <a:buNone/>
                      </a:pPr>
                      <a:r>
                        <a:rPr lang="en-US" sz="1800" dirty="0"/>
                        <a:t>Factor </a:t>
                      </a:r>
                      <a:r>
                        <a:rPr lang="en-US" sz="1800" dirty="0" err="1"/>
                        <a:t>Xa</a:t>
                      </a:r>
                      <a:r>
                        <a:rPr lang="en-US" sz="1800" dirty="0"/>
                        <a:t> inhibitors</a:t>
                      </a:r>
                    </a:p>
                  </a:txBody>
                  <a:tcPr/>
                </a:tc>
                <a:tc>
                  <a:txBody>
                    <a:bodyPr/>
                    <a:lstStyle/>
                    <a:p>
                      <a:pPr marL="0" indent="0">
                        <a:buFont typeface="Arial" panose="020B0604020202020204" pitchFamily="34" charset="0"/>
                        <a:buNone/>
                      </a:pPr>
                      <a:r>
                        <a:rPr lang="en-US" sz="1800" b="1" dirty="0"/>
                        <a:t>COBI; RTV:</a:t>
                      </a:r>
                    </a:p>
                    <a:p>
                      <a:pPr marL="137160" indent="-137160">
                        <a:buFont typeface="Arial" panose="020B0604020202020204" pitchFamily="34" charset="0"/>
                        <a:buChar char="•"/>
                      </a:pPr>
                      <a:r>
                        <a:rPr lang="en-US" sz="1800" b="1" dirty="0"/>
                        <a:t>Apixaban:</a:t>
                      </a:r>
                      <a:r>
                        <a:rPr lang="en-US" sz="1800" dirty="0"/>
                        <a:t> Reduce dose by 50% if the patient is on 5 mg twice daily; avoid use if the indicated dose is 2.5 mg twice daily (based on age, weight, creatinine level).</a:t>
                      </a:r>
                    </a:p>
                    <a:p>
                      <a:pPr marL="137160" indent="-137160">
                        <a:buFont typeface="Arial" panose="020B0604020202020204" pitchFamily="34" charset="0"/>
                        <a:buChar char="•"/>
                      </a:pPr>
                      <a:r>
                        <a:rPr lang="en-US" sz="1800" b="1" dirty="0"/>
                        <a:t>Dabigatran:</a:t>
                      </a:r>
                      <a:r>
                        <a:rPr lang="en-US" sz="1800" dirty="0"/>
                        <a:t> No adjustment needed if </a:t>
                      </a:r>
                      <a:r>
                        <a:rPr lang="en-US" sz="1800" dirty="0" err="1"/>
                        <a:t>CrCl</a:t>
                      </a:r>
                      <a:r>
                        <a:rPr lang="en-US" sz="1800" dirty="0"/>
                        <a:t> ≥50 mL/min; avoid if </a:t>
                      </a:r>
                      <a:r>
                        <a:rPr lang="en-US" sz="1800" dirty="0" err="1"/>
                        <a:t>CrCl</a:t>
                      </a:r>
                      <a:r>
                        <a:rPr lang="en-US" sz="1800" dirty="0"/>
                        <a:t> &lt;50 mL/min.</a:t>
                      </a:r>
                    </a:p>
                    <a:p>
                      <a:pPr marL="137160" indent="-137160">
                        <a:buFont typeface="Arial" panose="020B0604020202020204" pitchFamily="34" charset="0"/>
                        <a:buChar char="•"/>
                      </a:pPr>
                      <a:r>
                        <a:rPr lang="en-US" sz="1800" b="1" dirty="0"/>
                        <a:t>Rivaroxaban:</a:t>
                      </a:r>
                      <a:r>
                        <a:rPr lang="en-US" sz="1800" dirty="0"/>
                        <a:t> Avoid use.</a:t>
                      </a:r>
                    </a:p>
                  </a:txBody>
                  <a:tcPr/>
                </a:tc>
                <a:extLst>
                  <a:ext uri="{0D108BD9-81ED-4DB2-BD59-A6C34878D82A}">
                    <a16:rowId xmlns:a16="http://schemas.microsoft.com/office/drawing/2014/main" val="427955263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800" dirty="0"/>
                        <a:t>Platelet inhibitors</a:t>
                      </a:r>
                    </a:p>
                    <a:p>
                      <a:pPr marL="0" indent="0">
                        <a:buFont typeface="Arial" panose="020B0604020202020204" pitchFamily="34" charset="0"/>
                        <a:buNone/>
                      </a:pPr>
                      <a:endParaRPr lang="en-US" sz="1800" dirty="0"/>
                    </a:p>
                  </a:txBody>
                  <a:tcPr/>
                </a:tc>
                <a:tc>
                  <a:txBody>
                    <a:bodyPr/>
                    <a:lstStyle/>
                    <a:p>
                      <a:pPr marL="0" indent="0">
                        <a:buFont typeface="Arial" panose="020B0604020202020204" pitchFamily="34" charset="0"/>
                        <a:buNone/>
                      </a:pPr>
                      <a:r>
                        <a:rPr lang="en-US" sz="1800" b="1" dirty="0"/>
                        <a:t>COBI; RTV:</a:t>
                      </a:r>
                    </a:p>
                    <a:p>
                      <a:pPr marL="137160" indent="-137160">
                        <a:buFont typeface="Arial" panose="020B0604020202020204" pitchFamily="34" charset="0"/>
                        <a:buChar char="•"/>
                      </a:pPr>
                      <a:r>
                        <a:rPr lang="en-US" sz="1800" b="1" dirty="0"/>
                        <a:t>Clopidogrel:</a:t>
                      </a:r>
                      <a:r>
                        <a:rPr lang="en-US" sz="1800" dirty="0"/>
                        <a:t> Avoid use.</a:t>
                      </a:r>
                    </a:p>
                    <a:p>
                      <a:pPr marL="137160" indent="-137160">
                        <a:buFont typeface="Arial" panose="020B0604020202020204" pitchFamily="34" charset="0"/>
                        <a:buChar char="•"/>
                      </a:pPr>
                      <a:r>
                        <a:rPr lang="en-US" sz="1800" b="1" dirty="0"/>
                        <a:t>Prasugrel:</a:t>
                      </a:r>
                      <a:r>
                        <a:rPr lang="en-US" sz="1800" dirty="0"/>
                        <a:t> No adjustment needed.</a:t>
                      </a:r>
                    </a:p>
                    <a:p>
                      <a:pPr marL="137160" indent="-137160">
                        <a:buFont typeface="Arial" panose="020B0604020202020204" pitchFamily="34" charset="0"/>
                        <a:buChar char="•"/>
                      </a:pPr>
                      <a:r>
                        <a:rPr lang="en-US" sz="1800" b="1" dirty="0"/>
                        <a:t>Ticagrelor:</a:t>
                      </a:r>
                      <a:r>
                        <a:rPr lang="en-US" sz="1800" dirty="0"/>
                        <a:t> Avoid use.</a:t>
                      </a:r>
                    </a:p>
                  </a:txBody>
                  <a:tcPr/>
                </a:tc>
                <a:extLst>
                  <a:ext uri="{0D108BD9-81ED-4DB2-BD59-A6C34878D82A}">
                    <a16:rowId xmlns:a16="http://schemas.microsoft.com/office/drawing/2014/main" val="3112839456"/>
                  </a:ext>
                </a:extLst>
              </a:tr>
            </a:tbl>
          </a:graphicData>
        </a:graphic>
      </p:graphicFrame>
    </p:spTree>
    <p:extLst>
      <p:ext uri="{BB962C8B-B14F-4D97-AF65-F5344CB8AC3E}">
        <p14:creationId xmlns:p14="http://schemas.microsoft.com/office/powerpoint/2010/main" val="26973320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2530CA-62E5-4A90-92EF-A32612080834}"/>
              </a:ext>
            </a:extLst>
          </p:cNvPr>
          <p:cNvSpPr>
            <a:spLocks noGrp="1"/>
          </p:cNvSpPr>
          <p:nvPr>
            <p:ph type="title"/>
          </p:nvPr>
        </p:nvSpPr>
        <p:spPr/>
        <p:txBody>
          <a:bodyPr>
            <a:normAutofit fontScale="90000"/>
          </a:bodyPr>
          <a:lstStyle/>
          <a:p>
            <a:r>
              <a:rPr lang="en-US" dirty="0"/>
              <a:t>Antiretroviral Medications That Can Be Taken With or Without Food, Must Be Taken With Food, or Must Be Taken on an Empty Stomach</a:t>
            </a:r>
          </a:p>
        </p:txBody>
      </p:sp>
      <p:sp>
        <p:nvSpPr>
          <p:cNvPr id="4" name="Footer Placeholder 3">
            <a:extLst>
              <a:ext uri="{FF2B5EF4-FFF2-40B4-BE49-F238E27FC236}">
                <a16:creationId xmlns:a16="http://schemas.microsoft.com/office/drawing/2014/main" id="{122D172F-CA71-4901-A962-71FACC98EB02}"/>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B6759C84-3F30-4447-B138-3AA8019B0FB6}"/>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3A8929D7-7A3D-4A3C-9F67-C732A29AD6D8}"/>
              </a:ext>
            </a:extLst>
          </p:cNvPr>
          <p:cNvSpPr>
            <a:spLocks noGrp="1"/>
          </p:cNvSpPr>
          <p:nvPr>
            <p:ph type="dt" sz="half" idx="2"/>
          </p:nvPr>
        </p:nvSpPr>
        <p:spPr/>
        <p:txBody>
          <a:bodyPr/>
          <a:lstStyle/>
          <a:p>
            <a:r>
              <a:rPr lang="en-US" dirty="0">
                <a:solidFill>
                  <a:schemeClr val="bg1">
                    <a:lumMod val="50000"/>
                  </a:schemeClr>
                </a:solidFill>
              </a:rPr>
              <a:t>JANUARY 2026</a:t>
            </a:r>
          </a:p>
        </p:txBody>
      </p:sp>
      <p:graphicFrame>
        <p:nvGraphicFramePr>
          <p:cNvPr id="7" name="Content Placeholder 6">
            <a:extLst>
              <a:ext uri="{FF2B5EF4-FFF2-40B4-BE49-F238E27FC236}">
                <a16:creationId xmlns:a16="http://schemas.microsoft.com/office/drawing/2014/main" id="{BE559CE7-7F18-45FC-A242-8377949DDE42}"/>
              </a:ext>
            </a:extLst>
          </p:cNvPr>
          <p:cNvGraphicFramePr>
            <a:graphicFrameLocks noGrp="1"/>
          </p:cNvGraphicFramePr>
          <p:nvPr>
            <p:ph idx="1"/>
            <p:extLst>
              <p:ext uri="{D42A27DB-BD31-4B8C-83A1-F6EECF244321}">
                <p14:modId xmlns:p14="http://schemas.microsoft.com/office/powerpoint/2010/main" val="720678522"/>
              </p:ext>
            </p:extLst>
          </p:nvPr>
        </p:nvGraphicFramePr>
        <p:xfrm>
          <a:off x="838200" y="1689100"/>
          <a:ext cx="10515600" cy="3479800"/>
        </p:xfrm>
        <a:graphic>
          <a:graphicData uri="http://schemas.openxmlformats.org/drawingml/2006/table">
            <a:tbl>
              <a:tblPr firstRow="1" bandRow="1">
                <a:tableStyleId>{5940675A-B579-460E-94D1-54222C63F5DA}</a:tableStyleId>
              </a:tblPr>
              <a:tblGrid>
                <a:gridCol w="3505200">
                  <a:extLst>
                    <a:ext uri="{9D8B030D-6E8A-4147-A177-3AD203B41FA5}">
                      <a16:colId xmlns:a16="http://schemas.microsoft.com/office/drawing/2014/main" val="2965091158"/>
                    </a:ext>
                  </a:extLst>
                </a:gridCol>
                <a:gridCol w="3505200">
                  <a:extLst>
                    <a:ext uri="{9D8B030D-6E8A-4147-A177-3AD203B41FA5}">
                      <a16:colId xmlns:a16="http://schemas.microsoft.com/office/drawing/2014/main" val="1943214951"/>
                    </a:ext>
                  </a:extLst>
                </a:gridCol>
                <a:gridCol w="3505200">
                  <a:extLst>
                    <a:ext uri="{9D8B030D-6E8A-4147-A177-3AD203B41FA5}">
                      <a16:colId xmlns:a16="http://schemas.microsoft.com/office/drawing/2014/main" val="2036904806"/>
                    </a:ext>
                  </a:extLst>
                </a:gridCol>
              </a:tblGrid>
              <a:tr h="370840">
                <a:tc>
                  <a:txBody>
                    <a:bodyPr/>
                    <a:lstStyle/>
                    <a:p>
                      <a:r>
                        <a:rPr lang="en-US" b="1" dirty="0">
                          <a:solidFill>
                            <a:schemeClr val="bg1"/>
                          </a:solidFill>
                        </a:rPr>
                        <a:t>Take With or Without Food</a:t>
                      </a:r>
                    </a:p>
                  </a:txBody>
                  <a:tcPr>
                    <a:solidFill>
                      <a:srgbClr val="523178"/>
                    </a:solidFill>
                  </a:tcPr>
                </a:tc>
                <a:tc>
                  <a:txBody>
                    <a:bodyPr/>
                    <a:lstStyle/>
                    <a:p>
                      <a:r>
                        <a:rPr lang="en-US" b="1" dirty="0">
                          <a:solidFill>
                            <a:schemeClr val="bg1"/>
                          </a:solidFill>
                        </a:rPr>
                        <a:t>Take With Food</a:t>
                      </a:r>
                    </a:p>
                  </a:txBody>
                  <a:tcPr>
                    <a:solidFill>
                      <a:srgbClr val="523178"/>
                    </a:solidFill>
                  </a:tcPr>
                </a:tc>
                <a:tc>
                  <a:txBody>
                    <a:bodyPr/>
                    <a:lstStyle/>
                    <a:p>
                      <a:r>
                        <a:rPr lang="en-US" b="1" dirty="0">
                          <a:solidFill>
                            <a:schemeClr val="bg1"/>
                          </a:solidFill>
                        </a:rPr>
                        <a:t>Take on an Empty Stomach</a:t>
                      </a:r>
                    </a:p>
                  </a:txBody>
                  <a:tcPr>
                    <a:solidFill>
                      <a:srgbClr val="523178"/>
                    </a:solidFill>
                  </a:tcPr>
                </a:tc>
                <a:extLst>
                  <a:ext uri="{0D108BD9-81ED-4DB2-BD59-A6C34878D82A}">
                    <a16:rowId xmlns:a16="http://schemas.microsoft.com/office/drawing/2014/main" val="1391323950"/>
                  </a:ext>
                </a:extLst>
              </a:tr>
              <a:tr h="370840">
                <a:tc>
                  <a:txBody>
                    <a:bodyPr/>
                    <a:lstStyle/>
                    <a:p>
                      <a:pPr marL="137160" indent="-137160">
                        <a:buFont typeface="Arial" panose="020B0604020202020204" pitchFamily="34" charset="0"/>
                        <a:buChar char="•"/>
                      </a:pPr>
                      <a:r>
                        <a:rPr lang="en-US" dirty="0"/>
                        <a:t>3TC</a:t>
                      </a:r>
                    </a:p>
                    <a:p>
                      <a:pPr marL="137160" indent="-137160">
                        <a:buFont typeface="Arial" panose="020B0604020202020204" pitchFamily="34" charset="0"/>
                        <a:buChar char="•"/>
                      </a:pPr>
                      <a:r>
                        <a:rPr lang="en-US" dirty="0"/>
                        <a:t>ABC</a:t>
                      </a:r>
                    </a:p>
                    <a:p>
                      <a:pPr marL="137160" indent="-137160">
                        <a:buFont typeface="Arial" panose="020B0604020202020204" pitchFamily="34" charset="0"/>
                        <a:buChar char="•"/>
                      </a:pPr>
                      <a:r>
                        <a:rPr lang="en-US" dirty="0"/>
                        <a:t>DOR</a:t>
                      </a:r>
                    </a:p>
                    <a:p>
                      <a:pPr marL="137160" indent="-137160">
                        <a:buFont typeface="Arial" panose="020B0604020202020204" pitchFamily="34" charset="0"/>
                        <a:buChar char="•"/>
                      </a:pPr>
                      <a:r>
                        <a:rPr lang="en-US" dirty="0"/>
                        <a:t>DTG</a:t>
                      </a:r>
                    </a:p>
                    <a:p>
                      <a:pPr marL="137160" indent="-137160">
                        <a:buFont typeface="Arial" panose="020B0604020202020204" pitchFamily="34" charset="0"/>
                        <a:buChar char="•"/>
                      </a:pPr>
                      <a:r>
                        <a:rPr lang="en-US" dirty="0"/>
                        <a:t>FTC</a:t>
                      </a:r>
                    </a:p>
                    <a:p>
                      <a:pPr marL="137160" indent="-137160">
                        <a:buFont typeface="Arial" panose="020B0604020202020204" pitchFamily="34" charset="0"/>
                        <a:buChar char="•"/>
                      </a:pPr>
                      <a:r>
                        <a:rPr lang="en-US" dirty="0"/>
                        <a:t>RAL</a:t>
                      </a:r>
                    </a:p>
                    <a:p>
                      <a:pPr marL="137160" indent="-137160">
                        <a:buFont typeface="Arial" panose="020B0604020202020204" pitchFamily="34" charset="0"/>
                        <a:buChar char="•"/>
                      </a:pPr>
                      <a:r>
                        <a:rPr lang="en-US" dirty="0"/>
                        <a:t>TAF</a:t>
                      </a:r>
                    </a:p>
                    <a:p>
                      <a:pPr marL="137160" indent="-137160">
                        <a:buFont typeface="Arial" panose="020B0604020202020204" pitchFamily="34" charset="0"/>
                        <a:buChar char="•"/>
                      </a:pPr>
                      <a:r>
                        <a:rPr lang="en-US" dirty="0"/>
                        <a:t>TDF</a:t>
                      </a:r>
                    </a:p>
                    <a:p>
                      <a:pPr marL="137160" indent="-137160">
                        <a:buFont typeface="Arial" panose="020B0604020202020204" pitchFamily="34" charset="0"/>
                        <a:buChar char="•"/>
                      </a:pPr>
                      <a:r>
                        <a:rPr lang="en-US" dirty="0"/>
                        <a:t>DTG/3TC</a:t>
                      </a:r>
                    </a:p>
                    <a:p>
                      <a:pPr marL="137160" indent="-137160">
                        <a:buFont typeface="Arial" panose="020B0604020202020204" pitchFamily="34" charset="0"/>
                        <a:buChar char="•"/>
                      </a:pPr>
                      <a:r>
                        <a:rPr lang="en-US" dirty="0"/>
                        <a:t>TAF/FTC/BIC</a:t>
                      </a:r>
                    </a:p>
                    <a:p>
                      <a:pPr marL="137160" indent="-137160">
                        <a:buFont typeface="Arial" panose="020B0604020202020204" pitchFamily="34" charset="0"/>
                        <a:buChar char="•"/>
                      </a:pPr>
                      <a:r>
                        <a:rPr lang="en-US" dirty="0"/>
                        <a:t>TAF/FTC/DOR</a:t>
                      </a:r>
                    </a:p>
                  </a:txBody>
                  <a:tcPr/>
                </a:tc>
                <a:tc>
                  <a:txBody>
                    <a:bodyPr/>
                    <a:lstStyle/>
                    <a:p>
                      <a:pPr marL="137160" indent="-137160">
                        <a:buFont typeface="Arial" panose="020B0604020202020204" pitchFamily="34" charset="0"/>
                        <a:buChar char="•"/>
                      </a:pPr>
                      <a:r>
                        <a:rPr lang="en-US" dirty="0"/>
                        <a:t>ATV/COBI</a:t>
                      </a:r>
                    </a:p>
                    <a:p>
                      <a:pPr marL="137160" indent="-137160">
                        <a:buFont typeface="Arial" panose="020B0604020202020204" pitchFamily="34" charset="0"/>
                        <a:buChar char="•"/>
                      </a:pPr>
                      <a:r>
                        <a:rPr lang="en-US" dirty="0"/>
                        <a:t>ATV/RTV</a:t>
                      </a:r>
                    </a:p>
                    <a:p>
                      <a:pPr marL="137160" indent="-137160">
                        <a:buFont typeface="Arial" panose="020B0604020202020204" pitchFamily="34" charset="0"/>
                        <a:buChar char="•"/>
                      </a:pPr>
                      <a:r>
                        <a:rPr lang="en-US" dirty="0"/>
                        <a:t>DRV/COBI</a:t>
                      </a:r>
                    </a:p>
                    <a:p>
                      <a:pPr marL="137160" indent="-137160">
                        <a:buFont typeface="Arial" panose="020B0604020202020204" pitchFamily="34" charset="0"/>
                        <a:buChar char="•"/>
                      </a:pPr>
                      <a:r>
                        <a:rPr lang="en-US" dirty="0"/>
                        <a:t>DRV/RTV</a:t>
                      </a:r>
                    </a:p>
                    <a:p>
                      <a:pPr marL="137160" indent="-137160">
                        <a:buFont typeface="Arial" panose="020B0604020202020204" pitchFamily="34" charset="0"/>
                        <a:buChar char="•"/>
                      </a:pPr>
                      <a:r>
                        <a:rPr lang="en-US" dirty="0"/>
                        <a:t>EVG</a:t>
                      </a:r>
                    </a:p>
                    <a:p>
                      <a:pPr marL="137160" indent="-137160">
                        <a:buFont typeface="Arial" panose="020B0604020202020204" pitchFamily="34" charset="0"/>
                        <a:buChar char="•"/>
                      </a:pPr>
                      <a:r>
                        <a:rPr lang="en-US" dirty="0"/>
                        <a:t>RPV</a:t>
                      </a:r>
                    </a:p>
                    <a:p>
                      <a:pPr marL="137160" indent="-137160">
                        <a:buFont typeface="Arial" panose="020B0604020202020204" pitchFamily="34" charset="0"/>
                        <a:buChar char="•"/>
                      </a:pPr>
                      <a:r>
                        <a:rPr lang="en-US" dirty="0"/>
                        <a:t>TAF/FTC/EVG/COBI</a:t>
                      </a:r>
                    </a:p>
                    <a:p>
                      <a:pPr marL="137160" indent="-137160">
                        <a:buFont typeface="Arial" panose="020B0604020202020204" pitchFamily="34" charset="0"/>
                        <a:buChar char="•"/>
                      </a:pPr>
                      <a:r>
                        <a:rPr lang="en-US" dirty="0"/>
                        <a:t>TAF/FTC/DRV/COBI</a:t>
                      </a:r>
                    </a:p>
                  </a:txBody>
                  <a:tcPr/>
                </a:tc>
                <a:tc>
                  <a:txBody>
                    <a:bodyPr/>
                    <a:lstStyle/>
                    <a:p>
                      <a:pPr marL="137160" indent="-137160">
                        <a:buFont typeface="Arial" panose="020B0604020202020204" pitchFamily="34" charset="0"/>
                        <a:buChar char="•"/>
                      </a:pPr>
                      <a:r>
                        <a:rPr lang="en-US" dirty="0"/>
                        <a:t>EFV</a:t>
                      </a:r>
                    </a:p>
                  </a:txBody>
                  <a:tcPr/>
                </a:tc>
                <a:extLst>
                  <a:ext uri="{0D108BD9-81ED-4DB2-BD59-A6C34878D82A}">
                    <a16:rowId xmlns:a16="http://schemas.microsoft.com/office/drawing/2014/main" val="4279552632"/>
                  </a:ext>
                </a:extLst>
              </a:tr>
            </a:tbl>
          </a:graphicData>
        </a:graphic>
      </p:graphicFrame>
    </p:spTree>
    <p:extLst>
      <p:ext uri="{BB962C8B-B14F-4D97-AF65-F5344CB8AC3E}">
        <p14:creationId xmlns:p14="http://schemas.microsoft.com/office/powerpoint/2010/main" val="13261762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6CE8B7-0E9F-4497-A8A5-A7317EB09BF2}"/>
              </a:ext>
            </a:extLst>
          </p:cNvPr>
          <p:cNvSpPr>
            <a:spLocks noGrp="1"/>
          </p:cNvSpPr>
          <p:nvPr>
            <p:ph type="title"/>
          </p:nvPr>
        </p:nvSpPr>
        <p:spPr/>
        <p:txBody>
          <a:bodyPr>
            <a:normAutofit fontScale="90000"/>
          </a:bodyPr>
          <a:lstStyle/>
          <a:p>
            <a:r>
              <a:rPr lang="en-US" dirty="0"/>
              <a:t>Acceptable Alternative Formulations and Methods of Administration of Antiretroviral Medications:</a:t>
            </a:r>
            <a:br>
              <a:rPr lang="en-US" dirty="0"/>
            </a:br>
            <a:r>
              <a:rPr lang="en-US" dirty="0"/>
              <a:t>Single-Tablet Formulations</a:t>
            </a:r>
          </a:p>
        </p:txBody>
      </p:sp>
      <p:sp>
        <p:nvSpPr>
          <p:cNvPr id="4" name="Footer Placeholder 3">
            <a:extLst>
              <a:ext uri="{FF2B5EF4-FFF2-40B4-BE49-F238E27FC236}">
                <a16:creationId xmlns:a16="http://schemas.microsoft.com/office/drawing/2014/main" id="{580E7BD6-8118-49D7-B705-3BA0D7280291}"/>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8A499A52-0C44-4691-8200-736A9E61F974}"/>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9CA0E2F8-26B9-4CEA-A16D-15B6F0CEDAA9}"/>
              </a:ext>
            </a:extLst>
          </p:cNvPr>
          <p:cNvSpPr>
            <a:spLocks noGrp="1"/>
          </p:cNvSpPr>
          <p:nvPr>
            <p:ph type="dt" sz="half" idx="2"/>
          </p:nvPr>
        </p:nvSpPr>
        <p:spPr/>
        <p:txBody>
          <a:bodyPr/>
          <a:lstStyle/>
          <a:p>
            <a:r>
              <a:rPr lang="en-US" dirty="0">
                <a:solidFill>
                  <a:schemeClr val="bg1">
                    <a:lumMod val="50000"/>
                  </a:schemeClr>
                </a:solidFill>
              </a:rPr>
              <a:t>JANUARY 2026</a:t>
            </a:r>
          </a:p>
        </p:txBody>
      </p:sp>
      <p:graphicFrame>
        <p:nvGraphicFramePr>
          <p:cNvPr id="7" name="Content Placeholder 6">
            <a:extLst>
              <a:ext uri="{FF2B5EF4-FFF2-40B4-BE49-F238E27FC236}">
                <a16:creationId xmlns:a16="http://schemas.microsoft.com/office/drawing/2014/main" id="{ECBFDBA4-E866-410E-855D-858CB57365EF}"/>
              </a:ext>
            </a:extLst>
          </p:cNvPr>
          <p:cNvGraphicFramePr>
            <a:graphicFrameLocks noGrp="1"/>
          </p:cNvGraphicFramePr>
          <p:nvPr>
            <p:ph idx="1"/>
            <p:extLst>
              <p:ext uri="{D42A27DB-BD31-4B8C-83A1-F6EECF244321}">
                <p14:modId xmlns:p14="http://schemas.microsoft.com/office/powerpoint/2010/main" val="441918725"/>
              </p:ext>
            </p:extLst>
          </p:nvPr>
        </p:nvGraphicFramePr>
        <p:xfrm>
          <a:off x="838200" y="1603793"/>
          <a:ext cx="10515600" cy="4246880"/>
        </p:xfrm>
        <a:graphic>
          <a:graphicData uri="http://schemas.openxmlformats.org/drawingml/2006/table">
            <a:tbl>
              <a:tblPr firstRow="1" bandRow="1">
                <a:tableStyleId>{5940675A-B579-460E-94D1-54222C63F5DA}</a:tableStyleId>
              </a:tblPr>
              <a:tblGrid>
                <a:gridCol w="4840705">
                  <a:extLst>
                    <a:ext uri="{9D8B030D-6E8A-4147-A177-3AD203B41FA5}">
                      <a16:colId xmlns:a16="http://schemas.microsoft.com/office/drawing/2014/main" val="2965091158"/>
                    </a:ext>
                  </a:extLst>
                </a:gridCol>
                <a:gridCol w="2871537">
                  <a:extLst>
                    <a:ext uri="{9D8B030D-6E8A-4147-A177-3AD203B41FA5}">
                      <a16:colId xmlns:a16="http://schemas.microsoft.com/office/drawing/2014/main" val="1943214951"/>
                    </a:ext>
                  </a:extLst>
                </a:gridCol>
                <a:gridCol w="2803358">
                  <a:extLst>
                    <a:ext uri="{9D8B030D-6E8A-4147-A177-3AD203B41FA5}">
                      <a16:colId xmlns:a16="http://schemas.microsoft.com/office/drawing/2014/main" val="2036904806"/>
                    </a:ext>
                  </a:extLst>
                </a:gridCol>
              </a:tblGrid>
              <a:tr h="370840">
                <a:tc>
                  <a:txBody>
                    <a:bodyPr/>
                    <a:lstStyle/>
                    <a:p>
                      <a:r>
                        <a:rPr lang="en-US" b="1" dirty="0">
                          <a:solidFill>
                            <a:schemeClr val="bg1"/>
                          </a:solidFill>
                        </a:rPr>
                        <a:t>Drug</a:t>
                      </a:r>
                    </a:p>
                  </a:txBody>
                  <a:tcPr anchor="b">
                    <a:solidFill>
                      <a:srgbClr val="523178"/>
                    </a:solidFill>
                  </a:tcPr>
                </a:tc>
                <a:tc>
                  <a:txBody>
                    <a:bodyPr/>
                    <a:lstStyle/>
                    <a:p>
                      <a:r>
                        <a:rPr lang="en-US" b="1" dirty="0">
                          <a:solidFill>
                            <a:schemeClr val="bg1"/>
                          </a:solidFill>
                        </a:rPr>
                        <a:t>Available as Liquid, Powder, or Chewable Tablet?</a:t>
                      </a:r>
                    </a:p>
                  </a:txBody>
                  <a:tcPr>
                    <a:solidFill>
                      <a:srgbClr val="523178"/>
                    </a:solidFill>
                  </a:tcPr>
                </a:tc>
                <a:tc>
                  <a:txBody>
                    <a:bodyPr/>
                    <a:lstStyle/>
                    <a:p>
                      <a:r>
                        <a:rPr lang="en-US" b="1" dirty="0">
                          <a:solidFill>
                            <a:schemeClr val="bg1"/>
                          </a:solidFill>
                        </a:rPr>
                        <a:t>Can Tablet Be Split, Crushed, or Dissolved?</a:t>
                      </a:r>
                    </a:p>
                  </a:txBody>
                  <a:tcPr>
                    <a:solidFill>
                      <a:srgbClr val="523178"/>
                    </a:solidFill>
                  </a:tcPr>
                </a:tc>
                <a:extLst>
                  <a:ext uri="{0D108BD9-81ED-4DB2-BD59-A6C34878D82A}">
                    <a16:rowId xmlns:a16="http://schemas.microsoft.com/office/drawing/2014/main" val="1391323950"/>
                  </a:ext>
                </a:extLst>
              </a:tr>
              <a:tr h="370840">
                <a:tc>
                  <a:txBody>
                    <a:bodyPr/>
                    <a:lstStyle/>
                    <a:p>
                      <a:pPr marL="0" indent="0">
                        <a:buFont typeface="Arial" panose="020B0604020202020204" pitchFamily="34" charset="0"/>
                        <a:buNone/>
                      </a:pPr>
                      <a:r>
                        <a:rPr lang="en-US" dirty="0"/>
                        <a:t>ABC/3TC/DTG; Triumeq</a:t>
                      </a:r>
                    </a:p>
                  </a:txBody>
                  <a:tcPr/>
                </a:tc>
                <a:tc>
                  <a:txBody>
                    <a:bodyPr/>
                    <a:lstStyle/>
                    <a:p>
                      <a:pPr marL="0" indent="0">
                        <a:buFont typeface="Arial" panose="020B0604020202020204" pitchFamily="34" charset="0"/>
                        <a:buNone/>
                      </a:pPr>
                      <a:r>
                        <a:rPr lang="en-US" dirty="0"/>
                        <a:t>No</a:t>
                      </a:r>
                    </a:p>
                  </a:txBody>
                  <a:tcPr/>
                </a:tc>
                <a:tc>
                  <a:txBody>
                    <a:bodyPr/>
                    <a:lstStyle/>
                    <a:p>
                      <a:pPr marL="0" indent="0">
                        <a:buFont typeface="Arial" panose="020B0604020202020204" pitchFamily="34" charset="0"/>
                        <a:buNone/>
                      </a:pPr>
                      <a:r>
                        <a:rPr lang="en-US" dirty="0"/>
                        <a:t>Probably acceptable to split/crush</a:t>
                      </a:r>
                    </a:p>
                  </a:txBody>
                  <a:tcPr/>
                </a:tc>
                <a:extLst>
                  <a:ext uri="{0D108BD9-81ED-4DB2-BD59-A6C34878D82A}">
                    <a16:rowId xmlns:a16="http://schemas.microsoft.com/office/drawing/2014/main" val="4279552632"/>
                  </a:ext>
                </a:extLst>
              </a:tr>
              <a:tr h="370840">
                <a:tc>
                  <a:txBody>
                    <a:bodyPr/>
                    <a:lstStyle/>
                    <a:p>
                      <a:pPr marL="0" indent="0">
                        <a:buFont typeface="Arial" panose="020B0604020202020204" pitchFamily="34" charset="0"/>
                        <a:buNone/>
                      </a:pPr>
                      <a:r>
                        <a:rPr lang="en-US" dirty="0"/>
                        <a:t>TAF/FTC/BIC; </a:t>
                      </a:r>
                      <a:r>
                        <a:rPr lang="en-US" dirty="0" err="1"/>
                        <a:t>Biktarvy</a:t>
                      </a:r>
                      <a:endParaRPr lang="en-US" dirty="0"/>
                    </a:p>
                  </a:txBody>
                  <a:tcPr/>
                </a:tc>
                <a:tc>
                  <a:txBody>
                    <a:bodyPr/>
                    <a:lstStyle/>
                    <a:p>
                      <a:pPr marL="0" indent="0">
                        <a:buFont typeface="Arial" panose="020B0604020202020204" pitchFamily="34" charset="0"/>
                        <a:buNone/>
                      </a:pPr>
                      <a:r>
                        <a:rPr lang="en-US" dirty="0"/>
                        <a:t>No</a:t>
                      </a:r>
                    </a:p>
                  </a:txBody>
                  <a:tcPr/>
                </a:tc>
                <a:tc>
                  <a:txBody>
                    <a:bodyPr/>
                    <a:lstStyle/>
                    <a:p>
                      <a:pPr marL="0" indent="0">
                        <a:buFont typeface="Arial" panose="020B0604020202020204" pitchFamily="34" charset="0"/>
                        <a:buNone/>
                      </a:pPr>
                      <a:r>
                        <a:rPr lang="en-US" dirty="0"/>
                        <a:t>No data; not recommended</a:t>
                      </a:r>
                    </a:p>
                  </a:txBody>
                  <a:tcPr/>
                </a:tc>
                <a:extLst>
                  <a:ext uri="{0D108BD9-81ED-4DB2-BD59-A6C34878D82A}">
                    <a16:rowId xmlns:a16="http://schemas.microsoft.com/office/drawing/2014/main" val="3964962726"/>
                  </a:ext>
                </a:extLst>
              </a:tr>
              <a:tr h="370840">
                <a:tc>
                  <a:txBody>
                    <a:bodyPr/>
                    <a:lstStyle/>
                    <a:p>
                      <a:pPr marL="0" indent="0">
                        <a:buFont typeface="Arial" panose="020B0604020202020204" pitchFamily="34" charset="0"/>
                        <a:buNone/>
                      </a:pPr>
                      <a:r>
                        <a:rPr lang="en-US" dirty="0"/>
                        <a:t>TAF/FTC/DRV/COBI; Symtuza</a:t>
                      </a:r>
                    </a:p>
                  </a:txBody>
                  <a:tcPr/>
                </a:tc>
                <a:tc>
                  <a:txBody>
                    <a:bodyPr/>
                    <a:lstStyle/>
                    <a:p>
                      <a:pPr marL="0" indent="0">
                        <a:buFont typeface="Arial" panose="020B0604020202020204" pitchFamily="34" charset="0"/>
                        <a:buNone/>
                      </a:pPr>
                      <a:r>
                        <a:rPr lang="en-US" dirty="0"/>
                        <a:t>No</a:t>
                      </a: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No data; not recommended</a:t>
                      </a:r>
                    </a:p>
                  </a:txBody>
                  <a:tcPr/>
                </a:tc>
                <a:extLst>
                  <a:ext uri="{0D108BD9-81ED-4DB2-BD59-A6C34878D82A}">
                    <a16:rowId xmlns:a16="http://schemas.microsoft.com/office/drawing/2014/main" val="2233240769"/>
                  </a:ext>
                </a:extLst>
              </a:tr>
              <a:tr h="370840">
                <a:tc>
                  <a:txBody>
                    <a:bodyPr/>
                    <a:lstStyle/>
                    <a:p>
                      <a:pPr marL="0" indent="0">
                        <a:buFont typeface="Arial" panose="020B0604020202020204" pitchFamily="34" charset="0"/>
                        <a:buNone/>
                      </a:pPr>
                      <a:r>
                        <a:rPr lang="en-US" dirty="0"/>
                        <a:t>TAF/FTC/EVG/COBI; Genvoya</a:t>
                      </a:r>
                    </a:p>
                  </a:txBody>
                  <a:tcPr/>
                </a:tc>
                <a:tc>
                  <a:txBody>
                    <a:bodyPr/>
                    <a:lstStyle/>
                    <a:p>
                      <a:pPr marL="0" indent="0">
                        <a:buFont typeface="Arial" panose="020B0604020202020204" pitchFamily="34" charset="0"/>
                        <a:buNone/>
                      </a:pPr>
                      <a:r>
                        <a:rPr lang="en-US" dirty="0"/>
                        <a:t>No</a:t>
                      </a:r>
                    </a:p>
                  </a:txBody>
                  <a:tcPr/>
                </a:tc>
                <a:tc>
                  <a:txBody>
                    <a:bodyPr/>
                    <a:lstStyle/>
                    <a:p>
                      <a:pPr marL="0" indent="0">
                        <a:buFont typeface="Arial" panose="020B0604020202020204" pitchFamily="34" charset="0"/>
                        <a:buNone/>
                      </a:pPr>
                      <a:r>
                        <a:rPr lang="en-US" dirty="0"/>
                        <a:t>No data; not recommended</a:t>
                      </a:r>
                    </a:p>
                  </a:txBody>
                  <a:tcPr/>
                </a:tc>
                <a:extLst>
                  <a:ext uri="{0D108BD9-81ED-4DB2-BD59-A6C34878D82A}">
                    <a16:rowId xmlns:a16="http://schemas.microsoft.com/office/drawing/2014/main" val="1170612783"/>
                  </a:ext>
                </a:extLst>
              </a:tr>
              <a:tr h="370840">
                <a:tc>
                  <a:txBody>
                    <a:bodyPr/>
                    <a:lstStyle/>
                    <a:p>
                      <a:pPr marL="0" indent="0">
                        <a:buFont typeface="Arial" panose="020B0604020202020204" pitchFamily="34" charset="0"/>
                        <a:buNone/>
                      </a:pPr>
                      <a:r>
                        <a:rPr lang="en-US" dirty="0"/>
                        <a:t>TAF/FTC/RPV; Odefsey</a:t>
                      </a:r>
                    </a:p>
                  </a:txBody>
                  <a:tcPr/>
                </a:tc>
                <a:tc>
                  <a:txBody>
                    <a:bodyPr/>
                    <a:lstStyle/>
                    <a:p>
                      <a:pPr marL="0" indent="0">
                        <a:buFont typeface="Arial" panose="020B0604020202020204" pitchFamily="34" charset="0"/>
                        <a:buNone/>
                      </a:pPr>
                      <a:r>
                        <a:rPr lang="en-US" dirty="0"/>
                        <a:t>No</a:t>
                      </a:r>
                    </a:p>
                  </a:txBody>
                  <a:tcPr/>
                </a:tc>
                <a:tc>
                  <a:txBody>
                    <a:bodyPr/>
                    <a:lstStyle/>
                    <a:p>
                      <a:pPr marL="0" indent="0">
                        <a:buFont typeface="Arial" panose="020B0604020202020204" pitchFamily="34" charset="0"/>
                        <a:buNone/>
                      </a:pPr>
                      <a:r>
                        <a:rPr lang="en-US" dirty="0"/>
                        <a:t>No data; not recommended</a:t>
                      </a:r>
                    </a:p>
                  </a:txBody>
                  <a:tcPr/>
                </a:tc>
                <a:extLst>
                  <a:ext uri="{0D108BD9-81ED-4DB2-BD59-A6C34878D82A}">
                    <a16:rowId xmlns:a16="http://schemas.microsoft.com/office/drawing/2014/main" val="554396577"/>
                  </a:ext>
                </a:extLst>
              </a:tr>
              <a:tr h="370840">
                <a:tc>
                  <a:txBody>
                    <a:bodyPr/>
                    <a:lstStyle/>
                    <a:p>
                      <a:pPr marL="0" indent="0">
                        <a:buFont typeface="Arial" panose="020B0604020202020204" pitchFamily="34" charset="0"/>
                        <a:buNone/>
                      </a:pPr>
                      <a:r>
                        <a:rPr lang="en-US" dirty="0"/>
                        <a:t>TDF/3TC/DOR; </a:t>
                      </a:r>
                      <a:r>
                        <a:rPr lang="en-US" dirty="0" err="1"/>
                        <a:t>Delstrigo</a:t>
                      </a:r>
                      <a:endParaRPr lang="en-US" dirty="0"/>
                    </a:p>
                  </a:txBody>
                  <a:tcPr/>
                </a:tc>
                <a:tc>
                  <a:txBody>
                    <a:bodyPr/>
                    <a:lstStyle/>
                    <a:p>
                      <a:pPr marL="0" indent="0">
                        <a:buFont typeface="Arial" panose="020B0604020202020204" pitchFamily="34" charset="0"/>
                        <a:buNone/>
                      </a:pPr>
                      <a:r>
                        <a:rPr lang="en-US" dirty="0"/>
                        <a:t>No</a:t>
                      </a:r>
                    </a:p>
                  </a:txBody>
                  <a:tcPr/>
                </a:tc>
                <a:tc>
                  <a:txBody>
                    <a:bodyPr/>
                    <a:lstStyle/>
                    <a:p>
                      <a:pPr marL="0" indent="0">
                        <a:buFont typeface="Arial" panose="020B0604020202020204" pitchFamily="34" charset="0"/>
                        <a:buNone/>
                      </a:pPr>
                      <a:r>
                        <a:rPr lang="en-US" dirty="0"/>
                        <a:t>No data; not recommended</a:t>
                      </a:r>
                    </a:p>
                  </a:txBody>
                  <a:tcPr/>
                </a:tc>
                <a:extLst>
                  <a:ext uri="{0D108BD9-81ED-4DB2-BD59-A6C34878D82A}">
                    <a16:rowId xmlns:a16="http://schemas.microsoft.com/office/drawing/2014/main" val="404136950"/>
                  </a:ext>
                </a:extLst>
              </a:tr>
              <a:tr h="370840">
                <a:tc>
                  <a:txBody>
                    <a:bodyPr/>
                    <a:lstStyle/>
                    <a:p>
                      <a:pPr marL="0" indent="0">
                        <a:buFont typeface="Arial" panose="020B0604020202020204" pitchFamily="34" charset="0"/>
                        <a:buNone/>
                      </a:pPr>
                      <a:r>
                        <a:rPr lang="en-US" dirty="0"/>
                        <a:t>TDF/FTC/EFV; Atripla</a:t>
                      </a:r>
                    </a:p>
                  </a:txBody>
                  <a:tcPr/>
                </a:tc>
                <a:tc>
                  <a:txBody>
                    <a:bodyPr/>
                    <a:lstStyle/>
                    <a:p>
                      <a:pPr marL="0" indent="0">
                        <a:buFont typeface="Arial" panose="020B0604020202020204" pitchFamily="34" charset="0"/>
                        <a:buNone/>
                      </a:pPr>
                      <a:r>
                        <a:rPr lang="en-US" dirty="0"/>
                        <a:t>No</a:t>
                      </a:r>
                    </a:p>
                  </a:txBody>
                  <a:tcPr/>
                </a:tc>
                <a:tc>
                  <a:txBody>
                    <a:bodyPr/>
                    <a:lstStyle/>
                    <a:p>
                      <a:pPr marL="0" indent="0">
                        <a:buFont typeface="Arial" panose="020B0604020202020204" pitchFamily="34" charset="0"/>
                        <a:buNone/>
                      </a:pPr>
                      <a:r>
                        <a:rPr lang="en-US" dirty="0"/>
                        <a:t>No data; not recommended</a:t>
                      </a:r>
                    </a:p>
                  </a:txBody>
                  <a:tcPr/>
                </a:tc>
                <a:extLst>
                  <a:ext uri="{0D108BD9-81ED-4DB2-BD59-A6C34878D82A}">
                    <a16:rowId xmlns:a16="http://schemas.microsoft.com/office/drawing/2014/main" val="3084174529"/>
                  </a:ext>
                </a:extLst>
              </a:tr>
              <a:tr h="370840">
                <a:tc>
                  <a:txBody>
                    <a:bodyPr/>
                    <a:lstStyle/>
                    <a:p>
                      <a:pPr marL="0" indent="0">
                        <a:buFont typeface="Arial" panose="020B0604020202020204" pitchFamily="34" charset="0"/>
                        <a:buNone/>
                      </a:pPr>
                      <a:r>
                        <a:rPr lang="en-US" dirty="0"/>
                        <a:t>DTG/3TC; Dovato</a:t>
                      </a:r>
                    </a:p>
                  </a:txBody>
                  <a:tcPr/>
                </a:tc>
                <a:tc>
                  <a:txBody>
                    <a:bodyPr/>
                    <a:lstStyle/>
                    <a:p>
                      <a:pPr marL="0" indent="0">
                        <a:buFont typeface="Arial" panose="020B0604020202020204" pitchFamily="34" charset="0"/>
                        <a:buNone/>
                      </a:pPr>
                      <a:r>
                        <a:rPr lang="en-US" dirty="0"/>
                        <a:t>No</a:t>
                      </a:r>
                    </a:p>
                  </a:txBody>
                  <a:tcPr/>
                </a:tc>
                <a:tc>
                  <a:txBody>
                    <a:bodyPr/>
                    <a:lstStyle/>
                    <a:p>
                      <a:pPr marL="0" indent="0">
                        <a:buFont typeface="Arial" panose="020B0604020202020204" pitchFamily="34" charset="0"/>
                        <a:buNone/>
                      </a:pPr>
                      <a:r>
                        <a:rPr lang="en-US" dirty="0"/>
                        <a:t>No data; not recommended</a:t>
                      </a:r>
                    </a:p>
                  </a:txBody>
                  <a:tcPr/>
                </a:tc>
                <a:extLst>
                  <a:ext uri="{0D108BD9-81ED-4DB2-BD59-A6C34878D82A}">
                    <a16:rowId xmlns:a16="http://schemas.microsoft.com/office/drawing/2014/main" val="1274236642"/>
                  </a:ext>
                </a:extLst>
              </a:tr>
              <a:tr h="370840">
                <a:tc>
                  <a:txBody>
                    <a:bodyPr/>
                    <a:lstStyle/>
                    <a:p>
                      <a:pPr marL="0" indent="0">
                        <a:buFont typeface="Arial" panose="020B0604020202020204" pitchFamily="34" charset="0"/>
                        <a:buNone/>
                      </a:pPr>
                      <a:r>
                        <a:rPr lang="en-US" dirty="0"/>
                        <a:t>TDF/FTC/RPV; Complera</a:t>
                      </a:r>
                    </a:p>
                  </a:txBody>
                  <a:tcPr/>
                </a:tc>
                <a:tc>
                  <a:txBody>
                    <a:bodyPr/>
                    <a:lstStyle/>
                    <a:p>
                      <a:pPr marL="0" indent="0">
                        <a:buFont typeface="Arial" panose="020B0604020202020204" pitchFamily="34" charset="0"/>
                        <a:buNone/>
                      </a:pPr>
                      <a:r>
                        <a:rPr lang="en-US" dirty="0"/>
                        <a:t>No</a:t>
                      </a:r>
                    </a:p>
                  </a:txBody>
                  <a:tcPr/>
                </a:tc>
                <a:tc>
                  <a:txBody>
                    <a:bodyPr/>
                    <a:lstStyle/>
                    <a:p>
                      <a:pPr marL="0" indent="0">
                        <a:buFont typeface="Arial" panose="020B0604020202020204" pitchFamily="34" charset="0"/>
                        <a:buNone/>
                      </a:pPr>
                      <a:r>
                        <a:rPr lang="en-US" dirty="0"/>
                        <a:t>No data; not recommended</a:t>
                      </a:r>
                    </a:p>
                  </a:txBody>
                  <a:tcPr/>
                </a:tc>
                <a:extLst>
                  <a:ext uri="{0D108BD9-81ED-4DB2-BD59-A6C34878D82A}">
                    <a16:rowId xmlns:a16="http://schemas.microsoft.com/office/drawing/2014/main" val="3025381046"/>
                  </a:ext>
                </a:extLst>
              </a:tr>
            </a:tbl>
          </a:graphicData>
        </a:graphic>
      </p:graphicFrame>
    </p:spTree>
    <p:extLst>
      <p:ext uri="{BB962C8B-B14F-4D97-AF65-F5344CB8AC3E}">
        <p14:creationId xmlns:p14="http://schemas.microsoft.com/office/powerpoint/2010/main" val="39313161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6CE8B7-0E9F-4497-A8A5-A7317EB09BF2}"/>
              </a:ext>
            </a:extLst>
          </p:cNvPr>
          <p:cNvSpPr>
            <a:spLocks noGrp="1"/>
          </p:cNvSpPr>
          <p:nvPr>
            <p:ph type="title"/>
          </p:nvPr>
        </p:nvSpPr>
        <p:spPr/>
        <p:txBody>
          <a:bodyPr>
            <a:normAutofit fontScale="90000"/>
          </a:bodyPr>
          <a:lstStyle/>
          <a:p>
            <a:r>
              <a:rPr lang="en-US" dirty="0"/>
              <a:t>Acceptable Alternative Formulations and Methods of Administration of Antiretroviral Medications:</a:t>
            </a:r>
            <a:br>
              <a:rPr lang="en-US" dirty="0"/>
            </a:br>
            <a:r>
              <a:rPr lang="en-US" dirty="0"/>
              <a:t>Fixed-Dose Combinations</a:t>
            </a:r>
          </a:p>
        </p:txBody>
      </p:sp>
      <p:sp>
        <p:nvSpPr>
          <p:cNvPr id="4" name="Footer Placeholder 3">
            <a:extLst>
              <a:ext uri="{FF2B5EF4-FFF2-40B4-BE49-F238E27FC236}">
                <a16:creationId xmlns:a16="http://schemas.microsoft.com/office/drawing/2014/main" id="{580E7BD6-8118-49D7-B705-3BA0D7280291}"/>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8A499A52-0C44-4691-8200-736A9E61F974}"/>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9CA0E2F8-26B9-4CEA-A16D-15B6F0CEDAA9}"/>
              </a:ext>
            </a:extLst>
          </p:cNvPr>
          <p:cNvSpPr>
            <a:spLocks noGrp="1"/>
          </p:cNvSpPr>
          <p:nvPr>
            <p:ph type="dt" sz="half" idx="2"/>
          </p:nvPr>
        </p:nvSpPr>
        <p:spPr/>
        <p:txBody>
          <a:bodyPr/>
          <a:lstStyle/>
          <a:p>
            <a:r>
              <a:rPr lang="en-US" dirty="0">
                <a:solidFill>
                  <a:schemeClr val="bg1">
                    <a:lumMod val="50000"/>
                  </a:schemeClr>
                </a:solidFill>
              </a:rPr>
              <a:t>JANUARY 2026</a:t>
            </a:r>
          </a:p>
        </p:txBody>
      </p:sp>
      <p:graphicFrame>
        <p:nvGraphicFramePr>
          <p:cNvPr id="7" name="Content Placeholder 6">
            <a:extLst>
              <a:ext uri="{FF2B5EF4-FFF2-40B4-BE49-F238E27FC236}">
                <a16:creationId xmlns:a16="http://schemas.microsoft.com/office/drawing/2014/main" id="{ECBFDBA4-E866-410E-855D-858CB57365EF}"/>
              </a:ext>
            </a:extLst>
          </p:cNvPr>
          <p:cNvGraphicFramePr>
            <a:graphicFrameLocks noGrp="1"/>
          </p:cNvGraphicFramePr>
          <p:nvPr>
            <p:ph idx="1"/>
            <p:extLst>
              <p:ext uri="{D42A27DB-BD31-4B8C-83A1-F6EECF244321}">
                <p14:modId xmlns:p14="http://schemas.microsoft.com/office/powerpoint/2010/main" val="3363995347"/>
              </p:ext>
            </p:extLst>
          </p:nvPr>
        </p:nvGraphicFramePr>
        <p:xfrm>
          <a:off x="838200" y="1603793"/>
          <a:ext cx="10515600" cy="2661920"/>
        </p:xfrm>
        <a:graphic>
          <a:graphicData uri="http://schemas.openxmlformats.org/drawingml/2006/table">
            <a:tbl>
              <a:tblPr firstRow="1" bandRow="1">
                <a:tableStyleId>{5940675A-B579-460E-94D1-54222C63F5DA}</a:tableStyleId>
              </a:tblPr>
              <a:tblGrid>
                <a:gridCol w="4840705">
                  <a:extLst>
                    <a:ext uri="{9D8B030D-6E8A-4147-A177-3AD203B41FA5}">
                      <a16:colId xmlns:a16="http://schemas.microsoft.com/office/drawing/2014/main" val="2965091158"/>
                    </a:ext>
                  </a:extLst>
                </a:gridCol>
                <a:gridCol w="2871537">
                  <a:extLst>
                    <a:ext uri="{9D8B030D-6E8A-4147-A177-3AD203B41FA5}">
                      <a16:colId xmlns:a16="http://schemas.microsoft.com/office/drawing/2014/main" val="1943214951"/>
                    </a:ext>
                  </a:extLst>
                </a:gridCol>
                <a:gridCol w="2803358">
                  <a:extLst>
                    <a:ext uri="{9D8B030D-6E8A-4147-A177-3AD203B41FA5}">
                      <a16:colId xmlns:a16="http://schemas.microsoft.com/office/drawing/2014/main" val="2036904806"/>
                    </a:ext>
                  </a:extLst>
                </a:gridCol>
              </a:tblGrid>
              <a:tr h="370840">
                <a:tc>
                  <a:txBody>
                    <a:bodyPr/>
                    <a:lstStyle/>
                    <a:p>
                      <a:r>
                        <a:rPr lang="en-US" b="1" dirty="0">
                          <a:solidFill>
                            <a:schemeClr val="bg1"/>
                          </a:solidFill>
                        </a:rPr>
                        <a:t>Drug</a:t>
                      </a:r>
                    </a:p>
                  </a:txBody>
                  <a:tcPr anchor="b">
                    <a:solidFill>
                      <a:srgbClr val="523178"/>
                    </a:solidFill>
                  </a:tcPr>
                </a:tc>
                <a:tc>
                  <a:txBody>
                    <a:bodyPr/>
                    <a:lstStyle/>
                    <a:p>
                      <a:r>
                        <a:rPr lang="en-US" b="1" dirty="0">
                          <a:solidFill>
                            <a:schemeClr val="bg1"/>
                          </a:solidFill>
                        </a:rPr>
                        <a:t>Available as Liquid, Powder, or Chewable Tablet?</a:t>
                      </a:r>
                    </a:p>
                  </a:txBody>
                  <a:tcPr>
                    <a:solidFill>
                      <a:srgbClr val="523178"/>
                    </a:solidFill>
                  </a:tcPr>
                </a:tc>
                <a:tc>
                  <a:txBody>
                    <a:bodyPr/>
                    <a:lstStyle/>
                    <a:p>
                      <a:r>
                        <a:rPr lang="en-US" b="1" dirty="0">
                          <a:solidFill>
                            <a:schemeClr val="bg1"/>
                          </a:solidFill>
                        </a:rPr>
                        <a:t>Can Tablet Be Split, Crushed, or Dissolved?</a:t>
                      </a:r>
                    </a:p>
                  </a:txBody>
                  <a:tcPr>
                    <a:solidFill>
                      <a:srgbClr val="523178"/>
                    </a:solidFill>
                  </a:tcPr>
                </a:tc>
                <a:extLst>
                  <a:ext uri="{0D108BD9-81ED-4DB2-BD59-A6C34878D82A}">
                    <a16:rowId xmlns:a16="http://schemas.microsoft.com/office/drawing/2014/main" val="1391323950"/>
                  </a:ext>
                </a:extLst>
              </a:tr>
              <a:tr h="370840">
                <a:tc>
                  <a:txBody>
                    <a:bodyPr/>
                    <a:lstStyle/>
                    <a:p>
                      <a:pPr marL="0" indent="0">
                        <a:buFont typeface="Arial" panose="020B0604020202020204" pitchFamily="34" charset="0"/>
                        <a:buNone/>
                      </a:pPr>
                      <a:r>
                        <a:rPr lang="en-US" dirty="0"/>
                        <a:t>DRV/COBI; </a:t>
                      </a:r>
                      <a:r>
                        <a:rPr lang="en-US" dirty="0" err="1"/>
                        <a:t>Prezcobix</a:t>
                      </a:r>
                      <a:endParaRPr lang="en-US" dirty="0"/>
                    </a:p>
                  </a:txBody>
                  <a:tcPr/>
                </a:tc>
                <a:tc>
                  <a:txBody>
                    <a:bodyPr/>
                    <a:lstStyle/>
                    <a:p>
                      <a:pPr marL="0" indent="0">
                        <a:buFont typeface="Arial" panose="020B0604020202020204" pitchFamily="34" charset="0"/>
                        <a:buNone/>
                      </a:pPr>
                      <a:r>
                        <a:rPr lang="en-US" dirty="0"/>
                        <a:t>No</a:t>
                      </a:r>
                    </a:p>
                  </a:txBody>
                  <a:tcPr/>
                </a:tc>
                <a:tc>
                  <a:txBody>
                    <a:bodyPr/>
                    <a:lstStyle/>
                    <a:p>
                      <a:pPr marL="0" indent="0">
                        <a:buFont typeface="Arial" panose="020B0604020202020204" pitchFamily="34" charset="0"/>
                        <a:buNone/>
                      </a:pPr>
                      <a:r>
                        <a:rPr lang="en-US" dirty="0"/>
                        <a:t>No</a:t>
                      </a:r>
                    </a:p>
                  </a:txBody>
                  <a:tcPr/>
                </a:tc>
                <a:extLst>
                  <a:ext uri="{0D108BD9-81ED-4DB2-BD59-A6C34878D82A}">
                    <a16:rowId xmlns:a16="http://schemas.microsoft.com/office/drawing/2014/main" val="4279552632"/>
                  </a:ext>
                </a:extLst>
              </a:tr>
              <a:tr h="370840">
                <a:tc>
                  <a:txBody>
                    <a:bodyPr/>
                    <a:lstStyle/>
                    <a:p>
                      <a:pPr marL="0" indent="0">
                        <a:buFont typeface="Arial" panose="020B0604020202020204" pitchFamily="34" charset="0"/>
                        <a:buNone/>
                      </a:pPr>
                      <a:r>
                        <a:rPr lang="en-US" dirty="0"/>
                        <a:t>TAF/FTC; Descovy</a:t>
                      </a:r>
                    </a:p>
                  </a:txBody>
                  <a:tcPr/>
                </a:tc>
                <a:tc>
                  <a:txBody>
                    <a:bodyPr/>
                    <a:lstStyle/>
                    <a:p>
                      <a:pPr marL="0" indent="0">
                        <a:buFont typeface="Arial" panose="020B0604020202020204" pitchFamily="34" charset="0"/>
                        <a:buNone/>
                      </a:pPr>
                      <a:r>
                        <a:rPr lang="en-US" dirty="0"/>
                        <a:t>No</a:t>
                      </a:r>
                    </a:p>
                  </a:txBody>
                  <a:tcPr/>
                </a:tc>
                <a:tc>
                  <a:txBody>
                    <a:bodyPr/>
                    <a:lstStyle/>
                    <a:p>
                      <a:pPr marL="0" indent="0">
                        <a:buFont typeface="Arial" panose="020B0604020202020204" pitchFamily="34" charset="0"/>
                        <a:buNone/>
                      </a:pPr>
                      <a:r>
                        <a:rPr lang="en-US" dirty="0"/>
                        <a:t>No</a:t>
                      </a:r>
                    </a:p>
                  </a:txBody>
                  <a:tcPr/>
                </a:tc>
                <a:extLst>
                  <a:ext uri="{0D108BD9-81ED-4DB2-BD59-A6C34878D82A}">
                    <a16:rowId xmlns:a16="http://schemas.microsoft.com/office/drawing/2014/main" val="3964962726"/>
                  </a:ext>
                </a:extLst>
              </a:tr>
              <a:tr h="370840">
                <a:tc>
                  <a:txBody>
                    <a:bodyPr/>
                    <a:lstStyle/>
                    <a:p>
                      <a:pPr marL="0" indent="0">
                        <a:buFont typeface="Arial" panose="020B0604020202020204" pitchFamily="34" charset="0"/>
                        <a:buNone/>
                      </a:pPr>
                      <a:r>
                        <a:rPr lang="en-US" dirty="0"/>
                        <a:t>TDF/FTC; Truvada</a:t>
                      </a:r>
                    </a:p>
                  </a:txBody>
                  <a:tcPr/>
                </a:tc>
                <a:tc>
                  <a:txBody>
                    <a:bodyPr/>
                    <a:lstStyle/>
                    <a:p>
                      <a:pPr marL="0" indent="0">
                        <a:buFont typeface="Arial" panose="020B0604020202020204" pitchFamily="34" charset="0"/>
                        <a:buNone/>
                      </a:pPr>
                      <a:r>
                        <a:rPr lang="en-US" sz="1800" b="0" i="0" kern="1200" dirty="0">
                          <a:solidFill>
                            <a:schemeClr val="tx1"/>
                          </a:solidFill>
                          <a:effectLst/>
                          <a:latin typeface="+mn-lt"/>
                          <a:ea typeface="+mn-ea"/>
                          <a:cs typeface="+mn-cs"/>
                        </a:rPr>
                        <a:t>See individual components</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Acceptable to crush or dissolve</a:t>
                      </a:r>
                    </a:p>
                  </a:txBody>
                  <a:tcPr/>
                </a:tc>
                <a:extLst>
                  <a:ext uri="{0D108BD9-81ED-4DB2-BD59-A6C34878D82A}">
                    <a16:rowId xmlns:a16="http://schemas.microsoft.com/office/drawing/2014/main" val="2233240769"/>
                  </a:ext>
                </a:extLst>
              </a:tr>
              <a:tr h="370840">
                <a:tc>
                  <a:txBody>
                    <a:bodyPr/>
                    <a:lstStyle/>
                    <a:p>
                      <a:pPr marL="0" indent="0">
                        <a:buFont typeface="Arial" panose="020B0604020202020204" pitchFamily="34" charset="0"/>
                        <a:buNone/>
                      </a:pPr>
                      <a:r>
                        <a:rPr lang="en-US" dirty="0"/>
                        <a:t>ZDV/3TC; Combivir</a:t>
                      </a:r>
                    </a:p>
                  </a:txBody>
                  <a:tcPr/>
                </a:tc>
                <a:tc>
                  <a:txBody>
                    <a:bodyPr/>
                    <a:lstStyle/>
                    <a:p>
                      <a:pPr marL="0" indent="0">
                        <a:buFont typeface="Arial" panose="020B0604020202020204" pitchFamily="34" charset="0"/>
                        <a:buNone/>
                      </a:pPr>
                      <a:r>
                        <a:rPr lang="en-US" dirty="0"/>
                        <a:t>See individual components</a:t>
                      </a:r>
                    </a:p>
                  </a:txBody>
                  <a:tcPr/>
                </a:tc>
                <a:tc>
                  <a:txBody>
                    <a:bodyPr/>
                    <a:lstStyle/>
                    <a:p>
                      <a:pPr marL="0" indent="0">
                        <a:buFont typeface="Arial" panose="020B0604020202020204" pitchFamily="34" charset="0"/>
                        <a:buNone/>
                      </a:pPr>
                      <a:r>
                        <a:rPr lang="en-US" dirty="0"/>
                        <a:t>Probably acceptable to split or crush</a:t>
                      </a:r>
                    </a:p>
                  </a:txBody>
                  <a:tcPr/>
                </a:tc>
                <a:extLst>
                  <a:ext uri="{0D108BD9-81ED-4DB2-BD59-A6C34878D82A}">
                    <a16:rowId xmlns:a16="http://schemas.microsoft.com/office/drawing/2014/main" val="1170612783"/>
                  </a:ext>
                </a:extLst>
              </a:tr>
            </a:tbl>
          </a:graphicData>
        </a:graphic>
      </p:graphicFrame>
    </p:spTree>
    <p:extLst>
      <p:ext uri="{BB962C8B-B14F-4D97-AF65-F5344CB8AC3E}">
        <p14:creationId xmlns:p14="http://schemas.microsoft.com/office/powerpoint/2010/main" val="32716489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6CE8B7-0E9F-4497-A8A5-A7317EB09BF2}"/>
              </a:ext>
            </a:extLst>
          </p:cNvPr>
          <p:cNvSpPr>
            <a:spLocks noGrp="1"/>
          </p:cNvSpPr>
          <p:nvPr>
            <p:ph type="title"/>
          </p:nvPr>
        </p:nvSpPr>
        <p:spPr/>
        <p:txBody>
          <a:bodyPr>
            <a:normAutofit fontScale="90000"/>
          </a:bodyPr>
          <a:lstStyle/>
          <a:p>
            <a:r>
              <a:rPr lang="en-US" dirty="0"/>
              <a:t>Acceptable Alternative Formulations and Methods of Administration of Antiretroviral Medications:</a:t>
            </a:r>
            <a:br>
              <a:rPr lang="en-US" dirty="0"/>
            </a:br>
            <a:r>
              <a:rPr lang="en-US" dirty="0"/>
              <a:t>Individual Drugs</a:t>
            </a:r>
          </a:p>
        </p:txBody>
      </p:sp>
      <p:sp>
        <p:nvSpPr>
          <p:cNvPr id="4" name="Footer Placeholder 3">
            <a:extLst>
              <a:ext uri="{FF2B5EF4-FFF2-40B4-BE49-F238E27FC236}">
                <a16:creationId xmlns:a16="http://schemas.microsoft.com/office/drawing/2014/main" id="{580E7BD6-8118-49D7-B705-3BA0D7280291}"/>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8A499A52-0C44-4691-8200-736A9E61F974}"/>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9CA0E2F8-26B9-4CEA-A16D-15B6F0CEDAA9}"/>
              </a:ext>
            </a:extLst>
          </p:cNvPr>
          <p:cNvSpPr>
            <a:spLocks noGrp="1"/>
          </p:cNvSpPr>
          <p:nvPr>
            <p:ph type="dt" sz="half" idx="2"/>
          </p:nvPr>
        </p:nvSpPr>
        <p:spPr/>
        <p:txBody>
          <a:bodyPr/>
          <a:lstStyle/>
          <a:p>
            <a:r>
              <a:rPr lang="en-US" dirty="0">
                <a:solidFill>
                  <a:schemeClr val="bg1">
                    <a:lumMod val="50000"/>
                  </a:schemeClr>
                </a:solidFill>
              </a:rPr>
              <a:t>JANUARY 2026</a:t>
            </a:r>
          </a:p>
        </p:txBody>
      </p:sp>
      <p:graphicFrame>
        <p:nvGraphicFramePr>
          <p:cNvPr id="7" name="Content Placeholder 6">
            <a:extLst>
              <a:ext uri="{FF2B5EF4-FFF2-40B4-BE49-F238E27FC236}">
                <a16:creationId xmlns:a16="http://schemas.microsoft.com/office/drawing/2014/main" id="{ECBFDBA4-E866-410E-855D-858CB57365EF}"/>
              </a:ext>
            </a:extLst>
          </p:cNvPr>
          <p:cNvGraphicFramePr>
            <a:graphicFrameLocks noGrp="1"/>
          </p:cNvGraphicFramePr>
          <p:nvPr>
            <p:ph idx="1"/>
            <p:extLst>
              <p:ext uri="{D42A27DB-BD31-4B8C-83A1-F6EECF244321}">
                <p14:modId xmlns:p14="http://schemas.microsoft.com/office/powerpoint/2010/main" val="3327997840"/>
              </p:ext>
            </p:extLst>
          </p:nvPr>
        </p:nvGraphicFramePr>
        <p:xfrm>
          <a:off x="838200" y="1603793"/>
          <a:ext cx="10515600" cy="4414520"/>
        </p:xfrm>
        <a:graphic>
          <a:graphicData uri="http://schemas.openxmlformats.org/drawingml/2006/table">
            <a:tbl>
              <a:tblPr firstRow="1" bandRow="1">
                <a:tableStyleId>{5940675A-B579-460E-94D1-54222C63F5DA}</a:tableStyleId>
              </a:tblPr>
              <a:tblGrid>
                <a:gridCol w="4840705">
                  <a:extLst>
                    <a:ext uri="{9D8B030D-6E8A-4147-A177-3AD203B41FA5}">
                      <a16:colId xmlns:a16="http://schemas.microsoft.com/office/drawing/2014/main" val="2965091158"/>
                    </a:ext>
                  </a:extLst>
                </a:gridCol>
                <a:gridCol w="2871537">
                  <a:extLst>
                    <a:ext uri="{9D8B030D-6E8A-4147-A177-3AD203B41FA5}">
                      <a16:colId xmlns:a16="http://schemas.microsoft.com/office/drawing/2014/main" val="1943214951"/>
                    </a:ext>
                  </a:extLst>
                </a:gridCol>
                <a:gridCol w="2803358">
                  <a:extLst>
                    <a:ext uri="{9D8B030D-6E8A-4147-A177-3AD203B41FA5}">
                      <a16:colId xmlns:a16="http://schemas.microsoft.com/office/drawing/2014/main" val="2036904806"/>
                    </a:ext>
                  </a:extLst>
                </a:gridCol>
              </a:tblGrid>
              <a:tr h="370840">
                <a:tc>
                  <a:txBody>
                    <a:bodyPr/>
                    <a:lstStyle/>
                    <a:p>
                      <a:r>
                        <a:rPr lang="en-US" b="1" dirty="0">
                          <a:solidFill>
                            <a:schemeClr val="bg1"/>
                          </a:solidFill>
                        </a:rPr>
                        <a:t>Drug</a:t>
                      </a:r>
                    </a:p>
                  </a:txBody>
                  <a:tcPr anchor="b">
                    <a:solidFill>
                      <a:srgbClr val="523178"/>
                    </a:solidFill>
                  </a:tcPr>
                </a:tc>
                <a:tc>
                  <a:txBody>
                    <a:bodyPr/>
                    <a:lstStyle/>
                    <a:p>
                      <a:r>
                        <a:rPr lang="en-US" b="1" dirty="0">
                          <a:solidFill>
                            <a:schemeClr val="bg1"/>
                          </a:solidFill>
                        </a:rPr>
                        <a:t>Available as Liquid, Powder, or Chewable Tablet?</a:t>
                      </a:r>
                    </a:p>
                  </a:txBody>
                  <a:tcPr>
                    <a:solidFill>
                      <a:srgbClr val="523178"/>
                    </a:solidFill>
                  </a:tcPr>
                </a:tc>
                <a:tc>
                  <a:txBody>
                    <a:bodyPr/>
                    <a:lstStyle/>
                    <a:p>
                      <a:r>
                        <a:rPr lang="en-US" b="1" dirty="0">
                          <a:solidFill>
                            <a:schemeClr val="bg1"/>
                          </a:solidFill>
                        </a:rPr>
                        <a:t>Can Tablet Be Split, Crushed, or Dissolved?</a:t>
                      </a:r>
                    </a:p>
                  </a:txBody>
                  <a:tcPr>
                    <a:solidFill>
                      <a:srgbClr val="523178"/>
                    </a:solidFill>
                  </a:tcPr>
                </a:tc>
                <a:extLst>
                  <a:ext uri="{0D108BD9-81ED-4DB2-BD59-A6C34878D82A}">
                    <a16:rowId xmlns:a16="http://schemas.microsoft.com/office/drawing/2014/main" val="1391323950"/>
                  </a:ext>
                </a:extLst>
              </a:tr>
              <a:tr h="370840">
                <a:tc>
                  <a:txBody>
                    <a:bodyPr/>
                    <a:lstStyle/>
                    <a:p>
                      <a:pPr marL="0" indent="0">
                        <a:buFont typeface="Arial" panose="020B0604020202020204" pitchFamily="34" charset="0"/>
                        <a:buNone/>
                      </a:pPr>
                      <a:r>
                        <a:rPr lang="en-US" dirty="0"/>
                        <a:t>ABC; Ziagen</a:t>
                      </a:r>
                    </a:p>
                  </a:txBody>
                  <a:tcPr/>
                </a:tc>
                <a:tc>
                  <a:txBody>
                    <a:bodyPr/>
                    <a:lstStyle/>
                    <a:p>
                      <a:pPr marL="0" indent="0">
                        <a:buFont typeface="Arial" panose="020B0604020202020204" pitchFamily="34" charset="0"/>
                        <a:buNone/>
                      </a:pPr>
                      <a:r>
                        <a:rPr lang="fr-FR" dirty="0"/>
                        <a:t>Oral solution (20 mg/</a:t>
                      </a:r>
                      <a:r>
                        <a:rPr lang="fr-FR" dirty="0" err="1"/>
                        <a:t>mL</a:t>
                      </a:r>
                      <a:r>
                        <a:rPr lang="fr-FR" dirty="0"/>
                        <a:t>)</a:t>
                      </a:r>
                      <a:endParaRPr lang="en-US" dirty="0"/>
                    </a:p>
                  </a:txBody>
                  <a:tcPr/>
                </a:tc>
                <a:tc>
                  <a:txBody>
                    <a:bodyPr/>
                    <a:lstStyle/>
                    <a:p>
                      <a:pPr marL="0" indent="0">
                        <a:buFont typeface="Arial" panose="020B0604020202020204" pitchFamily="34" charset="0"/>
                        <a:buNone/>
                      </a:pPr>
                      <a:r>
                        <a:rPr lang="en-US" dirty="0"/>
                        <a:t>No data</a:t>
                      </a:r>
                    </a:p>
                  </a:txBody>
                  <a:tcPr/>
                </a:tc>
                <a:extLst>
                  <a:ext uri="{0D108BD9-81ED-4DB2-BD59-A6C34878D82A}">
                    <a16:rowId xmlns:a16="http://schemas.microsoft.com/office/drawing/2014/main" val="4279552632"/>
                  </a:ext>
                </a:extLst>
              </a:tr>
              <a:tr h="370840">
                <a:tc>
                  <a:txBody>
                    <a:bodyPr/>
                    <a:lstStyle/>
                    <a:p>
                      <a:pPr marL="0" indent="0">
                        <a:buFont typeface="Arial" panose="020B0604020202020204" pitchFamily="34" charset="0"/>
                        <a:buNone/>
                      </a:pPr>
                      <a:r>
                        <a:rPr lang="en-US" dirty="0"/>
                        <a:t>ATV; Reyataz</a:t>
                      </a:r>
                    </a:p>
                  </a:txBody>
                  <a:tcPr/>
                </a:tc>
                <a:tc>
                  <a:txBody>
                    <a:bodyPr/>
                    <a:lstStyle/>
                    <a:p>
                      <a:pPr marL="0" indent="0">
                        <a:buFont typeface="Arial" panose="020B0604020202020204" pitchFamily="34" charset="0"/>
                        <a:buNone/>
                      </a:pPr>
                      <a:r>
                        <a:rPr lang="en-US" dirty="0"/>
                        <a:t>Oral dispersible powder </a:t>
                      </a:r>
                      <a:br>
                        <a:rPr lang="en-US" dirty="0"/>
                      </a:br>
                      <a:r>
                        <a:rPr lang="en-US" dirty="0"/>
                        <a:t>(50 mg/packet)</a:t>
                      </a:r>
                    </a:p>
                  </a:txBody>
                  <a:tcPr/>
                </a:tc>
                <a:tc>
                  <a:txBody>
                    <a:bodyPr/>
                    <a:lstStyle/>
                    <a:p>
                      <a:pPr marL="0" indent="0">
                        <a:buFont typeface="Arial" panose="020B0604020202020204" pitchFamily="34" charset="0"/>
                        <a:buNone/>
                      </a:pPr>
                      <a:r>
                        <a:rPr lang="en-US" dirty="0"/>
                        <a:t>Okay to open capsule and sprinkle contents</a:t>
                      </a:r>
                    </a:p>
                  </a:txBody>
                  <a:tcPr/>
                </a:tc>
                <a:extLst>
                  <a:ext uri="{0D108BD9-81ED-4DB2-BD59-A6C34878D82A}">
                    <a16:rowId xmlns:a16="http://schemas.microsoft.com/office/drawing/2014/main" val="3964962726"/>
                  </a:ext>
                </a:extLst>
              </a:tr>
              <a:tr h="370840">
                <a:tc>
                  <a:txBody>
                    <a:bodyPr/>
                    <a:lstStyle/>
                    <a:p>
                      <a:pPr marL="0" indent="0">
                        <a:buFont typeface="Arial" panose="020B0604020202020204" pitchFamily="34" charset="0"/>
                        <a:buNone/>
                      </a:pPr>
                      <a:r>
                        <a:rPr lang="en-US" dirty="0"/>
                        <a:t>DRV; Prezista</a:t>
                      </a:r>
                    </a:p>
                  </a:txBody>
                  <a:tcPr/>
                </a:tc>
                <a:tc>
                  <a:txBody>
                    <a:bodyPr/>
                    <a:lstStyle/>
                    <a:p>
                      <a:pPr marL="0" indent="0">
                        <a:buFont typeface="Arial" panose="020B0604020202020204" pitchFamily="34" charset="0"/>
                        <a:buNone/>
                      </a:pPr>
                      <a:r>
                        <a:rPr lang="en-US" dirty="0"/>
                        <a:t>Oral suspension </a:t>
                      </a:r>
                      <a:br>
                        <a:rPr lang="en-US" dirty="0"/>
                      </a:br>
                      <a:r>
                        <a:rPr lang="en-US" dirty="0"/>
                        <a:t>(100 mg/mL)</a:t>
                      </a: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Probably acceptable to crush</a:t>
                      </a:r>
                    </a:p>
                  </a:txBody>
                  <a:tcPr/>
                </a:tc>
                <a:extLst>
                  <a:ext uri="{0D108BD9-81ED-4DB2-BD59-A6C34878D82A}">
                    <a16:rowId xmlns:a16="http://schemas.microsoft.com/office/drawing/2014/main" val="2233240769"/>
                  </a:ext>
                </a:extLst>
              </a:tr>
              <a:tr h="370840">
                <a:tc>
                  <a:txBody>
                    <a:bodyPr/>
                    <a:lstStyle/>
                    <a:p>
                      <a:pPr marL="0" indent="0">
                        <a:buFont typeface="Arial" panose="020B0604020202020204" pitchFamily="34" charset="0"/>
                        <a:buNone/>
                      </a:pPr>
                      <a:r>
                        <a:rPr lang="en-US" dirty="0"/>
                        <a:t>DOR; </a:t>
                      </a:r>
                      <a:r>
                        <a:rPr lang="en-US" dirty="0" err="1"/>
                        <a:t>Pifeltro</a:t>
                      </a:r>
                      <a:endParaRPr lang="en-US" dirty="0"/>
                    </a:p>
                  </a:txBody>
                  <a:tcPr/>
                </a:tc>
                <a:tc>
                  <a:txBody>
                    <a:bodyPr/>
                    <a:lstStyle/>
                    <a:p>
                      <a:pPr marL="0" indent="0">
                        <a:buFont typeface="Arial" panose="020B0604020202020204" pitchFamily="34" charset="0"/>
                        <a:buNone/>
                      </a:pPr>
                      <a:r>
                        <a:rPr lang="en-US" dirty="0"/>
                        <a:t>No</a:t>
                      </a:r>
                    </a:p>
                  </a:txBody>
                  <a:tcPr/>
                </a:tc>
                <a:tc>
                  <a:txBody>
                    <a:bodyPr/>
                    <a:lstStyle/>
                    <a:p>
                      <a:pPr marL="0" indent="0">
                        <a:buFont typeface="Arial" panose="020B0604020202020204" pitchFamily="34" charset="0"/>
                        <a:buNone/>
                      </a:pPr>
                      <a:r>
                        <a:rPr lang="en-US" dirty="0"/>
                        <a:t>No data</a:t>
                      </a:r>
                    </a:p>
                  </a:txBody>
                  <a:tcPr/>
                </a:tc>
                <a:extLst>
                  <a:ext uri="{0D108BD9-81ED-4DB2-BD59-A6C34878D82A}">
                    <a16:rowId xmlns:a16="http://schemas.microsoft.com/office/drawing/2014/main" val="1170612783"/>
                  </a:ext>
                </a:extLst>
              </a:tr>
              <a:tr h="370840">
                <a:tc>
                  <a:txBody>
                    <a:bodyPr/>
                    <a:lstStyle/>
                    <a:p>
                      <a:pPr marL="0" indent="0">
                        <a:buFont typeface="Arial" panose="020B0604020202020204" pitchFamily="34" charset="0"/>
                        <a:buNone/>
                      </a:pPr>
                      <a:r>
                        <a:rPr lang="en-US" dirty="0"/>
                        <a:t>DTG; Tivicay</a:t>
                      </a:r>
                    </a:p>
                  </a:txBody>
                  <a:tcPr/>
                </a:tc>
                <a:tc>
                  <a:txBody>
                    <a:bodyPr/>
                    <a:lstStyle/>
                    <a:p>
                      <a:pPr marL="0" indent="0">
                        <a:buFont typeface="Arial" panose="020B0604020202020204" pitchFamily="34" charset="0"/>
                        <a:buNone/>
                      </a:pPr>
                      <a:r>
                        <a:rPr lang="en-US" dirty="0"/>
                        <a:t>No</a:t>
                      </a:r>
                    </a:p>
                  </a:txBody>
                  <a:tcPr/>
                </a:tc>
                <a:tc>
                  <a:txBody>
                    <a:bodyPr/>
                    <a:lstStyle/>
                    <a:p>
                      <a:pPr marL="0" indent="0">
                        <a:buFont typeface="Arial" panose="020B0604020202020204" pitchFamily="34" charset="0"/>
                        <a:buNone/>
                      </a:pPr>
                      <a:r>
                        <a:rPr lang="en-US" dirty="0"/>
                        <a:t>Acceptable to crush</a:t>
                      </a:r>
                    </a:p>
                  </a:txBody>
                  <a:tcPr/>
                </a:tc>
                <a:extLst>
                  <a:ext uri="{0D108BD9-81ED-4DB2-BD59-A6C34878D82A}">
                    <a16:rowId xmlns:a16="http://schemas.microsoft.com/office/drawing/2014/main" val="554396577"/>
                  </a:ext>
                </a:extLst>
              </a:tr>
              <a:tr h="370840">
                <a:tc>
                  <a:txBody>
                    <a:bodyPr/>
                    <a:lstStyle/>
                    <a:p>
                      <a:pPr marL="0" indent="0">
                        <a:buFont typeface="Arial" panose="020B0604020202020204" pitchFamily="34" charset="0"/>
                        <a:buNone/>
                      </a:pPr>
                      <a:r>
                        <a:rPr lang="en-US" dirty="0"/>
                        <a:t>EFV; Sustiva</a:t>
                      </a:r>
                    </a:p>
                  </a:txBody>
                  <a:tcPr/>
                </a:tc>
                <a:tc>
                  <a:txBody>
                    <a:bodyPr/>
                    <a:lstStyle/>
                    <a:p>
                      <a:pPr marL="0" indent="0">
                        <a:buFont typeface="Arial" panose="020B0604020202020204" pitchFamily="34" charset="0"/>
                        <a:buNone/>
                      </a:pPr>
                      <a:r>
                        <a:rPr lang="en-US" dirty="0"/>
                        <a:t>No</a:t>
                      </a:r>
                    </a:p>
                  </a:txBody>
                  <a:tcPr/>
                </a:tc>
                <a:tc>
                  <a:txBody>
                    <a:bodyPr/>
                    <a:lstStyle/>
                    <a:p>
                      <a:pPr marL="0" indent="0">
                        <a:buFont typeface="Arial" panose="020B0604020202020204" pitchFamily="34" charset="0"/>
                        <a:buNone/>
                      </a:pPr>
                      <a:r>
                        <a:rPr lang="en-US" dirty="0"/>
                        <a:t>No</a:t>
                      </a:r>
                    </a:p>
                  </a:txBody>
                  <a:tcPr/>
                </a:tc>
                <a:extLst>
                  <a:ext uri="{0D108BD9-81ED-4DB2-BD59-A6C34878D82A}">
                    <a16:rowId xmlns:a16="http://schemas.microsoft.com/office/drawing/2014/main" val="404136950"/>
                  </a:ext>
                </a:extLst>
              </a:tr>
              <a:tr h="370840">
                <a:tc>
                  <a:txBody>
                    <a:bodyPr/>
                    <a:lstStyle/>
                    <a:p>
                      <a:pPr marL="0" indent="0">
                        <a:buFont typeface="Arial" panose="020B0604020202020204" pitchFamily="34" charset="0"/>
                        <a:buNone/>
                      </a:pPr>
                      <a:r>
                        <a:rPr lang="en-US" dirty="0"/>
                        <a:t>EVG; Vitekta</a:t>
                      </a:r>
                    </a:p>
                  </a:txBody>
                  <a:tcPr/>
                </a:tc>
                <a:tc>
                  <a:txBody>
                    <a:bodyPr/>
                    <a:lstStyle/>
                    <a:p>
                      <a:pPr marL="0" indent="0">
                        <a:buFont typeface="Arial" panose="020B0604020202020204" pitchFamily="34" charset="0"/>
                        <a:buNone/>
                      </a:pPr>
                      <a:r>
                        <a:rPr lang="en-US" dirty="0"/>
                        <a:t>No</a:t>
                      </a:r>
                    </a:p>
                  </a:txBody>
                  <a:tcPr/>
                </a:tc>
                <a:tc>
                  <a:txBody>
                    <a:bodyPr/>
                    <a:lstStyle/>
                    <a:p>
                      <a:pPr marL="0" indent="0">
                        <a:buFont typeface="Arial" panose="020B0604020202020204" pitchFamily="34" charset="0"/>
                        <a:buNone/>
                      </a:pPr>
                      <a:r>
                        <a:rPr lang="en-US" dirty="0"/>
                        <a:t>No data</a:t>
                      </a:r>
                    </a:p>
                  </a:txBody>
                  <a:tcPr/>
                </a:tc>
                <a:extLst>
                  <a:ext uri="{0D108BD9-81ED-4DB2-BD59-A6C34878D82A}">
                    <a16:rowId xmlns:a16="http://schemas.microsoft.com/office/drawing/2014/main" val="3084174529"/>
                  </a:ext>
                </a:extLst>
              </a:tr>
              <a:tr h="370840">
                <a:tc>
                  <a:txBody>
                    <a:bodyPr/>
                    <a:lstStyle/>
                    <a:p>
                      <a:pPr marL="0" indent="0">
                        <a:buFont typeface="Arial" panose="020B0604020202020204" pitchFamily="34" charset="0"/>
                        <a:buNone/>
                      </a:pPr>
                      <a:r>
                        <a:rPr lang="en-US" dirty="0"/>
                        <a:t>FTC; Emtriva</a:t>
                      </a:r>
                    </a:p>
                  </a:txBody>
                  <a:tcPr/>
                </a:tc>
                <a:tc>
                  <a:txBody>
                    <a:bodyPr/>
                    <a:lstStyle/>
                    <a:p>
                      <a:pPr marL="0" indent="0">
                        <a:buFont typeface="Arial" panose="020B0604020202020204" pitchFamily="34" charset="0"/>
                        <a:buNone/>
                      </a:pPr>
                      <a:r>
                        <a:rPr lang="fr-FR" dirty="0"/>
                        <a:t>Oral solution (10 mg/</a:t>
                      </a:r>
                      <a:r>
                        <a:rPr lang="fr-FR" dirty="0" err="1"/>
                        <a:t>mL</a:t>
                      </a:r>
                      <a:r>
                        <a:rPr lang="fr-FR" dirty="0"/>
                        <a:t>)</a:t>
                      </a:r>
                      <a:endParaRPr lang="en-US" dirty="0"/>
                    </a:p>
                  </a:txBody>
                  <a:tcPr/>
                </a:tc>
                <a:tc>
                  <a:txBody>
                    <a:bodyPr/>
                    <a:lstStyle/>
                    <a:p>
                      <a:pPr marL="0" indent="0">
                        <a:buFont typeface="Arial" panose="020B0604020202020204" pitchFamily="34" charset="0"/>
                        <a:buNone/>
                      </a:pPr>
                      <a:r>
                        <a:rPr lang="en-US" dirty="0"/>
                        <a:t>Acceptable to open and dissolve in water</a:t>
                      </a:r>
                    </a:p>
                  </a:txBody>
                  <a:tcPr/>
                </a:tc>
                <a:extLst>
                  <a:ext uri="{0D108BD9-81ED-4DB2-BD59-A6C34878D82A}">
                    <a16:rowId xmlns:a16="http://schemas.microsoft.com/office/drawing/2014/main" val="1274236642"/>
                  </a:ext>
                </a:extLst>
              </a:tr>
            </a:tbl>
          </a:graphicData>
        </a:graphic>
      </p:graphicFrame>
    </p:spTree>
    <p:extLst>
      <p:ext uri="{BB962C8B-B14F-4D97-AF65-F5344CB8AC3E}">
        <p14:creationId xmlns:p14="http://schemas.microsoft.com/office/powerpoint/2010/main" val="3475546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6CE8B7-0E9F-4497-A8A5-A7317EB09BF2}"/>
              </a:ext>
            </a:extLst>
          </p:cNvPr>
          <p:cNvSpPr>
            <a:spLocks noGrp="1"/>
          </p:cNvSpPr>
          <p:nvPr>
            <p:ph type="title"/>
          </p:nvPr>
        </p:nvSpPr>
        <p:spPr/>
        <p:txBody>
          <a:bodyPr>
            <a:normAutofit fontScale="90000"/>
          </a:bodyPr>
          <a:lstStyle/>
          <a:p>
            <a:r>
              <a:rPr lang="en-US" dirty="0"/>
              <a:t>Acceptable Alternative Formulations and Methods of Administration of Antiretroviral Medications:</a:t>
            </a:r>
            <a:br>
              <a:rPr lang="en-US" dirty="0"/>
            </a:br>
            <a:r>
              <a:rPr lang="en-US" dirty="0"/>
              <a:t>Individual Drugs, </a:t>
            </a:r>
            <a:r>
              <a:rPr lang="en-US" sz="3100" i="1" dirty="0"/>
              <a:t>continued</a:t>
            </a:r>
            <a:endParaRPr lang="en-US" i="1" dirty="0"/>
          </a:p>
        </p:txBody>
      </p:sp>
      <p:sp>
        <p:nvSpPr>
          <p:cNvPr id="4" name="Footer Placeholder 3">
            <a:extLst>
              <a:ext uri="{FF2B5EF4-FFF2-40B4-BE49-F238E27FC236}">
                <a16:creationId xmlns:a16="http://schemas.microsoft.com/office/drawing/2014/main" id="{580E7BD6-8118-49D7-B705-3BA0D7280291}"/>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8A499A52-0C44-4691-8200-736A9E61F974}"/>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9CA0E2F8-26B9-4CEA-A16D-15B6F0CEDAA9}"/>
              </a:ext>
            </a:extLst>
          </p:cNvPr>
          <p:cNvSpPr>
            <a:spLocks noGrp="1"/>
          </p:cNvSpPr>
          <p:nvPr>
            <p:ph type="dt" sz="half" idx="2"/>
          </p:nvPr>
        </p:nvSpPr>
        <p:spPr/>
        <p:txBody>
          <a:bodyPr/>
          <a:lstStyle/>
          <a:p>
            <a:r>
              <a:rPr lang="en-US" dirty="0">
                <a:solidFill>
                  <a:schemeClr val="bg1">
                    <a:lumMod val="50000"/>
                  </a:schemeClr>
                </a:solidFill>
              </a:rPr>
              <a:t>JANUARY 2026</a:t>
            </a:r>
          </a:p>
        </p:txBody>
      </p:sp>
      <p:graphicFrame>
        <p:nvGraphicFramePr>
          <p:cNvPr id="7" name="Content Placeholder 6">
            <a:extLst>
              <a:ext uri="{FF2B5EF4-FFF2-40B4-BE49-F238E27FC236}">
                <a16:creationId xmlns:a16="http://schemas.microsoft.com/office/drawing/2014/main" id="{ECBFDBA4-E866-410E-855D-858CB57365EF}"/>
              </a:ext>
            </a:extLst>
          </p:cNvPr>
          <p:cNvGraphicFramePr>
            <a:graphicFrameLocks noGrp="1"/>
          </p:cNvGraphicFramePr>
          <p:nvPr>
            <p:ph idx="1"/>
            <p:extLst>
              <p:ext uri="{D42A27DB-BD31-4B8C-83A1-F6EECF244321}">
                <p14:modId xmlns:p14="http://schemas.microsoft.com/office/powerpoint/2010/main" val="1023287519"/>
              </p:ext>
            </p:extLst>
          </p:nvPr>
        </p:nvGraphicFramePr>
        <p:xfrm>
          <a:off x="838200" y="1603793"/>
          <a:ext cx="10515600" cy="4597400"/>
        </p:xfrm>
        <a:graphic>
          <a:graphicData uri="http://schemas.openxmlformats.org/drawingml/2006/table">
            <a:tbl>
              <a:tblPr firstRow="1" bandRow="1">
                <a:tableStyleId>{5940675A-B579-460E-94D1-54222C63F5DA}</a:tableStyleId>
              </a:tblPr>
              <a:tblGrid>
                <a:gridCol w="4632158">
                  <a:extLst>
                    <a:ext uri="{9D8B030D-6E8A-4147-A177-3AD203B41FA5}">
                      <a16:colId xmlns:a16="http://schemas.microsoft.com/office/drawing/2014/main" val="2965091158"/>
                    </a:ext>
                  </a:extLst>
                </a:gridCol>
                <a:gridCol w="3080084">
                  <a:extLst>
                    <a:ext uri="{9D8B030D-6E8A-4147-A177-3AD203B41FA5}">
                      <a16:colId xmlns:a16="http://schemas.microsoft.com/office/drawing/2014/main" val="1943214951"/>
                    </a:ext>
                  </a:extLst>
                </a:gridCol>
                <a:gridCol w="2803358">
                  <a:extLst>
                    <a:ext uri="{9D8B030D-6E8A-4147-A177-3AD203B41FA5}">
                      <a16:colId xmlns:a16="http://schemas.microsoft.com/office/drawing/2014/main" val="2036904806"/>
                    </a:ext>
                  </a:extLst>
                </a:gridCol>
              </a:tblGrid>
              <a:tr h="370840">
                <a:tc>
                  <a:txBody>
                    <a:bodyPr/>
                    <a:lstStyle/>
                    <a:p>
                      <a:r>
                        <a:rPr lang="en-US" b="1" dirty="0">
                          <a:solidFill>
                            <a:schemeClr val="bg1"/>
                          </a:solidFill>
                        </a:rPr>
                        <a:t>Drug</a:t>
                      </a:r>
                    </a:p>
                  </a:txBody>
                  <a:tcPr anchor="b">
                    <a:solidFill>
                      <a:srgbClr val="523178"/>
                    </a:solidFill>
                  </a:tcPr>
                </a:tc>
                <a:tc>
                  <a:txBody>
                    <a:bodyPr/>
                    <a:lstStyle/>
                    <a:p>
                      <a:r>
                        <a:rPr lang="en-US" b="1" dirty="0">
                          <a:solidFill>
                            <a:schemeClr val="bg1"/>
                          </a:solidFill>
                        </a:rPr>
                        <a:t>Available as Liquid, Powder, or Chewable Tablet?</a:t>
                      </a:r>
                    </a:p>
                  </a:txBody>
                  <a:tcPr>
                    <a:solidFill>
                      <a:srgbClr val="523178"/>
                    </a:solidFill>
                  </a:tcPr>
                </a:tc>
                <a:tc>
                  <a:txBody>
                    <a:bodyPr/>
                    <a:lstStyle/>
                    <a:p>
                      <a:r>
                        <a:rPr lang="en-US" b="1" dirty="0">
                          <a:solidFill>
                            <a:schemeClr val="bg1"/>
                          </a:solidFill>
                        </a:rPr>
                        <a:t>Can Tablet Be Split, Crushed, or Dissolved?</a:t>
                      </a:r>
                    </a:p>
                  </a:txBody>
                  <a:tcPr>
                    <a:solidFill>
                      <a:srgbClr val="523178"/>
                    </a:solidFill>
                  </a:tcPr>
                </a:tc>
                <a:extLst>
                  <a:ext uri="{0D108BD9-81ED-4DB2-BD59-A6C34878D82A}">
                    <a16:rowId xmlns:a16="http://schemas.microsoft.com/office/drawing/2014/main" val="1391323950"/>
                  </a:ext>
                </a:extLst>
              </a:tr>
              <a:tr h="370840">
                <a:tc>
                  <a:txBody>
                    <a:bodyPr/>
                    <a:lstStyle/>
                    <a:p>
                      <a:pPr marL="0" indent="0">
                        <a:buFont typeface="Arial" panose="020B0604020202020204" pitchFamily="34" charset="0"/>
                        <a:buNone/>
                      </a:pPr>
                      <a:r>
                        <a:rPr lang="en-US" dirty="0"/>
                        <a:t>3TC; Epivir</a:t>
                      </a:r>
                    </a:p>
                  </a:txBody>
                  <a:tcPr/>
                </a:tc>
                <a:tc>
                  <a:txBody>
                    <a:bodyPr/>
                    <a:lstStyle/>
                    <a:p>
                      <a:pPr marL="0" indent="0">
                        <a:buFont typeface="Arial" panose="020B0604020202020204" pitchFamily="34" charset="0"/>
                        <a:buNone/>
                      </a:pPr>
                      <a:r>
                        <a:rPr lang="fr-FR" dirty="0"/>
                        <a:t>Oral solution (10 mg/</a:t>
                      </a:r>
                      <a:r>
                        <a:rPr lang="fr-FR" dirty="0" err="1"/>
                        <a:t>mL</a:t>
                      </a:r>
                      <a:r>
                        <a:rPr lang="fr-FR" dirty="0"/>
                        <a:t>)</a:t>
                      </a:r>
                      <a:endParaRPr lang="en-US" dirty="0"/>
                    </a:p>
                  </a:txBody>
                  <a:tcPr/>
                </a:tc>
                <a:tc>
                  <a:txBody>
                    <a:bodyPr/>
                    <a:lstStyle/>
                    <a:p>
                      <a:pPr marL="0" indent="0">
                        <a:buFont typeface="Arial" panose="020B0604020202020204" pitchFamily="34" charset="0"/>
                        <a:buNone/>
                      </a:pPr>
                      <a:r>
                        <a:rPr lang="en-US" dirty="0"/>
                        <a:t>Acceptable to crush or split</a:t>
                      </a:r>
                    </a:p>
                  </a:txBody>
                  <a:tcPr/>
                </a:tc>
                <a:extLst>
                  <a:ext uri="{0D108BD9-81ED-4DB2-BD59-A6C34878D82A}">
                    <a16:rowId xmlns:a16="http://schemas.microsoft.com/office/drawing/2014/main" val="4279552632"/>
                  </a:ext>
                </a:extLst>
              </a:tr>
              <a:tr h="370840">
                <a:tc>
                  <a:txBody>
                    <a:bodyPr/>
                    <a:lstStyle/>
                    <a:p>
                      <a:pPr marL="0" indent="0">
                        <a:buFont typeface="Arial" panose="020B0604020202020204" pitchFamily="34" charset="0"/>
                        <a:buNone/>
                      </a:pPr>
                      <a:r>
                        <a:rPr lang="en-US" dirty="0"/>
                        <a:t>RAL; Isentress</a:t>
                      </a:r>
                    </a:p>
                  </a:txBody>
                  <a:tcPr/>
                </a:tc>
                <a:tc>
                  <a:txBody>
                    <a:bodyPr/>
                    <a:lstStyle/>
                    <a:p>
                      <a:pPr marL="0" indent="0">
                        <a:buFont typeface="Arial" panose="020B0604020202020204" pitchFamily="34" charset="0"/>
                        <a:buNone/>
                      </a:pPr>
                      <a:r>
                        <a:rPr lang="en-US" dirty="0"/>
                        <a:t>Chewable tablet (25 mg, </a:t>
                      </a:r>
                      <a:br>
                        <a:rPr lang="en-US" dirty="0"/>
                      </a:br>
                      <a:r>
                        <a:rPr lang="en-US" dirty="0"/>
                        <a:t>100 mg); oral powder for suspension (100 mg/packet); neither is bioequivalent to the 400 mg adult dose</a:t>
                      </a:r>
                    </a:p>
                  </a:txBody>
                  <a:tcPr/>
                </a:tc>
                <a:tc>
                  <a:txBody>
                    <a:bodyPr/>
                    <a:lstStyle/>
                    <a:p>
                      <a:pPr marL="0" indent="0">
                        <a:buFont typeface="Arial" panose="020B0604020202020204" pitchFamily="34" charset="0"/>
                        <a:buNone/>
                      </a:pPr>
                      <a:r>
                        <a:rPr lang="en-US" dirty="0"/>
                        <a:t>Not recommended</a:t>
                      </a:r>
                    </a:p>
                  </a:txBody>
                  <a:tcPr/>
                </a:tc>
                <a:extLst>
                  <a:ext uri="{0D108BD9-81ED-4DB2-BD59-A6C34878D82A}">
                    <a16:rowId xmlns:a16="http://schemas.microsoft.com/office/drawing/2014/main" val="3964962726"/>
                  </a:ext>
                </a:extLst>
              </a:tr>
              <a:tr h="370840">
                <a:tc>
                  <a:txBody>
                    <a:bodyPr/>
                    <a:lstStyle/>
                    <a:p>
                      <a:pPr marL="0" indent="0">
                        <a:buFont typeface="Arial" panose="020B0604020202020204" pitchFamily="34" charset="0"/>
                        <a:buNone/>
                      </a:pPr>
                      <a:r>
                        <a:rPr lang="en-US" dirty="0"/>
                        <a:t>RAL HD; Isentress HD</a:t>
                      </a:r>
                    </a:p>
                  </a:txBody>
                  <a:tcPr/>
                </a:tc>
                <a:tc>
                  <a:txBody>
                    <a:bodyPr/>
                    <a:lstStyle/>
                    <a:p>
                      <a:pPr marL="0" indent="0">
                        <a:buFont typeface="Arial" panose="020B0604020202020204" pitchFamily="34" charset="0"/>
                        <a:buNone/>
                      </a:pPr>
                      <a:r>
                        <a:rPr lang="en-US" dirty="0"/>
                        <a:t>No</a:t>
                      </a: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No data; not recommended</a:t>
                      </a:r>
                    </a:p>
                  </a:txBody>
                  <a:tcPr/>
                </a:tc>
                <a:extLst>
                  <a:ext uri="{0D108BD9-81ED-4DB2-BD59-A6C34878D82A}">
                    <a16:rowId xmlns:a16="http://schemas.microsoft.com/office/drawing/2014/main" val="2233240769"/>
                  </a:ext>
                </a:extLst>
              </a:tr>
              <a:tr h="370840">
                <a:tc>
                  <a:txBody>
                    <a:bodyPr/>
                    <a:lstStyle/>
                    <a:p>
                      <a:pPr marL="0" indent="0">
                        <a:buFont typeface="Arial" panose="020B0604020202020204" pitchFamily="34" charset="0"/>
                        <a:buNone/>
                      </a:pPr>
                      <a:r>
                        <a:rPr lang="en-US" dirty="0"/>
                        <a:t>RPV; Edurant</a:t>
                      </a:r>
                    </a:p>
                  </a:txBody>
                  <a:tcPr/>
                </a:tc>
                <a:tc>
                  <a:txBody>
                    <a:bodyPr/>
                    <a:lstStyle/>
                    <a:p>
                      <a:pPr marL="0" indent="0">
                        <a:buFont typeface="Arial" panose="020B0604020202020204" pitchFamily="34" charset="0"/>
                        <a:buNone/>
                      </a:pPr>
                      <a:r>
                        <a:rPr lang="en-US" dirty="0"/>
                        <a:t>No</a:t>
                      </a:r>
                    </a:p>
                  </a:txBody>
                  <a:tcPr/>
                </a:tc>
                <a:tc>
                  <a:txBody>
                    <a:bodyPr/>
                    <a:lstStyle/>
                    <a:p>
                      <a:pPr marL="0" indent="0">
                        <a:buFont typeface="Arial" panose="020B0604020202020204" pitchFamily="34" charset="0"/>
                        <a:buNone/>
                      </a:pPr>
                      <a:r>
                        <a:rPr lang="en-US" dirty="0"/>
                        <a:t>No data; not recommended</a:t>
                      </a:r>
                    </a:p>
                  </a:txBody>
                  <a:tcPr/>
                </a:tc>
                <a:extLst>
                  <a:ext uri="{0D108BD9-81ED-4DB2-BD59-A6C34878D82A}">
                    <a16:rowId xmlns:a16="http://schemas.microsoft.com/office/drawing/2014/main" val="1170612783"/>
                  </a:ext>
                </a:extLst>
              </a:tr>
              <a:tr h="370840">
                <a:tc>
                  <a:txBody>
                    <a:bodyPr/>
                    <a:lstStyle/>
                    <a:p>
                      <a:pPr marL="0" indent="0">
                        <a:buFont typeface="Arial" panose="020B0604020202020204" pitchFamily="34" charset="0"/>
                        <a:buNone/>
                      </a:pPr>
                      <a:r>
                        <a:rPr lang="en-US" dirty="0"/>
                        <a:t>RTV; Norvir</a:t>
                      </a:r>
                    </a:p>
                  </a:txBody>
                  <a:tcPr/>
                </a:tc>
                <a:tc>
                  <a:txBody>
                    <a:bodyPr/>
                    <a:lstStyle/>
                    <a:p>
                      <a:pPr marL="0" indent="0">
                        <a:buFont typeface="Arial" panose="020B0604020202020204" pitchFamily="34" charset="0"/>
                        <a:buNone/>
                      </a:pPr>
                      <a:r>
                        <a:rPr lang="fr-FR" dirty="0"/>
                        <a:t>Oral solution (80 mg/</a:t>
                      </a:r>
                      <a:r>
                        <a:rPr lang="fr-FR" dirty="0" err="1"/>
                        <a:t>mL</a:t>
                      </a:r>
                      <a:r>
                        <a:rPr lang="fr-FR" dirty="0"/>
                        <a:t>)</a:t>
                      </a:r>
                      <a:endParaRPr lang="en-US" dirty="0"/>
                    </a:p>
                  </a:txBody>
                  <a:tcPr/>
                </a:tc>
                <a:tc>
                  <a:txBody>
                    <a:bodyPr/>
                    <a:lstStyle/>
                    <a:p>
                      <a:pPr marL="0" indent="0">
                        <a:buFont typeface="Arial" panose="020B0604020202020204" pitchFamily="34" charset="0"/>
                        <a:buNone/>
                      </a:pPr>
                      <a:r>
                        <a:rPr lang="en-US" dirty="0"/>
                        <a:t>No</a:t>
                      </a:r>
                    </a:p>
                  </a:txBody>
                  <a:tcPr/>
                </a:tc>
                <a:extLst>
                  <a:ext uri="{0D108BD9-81ED-4DB2-BD59-A6C34878D82A}">
                    <a16:rowId xmlns:a16="http://schemas.microsoft.com/office/drawing/2014/main" val="554396577"/>
                  </a:ext>
                </a:extLst>
              </a:tr>
              <a:tr h="370840">
                <a:tc>
                  <a:txBody>
                    <a:bodyPr/>
                    <a:lstStyle/>
                    <a:p>
                      <a:pPr marL="0" indent="0">
                        <a:buFont typeface="Arial" panose="020B0604020202020204" pitchFamily="34" charset="0"/>
                        <a:buNone/>
                      </a:pPr>
                      <a:r>
                        <a:rPr lang="en-US" dirty="0"/>
                        <a:t>TAF; Vemlidy</a:t>
                      </a:r>
                    </a:p>
                  </a:txBody>
                  <a:tcPr/>
                </a:tc>
                <a:tc>
                  <a:txBody>
                    <a:bodyPr/>
                    <a:lstStyle/>
                    <a:p>
                      <a:pPr marL="0" indent="0">
                        <a:buFont typeface="Arial" panose="020B0604020202020204" pitchFamily="34" charset="0"/>
                        <a:buNone/>
                      </a:pPr>
                      <a:r>
                        <a:rPr lang="en-US" dirty="0"/>
                        <a:t>No</a:t>
                      </a:r>
                    </a:p>
                  </a:txBody>
                  <a:tcPr/>
                </a:tc>
                <a:tc>
                  <a:txBody>
                    <a:bodyPr/>
                    <a:lstStyle/>
                    <a:p>
                      <a:pPr marL="0" indent="0">
                        <a:buFont typeface="Arial" panose="020B0604020202020204" pitchFamily="34" charset="0"/>
                        <a:buNone/>
                      </a:pPr>
                      <a:r>
                        <a:rPr lang="en-US" dirty="0"/>
                        <a:t>Acceptable to crush</a:t>
                      </a:r>
                    </a:p>
                  </a:txBody>
                  <a:tcPr/>
                </a:tc>
                <a:extLst>
                  <a:ext uri="{0D108BD9-81ED-4DB2-BD59-A6C34878D82A}">
                    <a16:rowId xmlns:a16="http://schemas.microsoft.com/office/drawing/2014/main" val="404136950"/>
                  </a:ext>
                </a:extLst>
              </a:tr>
              <a:tr h="370840">
                <a:tc>
                  <a:txBody>
                    <a:bodyPr/>
                    <a:lstStyle/>
                    <a:p>
                      <a:pPr marL="0" indent="0">
                        <a:buFont typeface="Arial" panose="020B0604020202020204" pitchFamily="34" charset="0"/>
                        <a:buNone/>
                      </a:pPr>
                      <a:r>
                        <a:rPr lang="en-US" dirty="0"/>
                        <a:t>TDF; Viread</a:t>
                      </a:r>
                    </a:p>
                  </a:txBody>
                  <a:tcPr/>
                </a:tc>
                <a:tc>
                  <a:txBody>
                    <a:bodyPr/>
                    <a:lstStyle/>
                    <a:p>
                      <a:pPr marL="0" indent="0">
                        <a:buFont typeface="Arial" panose="020B0604020202020204" pitchFamily="34" charset="0"/>
                        <a:buNone/>
                      </a:pPr>
                      <a:r>
                        <a:rPr lang="en-US" dirty="0"/>
                        <a:t>Oral powder mixed with soft food only (40 mg/1 g)</a:t>
                      </a:r>
                    </a:p>
                  </a:txBody>
                  <a:tcPr/>
                </a:tc>
                <a:tc>
                  <a:txBody>
                    <a:bodyPr/>
                    <a:lstStyle/>
                    <a:p>
                      <a:pPr marL="0" indent="0">
                        <a:buFont typeface="Arial" panose="020B0604020202020204" pitchFamily="34" charset="0"/>
                        <a:buNone/>
                      </a:pPr>
                      <a:r>
                        <a:rPr lang="en-US" dirty="0"/>
                        <a:t>Acceptable to dissolve in water</a:t>
                      </a:r>
                    </a:p>
                  </a:txBody>
                  <a:tcPr/>
                </a:tc>
                <a:extLst>
                  <a:ext uri="{0D108BD9-81ED-4DB2-BD59-A6C34878D82A}">
                    <a16:rowId xmlns:a16="http://schemas.microsoft.com/office/drawing/2014/main" val="3084174529"/>
                  </a:ext>
                </a:extLst>
              </a:tr>
            </a:tbl>
          </a:graphicData>
        </a:graphic>
      </p:graphicFrame>
    </p:spTree>
    <p:extLst>
      <p:ext uri="{BB962C8B-B14F-4D97-AF65-F5344CB8AC3E}">
        <p14:creationId xmlns:p14="http://schemas.microsoft.com/office/powerpoint/2010/main" val="24271371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3B4C00-A508-43CF-A318-220F43ACB41E}"/>
              </a:ext>
            </a:extLst>
          </p:cNvPr>
          <p:cNvSpPr>
            <a:spLocks noGrp="1"/>
          </p:cNvSpPr>
          <p:nvPr>
            <p:ph type="title"/>
          </p:nvPr>
        </p:nvSpPr>
        <p:spPr/>
        <p:txBody>
          <a:bodyPr/>
          <a:lstStyle/>
          <a:p>
            <a:r>
              <a:rPr lang="en-US" dirty="0"/>
              <a:t>Key Points: Special Considerations for Comorbid Conditions</a:t>
            </a:r>
          </a:p>
        </p:txBody>
      </p:sp>
      <p:sp>
        <p:nvSpPr>
          <p:cNvPr id="3" name="Content Placeholder 2">
            <a:extLst>
              <a:ext uri="{FF2B5EF4-FFF2-40B4-BE49-F238E27FC236}">
                <a16:creationId xmlns:a16="http://schemas.microsoft.com/office/drawing/2014/main" id="{AFA4C56C-D36D-4B47-8212-BB9D2E019DD3}"/>
              </a:ext>
            </a:extLst>
          </p:cNvPr>
          <p:cNvSpPr>
            <a:spLocks noGrp="1"/>
          </p:cNvSpPr>
          <p:nvPr>
            <p:ph idx="1"/>
          </p:nvPr>
        </p:nvSpPr>
        <p:spPr/>
        <p:txBody>
          <a:bodyPr>
            <a:normAutofit fontScale="85000" lnSpcReduction="20000"/>
          </a:bodyPr>
          <a:lstStyle/>
          <a:p>
            <a:r>
              <a:rPr lang="en-US" dirty="0"/>
              <a:t>Neither mental health nor substance use disorders are contraindications to initiating ART. In some special cases, delay of initiation (for as short a time as possible) may be appropriate while addressing adherence issues and possible interactions.</a:t>
            </a:r>
          </a:p>
          <a:p>
            <a:r>
              <a:rPr lang="en-US" dirty="0"/>
              <a:t>Both COBI and DTG can cause decreased tubular excretion of creatinine and may cause a slight increase in measured creatinine.</a:t>
            </a:r>
          </a:p>
          <a:p>
            <a:r>
              <a:rPr lang="en-US" dirty="0"/>
              <a:t>Although no clear causal link has been established, ABC use has been associated with an increased risk of adverse cardiovascular events in multiple studies, including large cohorts and clinical trials, and should be avoided in an initial ART regimen.</a:t>
            </a:r>
          </a:p>
          <a:p>
            <a:r>
              <a:rPr lang="en-US" dirty="0"/>
              <a:t>Boosted PIs and COBI-boosted EVG are associated with a higher incidence of hyperlipidemia than </a:t>
            </a:r>
            <a:r>
              <a:rPr lang="en-US" dirty="0" err="1"/>
              <a:t>unboosted</a:t>
            </a:r>
            <a:r>
              <a:rPr lang="en-US" dirty="0"/>
              <a:t> INSTIs.</a:t>
            </a:r>
          </a:p>
          <a:p>
            <a:r>
              <a:rPr lang="en-US" dirty="0"/>
              <a:t>Consultation with an experienced HIV care provider is advised when a patient’s baseline viral load is very high (HIV RNA level &gt;750,000 copies/mL).</a:t>
            </a:r>
          </a:p>
        </p:txBody>
      </p:sp>
      <p:sp>
        <p:nvSpPr>
          <p:cNvPr id="4" name="Footer Placeholder 3">
            <a:extLst>
              <a:ext uri="{FF2B5EF4-FFF2-40B4-BE49-F238E27FC236}">
                <a16:creationId xmlns:a16="http://schemas.microsoft.com/office/drawing/2014/main" id="{75D30CEA-F3AF-4DA4-BC1F-DEB7E30D76E3}"/>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02553BD2-2F5F-4105-909A-CE65CC1FD37A}"/>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493F3AD1-D3B4-4CAB-ACD9-257A4C070A39}"/>
              </a:ext>
            </a:extLst>
          </p:cNvPr>
          <p:cNvSpPr>
            <a:spLocks noGrp="1"/>
          </p:cNvSpPr>
          <p:nvPr>
            <p:ph type="dt" sz="half" idx="2"/>
          </p:nvPr>
        </p:nvSpPr>
        <p:spPr/>
        <p:txBody>
          <a:bodyPr/>
          <a:lstStyle/>
          <a:p>
            <a:r>
              <a:rPr lang="en-US" dirty="0">
                <a:solidFill>
                  <a:schemeClr val="bg1">
                    <a:lumMod val="50000"/>
                  </a:schemeClr>
                </a:solidFill>
              </a:rPr>
              <a:t>JANUARY 2026</a:t>
            </a:r>
          </a:p>
        </p:txBody>
      </p:sp>
    </p:spTree>
    <p:extLst>
      <p:ext uri="{BB962C8B-B14F-4D97-AF65-F5344CB8AC3E}">
        <p14:creationId xmlns:p14="http://schemas.microsoft.com/office/powerpoint/2010/main" val="35631466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67E52-0D2C-40CB-8983-F9411344A224}"/>
              </a:ext>
            </a:extLst>
          </p:cNvPr>
          <p:cNvSpPr>
            <a:spLocks noGrp="1"/>
          </p:cNvSpPr>
          <p:nvPr>
            <p:ph type="title"/>
          </p:nvPr>
        </p:nvSpPr>
        <p:spPr/>
        <p:txBody>
          <a:bodyPr/>
          <a:lstStyle/>
          <a:p>
            <a:r>
              <a:rPr lang="en-US" dirty="0"/>
              <a:t>Recommendations: </a:t>
            </a:r>
            <a:br>
              <a:rPr lang="en-US" dirty="0"/>
            </a:br>
            <a:r>
              <a:rPr lang="en-US" dirty="0"/>
              <a:t>Regimen Selection</a:t>
            </a:r>
          </a:p>
        </p:txBody>
      </p:sp>
      <p:sp>
        <p:nvSpPr>
          <p:cNvPr id="3" name="Content Placeholder 2">
            <a:extLst>
              <a:ext uri="{FF2B5EF4-FFF2-40B4-BE49-F238E27FC236}">
                <a16:creationId xmlns:a16="http://schemas.microsoft.com/office/drawing/2014/main" id="{4F8B89B8-B3C4-4131-8112-A2990D8E2A31}"/>
              </a:ext>
            </a:extLst>
          </p:cNvPr>
          <p:cNvSpPr>
            <a:spLocks noGrp="1"/>
          </p:cNvSpPr>
          <p:nvPr>
            <p:ph idx="1"/>
          </p:nvPr>
        </p:nvSpPr>
        <p:spPr/>
        <p:txBody>
          <a:bodyPr>
            <a:normAutofit fontScale="92500" lnSpcReduction="10000"/>
          </a:bodyPr>
          <a:lstStyle/>
          <a:p>
            <a:r>
              <a:rPr lang="en-US" sz="1800" dirty="0"/>
              <a:t>When selecting an initial ART regimen for treatment naive-patients, clinicians should:</a:t>
            </a:r>
          </a:p>
          <a:p>
            <a:pPr lvl="1"/>
            <a:r>
              <a:rPr lang="en-US" sz="1800" dirty="0"/>
              <a:t>Perform genotypic HIV resistance testing for protease (A2), reverse transcriptase (A2), and integrase (B2) if the testing has not already been performed or results are not otherwise available.</a:t>
            </a:r>
          </a:p>
          <a:p>
            <a:pPr lvl="1"/>
            <a:r>
              <a:rPr lang="en-US" sz="1800" dirty="0"/>
              <a:t>Inform patients of the regimen options and engage in shared decision-making to optimize the likelihood of adherence. (A3)</a:t>
            </a:r>
          </a:p>
          <a:p>
            <a:pPr lvl="1"/>
            <a:r>
              <a:rPr lang="en-US" sz="1800" dirty="0"/>
              <a:t>Assess for comorbidities and chronic coadministered medications that may affect the choice of regimen for a patient’s initial ART. (A3)</a:t>
            </a:r>
          </a:p>
          <a:p>
            <a:pPr lvl="1"/>
            <a:r>
              <a:rPr lang="en-US" sz="1800" dirty="0"/>
              <a:t>Choose a preferred ART regimen unless one of the alternative regimens is a better choice based on individual patient factors. (A1)</a:t>
            </a:r>
          </a:p>
          <a:p>
            <a:pPr lvl="1"/>
            <a:r>
              <a:rPr lang="en-US" sz="1800" dirty="0"/>
              <a:t>Recommend an STR or a regimen with once-daily dosing unless those regimens are contraindicated by HIV resistance, drug-drug interactions, intolerance, allergy, or access. (A2)</a:t>
            </a:r>
          </a:p>
          <a:p>
            <a:pPr lvl="1"/>
            <a:r>
              <a:rPr lang="en-US" sz="1800" dirty="0"/>
              <a:t>Ask patients about their reproductive plans and discuss the use of contraception. (A3)</a:t>
            </a:r>
          </a:p>
          <a:p>
            <a:r>
              <a:rPr lang="en-US" sz="1800" dirty="0"/>
              <a:t>With the exception of DTG/3TC, clinicians should not prescribe 2-drug regimens as initial ART. (A3) Clinicians should prescribe DTG/3TC only after:</a:t>
            </a:r>
          </a:p>
          <a:p>
            <a:pPr lvl="1"/>
            <a:r>
              <a:rPr lang="en-US" sz="1800" dirty="0"/>
              <a:t>HIV resistance and HBV status are known. (A1)</a:t>
            </a:r>
          </a:p>
          <a:p>
            <a:pPr lvl="1"/>
            <a:r>
              <a:rPr lang="en-US" sz="1800" dirty="0"/>
              <a:t>Genotypic resistance testing results have confirmed that a patient does not have a relevant reverse transcriptase mutation, including the M184V/I resistance mutation. DTG/3TC is contraindicated in patients with these resistance-associated mutations. (A1)</a:t>
            </a:r>
          </a:p>
        </p:txBody>
      </p:sp>
      <p:sp>
        <p:nvSpPr>
          <p:cNvPr id="4" name="Footer Placeholder 3">
            <a:extLst>
              <a:ext uri="{FF2B5EF4-FFF2-40B4-BE49-F238E27FC236}">
                <a16:creationId xmlns:a16="http://schemas.microsoft.com/office/drawing/2014/main" id="{1653ADCD-B751-45F4-A3F7-D874251624C9}"/>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B563DE57-9FE6-4D62-B102-B290EA40FBBB}"/>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943A1028-8526-4F2D-BC11-692672B8A090}"/>
              </a:ext>
            </a:extLst>
          </p:cNvPr>
          <p:cNvSpPr>
            <a:spLocks noGrp="1"/>
          </p:cNvSpPr>
          <p:nvPr>
            <p:ph type="dt" sz="half" idx="2"/>
          </p:nvPr>
        </p:nvSpPr>
        <p:spPr/>
        <p:txBody>
          <a:bodyPr/>
          <a:lstStyle/>
          <a:p>
            <a:r>
              <a:rPr lang="en-US" dirty="0">
                <a:solidFill>
                  <a:schemeClr val="bg1">
                    <a:lumMod val="50000"/>
                  </a:schemeClr>
                </a:solidFill>
              </a:rPr>
              <a:t>JANUARY 2026</a:t>
            </a:r>
          </a:p>
        </p:txBody>
      </p:sp>
    </p:spTree>
    <p:extLst>
      <p:ext uri="{BB962C8B-B14F-4D97-AF65-F5344CB8AC3E}">
        <p14:creationId xmlns:p14="http://schemas.microsoft.com/office/powerpoint/2010/main" val="33136825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134A4E-ACA8-424C-9008-B0381FF70EBA}"/>
              </a:ext>
            </a:extLst>
          </p:cNvPr>
          <p:cNvSpPr>
            <a:spLocks noGrp="1"/>
          </p:cNvSpPr>
          <p:nvPr>
            <p:ph type="title"/>
          </p:nvPr>
        </p:nvSpPr>
        <p:spPr/>
        <p:txBody>
          <a:bodyPr/>
          <a:lstStyle/>
          <a:p>
            <a:r>
              <a:rPr lang="en-US" dirty="0"/>
              <a:t>ART-Initiation Laboratory Testing</a:t>
            </a:r>
          </a:p>
        </p:txBody>
      </p:sp>
      <p:sp>
        <p:nvSpPr>
          <p:cNvPr id="3" name="Content Placeholder 2">
            <a:extLst>
              <a:ext uri="{FF2B5EF4-FFF2-40B4-BE49-F238E27FC236}">
                <a16:creationId xmlns:a16="http://schemas.microsoft.com/office/drawing/2014/main" id="{06E68963-CF47-4818-8729-F89B0061B330}"/>
              </a:ext>
            </a:extLst>
          </p:cNvPr>
          <p:cNvSpPr>
            <a:spLocks noGrp="1"/>
          </p:cNvSpPr>
          <p:nvPr>
            <p:ph idx="1"/>
          </p:nvPr>
        </p:nvSpPr>
        <p:spPr/>
        <p:txBody>
          <a:bodyPr/>
          <a:lstStyle/>
          <a:p>
            <a:r>
              <a:rPr lang="en-US" dirty="0"/>
              <a:t>Baseline CD4 cell count</a:t>
            </a:r>
          </a:p>
          <a:p>
            <a:r>
              <a:rPr lang="en-US" dirty="0"/>
              <a:t>Baseline HIV genotypic resistance profile</a:t>
            </a:r>
          </a:p>
          <a:p>
            <a:r>
              <a:rPr lang="en-US" dirty="0"/>
              <a:t>Baseline viral load</a:t>
            </a:r>
          </a:p>
          <a:p>
            <a:r>
              <a:rPr lang="en-US" dirty="0"/>
              <a:t>Coinfections</a:t>
            </a:r>
          </a:p>
          <a:p>
            <a:r>
              <a:rPr lang="en-US" dirty="0"/>
              <a:t>Creatinine clearance level</a:t>
            </a:r>
          </a:p>
          <a:p>
            <a:r>
              <a:rPr lang="en-US" dirty="0"/>
              <a:t>Hepatic profile</a:t>
            </a:r>
          </a:p>
          <a:p>
            <a:r>
              <a:rPr lang="en-US" dirty="0"/>
              <a:t>HLA-B*5701 testing</a:t>
            </a:r>
          </a:p>
        </p:txBody>
      </p:sp>
      <p:sp>
        <p:nvSpPr>
          <p:cNvPr id="4" name="Footer Placeholder 3">
            <a:extLst>
              <a:ext uri="{FF2B5EF4-FFF2-40B4-BE49-F238E27FC236}">
                <a16:creationId xmlns:a16="http://schemas.microsoft.com/office/drawing/2014/main" id="{708136C3-8FC6-4DC6-94AB-A641AC68F2B3}"/>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BAB404C1-8299-4906-82D3-D66ABB600D07}"/>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A01BA90A-C817-4F77-96A4-8B755ED6E46B}"/>
              </a:ext>
            </a:extLst>
          </p:cNvPr>
          <p:cNvSpPr>
            <a:spLocks noGrp="1"/>
          </p:cNvSpPr>
          <p:nvPr>
            <p:ph type="dt" sz="half" idx="2"/>
          </p:nvPr>
        </p:nvSpPr>
        <p:spPr/>
        <p:txBody>
          <a:bodyPr/>
          <a:lstStyle/>
          <a:p>
            <a:r>
              <a:rPr lang="en-US" dirty="0">
                <a:solidFill>
                  <a:schemeClr val="bg1">
                    <a:lumMod val="50000"/>
                  </a:schemeClr>
                </a:solidFill>
              </a:rPr>
              <a:t>JANUARY 2026</a:t>
            </a:r>
          </a:p>
        </p:txBody>
      </p:sp>
    </p:spTree>
    <p:extLst>
      <p:ext uri="{BB962C8B-B14F-4D97-AF65-F5344CB8AC3E}">
        <p14:creationId xmlns:p14="http://schemas.microsoft.com/office/powerpoint/2010/main" val="1615128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C456C-9A13-4369-A670-62A5AF5654DC}"/>
              </a:ext>
            </a:extLst>
          </p:cNvPr>
          <p:cNvSpPr>
            <a:spLocks noGrp="1"/>
          </p:cNvSpPr>
          <p:nvPr>
            <p:ph type="title"/>
          </p:nvPr>
        </p:nvSpPr>
        <p:spPr/>
        <p:txBody>
          <a:bodyPr/>
          <a:lstStyle/>
          <a:p>
            <a:r>
              <a:rPr lang="en-US" dirty="0"/>
              <a:t>Key Points: ART-Initiation Laboratory Testing</a:t>
            </a:r>
          </a:p>
        </p:txBody>
      </p:sp>
      <p:sp>
        <p:nvSpPr>
          <p:cNvPr id="3" name="Content Placeholder 2">
            <a:extLst>
              <a:ext uri="{FF2B5EF4-FFF2-40B4-BE49-F238E27FC236}">
                <a16:creationId xmlns:a16="http://schemas.microsoft.com/office/drawing/2014/main" id="{9546044E-CE56-48D1-9F7A-B0C9C8A01BAD}"/>
              </a:ext>
            </a:extLst>
          </p:cNvPr>
          <p:cNvSpPr>
            <a:spLocks noGrp="1"/>
          </p:cNvSpPr>
          <p:nvPr>
            <p:ph idx="1"/>
          </p:nvPr>
        </p:nvSpPr>
        <p:spPr/>
        <p:txBody>
          <a:bodyPr/>
          <a:lstStyle/>
          <a:p>
            <a:r>
              <a:rPr lang="en-US" dirty="0"/>
              <a:t>When initiating ART at the time of HIV diagnosis (rapid start), it is not necessary to have the results of baseline laboratory tests immediately available. Laboratory tests, as indicated below, should be ordered at the time of initiation of ART, and any necessary adjustments to therapy should be made as soon as the results are available (such as for renal function or evidence of resistance).</a:t>
            </a:r>
          </a:p>
          <a:p>
            <a:r>
              <a:rPr lang="en-US" dirty="0"/>
              <a:t>ABC-containing regimens should not be used for rapid start without a documented negative HLA-B*5701 test result.</a:t>
            </a:r>
          </a:p>
        </p:txBody>
      </p:sp>
      <p:sp>
        <p:nvSpPr>
          <p:cNvPr id="4" name="Footer Placeholder 3">
            <a:extLst>
              <a:ext uri="{FF2B5EF4-FFF2-40B4-BE49-F238E27FC236}">
                <a16:creationId xmlns:a16="http://schemas.microsoft.com/office/drawing/2014/main" id="{0EF847D4-67CF-4AA4-8022-C25DF48DFCA9}"/>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219152E1-C00F-4546-89AB-F5CBEB84015A}"/>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98DEB48E-71CA-4D40-81A1-75DA10551EDA}"/>
              </a:ext>
            </a:extLst>
          </p:cNvPr>
          <p:cNvSpPr>
            <a:spLocks noGrp="1"/>
          </p:cNvSpPr>
          <p:nvPr>
            <p:ph type="dt" sz="half" idx="2"/>
          </p:nvPr>
        </p:nvSpPr>
        <p:spPr/>
        <p:txBody>
          <a:bodyPr/>
          <a:lstStyle/>
          <a:p>
            <a:r>
              <a:rPr lang="en-US" dirty="0">
                <a:solidFill>
                  <a:schemeClr val="bg1">
                    <a:lumMod val="50000"/>
                  </a:schemeClr>
                </a:solidFill>
              </a:rPr>
              <a:t>JANUARY 2026</a:t>
            </a:r>
          </a:p>
        </p:txBody>
      </p:sp>
    </p:spTree>
    <p:extLst>
      <p:ext uri="{BB962C8B-B14F-4D97-AF65-F5344CB8AC3E}">
        <p14:creationId xmlns:p14="http://schemas.microsoft.com/office/powerpoint/2010/main" val="39333113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36C2F0-A6F3-47DA-A4EA-36571DD9BE74}"/>
              </a:ext>
            </a:extLst>
          </p:cNvPr>
          <p:cNvSpPr>
            <a:spLocks noGrp="1"/>
          </p:cNvSpPr>
          <p:nvPr>
            <p:ph type="title"/>
          </p:nvPr>
        </p:nvSpPr>
        <p:spPr>
          <a:xfrm>
            <a:off x="838200" y="32251"/>
            <a:ext cx="9717505" cy="1325563"/>
          </a:xfrm>
        </p:spPr>
        <p:txBody>
          <a:bodyPr>
            <a:normAutofit fontScale="90000"/>
          </a:bodyPr>
          <a:lstStyle/>
          <a:p>
            <a:r>
              <a:rPr lang="en-US" dirty="0"/>
              <a:t>ART Regimens That Are Not Recommended Based on Routine Baseline Laboratory Parameters</a:t>
            </a:r>
          </a:p>
        </p:txBody>
      </p:sp>
      <p:sp>
        <p:nvSpPr>
          <p:cNvPr id="4" name="Footer Placeholder 3">
            <a:extLst>
              <a:ext uri="{FF2B5EF4-FFF2-40B4-BE49-F238E27FC236}">
                <a16:creationId xmlns:a16="http://schemas.microsoft.com/office/drawing/2014/main" id="{B7F95E99-963B-4CFB-B8D0-A4D3EDC6842F}"/>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C5621D78-056E-4847-9DA1-6081A9979C70}"/>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93F9C7A8-9FD8-447D-A411-0EC44569DF45}"/>
              </a:ext>
            </a:extLst>
          </p:cNvPr>
          <p:cNvSpPr>
            <a:spLocks noGrp="1"/>
          </p:cNvSpPr>
          <p:nvPr>
            <p:ph type="dt" sz="half" idx="2"/>
          </p:nvPr>
        </p:nvSpPr>
        <p:spPr/>
        <p:txBody>
          <a:bodyPr/>
          <a:lstStyle/>
          <a:p>
            <a:r>
              <a:rPr lang="en-US" dirty="0">
                <a:solidFill>
                  <a:schemeClr val="bg1">
                    <a:lumMod val="50000"/>
                  </a:schemeClr>
                </a:solidFill>
              </a:rPr>
              <a:t>JANUARY 2026</a:t>
            </a:r>
          </a:p>
        </p:txBody>
      </p:sp>
      <p:graphicFrame>
        <p:nvGraphicFramePr>
          <p:cNvPr id="7" name="Table 6">
            <a:extLst>
              <a:ext uri="{FF2B5EF4-FFF2-40B4-BE49-F238E27FC236}">
                <a16:creationId xmlns:a16="http://schemas.microsoft.com/office/drawing/2014/main" id="{E12BFEC8-5DDB-446E-9CA8-915F7CEABB78}"/>
              </a:ext>
            </a:extLst>
          </p:cNvPr>
          <p:cNvGraphicFramePr>
            <a:graphicFrameLocks noGrp="1"/>
          </p:cNvGraphicFramePr>
          <p:nvPr>
            <p:extLst>
              <p:ext uri="{D42A27DB-BD31-4B8C-83A1-F6EECF244321}">
                <p14:modId xmlns:p14="http://schemas.microsoft.com/office/powerpoint/2010/main" val="4162864745"/>
              </p:ext>
            </p:extLst>
          </p:nvPr>
        </p:nvGraphicFramePr>
        <p:xfrm>
          <a:off x="838200" y="1232886"/>
          <a:ext cx="10515600" cy="5125720"/>
        </p:xfrm>
        <a:graphic>
          <a:graphicData uri="http://schemas.openxmlformats.org/drawingml/2006/table">
            <a:tbl>
              <a:tblPr firstRow="1" bandRow="1">
                <a:tableStyleId>{5940675A-B579-460E-94D1-54222C63F5DA}</a:tableStyleId>
              </a:tblPr>
              <a:tblGrid>
                <a:gridCol w="5257800">
                  <a:extLst>
                    <a:ext uri="{9D8B030D-6E8A-4147-A177-3AD203B41FA5}">
                      <a16:colId xmlns:a16="http://schemas.microsoft.com/office/drawing/2014/main" val="2965091158"/>
                    </a:ext>
                  </a:extLst>
                </a:gridCol>
                <a:gridCol w="5257800">
                  <a:extLst>
                    <a:ext uri="{9D8B030D-6E8A-4147-A177-3AD203B41FA5}">
                      <a16:colId xmlns:a16="http://schemas.microsoft.com/office/drawing/2014/main" val="1943214951"/>
                    </a:ext>
                  </a:extLst>
                </a:gridCol>
              </a:tblGrid>
              <a:tr h="370840">
                <a:tc>
                  <a:txBody>
                    <a:bodyPr/>
                    <a:lstStyle/>
                    <a:p>
                      <a:r>
                        <a:rPr lang="en-US" b="1" dirty="0">
                          <a:solidFill>
                            <a:schemeClr val="bg1"/>
                          </a:solidFill>
                        </a:rPr>
                        <a:t>Laboratory Parameter</a:t>
                      </a:r>
                    </a:p>
                  </a:txBody>
                  <a:tcPr>
                    <a:solidFill>
                      <a:srgbClr val="523178"/>
                    </a:solidFill>
                  </a:tcPr>
                </a:tc>
                <a:tc>
                  <a:txBody>
                    <a:bodyPr/>
                    <a:lstStyle/>
                    <a:p>
                      <a:r>
                        <a:rPr lang="en-US" b="1" dirty="0">
                          <a:solidFill>
                            <a:schemeClr val="bg1"/>
                          </a:solidFill>
                        </a:rPr>
                        <a:t>ART Regimens That Are Not Recommended</a:t>
                      </a:r>
                    </a:p>
                  </a:txBody>
                  <a:tcPr>
                    <a:solidFill>
                      <a:srgbClr val="523178"/>
                    </a:solidFill>
                  </a:tcPr>
                </a:tc>
                <a:extLst>
                  <a:ext uri="{0D108BD9-81ED-4DB2-BD59-A6C34878D82A}">
                    <a16:rowId xmlns:a16="http://schemas.microsoft.com/office/drawing/2014/main" val="1391323950"/>
                  </a:ext>
                </a:extLst>
              </a:tr>
              <a:tr h="370840">
                <a:tc>
                  <a:txBody>
                    <a:bodyPr/>
                    <a:lstStyle/>
                    <a:p>
                      <a:pPr marL="0" indent="0">
                        <a:buFont typeface="Arial" panose="020B0604020202020204" pitchFamily="34" charset="0"/>
                        <a:buNone/>
                      </a:pPr>
                      <a:r>
                        <a:rPr lang="en-US" dirty="0"/>
                        <a:t>HIV RNA level ≥100,000 copies/mL</a:t>
                      </a:r>
                    </a:p>
                  </a:txBody>
                  <a:tcPr/>
                </a:tc>
                <a:tc>
                  <a:txBody>
                    <a:bodyPr/>
                    <a:lstStyle/>
                    <a:p>
                      <a:pPr marL="137160" indent="-137160">
                        <a:buFont typeface="Arial" panose="020B0604020202020204" pitchFamily="34" charset="0"/>
                        <a:buChar char="•"/>
                      </a:pPr>
                      <a:r>
                        <a:rPr lang="en-US" dirty="0"/>
                        <a:t>TAF/FTC/RPV (Odefsey)</a:t>
                      </a:r>
                    </a:p>
                    <a:p>
                      <a:pPr marL="137160" indent="-137160">
                        <a:buFont typeface="Arial" panose="020B0604020202020204" pitchFamily="34" charset="0"/>
                        <a:buChar char="•"/>
                      </a:pPr>
                      <a:r>
                        <a:rPr lang="en-US" dirty="0"/>
                        <a:t>TDF/FTC/RPV (Complera)</a:t>
                      </a:r>
                    </a:p>
                  </a:txBody>
                  <a:tcPr/>
                </a:tc>
                <a:extLst>
                  <a:ext uri="{0D108BD9-81ED-4DB2-BD59-A6C34878D82A}">
                    <a16:rowId xmlns:a16="http://schemas.microsoft.com/office/drawing/2014/main" val="4279552632"/>
                  </a:ext>
                </a:extLst>
              </a:tr>
              <a:tr h="370840">
                <a:tc>
                  <a:txBody>
                    <a:bodyPr/>
                    <a:lstStyle/>
                    <a:p>
                      <a:pPr marL="0" indent="0">
                        <a:buFont typeface="Arial" panose="020B0604020202020204" pitchFamily="34" charset="0"/>
                        <a:buNone/>
                      </a:pPr>
                      <a:r>
                        <a:rPr lang="en-US" dirty="0"/>
                        <a:t>CD4 count &lt;200 cells/mm</a:t>
                      </a:r>
                      <a:r>
                        <a:rPr lang="en-US" baseline="30000" dirty="0"/>
                        <a:t>3</a:t>
                      </a:r>
                    </a:p>
                  </a:txBody>
                  <a:tcPr/>
                </a:tc>
                <a:tc>
                  <a:txBody>
                    <a:bodyPr/>
                    <a:lstStyle/>
                    <a:p>
                      <a:pPr marL="137160" indent="-137160">
                        <a:buFont typeface="Arial" panose="020B0604020202020204" pitchFamily="34" charset="0"/>
                        <a:buChar char="•"/>
                      </a:pPr>
                      <a:r>
                        <a:rPr lang="en-US" dirty="0"/>
                        <a:t>TAF/FTC/RPV (Odefsey)</a:t>
                      </a:r>
                    </a:p>
                    <a:p>
                      <a:pPr marL="137160" indent="-137160">
                        <a:buFont typeface="Arial" panose="020B0604020202020204" pitchFamily="34" charset="0"/>
                        <a:buChar char="•"/>
                      </a:pPr>
                      <a:r>
                        <a:rPr lang="en-US" dirty="0"/>
                        <a:t>TDF/FTC/RPV (Complera)</a:t>
                      </a:r>
                    </a:p>
                  </a:txBody>
                  <a:tcPr/>
                </a:tc>
                <a:extLst>
                  <a:ext uri="{0D108BD9-81ED-4DB2-BD59-A6C34878D82A}">
                    <a16:rowId xmlns:a16="http://schemas.microsoft.com/office/drawing/2014/main" val="3964962726"/>
                  </a:ext>
                </a:extLst>
              </a:tr>
              <a:tr h="370840">
                <a:tc>
                  <a:txBody>
                    <a:bodyPr/>
                    <a:lstStyle/>
                    <a:p>
                      <a:pPr marL="0" indent="0">
                        <a:buFont typeface="Arial" panose="020B0604020202020204" pitchFamily="34" charset="0"/>
                        <a:buNone/>
                      </a:pPr>
                      <a:r>
                        <a:rPr lang="en-US" dirty="0" err="1"/>
                        <a:t>CrCl</a:t>
                      </a:r>
                      <a:r>
                        <a:rPr lang="en-US" dirty="0"/>
                        <a:t> &lt;50 mL/min</a:t>
                      </a:r>
                    </a:p>
                  </a:txBody>
                  <a:tcPr/>
                </a:tc>
                <a:tc>
                  <a:txBody>
                    <a:bodyPr/>
                    <a:lstStyle/>
                    <a:p>
                      <a:pPr marL="137160" indent="-137160">
                        <a:buFont typeface="Arial" panose="020B0604020202020204" pitchFamily="34" charset="0"/>
                        <a:buChar char="•"/>
                      </a:pPr>
                      <a:r>
                        <a:rPr lang="en-US" dirty="0"/>
                        <a:t>ABC/3TC/DTG (Triumeq)</a:t>
                      </a:r>
                    </a:p>
                    <a:p>
                      <a:pPr marL="137160" indent="-137160">
                        <a:buFont typeface="Arial" panose="020B0604020202020204" pitchFamily="34" charset="0"/>
                        <a:buChar char="•"/>
                      </a:pPr>
                      <a:r>
                        <a:rPr lang="en-US" dirty="0"/>
                        <a:t>TDF/3TC/DOR (</a:t>
                      </a:r>
                      <a:r>
                        <a:rPr lang="en-US" dirty="0" err="1"/>
                        <a:t>Delstrigo</a:t>
                      </a:r>
                      <a:r>
                        <a:rPr lang="en-US" dirty="0"/>
                        <a:t>)</a:t>
                      </a:r>
                    </a:p>
                    <a:p>
                      <a:pPr marL="137160" indent="-137160">
                        <a:buFont typeface="Arial" panose="020B0604020202020204" pitchFamily="34" charset="0"/>
                        <a:buChar char="•"/>
                      </a:pPr>
                      <a:r>
                        <a:rPr lang="en-US" dirty="0"/>
                        <a:t>TDF/FTC/EFV (Atripla)</a:t>
                      </a:r>
                    </a:p>
                    <a:p>
                      <a:pPr marL="137160" indent="-137160">
                        <a:buFont typeface="Arial" panose="020B0604020202020204" pitchFamily="34" charset="0"/>
                        <a:buChar char="•"/>
                      </a:pPr>
                      <a:r>
                        <a:rPr lang="en-US" dirty="0"/>
                        <a:t>TDF/3TC/EFV (</a:t>
                      </a:r>
                      <a:r>
                        <a:rPr lang="en-US" dirty="0" err="1"/>
                        <a:t>Symfi</a:t>
                      </a:r>
                      <a:r>
                        <a:rPr lang="en-US" dirty="0"/>
                        <a:t> and </a:t>
                      </a:r>
                      <a:r>
                        <a:rPr lang="en-US" dirty="0" err="1"/>
                        <a:t>Symfi</a:t>
                      </a:r>
                      <a:r>
                        <a:rPr lang="en-US" dirty="0"/>
                        <a:t> Lo)</a:t>
                      </a:r>
                    </a:p>
                    <a:p>
                      <a:pPr marL="137160" indent="-137160">
                        <a:buFont typeface="Arial" panose="020B0604020202020204" pitchFamily="34" charset="0"/>
                        <a:buChar char="•"/>
                      </a:pPr>
                      <a:r>
                        <a:rPr lang="en-US" dirty="0"/>
                        <a:t>TDF/FTC/RPV (Complera)</a:t>
                      </a:r>
                    </a:p>
                  </a:txBody>
                  <a:tcPr/>
                </a:tc>
                <a:extLst>
                  <a:ext uri="{0D108BD9-81ED-4DB2-BD59-A6C34878D82A}">
                    <a16:rowId xmlns:a16="http://schemas.microsoft.com/office/drawing/2014/main" val="2233240769"/>
                  </a:ext>
                </a:extLst>
              </a:tr>
              <a:tr h="370840">
                <a:tc>
                  <a:txBody>
                    <a:bodyPr/>
                    <a:lstStyle/>
                    <a:p>
                      <a:pPr marL="0" indent="0">
                        <a:buFont typeface="Arial" panose="020B0604020202020204" pitchFamily="34" charset="0"/>
                        <a:buNone/>
                      </a:pPr>
                      <a:r>
                        <a:rPr lang="en-US" dirty="0" err="1"/>
                        <a:t>CrCl</a:t>
                      </a:r>
                      <a:r>
                        <a:rPr lang="en-US" dirty="0"/>
                        <a:t> &lt;30 mL/min</a:t>
                      </a:r>
                    </a:p>
                  </a:txBody>
                  <a:tcPr/>
                </a:tc>
                <a:tc>
                  <a:txBody>
                    <a:bodyPr/>
                    <a:lstStyle/>
                    <a:p>
                      <a:pPr marL="137160" indent="-137160">
                        <a:buFont typeface="Arial" panose="020B0604020202020204" pitchFamily="34" charset="0"/>
                        <a:buChar char="•"/>
                      </a:pPr>
                      <a:r>
                        <a:rPr lang="en-US" dirty="0"/>
                        <a:t>TAF/FTC (Descovy)</a:t>
                      </a:r>
                    </a:p>
                    <a:p>
                      <a:pPr marL="137160" indent="-137160">
                        <a:buFont typeface="Arial" panose="020B0604020202020204" pitchFamily="34" charset="0"/>
                        <a:buChar char="•"/>
                      </a:pPr>
                      <a:r>
                        <a:rPr lang="en-US" dirty="0"/>
                        <a:t>TAF/FTC/BIC (</a:t>
                      </a:r>
                      <a:r>
                        <a:rPr lang="en-US" dirty="0" err="1"/>
                        <a:t>Biktarvy</a:t>
                      </a:r>
                      <a:r>
                        <a:rPr lang="en-US" dirty="0"/>
                        <a:t>) [b]</a:t>
                      </a:r>
                    </a:p>
                    <a:p>
                      <a:pPr marL="137160" indent="-137160">
                        <a:buFont typeface="Arial" panose="020B0604020202020204" pitchFamily="34" charset="0"/>
                        <a:buChar char="•"/>
                      </a:pPr>
                      <a:r>
                        <a:rPr lang="en-US" dirty="0"/>
                        <a:t>TAF/FTC/DRV/COBI (Symtuza)</a:t>
                      </a:r>
                    </a:p>
                    <a:p>
                      <a:pPr marL="137160" indent="-137160">
                        <a:buFont typeface="Arial" panose="020B0604020202020204" pitchFamily="34" charset="0"/>
                        <a:buChar char="•"/>
                      </a:pPr>
                      <a:r>
                        <a:rPr lang="en-US" dirty="0"/>
                        <a:t>TAF/FTC/EVG/COBI (Genvoya) [b]</a:t>
                      </a:r>
                    </a:p>
                    <a:p>
                      <a:pPr marL="137160" indent="-137160">
                        <a:buFont typeface="Arial" panose="020B0604020202020204" pitchFamily="34" charset="0"/>
                        <a:buChar char="•"/>
                      </a:pPr>
                      <a:r>
                        <a:rPr lang="en-US" dirty="0"/>
                        <a:t>TAF/FTC/RPV (Odefsey)</a:t>
                      </a:r>
                    </a:p>
                    <a:p>
                      <a:pPr marL="137160" indent="-137160">
                        <a:buFont typeface="Arial" panose="020B0604020202020204" pitchFamily="34" charset="0"/>
                        <a:buChar char="•"/>
                      </a:pPr>
                      <a:r>
                        <a:rPr lang="en-US" dirty="0"/>
                        <a:t>TDF/FTC (Truvada)</a:t>
                      </a:r>
                    </a:p>
                    <a:p>
                      <a:pPr marL="137160" indent="-137160">
                        <a:buFont typeface="Arial" panose="020B0604020202020204" pitchFamily="34" charset="0"/>
                        <a:buChar char="•"/>
                      </a:pPr>
                      <a:r>
                        <a:rPr lang="en-US" dirty="0"/>
                        <a:t>DTG/3TC (Dovato)</a:t>
                      </a:r>
                    </a:p>
                  </a:txBody>
                  <a:tcPr/>
                </a:tc>
                <a:extLst>
                  <a:ext uri="{0D108BD9-81ED-4DB2-BD59-A6C34878D82A}">
                    <a16:rowId xmlns:a16="http://schemas.microsoft.com/office/drawing/2014/main" val="1170612783"/>
                  </a:ext>
                </a:extLst>
              </a:tr>
            </a:tbl>
          </a:graphicData>
        </a:graphic>
      </p:graphicFrame>
    </p:spTree>
    <p:extLst>
      <p:ext uri="{BB962C8B-B14F-4D97-AF65-F5344CB8AC3E}">
        <p14:creationId xmlns:p14="http://schemas.microsoft.com/office/powerpoint/2010/main" val="305802128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4F48B85F-DD46-4AB1-B17B-9C2EED7DAE26}"/>
              </a:ext>
            </a:extLst>
          </p:cNvPr>
          <p:cNvSpPr>
            <a:spLocks noGrp="1"/>
          </p:cNvSpPr>
          <p:nvPr>
            <p:ph type="ftr" sz="quarter" idx="11"/>
          </p:nvPr>
        </p:nvSpPr>
        <p:spPr>
          <a:xfrm>
            <a:off x="4038600" y="6356350"/>
            <a:ext cx="4114800" cy="365125"/>
          </a:xfrm>
        </p:spPr>
        <p:txBody>
          <a:bodyPr/>
          <a:lstStyle/>
          <a:p>
            <a:r>
              <a:rPr lang="en-US"/>
              <a:t>NYSDOH AIDS Institute Clinical Guidelines Program</a:t>
            </a:r>
            <a:endParaRPr lang="en-US" dirty="0"/>
          </a:p>
        </p:txBody>
      </p:sp>
      <p:sp>
        <p:nvSpPr>
          <p:cNvPr id="4" name="Slide Number Placeholder 3">
            <a:extLst>
              <a:ext uri="{FF2B5EF4-FFF2-40B4-BE49-F238E27FC236}">
                <a16:creationId xmlns:a16="http://schemas.microsoft.com/office/drawing/2014/main" id="{635E34F1-8173-4211-8103-F4FEF646C750}"/>
              </a:ext>
            </a:extLst>
          </p:cNvPr>
          <p:cNvSpPr>
            <a:spLocks noGrp="1"/>
          </p:cNvSpPr>
          <p:nvPr>
            <p:ph type="sldNum" sz="quarter" idx="12"/>
          </p:nvPr>
        </p:nvSpPr>
        <p:spPr>
          <a:xfrm>
            <a:off x="8610600" y="6356350"/>
            <a:ext cx="2743200" cy="365125"/>
          </a:xfrm>
        </p:spPr>
        <p:txBody>
          <a:bodyPr/>
          <a:lstStyle/>
          <a:p>
            <a:r>
              <a:rPr lang="en-US"/>
              <a:t>www.hivguidelines.org</a:t>
            </a:r>
            <a:endParaRPr lang="en-US" dirty="0"/>
          </a:p>
        </p:txBody>
      </p:sp>
      <p:sp>
        <p:nvSpPr>
          <p:cNvPr id="5" name="Title 4">
            <a:extLst>
              <a:ext uri="{FF2B5EF4-FFF2-40B4-BE49-F238E27FC236}">
                <a16:creationId xmlns:a16="http://schemas.microsoft.com/office/drawing/2014/main" id="{22F146AD-B408-4105-9067-DA5FF2D514B1}"/>
              </a:ext>
            </a:extLst>
          </p:cNvPr>
          <p:cNvSpPr>
            <a:spLocks noGrp="1"/>
          </p:cNvSpPr>
          <p:nvPr>
            <p:ph type="title"/>
          </p:nvPr>
        </p:nvSpPr>
        <p:spPr/>
        <p:txBody>
          <a:bodyPr/>
          <a:lstStyle/>
          <a:p>
            <a:r>
              <a:rPr lang="en-US" dirty="0"/>
              <a:t>Need Help?</a:t>
            </a:r>
          </a:p>
        </p:txBody>
      </p:sp>
      <p:pic>
        <p:nvPicPr>
          <p:cNvPr id="7" name="Picture 6">
            <a:extLst>
              <a:ext uri="{FF2B5EF4-FFF2-40B4-BE49-F238E27FC236}">
                <a16:creationId xmlns:a16="http://schemas.microsoft.com/office/drawing/2014/main" id="{86393898-0452-420F-8B4F-3260F0AD5348}"/>
              </a:ext>
            </a:extLst>
          </p:cNvPr>
          <p:cNvPicPr>
            <a:picLocks noChangeAspect="1"/>
          </p:cNvPicPr>
          <p:nvPr/>
        </p:nvPicPr>
        <p:blipFill rotWithShape="1">
          <a:blip r:embed="rId2"/>
          <a:srcRect t="981" r="766" b="2319"/>
          <a:stretch/>
        </p:blipFill>
        <p:spPr>
          <a:xfrm>
            <a:off x="3881712" y="343883"/>
            <a:ext cx="6004160" cy="5881658"/>
          </a:xfrm>
          <a:prstGeom prst="rect">
            <a:avLst/>
          </a:prstGeom>
        </p:spPr>
      </p:pic>
    </p:spTree>
    <p:extLst>
      <p:ext uri="{BB962C8B-B14F-4D97-AF65-F5344CB8AC3E}">
        <p14:creationId xmlns:p14="http://schemas.microsoft.com/office/powerpoint/2010/main" val="40207982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8696BB45-AC41-4FA7-85E8-2444850B9436}"/>
              </a:ext>
            </a:extLst>
          </p:cNvPr>
          <p:cNvSpPr>
            <a:spLocks noGrp="1"/>
          </p:cNvSpPr>
          <p:nvPr>
            <p:ph type="ftr" sz="quarter" idx="11"/>
          </p:nvPr>
        </p:nvSpPr>
        <p:spPr>
          <a:xfrm>
            <a:off x="4038600" y="6356350"/>
            <a:ext cx="4114800" cy="365125"/>
          </a:xfrm>
        </p:spPr>
        <p:txBody>
          <a:bodyPr/>
          <a:lstStyle/>
          <a:p>
            <a:r>
              <a:rPr lang="en-US"/>
              <a:t>NYSDOH AIDS Institute Clinical Guidelines Program</a:t>
            </a:r>
            <a:endParaRPr lang="en-US" dirty="0"/>
          </a:p>
        </p:txBody>
      </p:sp>
      <p:sp>
        <p:nvSpPr>
          <p:cNvPr id="4" name="Slide Number Placeholder 3">
            <a:extLst>
              <a:ext uri="{FF2B5EF4-FFF2-40B4-BE49-F238E27FC236}">
                <a16:creationId xmlns:a16="http://schemas.microsoft.com/office/drawing/2014/main" id="{0A4DA95E-DA50-4696-943C-BCD4CAADA1A1}"/>
              </a:ext>
            </a:extLst>
          </p:cNvPr>
          <p:cNvSpPr>
            <a:spLocks noGrp="1"/>
          </p:cNvSpPr>
          <p:nvPr>
            <p:ph type="sldNum" sz="quarter" idx="12"/>
          </p:nvPr>
        </p:nvSpPr>
        <p:spPr>
          <a:xfrm>
            <a:off x="8610600" y="6356350"/>
            <a:ext cx="2743200" cy="365125"/>
          </a:xfrm>
        </p:spPr>
        <p:txBody>
          <a:bodyPr/>
          <a:lstStyle/>
          <a:p>
            <a:r>
              <a:rPr lang="en-US"/>
              <a:t>www.hivguidelines.org</a:t>
            </a:r>
            <a:endParaRPr lang="en-US" dirty="0"/>
          </a:p>
        </p:txBody>
      </p:sp>
      <p:sp>
        <p:nvSpPr>
          <p:cNvPr id="5" name="Title 4">
            <a:extLst>
              <a:ext uri="{FF2B5EF4-FFF2-40B4-BE49-F238E27FC236}">
                <a16:creationId xmlns:a16="http://schemas.microsoft.com/office/drawing/2014/main" id="{ADB72B23-09C9-4D58-BA5A-BF0B708BF189}"/>
              </a:ext>
            </a:extLst>
          </p:cNvPr>
          <p:cNvSpPr>
            <a:spLocks noGrp="1"/>
          </p:cNvSpPr>
          <p:nvPr>
            <p:ph type="title"/>
          </p:nvPr>
        </p:nvSpPr>
        <p:spPr/>
        <p:txBody>
          <a:bodyPr/>
          <a:lstStyle/>
          <a:p>
            <a:r>
              <a:rPr lang="en-US" dirty="0"/>
              <a:t>Access the Guideline</a:t>
            </a:r>
          </a:p>
        </p:txBody>
      </p:sp>
      <p:sp>
        <p:nvSpPr>
          <p:cNvPr id="6" name="Content Placeholder 5">
            <a:extLst>
              <a:ext uri="{FF2B5EF4-FFF2-40B4-BE49-F238E27FC236}">
                <a16:creationId xmlns:a16="http://schemas.microsoft.com/office/drawing/2014/main" id="{B58248DA-625A-44B5-ACA8-008BE3F36D0B}"/>
              </a:ext>
            </a:extLst>
          </p:cNvPr>
          <p:cNvSpPr>
            <a:spLocks noGrp="1"/>
          </p:cNvSpPr>
          <p:nvPr>
            <p:ph idx="1"/>
          </p:nvPr>
        </p:nvSpPr>
        <p:spPr/>
        <p:txBody>
          <a:bodyPr/>
          <a:lstStyle/>
          <a:p>
            <a:r>
              <a:rPr lang="en-US" b="1" dirty="0">
                <a:solidFill>
                  <a:srgbClr val="331F44"/>
                </a:solidFill>
              </a:rPr>
              <a:t>www.hivguidelines.org</a:t>
            </a:r>
            <a:r>
              <a:rPr lang="en-US" dirty="0"/>
              <a:t> &gt; Selecting an Initial ART Regimen</a:t>
            </a:r>
          </a:p>
          <a:p>
            <a:r>
              <a:rPr lang="en-US" b="1" dirty="0"/>
              <a:t>Also available:</a:t>
            </a:r>
            <a:r>
              <a:rPr lang="en-US" dirty="0"/>
              <a:t> Printable pocket guide and PDF</a:t>
            </a:r>
          </a:p>
        </p:txBody>
      </p:sp>
      <p:pic>
        <p:nvPicPr>
          <p:cNvPr id="7" name="Picture 6">
            <a:extLst>
              <a:ext uri="{FF2B5EF4-FFF2-40B4-BE49-F238E27FC236}">
                <a16:creationId xmlns:a16="http://schemas.microsoft.com/office/drawing/2014/main" id="{F26636C4-CA89-459D-9EF7-4ABB62905F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59999" y="3220452"/>
            <a:ext cx="2242804" cy="2242804"/>
          </a:xfrm>
          <a:prstGeom prst="rect">
            <a:avLst/>
          </a:prstGeom>
        </p:spPr>
      </p:pic>
      <p:pic>
        <p:nvPicPr>
          <p:cNvPr id="8" name="Picture 7">
            <a:extLst>
              <a:ext uri="{FF2B5EF4-FFF2-40B4-BE49-F238E27FC236}">
                <a16:creationId xmlns:a16="http://schemas.microsoft.com/office/drawing/2014/main" id="{4D30F268-67EF-419A-A5B2-58C31316710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89197" y="3220452"/>
            <a:ext cx="2242804" cy="2242804"/>
          </a:xfrm>
          <a:prstGeom prst="rect">
            <a:avLst/>
          </a:prstGeom>
        </p:spPr>
      </p:pic>
      <p:sp>
        <p:nvSpPr>
          <p:cNvPr id="9" name="TextBox 8">
            <a:extLst>
              <a:ext uri="{FF2B5EF4-FFF2-40B4-BE49-F238E27FC236}">
                <a16:creationId xmlns:a16="http://schemas.microsoft.com/office/drawing/2014/main" id="{21D1474C-14CA-49F1-835F-8711EAFBDA3C}"/>
              </a:ext>
            </a:extLst>
          </p:cNvPr>
          <p:cNvSpPr txBox="1"/>
          <p:nvPr/>
        </p:nvSpPr>
        <p:spPr>
          <a:xfrm>
            <a:off x="7064791" y="5564320"/>
            <a:ext cx="3091616" cy="646331"/>
          </a:xfrm>
          <a:prstGeom prst="rect">
            <a:avLst/>
          </a:prstGeom>
          <a:noFill/>
        </p:spPr>
        <p:txBody>
          <a:bodyPr wrap="none" rtlCol="0">
            <a:spAutoFit/>
          </a:bodyPr>
          <a:lstStyle/>
          <a:p>
            <a:pPr algn="ctr"/>
            <a:r>
              <a:rPr lang="en-US" b="1" dirty="0"/>
              <a:t>Podcast:</a:t>
            </a:r>
            <a:r>
              <a:rPr lang="en-US" dirty="0"/>
              <a:t> </a:t>
            </a:r>
            <a:r>
              <a:rPr lang="en-US" i="1" dirty="0"/>
              <a:t>Viremic—Cases in HIV</a:t>
            </a:r>
          </a:p>
          <a:p>
            <a:pPr algn="ctr"/>
            <a:r>
              <a:rPr lang="en-US" dirty="0"/>
              <a:t>Find all episodes at </a:t>
            </a:r>
            <a:r>
              <a:rPr lang="en-US" dirty="0">
                <a:hlinkClick r:id="rId4" action="ppaction://hlinkfile"/>
              </a:rPr>
              <a:t>viremic.org</a:t>
            </a:r>
            <a:endParaRPr lang="en-US" dirty="0"/>
          </a:p>
        </p:txBody>
      </p:sp>
    </p:spTree>
    <p:extLst>
      <p:ext uri="{BB962C8B-B14F-4D97-AF65-F5344CB8AC3E}">
        <p14:creationId xmlns:p14="http://schemas.microsoft.com/office/powerpoint/2010/main" val="12051254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34CF96-2D3F-45B8-B069-4CCDA83237F6}"/>
              </a:ext>
            </a:extLst>
          </p:cNvPr>
          <p:cNvSpPr>
            <a:spLocks noGrp="1"/>
          </p:cNvSpPr>
          <p:nvPr>
            <p:ph type="title"/>
          </p:nvPr>
        </p:nvSpPr>
        <p:spPr/>
        <p:txBody>
          <a:bodyPr/>
          <a:lstStyle/>
          <a:p>
            <a:r>
              <a:rPr lang="en-US" dirty="0"/>
              <a:t>Recommendations: </a:t>
            </a:r>
            <a:br>
              <a:rPr lang="en-US" dirty="0"/>
            </a:br>
            <a:r>
              <a:rPr lang="en-US" dirty="0"/>
              <a:t>Expert Consultation &amp; Follow-Up</a:t>
            </a:r>
            <a:endParaRPr lang="en-US" i="1" dirty="0"/>
          </a:p>
        </p:txBody>
      </p:sp>
      <p:sp>
        <p:nvSpPr>
          <p:cNvPr id="3" name="Content Placeholder 2">
            <a:extLst>
              <a:ext uri="{FF2B5EF4-FFF2-40B4-BE49-F238E27FC236}">
                <a16:creationId xmlns:a16="http://schemas.microsoft.com/office/drawing/2014/main" id="{1C5E6D8A-8A38-4A48-9BD1-0B6ABECA1663}"/>
              </a:ext>
            </a:extLst>
          </p:cNvPr>
          <p:cNvSpPr>
            <a:spLocks noGrp="1"/>
          </p:cNvSpPr>
          <p:nvPr>
            <p:ph idx="1"/>
          </p:nvPr>
        </p:nvSpPr>
        <p:spPr/>
        <p:txBody>
          <a:bodyPr>
            <a:normAutofit fontScale="85000" lnSpcReduction="20000"/>
          </a:bodyPr>
          <a:lstStyle/>
          <a:p>
            <a:r>
              <a:rPr lang="en-US" dirty="0"/>
              <a:t>Clinicians should consult with an experienced HIV care provider when selecting an initial ART regimen for a patient who has:</a:t>
            </a:r>
          </a:p>
          <a:p>
            <a:pPr lvl="1"/>
            <a:r>
              <a:rPr lang="en-US" dirty="0"/>
              <a:t>Baseline genotypic testing results indicating the need for an ART regimen other than the available preferred or alternative regimens. (A3)</a:t>
            </a:r>
          </a:p>
          <a:p>
            <a:pPr lvl="1"/>
            <a:r>
              <a:rPr lang="en-US" dirty="0"/>
              <a:t>Extensive comorbidities, including metabolic complications and obesity; comedications; impaired renal function; HBV or HCV coinfection; or active opportunistic infections. (B3)</a:t>
            </a:r>
          </a:p>
          <a:p>
            <a:pPr lvl="1"/>
            <a:r>
              <a:rPr lang="en-US" dirty="0"/>
              <a:t>The NYSDOH Clinical Education Initiative provides access to HIV specialists through their toll-free line: 866-637-2342.</a:t>
            </a:r>
          </a:p>
          <a:p>
            <a:r>
              <a:rPr lang="en-US" dirty="0"/>
              <a:t>Clinicians or clinical support staff should follow up by telephone or other methods, preferably within 2 weeks after treatment initiation, to assess tolerance and adherence; adherence should be reinforced at regular intervals. (A3)</a:t>
            </a:r>
          </a:p>
          <a:p>
            <a:r>
              <a:rPr lang="en-US" dirty="0"/>
              <a:t>Clinicians should obtain a viral load test within 4 weeks after ART initiation to assess initial response to therapy. (A3)</a:t>
            </a:r>
          </a:p>
        </p:txBody>
      </p:sp>
      <p:sp>
        <p:nvSpPr>
          <p:cNvPr id="4" name="Footer Placeholder 3">
            <a:extLst>
              <a:ext uri="{FF2B5EF4-FFF2-40B4-BE49-F238E27FC236}">
                <a16:creationId xmlns:a16="http://schemas.microsoft.com/office/drawing/2014/main" id="{2797635A-7361-4AC5-AF9D-4C1B924F7D80}"/>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AAA0EAD3-D274-4566-A196-93B4E99ACC56}"/>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A54681D7-63BC-4B92-81BE-AC760BC8CEE1}"/>
              </a:ext>
            </a:extLst>
          </p:cNvPr>
          <p:cNvSpPr>
            <a:spLocks noGrp="1"/>
          </p:cNvSpPr>
          <p:nvPr>
            <p:ph type="dt" sz="half" idx="2"/>
          </p:nvPr>
        </p:nvSpPr>
        <p:spPr/>
        <p:txBody>
          <a:bodyPr/>
          <a:lstStyle/>
          <a:p>
            <a:r>
              <a:rPr lang="en-US" dirty="0">
                <a:solidFill>
                  <a:schemeClr val="bg1">
                    <a:lumMod val="50000"/>
                  </a:schemeClr>
                </a:solidFill>
              </a:rPr>
              <a:t>JANUARY 2026</a:t>
            </a:r>
          </a:p>
        </p:txBody>
      </p:sp>
    </p:spTree>
    <p:extLst>
      <p:ext uri="{BB962C8B-B14F-4D97-AF65-F5344CB8AC3E}">
        <p14:creationId xmlns:p14="http://schemas.microsoft.com/office/powerpoint/2010/main" val="382410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15C91-AE01-4BE9-8BE1-DD7AB661DB88}"/>
              </a:ext>
            </a:extLst>
          </p:cNvPr>
          <p:cNvSpPr>
            <a:spLocks noGrp="1"/>
          </p:cNvSpPr>
          <p:nvPr>
            <p:ph type="title"/>
          </p:nvPr>
        </p:nvSpPr>
        <p:spPr/>
        <p:txBody>
          <a:bodyPr/>
          <a:lstStyle/>
          <a:p>
            <a:r>
              <a:rPr lang="en-US" dirty="0"/>
              <a:t>Important Clinical Considerations With Either TDF/FTC or TAF/FTC as Initial ART</a:t>
            </a:r>
          </a:p>
        </p:txBody>
      </p:sp>
      <p:sp>
        <p:nvSpPr>
          <p:cNvPr id="3" name="Content Placeholder 2">
            <a:extLst>
              <a:ext uri="{FF2B5EF4-FFF2-40B4-BE49-F238E27FC236}">
                <a16:creationId xmlns:a16="http://schemas.microsoft.com/office/drawing/2014/main" id="{726295A3-4845-45D7-BA1B-F12B9D7300C8}"/>
              </a:ext>
            </a:extLst>
          </p:cNvPr>
          <p:cNvSpPr>
            <a:spLocks noGrp="1"/>
          </p:cNvSpPr>
          <p:nvPr>
            <p:ph idx="1"/>
          </p:nvPr>
        </p:nvSpPr>
        <p:spPr/>
        <p:txBody>
          <a:bodyPr>
            <a:normAutofit fontScale="62500" lnSpcReduction="20000"/>
          </a:bodyPr>
          <a:lstStyle/>
          <a:p>
            <a:pPr>
              <a:buFont typeface="Wingdings" panose="05000000000000000000" pitchFamily="2" charset="2"/>
              <a:buChar char="q"/>
            </a:pPr>
            <a:r>
              <a:rPr lang="en-US" b="1" dirty="0"/>
              <a:t>If the patient is at risk for chronic kidney disease (e.g., age &gt;40 years, with hypertension, diabetes, or preexisting mild kidney disease):</a:t>
            </a:r>
            <a:r>
              <a:rPr lang="en-US" dirty="0"/>
              <a:t> The greater possibility of kidney disease among individuals who have risk factors is an essential component of the risk-benefit discussion and shared decision-making regarding initiation of tenofovir-containing regimens.</a:t>
            </a:r>
          </a:p>
          <a:p>
            <a:r>
              <a:rPr lang="en-US" dirty="0"/>
              <a:t>Higher rates of renal dysfunction have been reported in individuals taking TDF in conjunction with RTV- and COBI-containing regimens.</a:t>
            </a:r>
          </a:p>
          <a:p>
            <a:r>
              <a:rPr lang="en-US" dirty="0"/>
              <a:t>For people at low risk for kidney disease, TDF, when not combined with a regimen that contains a pharmacokinetic booster (RTV or COBI), appears to have similar renal safety to TAF.</a:t>
            </a:r>
          </a:p>
          <a:p>
            <a:r>
              <a:rPr lang="en-US" dirty="0"/>
              <a:t>TAF has fewer adverse effects on renal function and is associated with lower rates of proteinuria than TDF.</a:t>
            </a:r>
          </a:p>
          <a:p>
            <a:r>
              <a:rPr lang="en-US" dirty="0"/>
              <a:t>TDF/FTC should be initiated only in individuals with </a:t>
            </a:r>
            <a:r>
              <a:rPr lang="en-US" dirty="0" err="1"/>
              <a:t>CrCl</a:t>
            </a:r>
            <a:r>
              <a:rPr lang="en-US" dirty="0"/>
              <a:t> ≥50 mL/min.</a:t>
            </a:r>
          </a:p>
          <a:p>
            <a:r>
              <a:rPr lang="en-US" dirty="0"/>
              <a:t>TAF/FTC should be initiated only in individuals with </a:t>
            </a:r>
            <a:r>
              <a:rPr lang="en-US" dirty="0" err="1"/>
              <a:t>CrCl</a:t>
            </a:r>
            <a:r>
              <a:rPr lang="en-US" dirty="0"/>
              <a:t> ≥30 mL/min.</a:t>
            </a:r>
          </a:p>
          <a:p>
            <a:pPr>
              <a:buFont typeface="Wingdings" panose="05000000000000000000" pitchFamily="2" charset="2"/>
              <a:buChar char="q"/>
            </a:pPr>
            <a:r>
              <a:rPr lang="en-US" b="1" dirty="0"/>
              <a:t>If the patient has osteopenia, osteomalacia, or osteoporosis:</a:t>
            </a:r>
          </a:p>
          <a:p>
            <a:r>
              <a:rPr lang="en-US" dirty="0"/>
              <a:t>The risk of bone loss in individuals with preexisting risk factors or documented osteopenia, osteomalacia, or osteoporosis is an important component of the risk-benefit discussion and shared decision-making regarding initiation of TDF/FTC or TAF/FTC.</a:t>
            </a:r>
          </a:p>
          <a:p>
            <a:r>
              <a:rPr lang="en-US" dirty="0"/>
              <a:t>TDF is associated with osteomalacia and decreases in bone mineral density.</a:t>
            </a:r>
          </a:p>
          <a:p>
            <a:r>
              <a:rPr lang="en-US" dirty="0"/>
              <a:t>TAF/FTC is preferred for people with osteoporosis.</a:t>
            </a:r>
          </a:p>
        </p:txBody>
      </p:sp>
      <p:sp>
        <p:nvSpPr>
          <p:cNvPr id="4" name="Footer Placeholder 3">
            <a:extLst>
              <a:ext uri="{FF2B5EF4-FFF2-40B4-BE49-F238E27FC236}">
                <a16:creationId xmlns:a16="http://schemas.microsoft.com/office/drawing/2014/main" id="{B56F6992-F3A0-4DBB-A755-472F851D7A63}"/>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7D9786A7-4E36-4FB7-9984-283D1D31CA53}"/>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A4BC984A-CDCC-4CC5-B6A9-66A4A5AFCBAA}"/>
              </a:ext>
            </a:extLst>
          </p:cNvPr>
          <p:cNvSpPr>
            <a:spLocks noGrp="1"/>
          </p:cNvSpPr>
          <p:nvPr>
            <p:ph type="dt" sz="half" idx="2"/>
          </p:nvPr>
        </p:nvSpPr>
        <p:spPr/>
        <p:txBody>
          <a:bodyPr/>
          <a:lstStyle/>
          <a:p>
            <a:r>
              <a:rPr lang="en-US" dirty="0">
                <a:solidFill>
                  <a:schemeClr val="bg1">
                    <a:lumMod val="50000"/>
                  </a:schemeClr>
                </a:solidFill>
              </a:rPr>
              <a:t>JANUARY 2026</a:t>
            </a:r>
          </a:p>
        </p:txBody>
      </p:sp>
    </p:spTree>
    <p:extLst>
      <p:ext uri="{BB962C8B-B14F-4D97-AF65-F5344CB8AC3E}">
        <p14:creationId xmlns:p14="http://schemas.microsoft.com/office/powerpoint/2010/main" val="243594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36345D-4EFA-4BFC-88C7-B4D8D21A975C}"/>
              </a:ext>
            </a:extLst>
          </p:cNvPr>
          <p:cNvSpPr>
            <a:spLocks noGrp="1"/>
          </p:cNvSpPr>
          <p:nvPr>
            <p:ph type="title"/>
          </p:nvPr>
        </p:nvSpPr>
        <p:spPr/>
        <p:txBody>
          <a:bodyPr/>
          <a:lstStyle/>
          <a:p>
            <a:r>
              <a:rPr lang="en-US" dirty="0"/>
              <a:t>Important Clinical Considerations With Either TDF/FTC or TAF/FTC as Initial ART, </a:t>
            </a:r>
            <a:r>
              <a:rPr lang="en-US" sz="2800" i="1" dirty="0"/>
              <a:t>continued</a:t>
            </a:r>
            <a:endParaRPr lang="en-US" i="1" dirty="0"/>
          </a:p>
        </p:txBody>
      </p:sp>
      <p:sp>
        <p:nvSpPr>
          <p:cNvPr id="3" name="Content Placeholder 2">
            <a:extLst>
              <a:ext uri="{FF2B5EF4-FFF2-40B4-BE49-F238E27FC236}">
                <a16:creationId xmlns:a16="http://schemas.microsoft.com/office/drawing/2014/main" id="{8F5BBD56-A277-4213-8103-380DF00BA440}"/>
              </a:ext>
            </a:extLst>
          </p:cNvPr>
          <p:cNvSpPr>
            <a:spLocks noGrp="1"/>
          </p:cNvSpPr>
          <p:nvPr>
            <p:ph idx="1"/>
          </p:nvPr>
        </p:nvSpPr>
        <p:spPr/>
        <p:txBody>
          <a:bodyPr>
            <a:normAutofit fontScale="92500"/>
          </a:bodyPr>
          <a:lstStyle/>
          <a:p>
            <a:pPr>
              <a:buFont typeface="Wingdings" panose="05000000000000000000" pitchFamily="2" charset="2"/>
              <a:buChar char="q"/>
            </a:pPr>
            <a:r>
              <a:rPr lang="en-US" b="1" dirty="0"/>
              <a:t>If the patient has concerns about weight gain, hyperlipidemia, or metabolic disorders:</a:t>
            </a:r>
          </a:p>
          <a:p>
            <a:r>
              <a:rPr lang="en-US" dirty="0"/>
              <a:t>Greater weight gain has been observed with initiation of TAF than TDF and with a switch from TDF to TAF, especially in conjunction with INSTIs.</a:t>
            </a:r>
          </a:p>
          <a:p>
            <a:r>
              <a:rPr lang="en-US" dirty="0"/>
              <a:t>TDF is associated with lower lipid levels than TAF.</a:t>
            </a:r>
          </a:p>
          <a:p>
            <a:pPr>
              <a:buFont typeface="Wingdings" panose="05000000000000000000" pitchFamily="2" charset="2"/>
              <a:buChar char="q"/>
            </a:pPr>
            <a:r>
              <a:rPr lang="en-US" b="1" dirty="0"/>
              <a:t>If the patient is an adolescent or youth:</a:t>
            </a:r>
            <a:r>
              <a:rPr lang="en-US" dirty="0"/>
              <a:t> There is limited data on bone safety in adolescents taking TAF/FTC. However, given the more favorable bone biomarkers of TAF versus TDF, TAF may have an advantage in adolescents who have not achieved bone maturation. Because this advantage is theoretical and not currently supported with clinical data, a clear recommendation cannot be made at this time.</a:t>
            </a:r>
          </a:p>
        </p:txBody>
      </p:sp>
      <p:sp>
        <p:nvSpPr>
          <p:cNvPr id="4" name="Footer Placeholder 3">
            <a:extLst>
              <a:ext uri="{FF2B5EF4-FFF2-40B4-BE49-F238E27FC236}">
                <a16:creationId xmlns:a16="http://schemas.microsoft.com/office/drawing/2014/main" id="{9A96A9EF-29A5-4126-987D-ECD02CF7B4B8}"/>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6629AEF6-B639-4E1A-91EB-B497BB0050E7}"/>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1E8E5457-8736-4A25-81FF-09373EF1DDCD}"/>
              </a:ext>
            </a:extLst>
          </p:cNvPr>
          <p:cNvSpPr>
            <a:spLocks noGrp="1"/>
          </p:cNvSpPr>
          <p:nvPr>
            <p:ph type="dt" sz="half" idx="2"/>
          </p:nvPr>
        </p:nvSpPr>
        <p:spPr/>
        <p:txBody>
          <a:bodyPr/>
          <a:lstStyle/>
          <a:p>
            <a:r>
              <a:rPr lang="en-US" dirty="0">
                <a:solidFill>
                  <a:schemeClr val="bg1">
                    <a:lumMod val="50000"/>
                  </a:schemeClr>
                </a:solidFill>
              </a:rPr>
              <a:t>JANUARY 2026</a:t>
            </a:r>
          </a:p>
        </p:txBody>
      </p:sp>
    </p:spTree>
    <p:extLst>
      <p:ext uri="{BB962C8B-B14F-4D97-AF65-F5344CB8AC3E}">
        <p14:creationId xmlns:p14="http://schemas.microsoft.com/office/powerpoint/2010/main" val="28708699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C1C96-3BFE-4712-B1FB-8B8BEB030C80}"/>
              </a:ext>
            </a:extLst>
          </p:cNvPr>
          <p:cNvSpPr>
            <a:spLocks noGrp="1"/>
          </p:cNvSpPr>
          <p:nvPr>
            <p:ph type="title"/>
          </p:nvPr>
        </p:nvSpPr>
        <p:spPr/>
        <p:txBody>
          <a:bodyPr/>
          <a:lstStyle/>
          <a:p>
            <a:r>
              <a:rPr lang="en-US" dirty="0"/>
              <a:t>Important Clinical Considerations With Either TDF/FTC or TAF/FTC as Initial ART, </a:t>
            </a:r>
            <a:r>
              <a:rPr lang="en-US" sz="2800" i="1" dirty="0"/>
              <a:t>continued</a:t>
            </a:r>
            <a:endParaRPr lang="en-US" dirty="0"/>
          </a:p>
        </p:txBody>
      </p:sp>
      <p:sp>
        <p:nvSpPr>
          <p:cNvPr id="3" name="Content Placeholder 2">
            <a:extLst>
              <a:ext uri="{FF2B5EF4-FFF2-40B4-BE49-F238E27FC236}">
                <a16:creationId xmlns:a16="http://schemas.microsoft.com/office/drawing/2014/main" id="{E5943CEB-43BC-4A25-A07A-88332B0FF497}"/>
              </a:ext>
            </a:extLst>
          </p:cNvPr>
          <p:cNvSpPr>
            <a:spLocks noGrp="1"/>
          </p:cNvSpPr>
          <p:nvPr>
            <p:ph idx="1"/>
          </p:nvPr>
        </p:nvSpPr>
        <p:spPr/>
        <p:txBody>
          <a:bodyPr>
            <a:normAutofit fontScale="85000" lnSpcReduction="20000"/>
          </a:bodyPr>
          <a:lstStyle/>
          <a:p>
            <a:pPr>
              <a:buFont typeface="Wingdings" panose="05000000000000000000" pitchFamily="2" charset="2"/>
              <a:buChar char="q"/>
            </a:pPr>
            <a:r>
              <a:rPr lang="en-US" b="1" dirty="0"/>
              <a:t>If the patient is pregnant or attempting to conceive:</a:t>
            </a:r>
          </a:p>
          <a:p>
            <a:r>
              <a:rPr lang="en-US" dirty="0"/>
              <a:t>Information about the potential benefits and risks of taking tenofovir-containing regimens during pregnancy is an essential component of shared decision-making regarding risk reduction.</a:t>
            </a:r>
          </a:p>
          <a:p>
            <a:r>
              <a:rPr lang="en-US" dirty="0"/>
              <a:t>Due to the greater experience with TDF in this population, TDF/FTC is the preferred dual NRTI backbone for use as HIV treatment during pregnancy.</a:t>
            </a:r>
          </a:p>
          <a:p>
            <a:r>
              <a:rPr lang="en-US" dirty="0"/>
              <a:t>Prospectively report information regarding the use of ART medications during pregnancy to the Antiretroviral Pregnancy Registry.</a:t>
            </a:r>
          </a:p>
          <a:p>
            <a:pPr>
              <a:buFont typeface="Wingdings" panose="05000000000000000000" pitchFamily="2" charset="2"/>
              <a:buChar char="q"/>
            </a:pPr>
            <a:r>
              <a:rPr lang="en-US" b="1" dirty="0"/>
              <a:t>If the patient has active chronic HBV:</a:t>
            </a:r>
          </a:p>
          <a:p>
            <a:r>
              <a:rPr lang="en-US" dirty="0"/>
              <a:t>TDF, TAF, and FTC are active against HBV. TDF and TAF are considered equally effective against HBV.</a:t>
            </a:r>
          </a:p>
          <a:p>
            <a:r>
              <a:rPr lang="en-US" dirty="0"/>
              <a:t>Discontinuation of TDF/FTC or TAF/FTC in patients with chronic HBV requires close monitoring for rebound HBV viremia.</a:t>
            </a:r>
          </a:p>
        </p:txBody>
      </p:sp>
      <p:sp>
        <p:nvSpPr>
          <p:cNvPr id="4" name="Footer Placeholder 3">
            <a:extLst>
              <a:ext uri="{FF2B5EF4-FFF2-40B4-BE49-F238E27FC236}">
                <a16:creationId xmlns:a16="http://schemas.microsoft.com/office/drawing/2014/main" id="{EB6BCB04-1C20-4027-97D3-4CC9DA75924F}"/>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AA7A1D38-6050-4DA7-A020-7B4A40352D44}"/>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410535B0-CE37-4DAA-9110-E845E3B7C480}"/>
              </a:ext>
            </a:extLst>
          </p:cNvPr>
          <p:cNvSpPr>
            <a:spLocks noGrp="1"/>
          </p:cNvSpPr>
          <p:nvPr>
            <p:ph type="dt" sz="half" idx="2"/>
          </p:nvPr>
        </p:nvSpPr>
        <p:spPr/>
        <p:txBody>
          <a:bodyPr/>
          <a:lstStyle/>
          <a:p>
            <a:r>
              <a:rPr lang="en-US" dirty="0">
                <a:solidFill>
                  <a:schemeClr val="bg1">
                    <a:lumMod val="50000"/>
                  </a:schemeClr>
                </a:solidFill>
              </a:rPr>
              <a:t>JANUARY 2026</a:t>
            </a:r>
          </a:p>
        </p:txBody>
      </p:sp>
    </p:spTree>
    <p:extLst>
      <p:ext uri="{BB962C8B-B14F-4D97-AF65-F5344CB8AC3E}">
        <p14:creationId xmlns:p14="http://schemas.microsoft.com/office/powerpoint/2010/main" val="29688397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6682C-754C-4A1D-AE56-2F4CE65FAEEC}"/>
              </a:ext>
            </a:extLst>
          </p:cNvPr>
          <p:cNvSpPr>
            <a:spLocks noGrp="1"/>
          </p:cNvSpPr>
          <p:nvPr>
            <p:ph type="title"/>
          </p:nvPr>
        </p:nvSpPr>
        <p:spPr/>
        <p:txBody>
          <a:bodyPr>
            <a:normAutofit fontScale="90000"/>
          </a:bodyPr>
          <a:lstStyle/>
          <a:p>
            <a:r>
              <a:rPr lang="en-US" dirty="0"/>
              <a:t>PREFERRED Initial ART Regimens for Nonpregnant Adults: Available as a Single-Tablet Formulation</a:t>
            </a:r>
          </a:p>
        </p:txBody>
      </p:sp>
      <p:graphicFrame>
        <p:nvGraphicFramePr>
          <p:cNvPr id="7" name="Content Placeholder 6">
            <a:extLst>
              <a:ext uri="{FF2B5EF4-FFF2-40B4-BE49-F238E27FC236}">
                <a16:creationId xmlns:a16="http://schemas.microsoft.com/office/drawing/2014/main" id="{827E03E1-3569-4B11-8192-6C0FA82FDAED}"/>
              </a:ext>
            </a:extLst>
          </p:cNvPr>
          <p:cNvGraphicFramePr>
            <a:graphicFrameLocks noGrp="1"/>
          </p:cNvGraphicFramePr>
          <p:nvPr>
            <p:ph idx="1"/>
            <p:extLst>
              <p:ext uri="{D42A27DB-BD31-4B8C-83A1-F6EECF244321}">
                <p14:modId xmlns:p14="http://schemas.microsoft.com/office/powerpoint/2010/main" val="3543358151"/>
              </p:ext>
            </p:extLst>
          </p:nvPr>
        </p:nvGraphicFramePr>
        <p:xfrm>
          <a:off x="838200" y="1563688"/>
          <a:ext cx="10515600" cy="4211320"/>
        </p:xfrm>
        <a:graphic>
          <a:graphicData uri="http://schemas.openxmlformats.org/drawingml/2006/table">
            <a:tbl>
              <a:tblPr firstRow="1" bandRow="1">
                <a:tableStyleId>{5940675A-B579-460E-94D1-54222C63F5DA}</a:tableStyleId>
              </a:tblPr>
              <a:tblGrid>
                <a:gridCol w="3505200">
                  <a:extLst>
                    <a:ext uri="{9D8B030D-6E8A-4147-A177-3AD203B41FA5}">
                      <a16:colId xmlns:a16="http://schemas.microsoft.com/office/drawing/2014/main" val="3350504129"/>
                    </a:ext>
                  </a:extLst>
                </a:gridCol>
                <a:gridCol w="6051884">
                  <a:extLst>
                    <a:ext uri="{9D8B030D-6E8A-4147-A177-3AD203B41FA5}">
                      <a16:colId xmlns:a16="http://schemas.microsoft.com/office/drawing/2014/main" val="1940620374"/>
                    </a:ext>
                  </a:extLst>
                </a:gridCol>
                <a:gridCol w="958516">
                  <a:extLst>
                    <a:ext uri="{9D8B030D-6E8A-4147-A177-3AD203B41FA5}">
                      <a16:colId xmlns:a16="http://schemas.microsoft.com/office/drawing/2014/main" val="3567816277"/>
                    </a:ext>
                  </a:extLst>
                </a:gridCol>
              </a:tblGrid>
              <a:tr h="370840">
                <a:tc>
                  <a:txBody>
                    <a:bodyPr/>
                    <a:lstStyle/>
                    <a:p>
                      <a:r>
                        <a:rPr lang="en-US" b="1" dirty="0">
                          <a:solidFill>
                            <a:schemeClr val="bg1"/>
                          </a:solidFill>
                        </a:rPr>
                        <a:t>Regimen</a:t>
                      </a:r>
                    </a:p>
                  </a:txBody>
                  <a:tcPr>
                    <a:solidFill>
                      <a:srgbClr val="523178"/>
                    </a:solidFill>
                  </a:tcPr>
                </a:tc>
                <a:tc>
                  <a:txBody>
                    <a:bodyPr/>
                    <a:lstStyle/>
                    <a:p>
                      <a:r>
                        <a:rPr lang="en-US" b="1" dirty="0">
                          <a:solidFill>
                            <a:schemeClr val="bg1"/>
                          </a:solidFill>
                        </a:rPr>
                        <a:t>Comments</a:t>
                      </a:r>
                    </a:p>
                  </a:txBody>
                  <a:tcPr>
                    <a:solidFill>
                      <a:srgbClr val="523178"/>
                    </a:solidFill>
                  </a:tcPr>
                </a:tc>
                <a:tc>
                  <a:txBody>
                    <a:bodyPr/>
                    <a:lstStyle/>
                    <a:p>
                      <a:r>
                        <a:rPr lang="en-US" b="1" dirty="0">
                          <a:solidFill>
                            <a:schemeClr val="bg1"/>
                          </a:solidFill>
                        </a:rPr>
                        <a:t>Rating</a:t>
                      </a:r>
                    </a:p>
                  </a:txBody>
                  <a:tcPr>
                    <a:solidFill>
                      <a:srgbClr val="523178"/>
                    </a:solidFill>
                  </a:tcPr>
                </a:tc>
                <a:extLst>
                  <a:ext uri="{0D108BD9-81ED-4DB2-BD59-A6C34878D82A}">
                    <a16:rowId xmlns:a16="http://schemas.microsoft.com/office/drawing/2014/main" val="2920372638"/>
                  </a:ext>
                </a:extLst>
              </a:tr>
              <a:tr h="370840">
                <a:tc>
                  <a:txBody>
                    <a:bodyPr/>
                    <a:lstStyle/>
                    <a:p>
                      <a:pPr marL="0" indent="0">
                        <a:buFont typeface="Arial" panose="020B0604020202020204" pitchFamily="34" charset="0"/>
                        <a:buNone/>
                      </a:pPr>
                      <a:r>
                        <a:rPr lang="en-US" sz="1600" dirty="0"/>
                        <a:t>Lamivudine/dolutegravir</a:t>
                      </a:r>
                    </a:p>
                    <a:p>
                      <a:pPr marL="0" indent="0">
                        <a:buFont typeface="Arial" panose="020B0604020202020204" pitchFamily="34" charset="0"/>
                        <a:buNone/>
                      </a:pPr>
                      <a:r>
                        <a:rPr lang="en-US" sz="1600" dirty="0"/>
                        <a:t>(3TC/DTG; Dovato)</a:t>
                      </a:r>
                    </a:p>
                  </a:txBody>
                  <a:tcPr/>
                </a:tc>
                <a:tc>
                  <a:txBody>
                    <a:bodyPr/>
                    <a:lstStyle/>
                    <a:p>
                      <a:pPr marL="137160" indent="-137160">
                        <a:buFont typeface="Arial" panose="020B0604020202020204" pitchFamily="34" charset="0"/>
                        <a:buChar char="•"/>
                      </a:pPr>
                      <a:r>
                        <a:rPr lang="en-US" sz="1600" dirty="0"/>
                        <a:t>Do not initiate in patients with CrCl &lt;30 mL/min.</a:t>
                      </a:r>
                    </a:p>
                    <a:p>
                      <a:pPr marL="137160" indent="-137160">
                        <a:buFont typeface="Arial" panose="020B0604020202020204" pitchFamily="34" charset="0"/>
                        <a:buChar char="•"/>
                      </a:pPr>
                      <a:r>
                        <a:rPr lang="en-US" sz="1600" dirty="0"/>
                        <a:t>Do not use in patients with HBV coinfection. </a:t>
                      </a:r>
                    </a:p>
                    <a:p>
                      <a:pPr marL="137160" indent="-137160">
                        <a:buFont typeface="Arial" panose="020B0604020202020204" pitchFamily="34" charset="0"/>
                        <a:buChar char="•"/>
                      </a:pPr>
                      <a:r>
                        <a:rPr lang="en-US" sz="1600" dirty="0"/>
                        <a:t>Do not initiate before HIV resistance tests results are available.</a:t>
                      </a:r>
                    </a:p>
                    <a:p>
                      <a:pPr marL="137160" indent="-137160">
                        <a:buFont typeface="Arial" panose="020B0604020202020204" pitchFamily="34" charset="0"/>
                        <a:buChar char="•"/>
                      </a:pPr>
                      <a:r>
                        <a:rPr lang="en-US" sz="1600" dirty="0"/>
                        <a:t>Do not initiate in patients with relevant NRTI resistance mutations, including the M184V/I mutation.</a:t>
                      </a:r>
                    </a:p>
                    <a:p>
                      <a:pPr marL="137160" indent="-137160">
                        <a:buFont typeface="Arial" panose="020B0604020202020204" pitchFamily="34" charset="0"/>
                        <a:buChar char="•"/>
                      </a:pPr>
                      <a:r>
                        <a:rPr lang="en-US" sz="1600" dirty="0"/>
                        <a:t>Documented DTG resistance after initiation in treatment-naive patients is rare.</a:t>
                      </a:r>
                    </a:p>
                    <a:p>
                      <a:pPr marL="137160" indent="-137160">
                        <a:buFont typeface="Arial" panose="020B0604020202020204" pitchFamily="34" charset="0"/>
                        <a:buChar char="•"/>
                      </a:pPr>
                      <a:r>
                        <a:rPr lang="en-US" sz="1600" dirty="0"/>
                        <a:t>Magnesium- or aluminum-containing antacids may be taken 2 hours before or 6 hours after DTG; calcium-containing antacids or iron supplements may be taken simultaneously if taken with food.</a:t>
                      </a:r>
                    </a:p>
                  </a:txBody>
                  <a:tcPr/>
                </a:tc>
                <a:tc>
                  <a:txBody>
                    <a:bodyPr/>
                    <a:lstStyle/>
                    <a:p>
                      <a:pPr marL="0" indent="0" algn="ctr">
                        <a:buFont typeface="Arial" panose="020B0604020202020204" pitchFamily="34" charset="0"/>
                        <a:buNone/>
                      </a:pPr>
                      <a:r>
                        <a:rPr lang="en-US" sz="1600" dirty="0"/>
                        <a:t>A1</a:t>
                      </a:r>
                    </a:p>
                  </a:txBody>
                  <a:tcPr/>
                </a:tc>
                <a:extLst>
                  <a:ext uri="{0D108BD9-81ED-4DB2-BD59-A6C34878D82A}">
                    <a16:rowId xmlns:a16="http://schemas.microsoft.com/office/drawing/2014/main" val="1276410562"/>
                  </a:ext>
                </a:extLst>
              </a:tr>
              <a:tr h="370840">
                <a:tc>
                  <a:txBody>
                    <a:bodyPr/>
                    <a:lstStyle/>
                    <a:p>
                      <a:pPr marL="0" indent="0">
                        <a:buFont typeface="Arial" panose="020B0604020202020204" pitchFamily="34" charset="0"/>
                        <a:buNone/>
                      </a:pPr>
                      <a:r>
                        <a:rPr lang="en-US" sz="1600" dirty="0"/>
                        <a:t>Tenofovir alafenamide/</a:t>
                      </a:r>
                      <a:br>
                        <a:rPr lang="en-US" sz="1600" dirty="0"/>
                      </a:br>
                      <a:r>
                        <a:rPr lang="en-US" sz="1600" dirty="0"/>
                        <a:t>emtricitabine/bictegravir</a:t>
                      </a:r>
                    </a:p>
                    <a:p>
                      <a:pPr marL="0" indent="0">
                        <a:buFont typeface="Arial" panose="020B0604020202020204" pitchFamily="34" charset="0"/>
                        <a:buNone/>
                      </a:pPr>
                      <a:r>
                        <a:rPr lang="en-US" sz="1600" dirty="0"/>
                        <a:t>(TAF 25 mg/FTC/BIC; </a:t>
                      </a:r>
                      <a:r>
                        <a:rPr lang="en-US" sz="1600" dirty="0" err="1"/>
                        <a:t>Biktarvy</a:t>
                      </a:r>
                      <a:r>
                        <a:rPr lang="en-US" sz="1600" dirty="0"/>
                        <a:t>)</a:t>
                      </a:r>
                    </a:p>
                  </a:txBody>
                  <a:tcPr/>
                </a:tc>
                <a:tc>
                  <a:txBody>
                    <a:bodyPr/>
                    <a:lstStyle/>
                    <a:p>
                      <a:pPr marL="137160" indent="-137160">
                        <a:buFont typeface="Arial" panose="020B0604020202020204" pitchFamily="34" charset="0"/>
                        <a:buChar char="•"/>
                      </a:pPr>
                      <a:r>
                        <a:rPr lang="en-US" sz="1600" dirty="0"/>
                        <a:t>Do not initiate a tenofovir-based regimen in patients with CrCl &lt;30 mL/min.</a:t>
                      </a:r>
                    </a:p>
                    <a:p>
                      <a:pPr marL="137160" indent="-137160">
                        <a:buFont typeface="Arial" panose="020B0604020202020204" pitchFamily="34" charset="0"/>
                        <a:buChar char="•"/>
                      </a:pPr>
                      <a:r>
                        <a:rPr lang="en-US" sz="1600" dirty="0"/>
                        <a:t>Magnesium- or aluminum-containing antacids may be taken 2 hours before or 6 hours after BIC; calcium-containing antacids or iron supplements may be taken simultaneously if taken with food.</a:t>
                      </a:r>
                    </a:p>
                  </a:txBody>
                  <a:tcPr/>
                </a:tc>
                <a:tc>
                  <a:txBody>
                    <a:bodyPr/>
                    <a:lstStyle/>
                    <a:p>
                      <a:pPr marL="0" indent="0" algn="ctr">
                        <a:buFont typeface="Arial" panose="020B0604020202020204" pitchFamily="34" charset="0"/>
                        <a:buNone/>
                      </a:pPr>
                      <a:r>
                        <a:rPr lang="en-US" sz="1600" dirty="0"/>
                        <a:t>A1</a:t>
                      </a:r>
                    </a:p>
                  </a:txBody>
                  <a:tcPr/>
                </a:tc>
                <a:extLst>
                  <a:ext uri="{0D108BD9-81ED-4DB2-BD59-A6C34878D82A}">
                    <a16:rowId xmlns:a16="http://schemas.microsoft.com/office/drawing/2014/main" val="1055621139"/>
                  </a:ext>
                </a:extLst>
              </a:tr>
            </a:tbl>
          </a:graphicData>
        </a:graphic>
      </p:graphicFrame>
      <p:sp>
        <p:nvSpPr>
          <p:cNvPr id="4" name="Footer Placeholder 3">
            <a:extLst>
              <a:ext uri="{FF2B5EF4-FFF2-40B4-BE49-F238E27FC236}">
                <a16:creationId xmlns:a16="http://schemas.microsoft.com/office/drawing/2014/main" id="{51D619C6-DF8B-409F-B047-A9245AA792ED}"/>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0ECFF0E1-317E-4D7A-AB19-E22DAF77F3E1}"/>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1C669AAD-1399-4FEE-A76E-CC7B5497A724}"/>
              </a:ext>
            </a:extLst>
          </p:cNvPr>
          <p:cNvSpPr>
            <a:spLocks noGrp="1"/>
          </p:cNvSpPr>
          <p:nvPr>
            <p:ph type="dt" sz="half" idx="2"/>
          </p:nvPr>
        </p:nvSpPr>
        <p:spPr/>
        <p:txBody>
          <a:bodyPr/>
          <a:lstStyle/>
          <a:p>
            <a:r>
              <a:rPr lang="en-US" dirty="0">
                <a:solidFill>
                  <a:schemeClr val="bg1">
                    <a:lumMod val="50000"/>
                  </a:schemeClr>
                </a:solidFill>
              </a:rPr>
              <a:t>JANUARY 2026</a:t>
            </a:r>
          </a:p>
        </p:txBody>
      </p:sp>
    </p:spTree>
    <p:extLst>
      <p:ext uri="{BB962C8B-B14F-4D97-AF65-F5344CB8AC3E}">
        <p14:creationId xmlns:p14="http://schemas.microsoft.com/office/powerpoint/2010/main" val="6381888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6682C-754C-4A1D-AE56-2F4CE65FAEEC}"/>
              </a:ext>
            </a:extLst>
          </p:cNvPr>
          <p:cNvSpPr>
            <a:spLocks noGrp="1"/>
          </p:cNvSpPr>
          <p:nvPr>
            <p:ph type="title"/>
          </p:nvPr>
        </p:nvSpPr>
        <p:spPr/>
        <p:txBody>
          <a:bodyPr>
            <a:normAutofit fontScale="90000"/>
          </a:bodyPr>
          <a:lstStyle/>
          <a:p>
            <a:r>
              <a:rPr lang="en-US" dirty="0"/>
              <a:t>PREFERRED Initial ART Regimens for Nonpregnant Adults: Available as a Multi-Tablet Regimen With Once-Daily Dosing</a:t>
            </a:r>
          </a:p>
        </p:txBody>
      </p:sp>
      <p:graphicFrame>
        <p:nvGraphicFramePr>
          <p:cNvPr id="7" name="Content Placeholder 6">
            <a:extLst>
              <a:ext uri="{FF2B5EF4-FFF2-40B4-BE49-F238E27FC236}">
                <a16:creationId xmlns:a16="http://schemas.microsoft.com/office/drawing/2014/main" id="{827E03E1-3569-4B11-8192-6C0FA82FDAED}"/>
              </a:ext>
            </a:extLst>
          </p:cNvPr>
          <p:cNvGraphicFramePr>
            <a:graphicFrameLocks noGrp="1"/>
          </p:cNvGraphicFramePr>
          <p:nvPr>
            <p:ph idx="1"/>
            <p:extLst>
              <p:ext uri="{D42A27DB-BD31-4B8C-83A1-F6EECF244321}">
                <p14:modId xmlns:p14="http://schemas.microsoft.com/office/powerpoint/2010/main" val="2179036314"/>
              </p:ext>
            </p:extLst>
          </p:nvPr>
        </p:nvGraphicFramePr>
        <p:xfrm>
          <a:off x="838200" y="1563688"/>
          <a:ext cx="10515600" cy="4302760"/>
        </p:xfrm>
        <a:graphic>
          <a:graphicData uri="http://schemas.openxmlformats.org/drawingml/2006/table">
            <a:tbl>
              <a:tblPr firstRow="1" bandRow="1">
                <a:tableStyleId>{5940675A-B579-460E-94D1-54222C63F5DA}</a:tableStyleId>
              </a:tblPr>
              <a:tblGrid>
                <a:gridCol w="3505200">
                  <a:extLst>
                    <a:ext uri="{9D8B030D-6E8A-4147-A177-3AD203B41FA5}">
                      <a16:colId xmlns:a16="http://schemas.microsoft.com/office/drawing/2014/main" val="3350504129"/>
                    </a:ext>
                  </a:extLst>
                </a:gridCol>
                <a:gridCol w="6051884">
                  <a:extLst>
                    <a:ext uri="{9D8B030D-6E8A-4147-A177-3AD203B41FA5}">
                      <a16:colId xmlns:a16="http://schemas.microsoft.com/office/drawing/2014/main" val="1940620374"/>
                    </a:ext>
                  </a:extLst>
                </a:gridCol>
                <a:gridCol w="958516">
                  <a:extLst>
                    <a:ext uri="{9D8B030D-6E8A-4147-A177-3AD203B41FA5}">
                      <a16:colId xmlns:a16="http://schemas.microsoft.com/office/drawing/2014/main" val="3567816277"/>
                    </a:ext>
                  </a:extLst>
                </a:gridCol>
              </a:tblGrid>
              <a:tr h="370840">
                <a:tc>
                  <a:txBody>
                    <a:bodyPr/>
                    <a:lstStyle/>
                    <a:p>
                      <a:r>
                        <a:rPr lang="en-US" b="1" dirty="0">
                          <a:solidFill>
                            <a:schemeClr val="bg1"/>
                          </a:solidFill>
                        </a:rPr>
                        <a:t>Regimen</a:t>
                      </a:r>
                    </a:p>
                  </a:txBody>
                  <a:tcPr>
                    <a:solidFill>
                      <a:srgbClr val="523178"/>
                    </a:solidFill>
                  </a:tcPr>
                </a:tc>
                <a:tc>
                  <a:txBody>
                    <a:bodyPr/>
                    <a:lstStyle/>
                    <a:p>
                      <a:r>
                        <a:rPr lang="en-US" b="1" dirty="0">
                          <a:solidFill>
                            <a:schemeClr val="bg1"/>
                          </a:solidFill>
                        </a:rPr>
                        <a:t>Comments</a:t>
                      </a:r>
                    </a:p>
                  </a:txBody>
                  <a:tcPr>
                    <a:solidFill>
                      <a:srgbClr val="523178"/>
                    </a:solidFill>
                  </a:tcPr>
                </a:tc>
                <a:tc>
                  <a:txBody>
                    <a:bodyPr/>
                    <a:lstStyle/>
                    <a:p>
                      <a:r>
                        <a:rPr lang="en-US" b="1" dirty="0">
                          <a:solidFill>
                            <a:schemeClr val="bg1"/>
                          </a:solidFill>
                        </a:rPr>
                        <a:t>Rating</a:t>
                      </a:r>
                    </a:p>
                  </a:txBody>
                  <a:tcPr>
                    <a:solidFill>
                      <a:srgbClr val="523178"/>
                    </a:solidFill>
                  </a:tcPr>
                </a:tc>
                <a:extLst>
                  <a:ext uri="{0D108BD9-81ED-4DB2-BD59-A6C34878D82A}">
                    <a16:rowId xmlns:a16="http://schemas.microsoft.com/office/drawing/2014/main" val="2920372638"/>
                  </a:ext>
                </a:extLst>
              </a:tr>
              <a:tr h="370840">
                <a:tc>
                  <a:txBody>
                    <a:bodyPr/>
                    <a:lstStyle/>
                    <a:p>
                      <a:pPr marL="0" indent="0">
                        <a:buFont typeface="Arial" panose="020B0604020202020204" pitchFamily="34" charset="0"/>
                        <a:buNone/>
                      </a:pPr>
                      <a:r>
                        <a:rPr lang="en-US" dirty="0"/>
                        <a:t>Tenofovir alafenamide/</a:t>
                      </a:r>
                      <a:br>
                        <a:rPr lang="en-US" dirty="0"/>
                      </a:br>
                      <a:r>
                        <a:rPr lang="en-US" dirty="0"/>
                        <a:t>emtricitabine or tenofovir disoproxil fumarate/emtricitabine </a:t>
                      </a:r>
                      <a:r>
                        <a:rPr lang="en-US" i="1" dirty="0"/>
                        <a:t>and</a:t>
                      </a:r>
                      <a:r>
                        <a:rPr lang="en-US" dirty="0"/>
                        <a:t> dolutegravir</a:t>
                      </a:r>
                    </a:p>
                    <a:p>
                      <a:pPr marL="0" indent="0">
                        <a:buFont typeface="Arial" panose="020B0604020202020204" pitchFamily="34" charset="0"/>
                        <a:buNone/>
                      </a:pPr>
                      <a:r>
                        <a:rPr lang="en-US" dirty="0"/>
                        <a:t>(TAF 25 mg/FTC or TDF 300 mg/FTC </a:t>
                      </a:r>
                      <a:r>
                        <a:rPr lang="en-US" i="1" dirty="0"/>
                        <a:t>and</a:t>
                      </a:r>
                      <a:r>
                        <a:rPr lang="en-US" dirty="0"/>
                        <a:t> DTG; Descovy or Truvada </a:t>
                      </a:r>
                      <a:r>
                        <a:rPr lang="en-US" i="1" dirty="0"/>
                        <a:t>and</a:t>
                      </a:r>
                      <a:r>
                        <a:rPr lang="en-US" dirty="0"/>
                        <a:t> Tivicay)</a:t>
                      </a:r>
                    </a:p>
                  </a:txBody>
                  <a:tcPr/>
                </a:tc>
                <a:tc>
                  <a:txBody>
                    <a:bodyPr/>
                    <a:lstStyle/>
                    <a:p>
                      <a:pPr marL="137160" indent="-137160">
                        <a:buFont typeface="Arial" panose="020B0604020202020204" pitchFamily="34" charset="0"/>
                        <a:buChar char="•"/>
                      </a:pPr>
                      <a:r>
                        <a:rPr lang="en-US" dirty="0"/>
                        <a:t>Do not initiate a tenofovir-based regimen in patients with CrCl &lt;30 mL/min. </a:t>
                      </a:r>
                    </a:p>
                    <a:p>
                      <a:pPr marL="137160" indent="-137160">
                        <a:buFont typeface="Arial" panose="020B0604020202020204" pitchFamily="34" charset="0"/>
                        <a:buChar char="•"/>
                      </a:pPr>
                      <a:r>
                        <a:rPr lang="en-US" dirty="0"/>
                        <a:t>TAF/FTC is strongly preferred over TDF/FTC in patients with CrCl &lt;50 mL/min.</a:t>
                      </a:r>
                    </a:p>
                    <a:p>
                      <a:pPr marL="137160" indent="-137160">
                        <a:buFont typeface="Arial" panose="020B0604020202020204" pitchFamily="34" charset="0"/>
                        <a:buChar char="•"/>
                      </a:pPr>
                      <a:r>
                        <a:rPr lang="en-US" dirty="0"/>
                        <a:t>For TDF/FTC in patients with CrCl 30−49 mL/min: 1 tablet every 48 hours.</a:t>
                      </a:r>
                    </a:p>
                    <a:p>
                      <a:pPr marL="137160" indent="-137160">
                        <a:buFont typeface="Arial" panose="020B0604020202020204" pitchFamily="34" charset="0"/>
                        <a:buChar char="•"/>
                      </a:pPr>
                      <a:r>
                        <a:rPr lang="en-US" dirty="0"/>
                        <a:t>For TDF/FTC, use with caution in patients with or at risk for osteoporosis.</a:t>
                      </a:r>
                    </a:p>
                    <a:p>
                      <a:pPr marL="137160" indent="-137160">
                        <a:buFont typeface="Arial" panose="020B0604020202020204" pitchFamily="34" charset="0"/>
                        <a:buChar char="•"/>
                      </a:pPr>
                      <a:r>
                        <a:rPr lang="en-US" dirty="0"/>
                        <a:t>Magnesium- or aluminum-containing antacids may be taken 2 hours before or 6 hours after DTG; calcium-containing antacids or iron supplements may be taken simultaneously if taken with food.</a:t>
                      </a:r>
                    </a:p>
                    <a:p>
                      <a:pPr marL="137160" indent="-137160">
                        <a:buFont typeface="Arial" panose="020B0604020202020204" pitchFamily="34" charset="0"/>
                        <a:buChar char="•"/>
                      </a:pPr>
                      <a:r>
                        <a:rPr lang="en-US" dirty="0"/>
                        <a:t>Documented DTG resistance after initiation in treatment-naive patients is rare.</a:t>
                      </a:r>
                    </a:p>
                  </a:txBody>
                  <a:tcPr/>
                </a:tc>
                <a:tc>
                  <a:txBody>
                    <a:bodyPr/>
                    <a:lstStyle/>
                    <a:p>
                      <a:pPr marL="0" indent="0" algn="ctr">
                        <a:buFont typeface="Arial" panose="020B0604020202020204" pitchFamily="34" charset="0"/>
                        <a:buNone/>
                      </a:pPr>
                      <a:r>
                        <a:rPr lang="en-US" dirty="0"/>
                        <a:t>A1</a:t>
                      </a:r>
                    </a:p>
                  </a:txBody>
                  <a:tcPr/>
                </a:tc>
                <a:extLst>
                  <a:ext uri="{0D108BD9-81ED-4DB2-BD59-A6C34878D82A}">
                    <a16:rowId xmlns:a16="http://schemas.microsoft.com/office/drawing/2014/main" val="1276410562"/>
                  </a:ext>
                </a:extLst>
              </a:tr>
            </a:tbl>
          </a:graphicData>
        </a:graphic>
      </p:graphicFrame>
      <p:sp>
        <p:nvSpPr>
          <p:cNvPr id="4" name="Footer Placeholder 3">
            <a:extLst>
              <a:ext uri="{FF2B5EF4-FFF2-40B4-BE49-F238E27FC236}">
                <a16:creationId xmlns:a16="http://schemas.microsoft.com/office/drawing/2014/main" id="{51D619C6-DF8B-409F-B047-A9245AA792ED}"/>
              </a:ext>
            </a:extLst>
          </p:cNvPr>
          <p:cNvSpPr>
            <a:spLocks noGrp="1"/>
          </p:cNvSpPr>
          <p:nvPr>
            <p:ph type="ftr" sz="quarter" idx="11"/>
          </p:nvPr>
        </p:nvSpPr>
        <p:spPr/>
        <p:txBody>
          <a:bodyPr/>
          <a:lstStyle/>
          <a:p>
            <a:r>
              <a:rPr lang="en-US"/>
              <a:t>NYSDOH AIDS Institute Clinical Guidelines Program</a:t>
            </a:r>
            <a:endParaRPr lang="en-US" dirty="0"/>
          </a:p>
        </p:txBody>
      </p:sp>
      <p:sp>
        <p:nvSpPr>
          <p:cNvPr id="5" name="Slide Number Placeholder 4">
            <a:extLst>
              <a:ext uri="{FF2B5EF4-FFF2-40B4-BE49-F238E27FC236}">
                <a16:creationId xmlns:a16="http://schemas.microsoft.com/office/drawing/2014/main" id="{0ECFF0E1-317E-4D7A-AB19-E22DAF77F3E1}"/>
              </a:ext>
            </a:extLst>
          </p:cNvPr>
          <p:cNvSpPr>
            <a:spLocks noGrp="1"/>
          </p:cNvSpPr>
          <p:nvPr>
            <p:ph type="sldNum" sz="quarter" idx="12"/>
          </p:nvPr>
        </p:nvSpPr>
        <p:spPr/>
        <p:txBody>
          <a:bodyPr/>
          <a:lstStyle/>
          <a:p>
            <a:r>
              <a:rPr lang="en-US"/>
              <a:t>www.hivguidelines.org</a:t>
            </a:r>
            <a:endParaRPr lang="en-US" dirty="0"/>
          </a:p>
        </p:txBody>
      </p:sp>
      <p:sp>
        <p:nvSpPr>
          <p:cNvPr id="6" name="Date Placeholder 5">
            <a:extLst>
              <a:ext uri="{FF2B5EF4-FFF2-40B4-BE49-F238E27FC236}">
                <a16:creationId xmlns:a16="http://schemas.microsoft.com/office/drawing/2014/main" id="{1C669AAD-1399-4FEE-A76E-CC7B5497A724}"/>
              </a:ext>
            </a:extLst>
          </p:cNvPr>
          <p:cNvSpPr>
            <a:spLocks noGrp="1"/>
          </p:cNvSpPr>
          <p:nvPr>
            <p:ph type="dt" sz="half" idx="2"/>
          </p:nvPr>
        </p:nvSpPr>
        <p:spPr/>
        <p:txBody>
          <a:bodyPr/>
          <a:lstStyle/>
          <a:p>
            <a:r>
              <a:rPr lang="en-US" dirty="0">
                <a:solidFill>
                  <a:schemeClr val="bg1">
                    <a:lumMod val="50000"/>
                  </a:schemeClr>
                </a:solidFill>
              </a:rPr>
              <a:t>JANUARY 2026</a:t>
            </a:r>
          </a:p>
        </p:txBody>
      </p:sp>
    </p:spTree>
    <p:extLst>
      <p:ext uri="{BB962C8B-B14F-4D97-AF65-F5344CB8AC3E}">
        <p14:creationId xmlns:p14="http://schemas.microsoft.com/office/powerpoint/2010/main" val="2853970390"/>
      </p:ext>
    </p:extLst>
  </p:cSld>
  <p:clrMapOvr>
    <a:masterClrMapping/>
  </p:clrMapOvr>
</p:sld>
</file>

<file path=ppt/theme/theme1.xml><?xml version="1.0" encoding="utf-8"?>
<a:theme xmlns:a="http://schemas.openxmlformats.org/drawingml/2006/main" name="Conten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125</TotalTime>
  <Words>5007</Words>
  <Application>Microsoft Office PowerPoint</Application>
  <PresentationFormat>Widescreen</PresentationFormat>
  <Paragraphs>546</Paragraphs>
  <Slides>34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Arial</vt:lpstr>
      <vt:lpstr>Calibri</vt:lpstr>
      <vt:lpstr>Calibri Light</vt:lpstr>
      <vt:lpstr>Wingdings</vt:lpstr>
      <vt:lpstr>Content</vt:lpstr>
      <vt:lpstr>PowerPoint Presentation</vt:lpstr>
      <vt:lpstr>Purpose of This Guideline</vt:lpstr>
      <vt:lpstr>Recommendations:  Regimen Selection</vt:lpstr>
      <vt:lpstr>Recommendations:  Expert Consultation &amp; Follow-Up</vt:lpstr>
      <vt:lpstr>Important Clinical Considerations With Either TDF/FTC or TAF/FTC as Initial ART</vt:lpstr>
      <vt:lpstr>Important Clinical Considerations With Either TDF/FTC or TAF/FTC as Initial ART, continued</vt:lpstr>
      <vt:lpstr>Important Clinical Considerations With Either TDF/FTC or TAF/FTC as Initial ART, continued</vt:lpstr>
      <vt:lpstr>PREFERRED Initial ART Regimens for Nonpregnant Adults: Available as a Single-Tablet Formulation</vt:lpstr>
      <vt:lpstr>PREFERRED Initial ART Regimens for Nonpregnant Adults: Available as a Multi-Tablet Regimen With Once-Daily Dosing</vt:lpstr>
      <vt:lpstr>ALTERNATIVE Initial ART Regimens for Nonpregnant Adults: Available as a Single-Tablet Formulation</vt:lpstr>
      <vt:lpstr>ALTERNATIVE Initial ART Regimens for Nonpregnant Adults: Available as a Single-Tablet Formulation, continued</vt:lpstr>
      <vt:lpstr>ALTERNATIVE Initial ART Regimens for Nonpregnant Adults: Available as a Multi-Tablet Regimen With Once-Daily Dosing</vt:lpstr>
      <vt:lpstr>ALTERNATIVE Initial ART Regimens for Nonpregnant Adults: Available as a Multi-Tablet Regimen With Twice-Daily Dosing</vt:lpstr>
      <vt:lpstr>OTHER Initial ART Regimens Not Included as Preferred or Alternative for Nonpregnant Adults: Available as a Single-Tablet Formulation</vt:lpstr>
      <vt:lpstr>OTHER Initial ART Regimens Not Included as Preferred or Alternative for Nonpregnant Adults: Available as a Multi-Tablet Regimen With Once-Daily Dosing</vt:lpstr>
      <vt:lpstr>OTHER Initial ART Regimens Not Included as Preferred or Alternative for Nonpregnant Adults: Available as a Multi-Tablet Regimen With Twice-Daily Dosing</vt:lpstr>
      <vt:lpstr>Key Point: General Principles in Choosing an Initial ART Regimen</vt:lpstr>
      <vt:lpstr>Individual Antiretroviral Medications or Combinations to Avoid in Initial Therapy for Nonpregnant Adults</vt:lpstr>
      <vt:lpstr>Long-Acting Injectable ART</vt:lpstr>
      <vt:lpstr>Specific Factors to Consider and Discuss With Patients</vt:lpstr>
      <vt:lpstr>Selected Drug-Drug Interactions to Discuss Before Initiating ART in Treatment-Naive Patients</vt:lpstr>
      <vt:lpstr>Selected Drug-Drug Interactions to Discuss Before Initiating ART in Treatment-Naive Patients, continued</vt:lpstr>
      <vt:lpstr>Selected Drug-Drug Interactions to Discuss Before Initiating ART in Treatment-Naive Patients, continued</vt:lpstr>
      <vt:lpstr>Antiretroviral Medications That Can Be Taken With or Without Food, Must Be Taken With Food, or Must Be Taken on an Empty Stomach</vt:lpstr>
      <vt:lpstr>Acceptable Alternative Formulations and Methods of Administration of Antiretroviral Medications: Single-Tablet Formulations</vt:lpstr>
      <vt:lpstr>Acceptable Alternative Formulations and Methods of Administration of Antiretroviral Medications: Fixed-Dose Combinations</vt:lpstr>
      <vt:lpstr>Acceptable Alternative Formulations and Methods of Administration of Antiretroviral Medications: Individual Drugs</vt:lpstr>
      <vt:lpstr>Acceptable Alternative Formulations and Methods of Administration of Antiretroviral Medications: Individual Drugs, continued</vt:lpstr>
      <vt:lpstr>Key Points: Special Considerations for Comorbid Conditions</vt:lpstr>
      <vt:lpstr>ART-Initiation Laboratory Testing</vt:lpstr>
      <vt:lpstr>Key Points: ART-Initiation Laboratory Testing</vt:lpstr>
      <vt:lpstr>ART Regimens That Are Not Recommended Based on Routine Baseline Laboratory Parameters</vt:lpstr>
      <vt:lpstr>Need Help?</vt:lpstr>
      <vt:lpstr>Access the Guideline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 Gribble</dc:creator>
  <cp:lastModifiedBy>H. Gribble</cp:lastModifiedBy>
  <cp:revision>34</cp:revision>
  <dcterms:created xsi:type="dcterms:W3CDTF">2022-05-26T16:37:43Z</dcterms:created>
  <dcterms:modified xsi:type="dcterms:W3CDTF">2026-01-29T17:41:57Z</dcterms:modified>
</cp:coreProperties>
</file>