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260" r:id="rId4"/>
    <p:sldId id="262" r:id="rId5"/>
    <p:sldId id="261" r:id="rId6"/>
    <p:sldId id="263" r:id="rId7"/>
    <p:sldId id="264" r:id="rId8"/>
    <p:sldId id="265" r:id="rId9"/>
    <p:sldId id="266" r:id="rId10"/>
    <p:sldId id="270" r:id="rId11"/>
    <p:sldId id="267" r:id="rId12"/>
    <p:sldId id="268" r:id="rId13"/>
    <p:sldId id="269" r:id="rId14"/>
    <p:sldId id="271" r:id="rId15"/>
    <p:sldId id="273" r:id="rId16"/>
    <p:sldId id="274" r:id="rId17"/>
    <p:sldId id="275" r:id="rId18"/>
    <p:sldId id="276" r:id="rId19"/>
    <p:sldId id="272" r:id="rId20"/>
    <p:sldId id="278" r:id="rId21"/>
    <p:sldId id="277" r:id="rId22"/>
    <p:sldId id="279" r:id="rId23"/>
    <p:sldId id="280" r:id="rId24"/>
    <p:sldId id="257" r:id="rId25"/>
    <p:sldId id="25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1" d="100"/>
          <a:sy n="111" d="100"/>
        </p:scale>
        <p:origin x="4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MARCH 20205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B9314906-26B4-4A29-A46D-42CE4F6951C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Second-Line ART After Treatment Failure or for Regimen Simplification</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dirty="0">
                <a:solidFill>
                  <a:schemeClr val="bg1">
                    <a:lumMod val="50000"/>
                  </a:schemeClr>
                </a:solidFill>
              </a:rPr>
              <a:t>FEBRUARY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4A47-AE9B-4256-B0CC-AB7444264C50}"/>
              </a:ext>
            </a:extLst>
          </p:cNvPr>
          <p:cNvSpPr>
            <a:spLocks noGrp="1"/>
          </p:cNvSpPr>
          <p:nvPr>
            <p:ph type="title"/>
          </p:nvPr>
        </p:nvSpPr>
        <p:spPr/>
        <p:txBody>
          <a:bodyPr/>
          <a:lstStyle/>
          <a:p>
            <a:r>
              <a:rPr lang="en-US" dirty="0"/>
              <a:t>Key Point:</a:t>
            </a:r>
            <a:br>
              <a:rPr lang="en-US" dirty="0"/>
            </a:br>
            <a:r>
              <a:rPr lang="en-US" dirty="0"/>
              <a:t>ART Changes to Address Drug Resistance</a:t>
            </a:r>
          </a:p>
        </p:txBody>
      </p:sp>
      <p:sp>
        <p:nvSpPr>
          <p:cNvPr id="3" name="Content Placeholder 2">
            <a:extLst>
              <a:ext uri="{FF2B5EF4-FFF2-40B4-BE49-F238E27FC236}">
                <a16:creationId xmlns:a16="http://schemas.microsoft.com/office/drawing/2014/main" id="{7E157A97-93B4-4C59-BD19-5FE9ACC595FC}"/>
              </a:ext>
            </a:extLst>
          </p:cNvPr>
          <p:cNvSpPr>
            <a:spLocks noGrp="1"/>
          </p:cNvSpPr>
          <p:nvPr>
            <p:ph idx="1"/>
          </p:nvPr>
        </p:nvSpPr>
        <p:spPr/>
        <p:txBody>
          <a:bodyPr/>
          <a:lstStyle/>
          <a:p>
            <a:r>
              <a:rPr lang="en-US" dirty="0"/>
              <a:t>If a patient has evidence of chronic or active HBV infection, ARVs with activity against HBV (e.g., TFV, 3TC, and FTC) should be maintained in new ART regimen to avoid a flare of HBV due to treatment interruption.</a:t>
            </a:r>
          </a:p>
        </p:txBody>
      </p:sp>
      <p:sp>
        <p:nvSpPr>
          <p:cNvPr id="4" name="Footer Placeholder 3">
            <a:extLst>
              <a:ext uri="{FF2B5EF4-FFF2-40B4-BE49-F238E27FC236}">
                <a16:creationId xmlns:a16="http://schemas.microsoft.com/office/drawing/2014/main" id="{71363CA3-086E-4FEA-A6D3-37A94856DF7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E17C4CB-859F-4B9D-BFCC-CD3B2006FA3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F840416-567B-4991-B22F-C2CE032EB7A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63569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D9D9-D7DB-4EAA-9703-EDE777A06E1B}"/>
              </a:ext>
            </a:extLst>
          </p:cNvPr>
          <p:cNvSpPr>
            <a:spLocks noGrp="1"/>
          </p:cNvSpPr>
          <p:nvPr>
            <p:ph type="title"/>
          </p:nvPr>
        </p:nvSpPr>
        <p:spPr/>
        <p:txBody>
          <a:bodyPr/>
          <a:lstStyle/>
          <a:p>
            <a:r>
              <a:rPr lang="en-US" dirty="0"/>
              <a:t>Antiretroviral Medications by Level of Genetic Barrier to Resistance </a:t>
            </a:r>
            <a:r>
              <a:rPr lang="en-US" sz="2800" dirty="0"/>
              <a:t>[a]</a:t>
            </a:r>
            <a:endParaRPr lang="en-US" dirty="0"/>
          </a:p>
        </p:txBody>
      </p:sp>
      <p:sp>
        <p:nvSpPr>
          <p:cNvPr id="4" name="Footer Placeholder 3">
            <a:extLst>
              <a:ext uri="{FF2B5EF4-FFF2-40B4-BE49-F238E27FC236}">
                <a16:creationId xmlns:a16="http://schemas.microsoft.com/office/drawing/2014/main" id="{D6526FBC-C54C-40AA-B40E-6B5069BA818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A6E02BB-2952-40B8-935B-EB51C27AE14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3B93DCC-3928-451A-8E5A-E230C3FFFDDB}"/>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EA847D21-A224-48C5-BC63-5B8348198F7B}"/>
              </a:ext>
            </a:extLst>
          </p:cNvPr>
          <p:cNvGraphicFramePr>
            <a:graphicFrameLocks noGrp="1"/>
          </p:cNvGraphicFramePr>
          <p:nvPr>
            <p:ph idx="1"/>
            <p:extLst>
              <p:ext uri="{D42A27DB-BD31-4B8C-83A1-F6EECF244321}">
                <p14:modId xmlns:p14="http://schemas.microsoft.com/office/powerpoint/2010/main" val="1215925776"/>
              </p:ext>
            </p:extLst>
          </p:nvPr>
        </p:nvGraphicFramePr>
        <p:xfrm>
          <a:off x="838200" y="1563688"/>
          <a:ext cx="10515600" cy="357124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965091158"/>
                    </a:ext>
                  </a:extLst>
                </a:gridCol>
                <a:gridCol w="3505200">
                  <a:extLst>
                    <a:ext uri="{9D8B030D-6E8A-4147-A177-3AD203B41FA5}">
                      <a16:colId xmlns:a16="http://schemas.microsoft.com/office/drawing/2014/main" val="1943214951"/>
                    </a:ext>
                  </a:extLst>
                </a:gridCol>
                <a:gridCol w="3505200">
                  <a:extLst>
                    <a:ext uri="{9D8B030D-6E8A-4147-A177-3AD203B41FA5}">
                      <a16:colId xmlns:a16="http://schemas.microsoft.com/office/drawing/2014/main" val="2036904806"/>
                    </a:ext>
                  </a:extLst>
                </a:gridCol>
              </a:tblGrid>
              <a:tr h="370840">
                <a:tc>
                  <a:txBody>
                    <a:bodyPr/>
                    <a:lstStyle/>
                    <a:p>
                      <a:r>
                        <a:rPr lang="en-US" b="1" dirty="0">
                          <a:solidFill>
                            <a:schemeClr val="bg1"/>
                          </a:solidFill>
                        </a:rPr>
                        <a:t>Low Resistance</a:t>
                      </a:r>
                    </a:p>
                    <a:p>
                      <a:r>
                        <a:rPr lang="en-US" b="1" dirty="0">
                          <a:solidFill>
                            <a:schemeClr val="bg1"/>
                          </a:solidFill>
                        </a:rPr>
                        <a:t>(single mutation, common)</a:t>
                      </a:r>
                    </a:p>
                  </a:txBody>
                  <a:tcPr>
                    <a:solidFill>
                      <a:srgbClr val="523178"/>
                    </a:solidFill>
                  </a:tcPr>
                </a:tc>
                <a:tc>
                  <a:txBody>
                    <a:bodyPr/>
                    <a:lstStyle/>
                    <a:p>
                      <a:r>
                        <a:rPr lang="en-US" b="1" dirty="0">
                          <a:solidFill>
                            <a:schemeClr val="bg1"/>
                          </a:solidFill>
                        </a:rPr>
                        <a:t>Intermediate Resistance</a:t>
                      </a:r>
                    </a:p>
                    <a:p>
                      <a:r>
                        <a:rPr lang="en-US" b="1" dirty="0">
                          <a:solidFill>
                            <a:schemeClr val="bg1"/>
                          </a:solidFill>
                        </a:rPr>
                        <a:t>(1 or 2 mutations, common)</a:t>
                      </a:r>
                    </a:p>
                  </a:txBody>
                  <a:tcPr>
                    <a:solidFill>
                      <a:srgbClr val="523178"/>
                    </a:solidFill>
                  </a:tcPr>
                </a:tc>
                <a:tc>
                  <a:txBody>
                    <a:bodyPr/>
                    <a:lstStyle/>
                    <a:p>
                      <a:r>
                        <a:rPr lang="en-US" b="1" dirty="0">
                          <a:solidFill>
                            <a:schemeClr val="bg1"/>
                          </a:solidFill>
                        </a:rPr>
                        <a:t>High Resistance</a:t>
                      </a:r>
                    </a:p>
                    <a:p>
                      <a:r>
                        <a:rPr lang="en-US" b="1" dirty="0">
                          <a:solidFill>
                            <a:schemeClr val="bg1"/>
                          </a:solidFill>
                        </a:rPr>
                        <a:t>(&gt;2 mutations, rarer)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Lamivudine</a:t>
                      </a:r>
                    </a:p>
                    <a:p>
                      <a:pPr marL="137160" indent="-137160">
                        <a:buFont typeface="Arial" panose="020B0604020202020204" pitchFamily="34" charset="0"/>
                        <a:buChar char="•"/>
                      </a:pPr>
                      <a:r>
                        <a:rPr lang="en-US" dirty="0"/>
                        <a:t>Emtricitabine</a:t>
                      </a:r>
                    </a:p>
                    <a:p>
                      <a:pPr marL="137160" indent="-137160">
                        <a:buFont typeface="Arial" panose="020B0604020202020204" pitchFamily="34" charset="0"/>
                        <a:buChar char="•"/>
                      </a:pPr>
                      <a:r>
                        <a:rPr lang="en-US" dirty="0"/>
                        <a:t>Efavirenz</a:t>
                      </a:r>
                    </a:p>
                    <a:p>
                      <a:pPr marL="137160" indent="-137160">
                        <a:buFont typeface="Arial" panose="020B0604020202020204" pitchFamily="34" charset="0"/>
                        <a:buChar char="•"/>
                      </a:pPr>
                      <a:r>
                        <a:rPr lang="en-US" dirty="0"/>
                        <a:t>Nevirapine</a:t>
                      </a:r>
                    </a:p>
                    <a:p>
                      <a:pPr marL="137160" indent="-137160">
                        <a:buFont typeface="Arial" panose="020B0604020202020204" pitchFamily="34" charset="0"/>
                        <a:buChar char="•"/>
                      </a:pPr>
                      <a:r>
                        <a:rPr lang="en-US" dirty="0"/>
                        <a:t>Rilpivirine</a:t>
                      </a:r>
                    </a:p>
                    <a:p>
                      <a:pPr marL="137160" indent="-137160">
                        <a:buFont typeface="Arial" panose="020B0604020202020204" pitchFamily="34" charset="0"/>
                        <a:buChar char="•"/>
                      </a:pPr>
                      <a:r>
                        <a:rPr lang="en-US" dirty="0"/>
                        <a:t>Raltegravir</a:t>
                      </a:r>
                    </a:p>
                    <a:p>
                      <a:pPr marL="137160" indent="-137160">
                        <a:buFont typeface="Arial" panose="020B0604020202020204" pitchFamily="34" charset="0"/>
                        <a:buChar char="•"/>
                      </a:pPr>
                      <a:r>
                        <a:rPr lang="en-US" dirty="0"/>
                        <a:t>Elvitegravir</a:t>
                      </a:r>
                    </a:p>
                    <a:p>
                      <a:pPr marL="137160" indent="-137160">
                        <a:buFont typeface="Arial" panose="020B0604020202020204" pitchFamily="34" charset="0"/>
                        <a:buChar char="•"/>
                      </a:pPr>
                      <a:r>
                        <a:rPr lang="en-US" dirty="0"/>
                        <a:t>Ibalizumab</a:t>
                      </a:r>
                    </a:p>
                    <a:p>
                      <a:pPr marL="137160" indent="-137160">
                        <a:buFont typeface="Arial" panose="020B0604020202020204" pitchFamily="34" charset="0"/>
                        <a:buChar char="•"/>
                      </a:pPr>
                      <a:r>
                        <a:rPr lang="en-US" dirty="0"/>
                        <a:t>Lenacapavir</a:t>
                      </a:r>
                    </a:p>
                  </a:txBody>
                  <a:tcPr/>
                </a:tc>
                <a:tc>
                  <a:txBody>
                    <a:bodyPr/>
                    <a:lstStyle/>
                    <a:p>
                      <a:pPr marL="137160" indent="-137160">
                        <a:buFont typeface="Arial" panose="020B0604020202020204" pitchFamily="34" charset="0"/>
                        <a:buChar char="•"/>
                      </a:pPr>
                      <a:r>
                        <a:rPr lang="en-US" dirty="0"/>
                        <a:t>Tenofovir disoproxil fumarate</a:t>
                      </a:r>
                    </a:p>
                    <a:p>
                      <a:pPr marL="137160" indent="-137160">
                        <a:buFont typeface="Arial" panose="020B0604020202020204" pitchFamily="34" charset="0"/>
                        <a:buChar char="•"/>
                      </a:pPr>
                      <a:r>
                        <a:rPr lang="en-US" dirty="0"/>
                        <a:t>Tenofovir alafenamide</a:t>
                      </a:r>
                    </a:p>
                    <a:p>
                      <a:pPr marL="137160" indent="-137160">
                        <a:buFont typeface="Arial" panose="020B0604020202020204" pitchFamily="34" charset="0"/>
                        <a:buChar char="•"/>
                      </a:pPr>
                      <a:r>
                        <a:rPr lang="en-US" dirty="0"/>
                        <a:t>Zidovudine</a:t>
                      </a:r>
                    </a:p>
                    <a:p>
                      <a:pPr marL="137160" indent="-137160">
                        <a:buFont typeface="Arial" panose="020B0604020202020204" pitchFamily="34" charset="0"/>
                        <a:buChar char="•"/>
                      </a:pPr>
                      <a:r>
                        <a:rPr lang="en-US" dirty="0"/>
                        <a:t>Abacavir</a:t>
                      </a:r>
                    </a:p>
                    <a:p>
                      <a:pPr marL="137160" indent="-137160">
                        <a:buFont typeface="Arial" panose="020B0604020202020204" pitchFamily="34" charset="0"/>
                        <a:buChar char="•"/>
                      </a:pPr>
                      <a:r>
                        <a:rPr lang="en-US" dirty="0"/>
                        <a:t>Doravirine</a:t>
                      </a:r>
                    </a:p>
                    <a:p>
                      <a:pPr marL="137160" indent="-137160">
                        <a:buFont typeface="Arial" panose="020B0604020202020204" pitchFamily="34" charset="0"/>
                        <a:buChar char="•"/>
                      </a:pPr>
                      <a:r>
                        <a:rPr lang="en-US" dirty="0"/>
                        <a:t>Cabotegravir</a:t>
                      </a:r>
                    </a:p>
                    <a:p>
                      <a:pPr marL="137160" indent="-137160">
                        <a:buFont typeface="Arial" panose="020B0604020202020204" pitchFamily="34" charset="0"/>
                        <a:buChar char="•"/>
                      </a:pPr>
                      <a:r>
                        <a:rPr lang="en-US" dirty="0"/>
                        <a:t>Fostemsavir</a:t>
                      </a:r>
                    </a:p>
                  </a:txBody>
                  <a:tcPr/>
                </a:tc>
                <a:tc>
                  <a:txBody>
                    <a:bodyPr/>
                    <a:lstStyle/>
                    <a:p>
                      <a:pPr marL="137160" indent="-137160">
                        <a:buFont typeface="Arial" panose="020B0604020202020204" pitchFamily="34" charset="0"/>
                        <a:buChar char="•"/>
                      </a:pPr>
                      <a:r>
                        <a:rPr lang="en-US" dirty="0"/>
                        <a:t>Etravirine</a:t>
                      </a:r>
                    </a:p>
                    <a:p>
                      <a:pPr marL="137160" indent="-137160">
                        <a:buFont typeface="Arial" panose="020B0604020202020204" pitchFamily="34" charset="0"/>
                        <a:buChar char="•"/>
                      </a:pPr>
                      <a:r>
                        <a:rPr lang="en-US" dirty="0"/>
                        <a:t>Dolutegravir</a:t>
                      </a:r>
                    </a:p>
                    <a:p>
                      <a:pPr marL="137160" indent="-137160">
                        <a:buFont typeface="Arial" panose="020B0604020202020204" pitchFamily="34" charset="0"/>
                        <a:buChar char="•"/>
                      </a:pPr>
                      <a:r>
                        <a:rPr lang="en-US" dirty="0"/>
                        <a:t>Bictegravir</a:t>
                      </a:r>
                    </a:p>
                    <a:p>
                      <a:pPr marL="137160" indent="-137160">
                        <a:buFont typeface="Arial" panose="020B0604020202020204" pitchFamily="34" charset="0"/>
                        <a:buChar char="•"/>
                      </a:pPr>
                      <a:r>
                        <a:rPr lang="en-US" dirty="0"/>
                        <a:t>Darunavir [b]</a:t>
                      </a:r>
                    </a:p>
                    <a:p>
                      <a:pPr marL="137160" indent="-137160">
                        <a:buFont typeface="Arial" panose="020B0604020202020204" pitchFamily="34" charset="0"/>
                        <a:buChar char="•"/>
                      </a:pPr>
                      <a:r>
                        <a:rPr lang="en-US" dirty="0"/>
                        <a:t>Atazanavir [b]</a:t>
                      </a:r>
                    </a:p>
                    <a:p>
                      <a:pPr marL="137160" indent="-137160">
                        <a:buFont typeface="Arial" panose="020B0604020202020204" pitchFamily="34" charset="0"/>
                        <a:buChar char="•"/>
                      </a:pPr>
                      <a:r>
                        <a:rPr lang="en-US" dirty="0"/>
                        <a:t>Maraviroc</a:t>
                      </a:r>
                    </a:p>
                  </a:txBody>
                  <a:tcPr/>
                </a:tc>
                <a:extLst>
                  <a:ext uri="{0D108BD9-81ED-4DB2-BD59-A6C34878D82A}">
                    <a16:rowId xmlns:a16="http://schemas.microsoft.com/office/drawing/2014/main" val="4279552632"/>
                  </a:ext>
                </a:extLst>
              </a:tr>
              <a:tr h="370840">
                <a:tc gridSpan="3">
                  <a:txBody>
                    <a:bodyPr/>
                    <a:lstStyle/>
                    <a:p>
                      <a:pPr marL="0" indent="0">
                        <a:buFont typeface="Arial" panose="020B0604020202020204" pitchFamily="34" charset="0"/>
                        <a:buNone/>
                      </a:pPr>
                      <a:r>
                        <a:rPr lang="en-US" b="1" dirty="0"/>
                        <a:t>Notes: </a:t>
                      </a:r>
                      <a:r>
                        <a:rPr lang="en-US" dirty="0"/>
                        <a:t>a) For group M, subtype B HIV. b) Combined with ritonavir or cobicistat.</a:t>
                      </a:r>
                    </a:p>
                  </a:txBody>
                  <a:tcPr/>
                </a:tc>
                <a:tc hMerge="1">
                  <a:txBody>
                    <a:bodyPr/>
                    <a:lstStyle/>
                    <a:p>
                      <a:pPr marL="137160" indent="-137160">
                        <a:buFont typeface="Arial" panose="020B0604020202020204" pitchFamily="34" charset="0"/>
                        <a:buChar char="•"/>
                      </a:pPr>
                      <a:endParaRPr lang="en-US" dirty="0"/>
                    </a:p>
                  </a:txBody>
                  <a:tcPr/>
                </a:tc>
                <a:tc hMerge="1">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3116293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6500C-DF0E-4BE1-A932-E32A734BB188}"/>
              </a:ext>
            </a:extLst>
          </p:cNvPr>
          <p:cNvSpPr>
            <a:spLocks noGrp="1"/>
          </p:cNvSpPr>
          <p:nvPr>
            <p:ph type="title"/>
          </p:nvPr>
        </p:nvSpPr>
        <p:spPr/>
        <p:txBody>
          <a:bodyPr/>
          <a:lstStyle/>
          <a:p>
            <a:r>
              <a:rPr lang="en-US" dirty="0"/>
              <a:t>Antiretroviral Medication Classes in Order of Position in Interruption of HIV Life Cycle</a:t>
            </a:r>
          </a:p>
        </p:txBody>
      </p:sp>
      <p:sp>
        <p:nvSpPr>
          <p:cNvPr id="3" name="Content Placeholder 2">
            <a:extLst>
              <a:ext uri="{FF2B5EF4-FFF2-40B4-BE49-F238E27FC236}">
                <a16:creationId xmlns:a16="http://schemas.microsoft.com/office/drawing/2014/main" id="{4E77778A-2151-4227-81C6-6332AFA4C3F1}"/>
              </a:ext>
            </a:extLst>
          </p:cNvPr>
          <p:cNvSpPr>
            <a:spLocks noGrp="1"/>
          </p:cNvSpPr>
          <p:nvPr>
            <p:ph idx="1"/>
          </p:nvPr>
        </p:nvSpPr>
        <p:spPr/>
        <p:txBody>
          <a:bodyPr>
            <a:normAutofit fontScale="85000" lnSpcReduction="10000"/>
          </a:bodyPr>
          <a:lstStyle/>
          <a:p>
            <a:r>
              <a:rPr lang="en-US" b="1" dirty="0"/>
              <a:t>Attachment inhibitors: </a:t>
            </a:r>
            <a:r>
              <a:rPr lang="en-US" dirty="0"/>
              <a:t>Fostemsavir (FTR; Rukobia), ibalizumab (IBA; Trogarzo)</a:t>
            </a:r>
          </a:p>
          <a:p>
            <a:r>
              <a:rPr lang="en-US" b="1" dirty="0"/>
              <a:t>Coreceptor antagonist: </a:t>
            </a:r>
            <a:r>
              <a:rPr lang="en-US" dirty="0"/>
              <a:t>Maraviroc (MVC; Selzentry)</a:t>
            </a:r>
          </a:p>
          <a:p>
            <a:r>
              <a:rPr lang="en-US" b="1" dirty="0"/>
              <a:t>Capsid inhibitor: </a:t>
            </a:r>
            <a:r>
              <a:rPr lang="en-US" dirty="0"/>
              <a:t>Lenacapavir (LEN; </a:t>
            </a:r>
            <a:r>
              <a:rPr lang="en-US" dirty="0" err="1"/>
              <a:t>Sunlenca</a:t>
            </a:r>
            <a:r>
              <a:rPr lang="en-US" dirty="0"/>
              <a:t>)</a:t>
            </a:r>
          </a:p>
          <a:p>
            <a:r>
              <a:rPr lang="en-US" b="1" dirty="0"/>
              <a:t>Nucleoside/nucleotide reverse transcriptase inhibitors: </a:t>
            </a:r>
            <a:r>
              <a:rPr lang="en-US" dirty="0"/>
              <a:t>Abacavir (ABC; Ziagen), emtricitabine (FTC; Emtriva), lamivudine (3TC; Epivir), tenofovir (TFV)</a:t>
            </a:r>
          </a:p>
          <a:p>
            <a:r>
              <a:rPr lang="en-US" b="1" dirty="0"/>
              <a:t>Non-nucleoside reverse transcriptase inhibitors: </a:t>
            </a:r>
            <a:r>
              <a:rPr lang="en-US" dirty="0"/>
              <a:t>Doravirine (DOR; </a:t>
            </a:r>
            <a:r>
              <a:rPr lang="en-US" dirty="0" err="1"/>
              <a:t>Pifeltro</a:t>
            </a:r>
            <a:r>
              <a:rPr lang="en-US" dirty="0"/>
              <a:t>), efavirenz (EFV; Sustiva), etravirine (ETR; Intelence), rilpivirine (RPV; Edurant)</a:t>
            </a:r>
          </a:p>
          <a:p>
            <a:r>
              <a:rPr lang="en-US" b="1" dirty="0"/>
              <a:t>Integrase strand transfer inhibitors: </a:t>
            </a:r>
            <a:r>
              <a:rPr lang="en-US" dirty="0"/>
              <a:t>Bictegravir (BIC; </a:t>
            </a:r>
            <a:r>
              <a:rPr lang="en-US" dirty="0" err="1"/>
              <a:t>Biktarvy</a:t>
            </a:r>
            <a:r>
              <a:rPr lang="en-US" dirty="0"/>
              <a:t>), dolutegravir (DTG; Tivicay), raltegravir (RAL; Isentress), elvitegravir/cobicistat (EVG/COBI; Genvoya or Stribild), cabotegravir (CAB; Cabenuva)</a:t>
            </a:r>
          </a:p>
          <a:p>
            <a:r>
              <a:rPr lang="en-US" b="1" dirty="0"/>
              <a:t>Protease inhibitors: </a:t>
            </a:r>
            <a:r>
              <a:rPr lang="en-US" dirty="0"/>
              <a:t>Atazanavir (ATV; Reyataz), darunavir (DRV; Prezista), ritonavir (RTV; Norvir; as a pharmacokinetic booster), tipranavir (TPV; Aptivus)</a:t>
            </a:r>
          </a:p>
        </p:txBody>
      </p:sp>
      <p:sp>
        <p:nvSpPr>
          <p:cNvPr id="4" name="Footer Placeholder 3">
            <a:extLst>
              <a:ext uri="{FF2B5EF4-FFF2-40B4-BE49-F238E27FC236}">
                <a16:creationId xmlns:a16="http://schemas.microsoft.com/office/drawing/2014/main" id="{98C41F9C-E95A-447E-8BA5-9A67D1D513D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10D46CB-2238-4A9B-A1CB-55ED2FBBE3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54DB4FF-6651-4C18-949C-C9D24D96838F}"/>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466621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5B9A1-C25F-49B0-8E57-58854F629B8E}"/>
              </a:ext>
            </a:extLst>
          </p:cNvPr>
          <p:cNvSpPr>
            <a:spLocks noGrp="1"/>
          </p:cNvSpPr>
          <p:nvPr>
            <p:ph type="title"/>
          </p:nvPr>
        </p:nvSpPr>
        <p:spPr/>
        <p:txBody>
          <a:bodyPr/>
          <a:lstStyle/>
          <a:p>
            <a:r>
              <a:rPr lang="en-US" dirty="0"/>
              <a:t>ART Options After First-Line Treatment Failure With Single-Class Drug Resistance</a:t>
            </a:r>
          </a:p>
        </p:txBody>
      </p:sp>
      <p:sp>
        <p:nvSpPr>
          <p:cNvPr id="4" name="Footer Placeholder 3">
            <a:extLst>
              <a:ext uri="{FF2B5EF4-FFF2-40B4-BE49-F238E27FC236}">
                <a16:creationId xmlns:a16="http://schemas.microsoft.com/office/drawing/2014/main" id="{3B6B942A-538F-4BE5-8B14-0B4350FB977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5315190-DF65-43AF-B375-C8815CFDDEB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F14A3B8-18AB-4925-9934-90F9DB01DB0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B01040C-9421-4B82-A17A-4425E9A37D2A}"/>
              </a:ext>
            </a:extLst>
          </p:cNvPr>
          <p:cNvGraphicFramePr>
            <a:graphicFrameLocks noGrp="1"/>
          </p:cNvGraphicFramePr>
          <p:nvPr>
            <p:ph idx="1"/>
            <p:extLst>
              <p:ext uri="{D42A27DB-BD31-4B8C-83A1-F6EECF244321}">
                <p14:modId xmlns:p14="http://schemas.microsoft.com/office/powerpoint/2010/main" val="3030924668"/>
              </p:ext>
            </p:extLst>
          </p:nvPr>
        </p:nvGraphicFramePr>
        <p:xfrm>
          <a:off x="838200" y="1563688"/>
          <a:ext cx="10515600" cy="4638040"/>
        </p:xfrm>
        <a:graphic>
          <a:graphicData uri="http://schemas.openxmlformats.org/drawingml/2006/table">
            <a:tbl>
              <a:tblPr firstRow="1" bandRow="1">
                <a:tableStyleId>{5940675A-B579-460E-94D1-54222C63F5DA}</a:tableStyleId>
              </a:tblPr>
              <a:tblGrid>
                <a:gridCol w="3918284">
                  <a:extLst>
                    <a:ext uri="{9D8B030D-6E8A-4147-A177-3AD203B41FA5}">
                      <a16:colId xmlns:a16="http://schemas.microsoft.com/office/drawing/2014/main" val="2965091158"/>
                    </a:ext>
                  </a:extLst>
                </a:gridCol>
                <a:gridCol w="6597316">
                  <a:extLst>
                    <a:ext uri="{9D8B030D-6E8A-4147-A177-3AD203B41FA5}">
                      <a16:colId xmlns:a16="http://schemas.microsoft.com/office/drawing/2014/main" val="1943214951"/>
                    </a:ext>
                  </a:extLst>
                </a:gridCol>
              </a:tblGrid>
              <a:tr h="370840">
                <a:tc>
                  <a:txBody>
                    <a:bodyPr/>
                    <a:lstStyle/>
                    <a:p>
                      <a:r>
                        <a:rPr lang="en-US" b="1" dirty="0">
                          <a:solidFill>
                            <a:schemeClr val="bg1"/>
                          </a:solidFill>
                        </a:rPr>
                        <a:t>Failed First-Line Regimen Drug Classes</a:t>
                      </a:r>
                    </a:p>
                  </a:txBody>
                  <a:tcPr>
                    <a:solidFill>
                      <a:srgbClr val="523178"/>
                    </a:solidFill>
                  </a:tcPr>
                </a:tc>
                <a:tc>
                  <a:txBody>
                    <a:bodyPr/>
                    <a:lstStyle/>
                    <a:p>
                      <a:r>
                        <a:rPr lang="en-US" b="1" dirty="0">
                          <a:solidFill>
                            <a:schemeClr val="bg1"/>
                          </a:solidFill>
                        </a:rPr>
                        <a:t>Classes and Medication Options for Switch</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dirty="0"/>
                        <a:t>2 NRTIs + 1 NNRTI</a:t>
                      </a:r>
                    </a:p>
                  </a:txBody>
                  <a:tcPr/>
                </a:tc>
                <a:tc>
                  <a:txBody>
                    <a:bodyPr/>
                    <a:lstStyle/>
                    <a:p>
                      <a:pPr marL="137160" indent="-137160">
                        <a:buFont typeface="Arial" panose="020B0604020202020204" pitchFamily="34" charset="0"/>
                        <a:buChar char="•"/>
                      </a:pPr>
                      <a:r>
                        <a:rPr lang="en-US" sz="1600" dirty="0"/>
                        <a:t>2 NRTIs + 1 boosted PI:</a:t>
                      </a:r>
                    </a:p>
                    <a:p>
                      <a:pPr marL="594360" lvl="1" indent="-137160">
                        <a:buFont typeface="Arial" panose="020B0604020202020204" pitchFamily="34" charset="0"/>
                        <a:buChar char="•"/>
                      </a:pPr>
                      <a:r>
                        <a:rPr lang="en-US" sz="1600" dirty="0"/>
                        <a:t>TAF/FTC/DRV/COBI (single tablet)</a:t>
                      </a:r>
                    </a:p>
                    <a:p>
                      <a:pPr marL="594360" lvl="1" indent="-137160">
                        <a:buFont typeface="Arial" panose="020B0604020202020204" pitchFamily="34" charset="0"/>
                        <a:buChar char="•"/>
                      </a:pPr>
                      <a:r>
                        <a:rPr lang="en-US" sz="1600" dirty="0"/>
                        <a:t>TAF/FTC + DRV/RTV</a:t>
                      </a:r>
                    </a:p>
                    <a:p>
                      <a:pPr marL="137160" indent="-137160">
                        <a:buFont typeface="Arial" panose="020B0604020202020204" pitchFamily="34" charset="0"/>
                        <a:buChar char="•"/>
                      </a:pPr>
                      <a:r>
                        <a:rPr lang="en-US" sz="1600" dirty="0"/>
                        <a:t>2 NRTIs + 1 INSTI:</a:t>
                      </a:r>
                    </a:p>
                    <a:p>
                      <a:pPr marL="594360" lvl="1" indent="-137160">
                        <a:buFont typeface="Arial" panose="020B0604020202020204" pitchFamily="34" charset="0"/>
                        <a:buChar char="•"/>
                      </a:pPr>
                      <a:r>
                        <a:rPr lang="en-US" sz="1600" dirty="0"/>
                        <a:t>TAF/FTC/BIC (single tablet)</a:t>
                      </a:r>
                    </a:p>
                    <a:p>
                      <a:pPr marL="594360" lvl="1" indent="-137160">
                        <a:buFont typeface="Arial" panose="020B0604020202020204" pitchFamily="34" charset="0"/>
                        <a:buChar char="•"/>
                      </a:pPr>
                      <a:r>
                        <a:rPr lang="en-US" sz="1600" dirty="0"/>
                        <a:t>TAF/FTC + DTG</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600" dirty="0"/>
                        <a:t>2 NRTIs + 1 PI</a:t>
                      </a:r>
                    </a:p>
                  </a:txBody>
                  <a:tcPr/>
                </a:tc>
                <a:tc>
                  <a:txBody>
                    <a:bodyPr/>
                    <a:lstStyle/>
                    <a:p>
                      <a:pPr marL="137160" indent="-137160">
                        <a:buFont typeface="Arial" panose="020B0604020202020204" pitchFamily="34" charset="0"/>
                        <a:buChar char="•"/>
                      </a:pPr>
                      <a:r>
                        <a:rPr lang="en-US" sz="1600" dirty="0"/>
                        <a:t>2 NRTIs + 1 INSTI:</a:t>
                      </a:r>
                    </a:p>
                    <a:p>
                      <a:pPr marL="594360" lvl="1" indent="-137160">
                        <a:buFont typeface="Arial" panose="020B0604020202020204" pitchFamily="34" charset="0"/>
                        <a:buChar char="•"/>
                      </a:pPr>
                      <a:r>
                        <a:rPr lang="en-US" sz="1600" dirty="0"/>
                        <a:t>TAF/FTC/BIC (single tablet)</a:t>
                      </a:r>
                    </a:p>
                    <a:p>
                      <a:pPr marL="594360" lvl="1" indent="-137160">
                        <a:buFont typeface="Arial" panose="020B0604020202020204" pitchFamily="34" charset="0"/>
                        <a:buChar char="•"/>
                      </a:pPr>
                      <a:r>
                        <a:rPr lang="en-US" sz="1600" dirty="0"/>
                        <a:t>TAF/FTC + DTG</a:t>
                      </a:r>
                    </a:p>
                    <a:p>
                      <a:pPr marL="137160" indent="-137160">
                        <a:buFont typeface="Arial" panose="020B0604020202020204" pitchFamily="34" charset="0"/>
                        <a:buChar char="•"/>
                      </a:pPr>
                      <a:r>
                        <a:rPr lang="en-US" sz="1600" dirty="0"/>
                        <a:t>1 INSTI + 1 NNRTI: RPV/DTG (single tablet)</a:t>
                      </a:r>
                    </a:p>
                    <a:p>
                      <a:pPr marL="137160" indent="-137160">
                        <a:buFont typeface="Arial" panose="020B0604020202020204" pitchFamily="34" charset="0"/>
                        <a:buChar char="•"/>
                      </a:pPr>
                      <a:r>
                        <a:rPr lang="en-US" sz="1600" dirty="0"/>
                        <a:t>2 NRTIs + 1 fully active boosted PI</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600" dirty="0"/>
                        <a:t>2 NRTIs + 1 INSTI</a:t>
                      </a:r>
                    </a:p>
                  </a:txBody>
                  <a:tcPr/>
                </a:tc>
                <a:tc>
                  <a:txBody>
                    <a:bodyPr/>
                    <a:lstStyle/>
                    <a:p>
                      <a:pPr marL="137160" indent="-137160">
                        <a:buFont typeface="Arial" panose="020B0604020202020204" pitchFamily="34" charset="0"/>
                        <a:buChar char="•"/>
                      </a:pPr>
                      <a:r>
                        <a:rPr lang="en-US" sz="1600" dirty="0"/>
                        <a:t>2 NRTIs + 1 boosted PI:</a:t>
                      </a:r>
                    </a:p>
                    <a:p>
                      <a:pPr marL="594360" lvl="1" indent="-137160">
                        <a:buFont typeface="Arial" panose="020B0604020202020204" pitchFamily="34" charset="0"/>
                        <a:buChar char="•"/>
                      </a:pPr>
                      <a:r>
                        <a:rPr lang="en-US" sz="1600" dirty="0"/>
                        <a:t>TAF/FTC/DRV/COBI (single tablet)</a:t>
                      </a:r>
                    </a:p>
                    <a:p>
                      <a:pPr marL="594360" lvl="1" indent="-137160">
                        <a:buFont typeface="Arial" panose="020B0604020202020204" pitchFamily="34" charset="0"/>
                        <a:buChar char="•"/>
                      </a:pPr>
                      <a:r>
                        <a:rPr lang="en-US" sz="1600" dirty="0"/>
                        <a:t>TAF/FTC + DRV/RTV</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sz="1600" dirty="0"/>
                        <a:t>Multiclass</a:t>
                      </a:r>
                    </a:p>
                  </a:txBody>
                  <a:tcPr/>
                </a:tc>
                <a:tc>
                  <a:txBody>
                    <a:bodyPr/>
                    <a:lstStyle/>
                    <a:p>
                      <a:pPr marL="137160" indent="-137160">
                        <a:buFont typeface="Arial" panose="020B0604020202020204" pitchFamily="34" charset="0"/>
                        <a:buChar char="•"/>
                      </a:pPr>
                      <a:r>
                        <a:rPr lang="en-US" sz="1600" dirty="0"/>
                        <a:t>2 NRTIs + 1 INSTI + 1 boosted PI +/- 1 NNRTI (based on genotype):</a:t>
                      </a:r>
                    </a:p>
                    <a:p>
                      <a:pPr marL="594360" lvl="1" indent="-137160">
                        <a:buFont typeface="Arial" panose="020B0604020202020204" pitchFamily="34" charset="0"/>
                        <a:buChar char="•"/>
                      </a:pPr>
                      <a:r>
                        <a:rPr lang="en-US" sz="1600" dirty="0"/>
                        <a:t>Consider: MVC, FTR, IBA, LEN, ETR, DOR, RPV, TPV</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3686207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942F8-BCB9-4F10-B60E-E9A11F2CE8B6}"/>
              </a:ext>
            </a:extLst>
          </p:cNvPr>
          <p:cNvSpPr>
            <a:spLocks noGrp="1"/>
          </p:cNvSpPr>
          <p:nvPr>
            <p:ph type="title"/>
          </p:nvPr>
        </p:nvSpPr>
        <p:spPr/>
        <p:txBody>
          <a:bodyPr>
            <a:normAutofit/>
          </a:bodyPr>
          <a:lstStyle/>
          <a:p>
            <a:r>
              <a:rPr lang="en-US" dirty="0"/>
              <a:t>Recommendations:</a:t>
            </a:r>
            <a:br>
              <a:rPr lang="en-US" dirty="0"/>
            </a:br>
            <a:r>
              <a:rPr lang="en-US" dirty="0"/>
              <a:t>Changes to Address Adverse Effects</a:t>
            </a:r>
          </a:p>
        </p:txBody>
      </p:sp>
      <p:sp>
        <p:nvSpPr>
          <p:cNvPr id="3" name="Content Placeholder 2">
            <a:extLst>
              <a:ext uri="{FF2B5EF4-FFF2-40B4-BE49-F238E27FC236}">
                <a16:creationId xmlns:a16="http://schemas.microsoft.com/office/drawing/2014/main" id="{99748F6B-C31C-4E88-8855-15194B7D668F}"/>
              </a:ext>
            </a:extLst>
          </p:cNvPr>
          <p:cNvSpPr>
            <a:spLocks noGrp="1"/>
          </p:cNvSpPr>
          <p:nvPr>
            <p:ph idx="1"/>
          </p:nvPr>
        </p:nvSpPr>
        <p:spPr/>
        <p:txBody>
          <a:bodyPr>
            <a:normAutofit fontScale="85000" lnSpcReduction="20000"/>
          </a:bodyPr>
          <a:lstStyle/>
          <a:p>
            <a:r>
              <a:rPr lang="en-US" dirty="0"/>
              <a:t>When changing a patient’s ART regimen to address adverse effects, the clinician should (A2):</a:t>
            </a:r>
          </a:p>
          <a:p>
            <a:pPr lvl="1"/>
            <a:r>
              <a:rPr lang="en-US" dirty="0"/>
              <a:t>Review all prior genotype and phenotype resistance test results and ART history for evidence of virologic failure to inform the choice of a fully active regimen when switching from a suppressive regimen.</a:t>
            </a:r>
          </a:p>
          <a:p>
            <a:pPr lvl="1"/>
            <a:r>
              <a:rPr lang="en-US" dirty="0"/>
              <a:t>Account for the adverse effect profiles of ARVs, including cross-class toxicities.</a:t>
            </a:r>
          </a:p>
          <a:p>
            <a:pPr lvl="1"/>
            <a:r>
              <a:rPr lang="en-US" dirty="0"/>
              <a:t>Account for potential drug-drug interactions with chronically used concomitant medications, including nonprescription and over-the-counter medications, especially when switching from or to a regimen that may induce or inhibit shared metabolic pathways.</a:t>
            </a:r>
          </a:p>
          <a:p>
            <a:pPr lvl="1"/>
            <a:r>
              <a:rPr lang="en-US" dirty="0"/>
              <a:t>Minimize the potential for negative effects of a new ART regimen on any underlying chronic medical conditions, such as cardiovascular disease or risk, impaired renal function, or chronic anemia.</a:t>
            </a:r>
          </a:p>
          <a:p>
            <a:r>
              <a:rPr lang="en-US" dirty="0"/>
              <a:t>If a patient has chronic HBV infection, the clinician should include TAF/TDF in conjunction with 3TC/FTC or another agent with activity against HBV (e.g., ETV) in the patient’s ART regimen. (A2)</a:t>
            </a:r>
          </a:p>
        </p:txBody>
      </p:sp>
      <p:sp>
        <p:nvSpPr>
          <p:cNvPr id="4" name="Footer Placeholder 3">
            <a:extLst>
              <a:ext uri="{FF2B5EF4-FFF2-40B4-BE49-F238E27FC236}">
                <a16:creationId xmlns:a16="http://schemas.microsoft.com/office/drawing/2014/main" id="{1694CEA2-4A7D-4904-B857-5EB17EB2976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7E73520-AE8E-4A46-9B74-B30FAB89343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B7F7081-1384-47AD-AE47-EF78874CA36E}"/>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514118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NRTIs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124882488"/>
              </p:ext>
            </p:extLst>
          </p:nvPr>
        </p:nvGraphicFramePr>
        <p:xfrm>
          <a:off x="838200" y="1563688"/>
          <a:ext cx="10515600" cy="259588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Abacavir</a:t>
                      </a:r>
                    </a:p>
                  </a:txBody>
                  <a:tcPr/>
                </a:tc>
                <a:tc>
                  <a:txBody>
                    <a:bodyPr/>
                    <a:lstStyle/>
                    <a:p>
                      <a:pPr marL="0" indent="0">
                        <a:buFont typeface="Arial" panose="020B0604020202020204" pitchFamily="34" charset="0"/>
                        <a:buNone/>
                      </a:pPr>
                      <a:r>
                        <a:rPr lang="en-US" dirty="0"/>
                        <a:t>Cardiovascular disease, hypersensitivity</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Didanosine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Stavudine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Tenofovir alafenamide</a:t>
                      </a:r>
                    </a:p>
                  </a:txBody>
                  <a:tcPr/>
                </a:tc>
                <a:tc>
                  <a:txBody>
                    <a:bodyPr/>
                    <a:lstStyle/>
                    <a:p>
                      <a:pPr marL="0" indent="0">
                        <a:buFont typeface="Arial" panose="020B0604020202020204" pitchFamily="34" charset="0"/>
                        <a:buNone/>
                      </a:pPr>
                      <a:r>
                        <a:rPr lang="en-US" dirty="0"/>
                        <a:t>Weight gain, increased lipids</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Tenofovir disoproxil fumarate</a:t>
                      </a:r>
                    </a:p>
                  </a:txBody>
                  <a:tcPr/>
                </a:tc>
                <a:tc>
                  <a:txBody>
                    <a:bodyPr/>
                    <a:lstStyle/>
                    <a:p>
                      <a:pPr marL="0" indent="0">
                        <a:buFont typeface="Arial" panose="020B0604020202020204" pitchFamily="34" charset="0"/>
                        <a:buNone/>
                      </a:pPr>
                      <a:r>
                        <a:rPr lang="en-US" dirty="0"/>
                        <a:t>Proximal renal tubule injury, decrease in bone mineral density</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Zidovudine</a:t>
                      </a:r>
                    </a:p>
                  </a:txBody>
                  <a:tcPr/>
                </a:tc>
                <a:tc>
                  <a:txBody>
                    <a:bodyPr/>
                    <a:lstStyle/>
                    <a:p>
                      <a:pPr marL="0" indent="0">
                        <a:buFont typeface="Arial" panose="020B0604020202020204" pitchFamily="34" charset="0"/>
                        <a:buNone/>
                      </a:pPr>
                      <a:r>
                        <a:rPr lang="en-US" dirty="0"/>
                        <a:t>Mitochondrial toxicity, lipodystrophy, lactic acidosis</a:t>
                      </a:r>
                    </a:p>
                  </a:txBody>
                  <a:tcPr/>
                </a:tc>
                <a:extLst>
                  <a:ext uri="{0D108BD9-81ED-4DB2-BD59-A6C34878D82A}">
                    <a16:rowId xmlns:a16="http://schemas.microsoft.com/office/drawing/2014/main" val="3132618815"/>
                  </a:ext>
                </a:extLst>
              </a:tr>
            </a:tbl>
          </a:graphicData>
        </a:graphic>
      </p:graphicFrame>
    </p:spTree>
    <p:extLst>
      <p:ext uri="{BB962C8B-B14F-4D97-AF65-F5344CB8AC3E}">
        <p14:creationId xmlns:p14="http://schemas.microsoft.com/office/powerpoint/2010/main" val="1701359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NNRTIs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2343761056"/>
              </p:ext>
            </p:extLst>
          </p:nvPr>
        </p:nvGraphicFramePr>
        <p:xfrm>
          <a:off x="838200" y="1563688"/>
          <a:ext cx="10515600" cy="212344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Doravirine</a:t>
                      </a:r>
                    </a:p>
                  </a:txBody>
                  <a:tcPr/>
                </a:tc>
                <a:tc>
                  <a:txBody>
                    <a:bodyPr/>
                    <a:lstStyle/>
                    <a:p>
                      <a:pPr marL="0" indent="0">
                        <a:buFont typeface="Arial" panose="020B0604020202020204" pitchFamily="34" charset="0"/>
                        <a:buNone/>
                      </a:pPr>
                      <a:r>
                        <a:rPr lang="en-US" dirty="0"/>
                        <a:t>CNS effects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Efavirenz</a:t>
                      </a:r>
                    </a:p>
                  </a:txBody>
                  <a:tcPr/>
                </a:tc>
                <a:tc>
                  <a:txBody>
                    <a:bodyPr/>
                    <a:lstStyle/>
                    <a:p>
                      <a:pPr marL="0" indent="0">
                        <a:buFont typeface="Arial" panose="020B0604020202020204" pitchFamily="34" charset="0"/>
                        <a:buNone/>
                      </a:pPr>
                      <a:r>
                        <a:rPr lang="en-US" dirty="0"/>
                        <a:t>Hepatotoxicity, vitamin D deficiency, CNS effects, skin reactions, depression, morning somnolence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Nevirapine</a:t>
                      </a:r>
                    </a:p>
                  </a:txBody>
                  <a:tcPr/>
                </a:tc>
                <a:tc>
                  <a:txBody>
                    <a:bodyPr/>
                    <a:lstStyle/>
                    <a:p>
                      <a:pPr marL="0" indent="0">
                        <a:buFont typeface="Arial" panose="020B0604020202020204" pitchFamily="34" charset="0"/>
                        <a:buNone/>
                      </a:pPr>
                      <a:r>
                        <a:rPr lang="en-US" dirty="0"/>
                        <a:t>Hepatotoxicity, hypersensitivity</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Rilpivirine</a:t>
                      </a:r>
                    </a:p>
                  </a:txBody>
                  <a:tcPr/>
                </a:tc>
                <a:tc>
                  <a:txBody>
                    <a:bodyPr/>
                    <a:lstStyle/>
                    <a:p>
                      <a:pPr marL="0" indent="0">
                        <a:buFont typeface="Arial" panose="020B0604020202020204" pitchFamily="34" charset="0"/>
                        <a:buNone/>
                      </a:pPr>
                      <a:r>
                        <a:rPr lang="en-US" dirty="0"/>
                        <a:t>CNS effects, skin reactions, effects on the measure of eGFR</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662266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PIs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164815082"/>
              </p:ext>
            </p:extLst>
          </p:nvPr>
        </p:nvGraphicFramePr>
        <p:xfrm>
          <a:off x="838200" y="1563688"/>
          <a:ext cx="10515600" cy="212344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Class effect</a:t>
                      </a:r>
                    </a:p>
                  </a:txBody>
                  <a:tcPr/>
                </a:tc>
                <a:tc>
                  <a:txBody>
                    <a:bodyPr/>
                    <a:lstStyle/>
                    <a:p>
                      <a:pPr marL="0" indent="0">
                        <a:buFont typeface="Arial" panose="020B0604020202020204" pitchFamily="34" charset="0"/>
                        <a:buNone/>
                      </a:pPr>
                      <a:r>
                        <a:rPr lang="en-US" dirty="0"/>
                        <a:t>Increased cholesterol, increased triglycerides, increased glucose, lipodystrophy</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Atazanavir</a:t>
                      </a:r>
                    </a:p>
                  </a:txBody>
                  <a:tcPr/>
                </a:tc>
                <a:tc>
                  <a:txBody>
                    <a:bodyPr/>
                    <a:lstStyle/>
                    <a:p>
                      <a:pPr marL="0" indent="0">
                        <a:buFont typeface="Arial" panose="020B0604020202020204" pitchFamily="34" charset="0"/>
                        <a:buNone/>
                      </a:pPr>
                      <a:r>
                        <a:rPr lang="en-US" dirty="0"/>
                        <a:t>Nephrolithiasis, renal insufficiency, hyperbilirubinemia</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Darunavir</a:t>
                      </a:r>
                    </a:p>
                  </a:txBody>
                  <a:tcPr/>
                </a:tc>
                <a:tc>
                  <a:txBody>
                    <a:bodyPr/>
                    <a:lstStyle/>
                    <a:p>
                      <a:pPr marL="0" indent="0">
                        <a:buFont typeface="Arial" panose="020B0604020202020204" pitchFamily="34" charset="0"/>
                        <a:buNone/>
                      </a:pPr>
                      <a:r>
                        <a:rPr lang="en-US" dirty="0"/>
                        <a:t>Cardiovascular disease, skin reactions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Lopinavir/ritonavir</a:t>
                      </a:r>
                    </a:p>
                  </a:txBody>
                  <a:tcPr/>
                </a:tc>
                <a:tc>
                  <a:txBody>
                    <a:bodyPr/>
                    <a:lstStyle/>
                    <a:p>
                      <a:pPr marL="0" indent="0">
                        <a:buFont typeface="Arial" panose="020B0604020202020204" pitchFamily="34" charset="0"/>
                        <a:buNone/>
                      </a:pPr>
                      <a:r>
                        <a:rPr lang="en-US" dirty="0"/>
                        <a:t>Cardiovascular disease</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642579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306A-C5CC-4910-A050-B3EE6105D1AE}"/>
              </a:ext>
            </a:extLst>
          </p:cNvPr>
          <p:cNvSpPr>
            <a:spLocks noGrp="1"/>
          </p:cNvSpPr>
          <p:nvPr>
            <p:ph type="title"/>
          </p:nvPr>
        </p:nvSpPr>
        <p:spPr/>
        <p:txBody>
          <a:bodyPr/>
          <a:lstStyle/>
          <a:p>
            <a:r>
              <a:rPr lang="en-US" dirty="0"/>
              <a:t>Common Adverse Effects Associated With Antiretroviral Medications: INSTIs</a:t>
            </a:r>
          </a:p>
        </p:txBody>
      </p:sp>
      <p:sp>
        <p:nvSpPr>
          <p:cNvPr id="4" name="Footer Placeholder 3">
            <a:extLst>
              <a:ext uri="{FF2B5EF4-FFF2-40B4-BE49-F238E27FC236}">
                <a16:creationId xmlns:a16="http://schemas.microsoft.com/office/drawing/2014/main" id="{67774A11-BA2A-4930-8174-8631ACF390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7113731-3DDB-47D7-B0AE-1BEF93C5586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82D10BB-41E4-42BD-849E-80E48BA0F538}"/>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11A75F2-100A-4061-BD53-148154F74ED1}"/>
              </a:ext>
            </a:extLst>
          </p:cNvPr>
          <p:cNvGraphicFramePr>
            <a:graphicFrameLocks noGrp="1"/>
          </p:cNvGraphicFramePr>
          <p:nvPr>
            <p:ph idx="1"/>
            <p:extLst>
              <p:ext uri="{D42A27DB-BD31-4B8C-83A1-F6EECF244321}">
                <p14:modId xmlns:p14="http://schemas.microsoft.com/office/powerpoint/2010/main" val="2082073145"/>
              </p:ext>
            </p:extLst>
          </p:nvPr>
        </p:nvGraphicFramePr>
        <p:xfrm>
          <a:off x="838200" y="1563688"/>
          <a:ext cx="10515600" cy="1854200"/>
        </p:xfrm>
        <a:graphic>
          <a:graphicData uri="http://schemas.openxmlformats.org/drawingml/2006/table">
            <a:tbl>
              <a:tblPr firstRow="1" bandRow="1">
                <a:tableStyleId>{5940675A-B579-460E-94D1-54222C63F5DA}</a:tableStyleId>
              </a:tblPr>
              <a:tblGrid>
                <a:gridCol w="3052011">
                  <a:extLst>
                    <a:ext uri="{9D8B030D-6E8A-4147-A177-3AD203B41FA5}">
                      <a16:colId xmlns:a16="http://schemas.microsoft.com/office/drawing/2014/main" val="2965091158"/>
                    </a:ext>
                  </a:extLst>
                </a:gridCol>
                <a:gridCol w="7463589">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a:t>
                      </a:r>
                    </a:p>
                  </a:txBody>
                  <a:tcPr>
                    <a:solidFill>
                      <a:srgbClr val="523178"/>
                    </a:solidFill>
                  </a:tcPr>
                </a:tc>
                <a:tc>
                  <a:txBody>
                    <a:bodyPr/>
                    <a:lstStyle/>
                    <a:p>
                      <a:r>
                        <a:rPr lang="en-US" b="1" dirty="0">
                          <a:solidFill>
                            <a:schemeClr val="bg1"/>
                          </a:solidFill>
                        </a:rPr>
                        <a:t>Adverse Effect(s)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Class effect</a:t>
                      </a:r>
                    </a:p>
                  </a:txBody>
                  <a:tcPr/>
                </a:tc>
                <a:tc>
                  <a:txBody>
                    <a:bodyPr/>
                    <a:lstStyle/>
                    <a:p>
                      <a:pPr marL="0" indent="0">
                        <a:buFont typeface="Arial" panose="020B0604020202020204" pitchFamily="34" charset="0"/>
                        <a:buNone/>
                      </a:pPr>
                      <a:r>
                        <a:rPr lang="en-US" dirty="0"/>
                        <a:t>Weight gain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Bictegravir</a:t>
                      </a:r>
                    </a:p>
                  </a:txBody>
                  <a:tcPr/>
                </a:tc>
                <a:tc>
                  <a:txBody>
                    <a:bodyPr/>
                    <a:lstStyle/>
                    <a:p>
                      <a:pPr marL="0" indent="0">
                        <a:buFont typeface="Arial" panose="020B0604020202020204" pitchFamily="34" charset="0"/>
                        <a:buNone/>
                      </a:pPr>
                      <a:r>
                        <a:rPr lang="en-US" dirty="0"/>
                        <a:t>Effects on the measure of eGFR</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Dolutegravir</a:t>
                      </a:r>
                    </a:p>
                  </a:txBody>
                  <a:tcPr/>
                </a:tc>
                <a:tc>
                  <a:txBody>
                    <a:bodyPr/>
                    <a:lstStyle/>
                    <a:p>
                      <a:pPr marL="0" indent="0">
                        <a:buFont typeface="Arial" panose="020B0604020202020204" pitchFamily="34" charset="0"/>
                        <a:buNone/>
                      </a:pPr>
                      <a:r>
                        <a:rPr lang="en-US" dirty="0"/>
                        <a:t>CNS effects, effects on the measure of eGFR</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Elvitegravir/cobicistat</a:t>
                      </a:r>
                    </a:p>
                  </a:txBody>
                  <a:tcPr/>
                </a:tc>
                <a:tc>
                  <a:txBody>
                    <a:bodyPr/>
                    <a:lstStyle/>
                    <a:p>
                      <a:pPr marL="0" indent="0">
                        <a:buFont typeface="Arial" panose="020B0604020202020204" pitchFamily="34" charset="0"/>
                        <a:buNone/>
                      </a:pPr>
                      <a:r>
                        <a:rPr lang="en-US" dirty="0"/>
                        <a:t>Increased lipids, effects on the measure of eGFR</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077077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808F8-7CB3-4CBC-B409-244BB66B6E63}"/>
              </a:ext>
            </a:extLst>
          </p:cNvPr>
          <p:cNvSpPr>
            <a:spLocks noGrp="1"/>
          </p:cNvSpPr>
          <p:nvPr>
            <p:ph type="title"/>
          </p:nvPr>
        </p:nvSpPr>
        <p:spPr/>
        <p:txBody>
          <a:bodyPr/>
          <a:lstStyle/>
          <a:p>
            <a:r>
              <a:rPr lang="en-US" dirty="0"/>
              <a:t>Recommendations: Changes to Address Drug-Drug Interactions &amp; Pregnancy</a:t>
            </a:r>
          </a:p>
        </p:txBody>
      </p:sp>
      <p:sp>
        <p:nvSpPr>
          <p:cNvPr id="3" name="Content Placeholder 2">
            <a:extLst>
              <a:ext uri="{FF2B5EF4-FFF2-40B4-BE49-F238E27FC236}">
                <a16:creationId xmlns:a16="http://schemas.microsoft.com/office/drawing/2014/main" id="{2A4C1761-3DCA-4D1F-B032-B20EC4096289}"/>
              </a:ext>
            </a:extLst>
          </p:cNvPr>
          <p:cNvSpPr>
            <a:spLocks noGrp="1"/>
          </p:cNvSpPr>
          <p:nvPr>
            <p:ph idx="1"/>
          </p:nvPr>
        </p:nvSpPr>
        <p:spPr/>
        <p:txBody>
          <a:bodyPr>
            <a:normAutofit fontScale="92500" lnSpcReduction="20000"/>
          </a:bodyPr>
          <a:lstStyle/>
          <a:p>
            <a:r>
              <a:rPr lang="en-US" dirty="0"/>
              <a:t>When changing a patient’s ART regimen to address drug-drug interactions, the clinician should (A2):</a:t>
            </a:r>
          </a:p>
          <a:p>
            <a:pPr lvl="1"/>
            <a:r>
              <a:rPr lang="en-US" dirty="0"/>
              <a:t>Acquire a current list of all medications that a patient is taking or any medications planned for treatment of a comorbid condition before constructing an ART regimen.</a:t>
            </a:r>
          </a:p>
          <a:p>
            <a:pPr lvl="1"/>
            <a:r>
              <a:rPr lang="en-US" dirty="0"/>
              <a:t>Account for the drug-clearance mechanisms and pharmacokinetic drug-drug interactions of ARVs to select optimal regimens.</a:t>
            </a:r>
          </a:p>
          <a:p>
            <a:pPr lvl="1"/>
            <a:r>
              <a:rPr lang="en-US" dirty="0"/>
              <a:t>Pay particular attention to the effect of starting or stopping specific ARVs, such as COBI or RTV, on concurrent medications that may require dose adjustment.</a:t>
            </a:r>
          </a:p>
          <a:p>
            <a:r>
              <a:rPr lang="en-US" dirty="0"/>
              <a:t>When changing an ART regimen for a patient who is pregnant or planning pregnancy, the clinician should follow the recommendations in DHHS Recommendations for the Use of Antiretroviral Drugs During Pregnancy and Interventions to Reduce Perinatal HIV Transmission in the United States. (A3)</a:t>
            </a:r>
          </a:p>
        </p:txBody>
      </p:sp>
      <p:sp>
        <p:nvSpPr>
          <p:cNvPr id="4" name="Footer Placeholder 3">
            <a:extLst>
              <a:ext uri="{FF2B5EF4-FFF2-40B4-BE49-F238E27FC236}">
                <a16:creationId xmlns:a16="http://schemas.microsoft.com/office/drawing/2014/main" id="{3EDFA70E-6A84-4C6D-B81E-1FC2FBCAB15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13BA7F-F2DF-4B36-B69C-78B0ABF3A3D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3587EDE-2CA3-41D3-A531-360C0A73C4E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49163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D3684-3C76-42EE-A7E3-8D3CD264F985}"/>
              </a:ext>
            </a:extLst>
          </p:cNvPr>
          <p:cNvSpPr>
            <a:spLocks noGrp="1"/>
          </p:cNvSpPr>
          <p:nvPr>
            <p:ph type="title"/>
          </p:nvPr>
        </p:nvSpPr>
        <p:spPr/>
        <p:txBody>
          <a:bodyPr/>
          <a:lstStyle/>
          <a:p>
            <a:r>
              <a:rPr lang="en-US" dirty="0"/>
              <a:t>Goals of This Guideline</a:t>
            </a:r>
          </a:p>
        </p:txBody>
      </p:sp>
      <p:sp>
        <p:nvSpPr>
          <p:cNvPr id="3" name="Content Placeholder 2">
            <a:extLst>
              <a:ext uri="{FF2B5EF4-FFF2-40B4-BE49-F238E27FC236}">
                <a16:creationId xmlns:a16="http://schemas.microsoft.com/office/drawing/2014/main" id="{2EAE64C6-B29C-42B4-9066-307C9F8D8F5D}"/>
              </a:ext>
            </a:extLst>
          </p:cNvPr>
          <p:cNvSpPr>
            <a:spLocks noGrp="1"/>
          </p:cNvSpPr>
          <p:nvPr>
            <p:ph idx="1"/>
          </p:nvPr>
        </p:nvSpPr>
        <p:spPr/>
        <p:txBody>
          <a:bodyPr>
            <a:normAutofit fontScale="70000" lnSpcReduction="20000"/>
          </a:bodyPr>
          <a:lstStyle/>
          <a:p>
            <a:r>
              <a:rPr lang="en-US" dirty="0"/>
              <a:t>Increase clinicians’ ability to recognize ART failure</a:t>
            </a:r>
          </a:p>
          <a:p>
            <a:r>
              <a:rPr lang="en-US" dirty="0"/>
              <a:t>Increase clinicians’ ability to effectively manage switching a patient’s initial or subsequent ART regimen when indicated to:</a:t>
            </a:r>
          </a:p>
          <a:p>
            <a:pPr lvl="1"/>
            <a:r>
              <a:rPr lang="en-US" dirty="0"/>
              <a:t>Improve viral suppression</a:t>
            </a:r>
          </a:p>
          <a:p>
            <a:pPr lvl="1"/>
            <a:r>
              <a:rPr lang="en-US" dirty="0"/>
              <a:t>Recognize and respond to virologic failure in a timely fashion</a:t>
            </a:r>
          </a:p>
          <a:p>
            <a:pPr lvl="1"/>
            <a:r>
              <a:rPr lang="en-US" dirty="0"/>
              <a:t>Improve tolerability</a:t>
            </a:r>
          </a:p>
          <a:p>
            <a:pPr lvl="1"/>
            <a:r>
              <a:rPr lang="en-US" dirty="0"/>
              <a:t>Reduce toxic effects</a:t>
            </a:r>
          </a:p>
          <a:p>
            <a:pPr lvl="1"/>
            <a:r>
              <a:rPr lang="en-US" dirty="0"/>
              <a:t>Avoid drug-drug interactions</a:t>
            </a:r>
          </a:p>
          <a:p>
            <a:pPr lvl="1"/>
            <a:r>
              <a:rPr lang="en-US" dirty="0"/>
              <a:t>Simplify (i.e., change from a multi-tablet regimen to a single-tablet regimen)</a:t>
            </a:r>
          </a:p>
          <a:p>
            <a:pPr lvl="1"/>
            <a:r>
              <a:rPr lang="en-US" dirty="0"/>
              <a:t>Ensure safety during pregnancy</a:t>
            </a:r>
          </a:p>
          <a:p>
            <a:r>
              <a:rPr lang="en-US" dirty="0"/>
              <a:t>Assist clinicians in managing a patient’s resumption of ART after a treatment interruption</a:t>
            </a:r>
          </a:p>
          <a:p>
            <a:r>
              <a:rPr lang="en-US" dirty="0"/>
              <a:t>Assist clinicians in recognizing cases that may benefit from expert consultation, such as when choosing a new ART regimen for a patient who has already been treated with multiple ART regimens or has other complicating factors</a:t>
            </a:r>
          </a:p>
          <a:p>
            <a:r>
              <a:rPr lang="en-US" dirty="0"/>
              <a:t>Encourage clinicians to seek the assistance of an experienced HIV care provider when treating patients with extensive resistance to antiretroviral drugs</a:t>
            </a:r>
          </a:p>
        </p:txBody>
      </p:sp>
      <p:sp>
        <p:nvSpPr>
          <p:cNvPr id="4" name="Footer Placeholder 3">
            <a:extLst>
              <a:ext uri="{FF2B5EF4-FFF2-40B4-BE49-F238E27FC236}">
                <a16:creationId xmlns:a16="http://schemas.microsoft.com/office/drawing/2014/main" id="{3AE02924-A946-4260-BACB-C8ECC2CE416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FB0E481-3754-4D8E-A873-4021046816C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665CEE1-527D-4623-983F-23B247B750F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15614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B934A-B973-4101-993E-0CDE82C77881}"/>
              </a:ext>
            </a:extLst>
          </p:cNvPr>
          <p:cNvSpPr>
            <a:spLocks noGrp="1"/>
          </p:cNvSpPr>
          <p:nvPr>
            <p:ph type="title"/>
          </p:nvPr>
        </p:nvSpPr>
        <p:spPr/>
        <p:txBody>
          <a:bodyPr/>
          <a:lstStyle/>
          <a:p>
            <a:r>
              <a:rPr lang="en-US" dirty="0"/>
              <a:t>Key Point:</a:t>
            </a:r>
            <a:br>
              <a:rPr lang="en-US" dirty="0"/>
            </a:br>
            <a:r>
              <a:rPr lang="en-US" dirty="0"/>
              <a:t>Changes to Address Drug-Drug Interactions</a:t>
            </a:r>
          </a:p>
        </p:txBody>
      </p:sp>
      <p:sp>
        <p:nvSpPr>
          <p:cNvPr id="3" name="Content Placeholder 2">
            <a:extLst>
              <a:ext uri="{FF2B5EF4-FFF2-40B4-BE49-F238E27FC236}">
                <a16:creationId xmlns:a16="http://schemas.microsoft.com/office/drawing/2014/main" id="{5340C773-CD76-4060-BA7E-CCF99F966910}"/>
              </a:ext>
            </a:extLst>
          </p:cNvPr>
          <p:cNvSpPr>
            <a:spLocks noGrp="1"/>
          </p:cNvSpPr>
          <p:nvPr>
            <p:ph idx="1"/>
          </p:nvPr>
        </p:nvSpPr>
        <p:spPr/>
        <p:txBody>
          <a:bodyPr/>
          <a:lstStyle/>
          <a:p>
            <a:r>
              <a:rPr lang="en-US" dirty="0"/>
              <a:t>Addition or removal of pharmacokinetic “boosters” or “inducers” can cause adverse effects associated with elevated exposure or withdrawal of concomitant medication. These adverse effects may be falsely attributed to a new ART regimen rather than the need for dose adjustment or modification of the coadministered medication.</a:t>
            </a:r>
          </a:p>
        </p:txBody>
      </p:sp>
      <p:sp>
        <p:nvSpPr>
          <p:cNvPr id="4" name="Footer Placeholder 3">
            <a:extLst>
              <a:ext uri="{FF2B5EF4-FFF2-40B4-BE49-F238E27FC236}">
                <a16:creationId xmlns:a16="http://schemas.microsoft.com/office/drawing/2014/main" id="{15190925-7B19-4EEF-BEC4-73AFEE1F3CD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BAF1A20-49DD-42A5-A658-9406A218F54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708B7A1-DBBB-4AB1-AB6A-30A2BA4E1956}"/>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932459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8123F-011C-41A3-A754-51DE6E4A3085}"/>
              </a:ext>
            </a:extLst>
          </p:cNvPr>
          <p:cNvSpPr>
            <a:spLocks noGrp="1"/>
          </p:cNvSpPr>
          <p:nvPr>
            <p:ph type="title"/>
          </p:nvPr>
        </p:nvSpPr>
        <p:spPr/>
        <p:txBody>
          <a:bodyPr/>
          <a:lstStyle/>
          <a:p>
            <a:r>
              <a:rPr lang="en-US" dirty="0"/>
              <a:t>Drug Classes That Commonly Cause Pharmacokinetic Interactions With ARVs</a:t>
            </a:r>
          </a:p>
        </p:txBody>
      </p:sp>
      <p:sp>
        <p:nvSpPr>
          <p:cNvPr id="3" name="Content Placeholder 2">
            <a:extLst>
              <a:ext uri="{FF2B5EF4-FFF2-40B4-BE49-F238E27FC236}">
                <a16:creationId xmlns:a16="http://schemas.microsoft.com/office/drawing/2014/main" id="{F4617209-0593-4862-8BEA-764EA22A4C20}"/>
              </a:ext>
            </a:extLst>
          </p:cNvPr>
          <p:cNvSpPr>
            <a:spLocks noGrp="1"/>
          </p:cNvSpPr>
          <p:nvPr>
            <p:ph idx="1"/>
          </p:nvPr>
        </p:nvSpPr>
        <p:spPr/>
        <p:txBody>
          <a:bodyPr>
            <a:normAutofit fontScale="77500" lnSpcReduction="20000"/>
          </a:bodyPr>
          <a:lstStyle/>
          <a:p>
            <a:r>
              <a:rPr lang="en-US" dirty="0"/>
              <a:t>Statins and other lipid-lowering and cardiovascular medications</a:t>
            </a:r>
          </a:p>
          <a:p>
            <a:r>
              <a:rPr lang="en-US" dirty="0"/>
              <a:t>Inhaled and intra-articular corticosteroids</a:t>
            </a:r>
          </a:p>
          <a:p>
            <a:r>
              <a:rPr lang="en-US" dirty="0"/>
              <a:t>Select psychotropics</a:t>
            </a:r>
          </a:p>
          <a:p>
            <a:r>
              <a:rPr lang="en-US" dirty="0"/>
              <a:t>Narcotics and other sedatives</a:t>
            </a:r>
          </a:p>
          <a:p>
            <a:r>
              <a:rPr lang="en-US" dirty="0"/>
              <a:t>Anticoagulants (factor </a:t>
            </a:r>
            <a:r>
              <a:rPr lang="en-US" dirty="0" err="1"/>
              <a:t>Xa</a:t>
            </a:r>
            <a:r>
              <a:rPr lang="en-US" dirty="0"/>
              <a:t> inhibitors) and antiplatelet agents (clopidogrel)</a:t>
            </a:r>
          </a:p>
          <a:p>
            <a:r>
              <a:rPr lang="en-US" dirty="0"/>
              <a:t>Alpha-adrenergic blocking drugs to manage benign prostatic hyperplasia</a:t>
            </a:r>
          </a:p>
          <a:p>
            <a:r>
              <a:rPr lang="en-US" dirty="0"/>
              <a:t>Phosphodiesterase inhibitors used for erectile dysfunction or pulmonary hypertension</a:t>
            </a:r>
          </a:p>
          <a:p>
            <a:r>
              <a:rPr lang="en-US" dirty="0"/>
              <a:t>Antacids, proton pump inhibitors, and H</a:t>
            </a:r>
            <a:r>
              <a:rPr lang="en-US" baseline="-25000" dirty="0"/>
              <a:t>2</a:t>
            </a:r>
            <a:r>
              <a:rPr lang="en-US" dirty="0"/>
              <a:t> blockers</a:t>
            </a:r>
          </a:p>
          <a:p>
            <a:r>
              <a:rPr lang="en-US" dirty="0"/>
              <a:t>Anticonvulsants</a:t>
            </a:r>
          </a:p>
          <a:p>
            <a:r>
              <a:rPr lang="en-US" dirty="0"/>
              <a:t>Rifampin/rifabutin</a:t>
            </a:r>
          </a:p>
          <a:p>
            <a:r>
              <a:rPr lang="en-US" dirty="0"/>
              <a:t>Recreational drugs (ketamine; benzodiazepines; crystal meth; MDMA; mephedrone)</a:t>
            </a:r>
          </a:p>
          <a:p>
            <a:r>
              <a:rPr lang="en-US" dirty="0"/>
              <a:t>PIs and NNRTIs, when combined</a:t>
            </a:r>
          </a:p>
        </p:txBody>
      </p:sp>
      <p:sp>
        <p:nvSpPr>
          <p:cNvPr id="4" name="Footer Placeholder 3">
            <a:extLst>
              <a:ext uri="{FF2B5EF4-FFF2-40B4-BE49-F238E27FC236}">
                <a16:creationId xmlns:a16="http://schemas.microsoft.com/office/drawing/2014/main" id="{A5F1FA43-8681-451A-B6B0-03C541657AB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6A74844-F020-47B2-B922-973A67FEBFD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AC06376-2B13-4C0B-9ACA-0C444B32D5D0}"/>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786818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35B5D-5559-4AA0-AC9D-079CF6A0A15C}"/>
              </a:ext>
            </a:extLst>
          </p:cNvPr>
          <p:cNvSpPr>
            <a:spLocks noGrp="1"/>
          </p:cNvSpPr>
          <p:nvPr>
            <p:ph type="title"/>
          </p:nvPr>
        </p:nvSpPr>
        <p:spPr>
          <a:xfrm>
            <a:off x="284673" y="136525"/>
            <a:ext cx="9717505" cy="1325563"/>
          </a:xfrm>
        </p:spPr>
        <p:txBody>
          <a:bodyPr/>
          <a:lstStyle/>
          <a:p>
            <a:r>
              <a:rPr lang="en-US" dirty="0"/>
              <a:t>Recommendations:</a:t>
            </a:r>
            <a:br>
              <a:rPr lang="en-US" dirty="0"/>
            </a:br>
            <a:r>
              <a:rPr lang="en-US" dirty="0"/>
              <a:t>ART Changes for Regimen Simplification</a:t>
            </a:r>
          </a:p>
        </p:txBody>
      </p:sp>
      <p:sp>
        <p:nvSpPr>
          <p:cNvPr id="3" name="Content Placeholder 2">
            <a:extLst>
              <a:ext uri="{FF2B5EF4-FFF2-40B4-BE49-F238E27FC236}">
                <a16:creationId xmlns:a16="http://schemas.microsoft.com/office/drawing/2014/main" id="{60F9B3B7-486B-42D8-ACDD-C72FF824303B}"/>
              </a:ext>
            </a:extLst>
          </p:cNvPr>
          <p:cNvSpPr>
            <a:spLocks noGrp="1"/>
          </p:cNvSpPr>
          <p:nvPr>
            <p:ph idx="1"/>
          </p:nvPr>
        </p:nvSpPr>
        <p:spPr>
          <a:xfrm>
            <a:off x="284673" y="1564104"/>
            <a:ext cx="11412746" cy="4792245"/>
          </a:xfrm>
        </p:spPr>
        <p:txBody>
          <a:bodyPr>
            <a:noAutofit/>
          </a:bodyPr>
          <a:lstStyle/>
          <a:p>
            <a:pPr>
              <a:spcBef>
                <a:spcPts val="300"/>
              </a:spcBef>
            </a:pPr>
            <a:r>
              <a:rPr lang="en-US" sz="2000" dirty="0"/>
              <a:t>Clinicians should not prescribe single-agent ART. (A1)</a:t>
            </a:r>
          </a:p>
          <a:p>
            <a:pPr>
              <a:spcBef>
                <a:spcPts val="300"/>
              </a:spcBef>
            </a:pPr>
            <a:r>
              <a:rPr lang="en-US" sz="2000" dirty="0"/>
              <a:t>When changing an ART regimen for simplification, i.e., to improve adherence, reduce cost, improve quality of life, or respond to a patient’s request, clinicians should construct a new regimen based on an assessment of:</a:t>
            </a:r>
          </a:p>
          <a:p>
            <a:pPr lvl="1">
              <a:spcBef>
                <a:spcPts val="300"/>
              </a:spcBef>
            </a:pPr>
            <a:r>
              <a:rPr lang="en-US" sz="2000" dirty="0"/>
              <a:t>Prior resistance testing results (A1); if none available, obtain a proviral DNA genotype test (A2)</a:t>
            </a:r>
          </a:p>
          <a:p>
            <a:pPr lvl="1">
              <a:spcBef>
                <a:spcPts val="300"/>
              </a:spcBef>
            </a:pPr>
            <a:r>
              <a:rPr lang="en-US" sz="2000" dirty="0"/>
              <a:t>History of ART failure (A2)</a:t>
            </a:r>
          </a:p>
          <a:p>
            <a:pPr lvl="1">
              <a:spcBef>
                <a:spcPts val="300"/>
              </a:spcBef>
            </a:pPr>
            <a:r>
              <a:rPr lang="en-US" sz="2000" dirty="0"/>
              <a:t>Tolerability (A2)</a:t>
            </a:r>
          </a:p>
          <a:p>
            <a:pPr lvl="1">
              <a:spcBef>
                <a:spcPts val="300"/>
              </a:spcBef>
            </a:pPr>
            <a:r>
              <a:rPr lang="en-US" sz="2000" dirty="0"/>
              <a:t>Evidence of clinical effectiveness (A2)</a:t>
            </a:r>
          </a:p>
          <a:p>
            <a:pPr lvl="0">
              <a:spcBef>
                <a:spcPts val="300"/>
              </a:spcBef>
            </a:pPr>
            <a:r>
              <a:rPr lang="en-US" sz="2000" dirty="0"/>
              <a:t>For patients who are not virally suppressed and have ongoing adherence challenges with oral ART (even with support) or are mechanically unable to ingest oral ART, the clinician should engage the patient in shared decision-making and offer monthly CAB/RPV LA, if susceptible, coupled with intensified follow-up support. (A2)</a:t>
            </a:r>
          </a:p>
          <a:p>
            <a:pPr lvl="1">
              <a:spcBef>
                <a:spcPts val="300"/>
              </a:spcBef>
            </a:pPr>
            <a:r>
              <a:rPr lang="en-US" sz="2000" dirty="0"/>
              <a:t>Once viral suppression is achieved and maintained, consider transition to every-8-weeks dosing. (A3)</a:t>
            </a:r>
          </a:p>
          <a:p>
            <a:pPr lvl="1">
              <a:spcBef>
                <a:spcPts val="300"/>
              </a:spcBef>
            </a:pPr>
            <a:r>
              <a:rPr lang="en-US" sz="2000" dirty="0"/>
              <a:t>For clinical recommendations, see NYSDOH AI guideline Use of Injectable CAB/RPV LA as Replacement ART in Virally Suppressed Adults.</a:t>
            </a:r>
          </a:p>
        </p:txBody>
      </p:sp>
      <p:sp>
        <p:nvSpPr>
          <p:cNvPr id="4" name="Footer Placeholder 3">
            <a:extLst>
              <a:ext uri="{FF2B5EF4-FFF2-40B4-BE49-F238E27FC236}">
                <a16:creationId xmlns:a16="http://schemas.microsoft.com/office/drawing/2014/main" id="{4C692B29-D65C-4A28-8FBC-0267EF8F645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0CB5521-B5C4-4951-858E-C79B5DFA8E1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ECDD46C-364F-40FA-8E5F-21BB6ED9AEC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980990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25D01-9F67-496B-8A97-E1E233D03520}"/>
              </a:ext>
            </a:extLst>
          </p:cNvPr>
          <p:cNvSpPr>
            <a:spLocks noGrp="1"/>
          </p:cNvSpPr>
          <p:nvPr>
            <p:ph type="title"/>
          </p:nvPr>
        </p:nvSpPr>
        <p:spPr>
          <a:xfrm>
            <a:off x="356558" y="119272"/>
            <a:ext cx="9717505" cy="1325563"/>
          </a:xfrm>
        </p:spPr>
        <p:txBody>
          <a:bodyPr>
            <a:normAutofit fontScale="90000"/>
          </a:bodyPr>
          <a:lstStyle/>
          <a:p>
            <a:r>
              <a:rPr lang="en-US" dirty="0"/>
              <a:t>Recommendations:</a:t>
            </a:r>
            <a:br>
              <a:rPr lang="en-US" dirty="0"/>
            </a:br>
            <a:r>
              <a:rPr lang="en-US" dirty="0"/>
              <a:t>Resumption of ART After a Treatment Interruption</a:t>
            </a:r>
          </a:p>
        </p:txBody>
      </p:sp>
      <p:sp>
        <p:nvSpPr>
          <p:cNvPr id="3" name="Content Placeholder 2">
            <a:extLst>
              <a:ext uri="{FF2B5EF4-FFF2-40B4-BE49-F238E27FC236}">
                <a16:creationId xmlns:a16="http://schemas.microsoft.com/office/drawing/2014/main" id="{8E444322-2670-46C4-8F91-C48216B68C25}"/>
              </a:ext>
            </a:extLst>
          </p:cNvPr>
          <p:cNvSpPr>
            <a:spLocks noGrp="1"/>
          </p:cNvSpPr>
          <p:nvPr>
            <p:ph idx="1"/>
          </p:nvPr>
        </p:nvSpPr>
        <p:spPr>
          <a:xfrm>
            <a:off x="379562" y="1321859"/>
            <a:ext cx="11455880" cy="5139326"/>
          </a:xfrm>
        </p:spPr>
        <p:txBody>
          <a:bodyPr>
            <a:normAutofit/>
          </a:bodyPr>
          <a:lstStyle/>
          <a:p>
            <a:pPr>
              <a:spcBef>
                <a:spcPts val="600"/>
              </a:spcBef>
            </a:pPr>
            <a:r>
              <a:rPr lang="en-US" sz="1800" dirty="0"/>
              <a:t>Although drug resistance may not be present in all cases, when reinitiating ART after an interruption, clinicians should identify factors that may have contributed to potential selection of drug resistance, including:</a:t>
            </a:r>
          </a:p>
          <a:p>
            <a:pPr lvl="1">
              <a:spcBef>
                <a:spcPts val="600"/>
              </a:spcBef>
            </a:pPr>
            <a:r>
              <a:rPr lang="en-US" sz="1800" dirty="0"/>
              <a:t>Reason for a treatment interruption, i.e., strategic or unplanned (A3)</a:t>
            </a:r>
          </a:p>
          <a:p>
            <a:pPr lvl="1">
              <a:spcBef>
                <a:spcPts val="600"/>
              </a:spcBef>
            </a:pPr>
            <a:r>
              <a:rPr lang="en-US" sz="1800" dirty="0"/>
              <a:t>The patient’s plasma HIV-1 RNA level (viral load) at the time of ART interruption (A2)</a:t>
            </a:r>
          </a:p>
          <a:p>
            <a:pPr lvl="1">
              <a:spcBef>
                <a:spcPts val="600"/>
              </a:spcBef>
            </a:pPr>
            <a:r>
              <a:rPr lang="en-US" sz="1800" dirty="0"/>
              <a:t>Duration of the interruption, particularly if agents with long clearance half-lives are being used (A2)</a:t>
            </a:r>
          </a:p>
          <a:p>
            <a:pPr lvl="1">
              <a:spcBef>
                <a:spcPts val="600"/>
              </a:spcBef>
            </a:pPr>
            <a:r>
              <a:rPr lang="en-US" sz="1800" dirty="0"/>
              <a:t>Pattern of adherence prior to discontinuation (A2)</a:t>
            </a:r>
          </a:p>
          <a:p>
            <a:pPr lvl="1">
              <a:spcBef>
                <a:spcPts val="600"/>
              </a:spcBef>
            </a:pPr>
            <a:r>
              <a:rPr lang="en-US" sz="1800" dirty="0"/>
              <a:t>Existence of any barriers to adherence before the treatment interruption and whether they are still present (A2)</a:t>
            </a:r>
          </a:p>
          <a:p>
            <a:pPr>
              <a:spcBef>
                <a:spcPts val="600"/>
              </a:spcBef>
            </a:pPr>
            <a:r>
              <a:rPr lang="en-US" sz="1800" dirty="0"/>
              <a:t>If the factor(s) related to interruption confer a low likelihood of emergent resistance, the clinician should recommend resumption of the previously tolerated ART regimen as soon as possible. (A2)</a:t>
            </a:r>
          </a:p>
          <a:p>
            <a:pPr>
              <a:spcBef>
                <a:spcPts val="600"/>
              </a:spcBef>
            </a:pPr>
            <a:r>
              <a:rPr lang="en-US" sz="1800" dirty="0"/>
              <a:t>If the factor(s) related to interruption confer a high likelihood of emergent resistance, the clinician should recommend an appropriate ART regimen (based on assessment above) as soon as possible, with subsequent adjustment based on review of resistance test results. (A2)</a:t>
            </a:r>
          </a:p>
          <a:p>
            <a:pPr>
              <a:spcBef>
                <a:spcPts val="60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 patient had a detectable viral load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(HIV RNA </a:t>
            </a:r>
            <a:r>
              <a:rPr lang="en-US" sz="1800" dirty="0">
                <a:solidFill>
                  <a:srgbClr val="000000"/>
                </a:solidFill>
                <a:effectLst/>
                <a:latin typeface="Calibri" panose="020F0502020204030204" pitchFamily="34" charset="0"/>
                <a:ea typeface="Calibri" panose="020F0502020204030204" pitchFamily="34" charset="0"/>
              </a:rPr>
              <a: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50 copies/mL)</a:t>
            </a:r>
            <a:r>
              <a:rPr lang="en-US" sz="1800" dirty="0">
                <a:effectLst/>
                <a:latin typeface="Calibri" panose="020F0502020204030204" pitchFamily="34" charset="0"/>
                <a:ea typeface="Calibri" panose="020F0502020204030204" pitchFamily="34" charset="0"/>
                <a:cs typeface="Times New Roman" panose="02020603050405020304" pitchFamily="18" charset="0"/>
              </a:rPr>
              <a:t> before treatment interruption, the clinician should:</a:t>
            </a:r>
          </a:p>
          <a:p>
            <a:pPr lvl="1">
              <a:spcBef>
                <a:spcPts val="60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For interruptions &lt;4 weeks, obtain a plasma genotypic resistance test as soon as possible (A2)</a:t>
            </a:r>
          </a:p>
          <a:p>
            <a:pPr lvl="1">
              <a:spcBef>
                <a:spcPts val="600"/>
              </a:spcBef>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interruptions </a:t>
            </a:r>
            <a:r>
              <a:rPr lang="en-US" sz="1800" dirty="0">
                <a:solidFill>
                  <a:srgbClr val="000000"/>
                </a:solidFill>
                <a:effectLst/>
                <a:latin typeface="Calibri" panose="020F0502020204030204" pitchFamily="34" charset="0"/>
                <a:ea typeface="Calibri" panose="020F0502020204030204" pitchFamily="34" charset="0"/>
              </a:rPr>
              <a: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weeks, review all available resistance test results and previous treatment regimens (with reasons for discontinuation), assess current comorbidities and medications, and, if no or incomplete results are available, obtain a proviral DNA genotype test (A3)</a:t>
            </a:r>
            <a:endParaRPr lang="en-US" sz="1800" dirty="0"/>
          </a:p>
        </p:txBody>
      </p:sp>
      <p:sp>
        <p:nvSpPr>
          <p:cNvPr id="4" name="Footer Placeholder 3">
            <a:extLst>
              <a:ext uri="{FF2B5EF4-FFF2-40B4-BE49-F238E27FC236}">
                <a16:creationId xmlns:a16="http://schemas.microsoft.com/office/drawing/2014/main" id="{18A53F5C-602C-4BC3-A000-93993F50263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CFEB516-EFF2-47C2-B408-79F237AC132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F102260-DC5E-44D2-AE03-20FDC0B07B8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840700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Second-Line ART After Treatment Failure or for Regimen Simplification</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13CAE798-E199-4E94-8BA7-F351424B12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220452"/>
            <a:ext cx="2242804" cy="2242804"/>
          </a:xfrm>
          <a:prstGeom prst="rect">
            <a:avLst/>
          </a:prstGeom>
        </p:spPr>
      </p:pic>
      <p:pic>
        <p:nvPicPr>
          <p:cNvPr id="8" name="Picture 7">
            <a:extLst>
              <a:ext uri="{FF2B5EF4-FFF2-40B4-BE49-F238E27FC236}">
                <a16:creationId xmlns:a16="http://schemas.microsoft.com/office/drawing/2014/main" id="{AF173BCE-3C65-4314-92BF-444AD0D19E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03756CC0-35F2-476C-AF42-93E071983F1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5EDDC-471F-4103-9AD7-7E94D0EE43D8}"/>
              </a:ext>
            </a:extLst>
          </p:cNvPr>
          <p:cNvSpPr>
            <a:spLocks noGrp="1"/>
          </p:cNvSpPr>
          <p:nvPr>
            <p:ph type="title"/>
          </p:nvPr>
        </p:nvSpPr>
        <p:spPr/>
        <p:txBody>
          <a:bodyPr/>
          <a:lstStyle/>
          <a:p>
            <a:r>
              <a:rPr lang="en-US" dirty="0"/>
              <a:t>Recommendations:</a:t>
            </a:r>
            <a:br>
              <a:rPr lang="en-US" dirty="0"/>
            </a:br>
            <a:r>
              <a:rPr lang="en-US" dirty="0"/>
              <a:t>Identifying and Managing a Virologic Failure</a:t>
            </a:r>
          </a:p>
        </p:txBody>
      </p:sp>
      <p:sp>
        <p:nvSpPr>
          <p:cNvPr id="3" name="Content Placeholder 2">
            <a:extLst>
              <a:ext uri="{FF2B5EF4-FFF2-40B4-BE49-F238E27FC236}">
                <a16:creationId xmlns:a16="http://schemas.microsoft.com/office/drawing/2014/main" id="{410BC091-4294-405C-A809-B392400F64D5}"/>
              </a:ext>
            </a:extLst>
          </p:cNvPr>
          <p:cNvSpPr>
            <a:spLocks noGrp="1"/>
          </p:cNvSpPr>
          <p:nvPr>
            <p:ph idx="1"/>
          </p:nvPr>
        </p:nvSpPr>
        <p:spPr/>
        <p:txBody>
          <a:bodyPr>
            <a:normAutofit fontScale="92500" lnSpcReduction="10000"/>
          </a:bodyPr>
          <a:lstStyle/>
          <a:p>
            <a:r>
              <a:rPr lang="en-US" sz="1600" dirty="0"/>
              <a:t>When a patient’s plasma HIV-1 RNA level (viral load) is not suppressed to &lt;200 copies/mL by 24 weeks after ART initiation or if it rebounds to ≥200 copies/mL after suppression has been achieved, the clinician should confirm the result with a repeat HIV RNA test within 4 weeks of the original test. (A3)</a:t>
            </a:r>
          </a:p>
          <a:p>
            <a:r>
              <a:rPr lang="en-US" sz="1600" dirty="0"/>
              <a:t>When a patient’s viral load test result indicates virologic failure (HIV RNA ≥200 copies/mL) or low-level viremia (HIV RNA 50 to 199 copies/mL) confirmed over a period of at least 1 month, the clinician should assess for and address the following factors that may reduce ART efficacy:</a:t>
            </a:r>
          </a:p>
          <a:p>
            <a:pPr lvl="1"/>
            <a:r>
              <a:rPr lang="en-US" sz="1600" dirty="0"/>
              <a:t>Adherence (A2)</a:t>
            </a:r>
          </a:p>
          <a:p>
            <a:pPr lvl="1"/>
            <a:r>
              <a:rPr lang="en-US" sz="1600" dirty="0"/>
              <a:t>Interactions between ART agents and concomitant medications, including over-the-counter medications and supplements (e.g., divalent cations, St. John’s wort) (A*)</a:t>
            </a:r>
          </a:p>
          <a:p>
            <a:pPr lvl="1"/>
            <a:r>
              <a:rPr lang="en-US" sz="1600" dirty="0"/>
              <a:t>Adverse effects that lead to poor adherence or cessation of treatment (A2)</a:t>
            </a:r>
          </a:p>
          <a:p>
            <a:pPr lvl="1"/>
            <a:r>
              <a:rPr lang="en-US" sz="1600" dirty="0"/>
              <a:t>Reviews of all prior drug resistance testing results, previous treatment experience, and reason for treatment changes or discontinuation (A3)</a:t>
            </a:r>
          </a:p>
          <a:p>
            <a:r>
              <a:rPr lang="en-US" sz="1600" dirty="0"/>
              <a:t>For all cases of virologic failure, clinicians should perform genotypic resistance testing, ideally while the patient is taking the failing regimen or no longer than 4 weeks after discontinuation. (A2)</a:t>
            </a:r>
          </a:p>
          <a:p>
            <a:pPr lvl="1"/>
            <a:r>
              <a:rPr lang="en-US" sz="1600" dirty="0"/>
              <a:t>If the viral load is ≥500 copies/mL, clinicians should obtain a plasma RNA genotype test. (A2)</a:t>
            </a:r>
          </a:p>
          <a:p>
            <a:pPr lvl="1"/>
            <a:r>
              <a:rPr lang="en-US" sz="1600" dirty="0"/>
              <a:t>If the breakthrough viral load is &lt;500 copies/mL and an RNA genotype test fails to amplify, clinicians should obtain a proviral DNA genotype test (archived DNA genotype test) if viral suppression is not achieved after any drug-drug interactions or problems with adherence have been addressed. (A3)</a:t>
            </a:r>
          </a:p>
          <a:p>
            <a:r>
              <a:rPr lang="en-US" sz="1600" dirty="0"/>
              <a:t>In patients with persistent low-level viremia, clinicians should consult an experienced HIV care provider; low-level viremia can have multiple causes and its clinical effect is unclear. (A3)</a:t>
            </a:r>
          </a:p>
        </p:txBody>
      </p:sp>
      <p:sp>
        <p:nvSpPr>
          <p:cNvPr id="4" name="Footer Placeholder 3">
            <a:extLst>
              <a:ext uri="{FF2B5EF4-FFF2-40B4-BE49-F238E27FC236}">
                <a16:creationId xmlns:a16="http://schemas.microsoft.com/office/drawing/2014/main" id="{4F9DE880-7AF4-4D3A-AE9D-FE15EC2003F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148F72C-28D0-476E-809D-77BA8BE263F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5E5E7F7-A451-4CC0-8F4C-E4D1F055130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792050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122BF-86E2-4FD8-A40C-18AB446BF1A5}"/>
              </a:ext>
            </a:extLst>
          </p:cNvPr>
          <p:cNvSpPr>
            <a:spLocks noGrp="1"/>
          </p:cNvSpPr>
          <p:nvPr>
            <p:ph type="title"/>
          </p:nvPr>
        </p:nvSpPr>
        <p:spPr/>
        <p:txBody>
          <a:bodyPr/>
          <a:lstStyle/>
          <a:p>
            <a:r>
              <a:rPr lang="en-US" dirty="0"/>
              <a:t>Key Points:</a:t>
            </a:r>
            <a:br>
              <a:rPr lang="en-US" dirty="0"/>
            </a:br>
            <a:r>
              <a:rPr lang="en-US" dirty="0"/>
              <a:t>Identifying and Managing a Virologic Failure</a:t>
            </a:r>
          </a:p>
        </p:txBody>
      </p:sp>
      <p:sp>
        <p:nvSpPr>
          <p:cNvPr id="3" name="Content Placeholder 2">
            <a:extLst>
              <a:ext uri="{FF2B5EF4-FFF2-40B4-BE49-F238E27FC236}">
                <a16:creationId xmlns:a16="http://schemas.microsoft.com/office/drawing/2014/main" id="{475B27A8-BD88-43A9-AF72-FD3671857A93}"/>
              </a:ext>
            </a:extLst>
          </p:cNvPr>
          <p:cNvSpPr>
            <a:spLocks noGrp="1"/>
          </p:cNvSpPr>
          <p:nvPr>
            <p:ph idx="1"/>
          </p:nvPr>
        </p:nvSpPr>
        <p:spPr/>
        <p:txBody>
          <a:bodyPr>
            <a:normAutofit/>
          </a:bodyPr>
          <a:lstStyle/>
          <a:p>
            <a:r>
              <a:rPr lang="en-US" sz="2000" dirty="0"/>
              <a:t>Virologic failure is defined as a confirmed HIV viral load ≥200 copies/mL despite a patient’s use of recommended ART for at least 24 weeks or an HIV viral load that rebounds to ≥200 copies/mL after a patient achieves viral suppression.</a:t>
            </a:r>
          </a:p>
          <a:p>
            <a:r>
              <a:rPr lang="en-US" sz="2000" dirty="0"/>
              <a:t>Persistent low-level viremia &lt;200 copies/mL confirmed over a period of at least 1 month may be the cause or result of chronic immune activation and should prompt a clinician to assess for adherence, preexisting resistance, or drug-drug interactions.</a:t>
            </a:r>
          </a:p>
          <a:p>
            <a:r>
              <a:rPr lang="en-US" sz="2000" dirty="0"/>
              <a:t>Once underlying drug resistance, potential drug-drug interactions, and adherence have been addressed, persistent low-level viremia may reflect a large viral reservoir size or the consequence of constitutive, post-integration virus production from a single infected clone.</a:t>
            </a:r>
          </a:p>
          <a:p>
            <a:r>
              <a:rPr lang="en-US" sz="2000" dirty="0"/>
              <a:t>Identifying and addressing adherence problems causing virologic failure can prevent unnecessary ART intensification. Treatment intensification can further complicate adherence and expose additional classes of ARVs to the risk of resistance development.</a:t>
            </a:r>
          </a:p>
        </p:txBody>
      </p:sp>
      <p:sp>
        <p:nvSpPr>
          <p:cNvPr id="4" name="Footer Placeholder 3">
            <a:extLst>
              <a:ext uri="{FF2B5EF4-FFF2-40B4-BE49-F238E27FC236}">
                <a16:creationId xmlns:a16="http://schemas.microsoft.com/office/drawing/2014/main" id="{66D4FEAB-9A10-450C-995F-C19CD1D690A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D2DAB6E-9D17-4D4C-801A-1C106BD64BD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1DD78FC-D422-492F-9EA6-49098CAB2A73}"/>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93451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7E9B-E311-4A85-92C6-1B7E07314FC5}"/>
              </a:ext>
            </a:extLst>
          </p:cNvPr>
          <p:cNvSpPr>
            <a:spLocks noGrp="1"/>
          </p:cNvSpPr>
          <p:nvPr>
            <p:ph type="title"/>
          </p:nvPr>
        </p:nvSpPr>
        <p:spPr>
          <a:xfrm>
            <a:off x="160421" y="-18203"/>
            <a:ext cx="9717505" cy="971021"/>
          </a:xfrm>
        </p:spPr>
        <p:txBody>
          <a:bodyPr/>
          <a:lstStyle/>
          <a:p>
            <a:r>
              <a:rPr lang="en-US" dirty="0"/>
              <a:t>Types of HIV Resistance Tests</a:t>
            </a:r>
          </a:p>
        </p:txBody>
      </p:sp>
      <p:sp>
        <p:nvSpPr>
          <p:cNvPr id="4" name="Footer Placeholder 3">
            <a:extLst>
              <a:ext uri="{FF2B5EF4-FFF2-40B4-BE49-F238E27FC236}">
                <a16:creationId xmlns:a16="http://schemas.microsoft.com/office/drawing/2014/main" id="{4889126A-45F4-4F2A-957A-A38C4A859B9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AD8E95C-23E8-41E9-BDDA-9BA4F3C9C45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6872C4A-8ABF-43E2-A728-29822610439E}"/>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4BEE4F4E-868A-4A84-9CDE-E699DB3E4865}"/>
              </a:ext>
            </a:extLst>
          </p:cNvPr>
          <p:cNvGraphicFramePr>
            <a:graphicFrameLocks noGrp="1"/>
          </p:cNvGraphicFramePr>
          <p:nvPr>
            <p:ph idx="1"/>
            <p:extLst>
              <p:ext uri="{D42A27DB-BD31-4B8C-83A1-F6EECF244321}">
                <p14:modId xmlns:p14="http://schemas.microsoft.com/office/powerpoint/2010/main" val="1460236202"/>
              </p:ext>
            </p:extLst>
          </p:nvPr>
        </p:nvGraphicFramePr>
        <p:xfrm>
          <a:off x="160421" y="832644"/>
          <a:ext cx="11871158" cy="5608320"/>
        </p:xfrm>
        <a:graphic>
          <a:graphicData uri="http://schemas.openxmlformats.org/drawingml/2006/table">
            <a:tbl>
              <a:tblPr firstRow="1" bandRow="1">
                <a:tableStyleId>{5940675A-B579-460E-94D1-54222C63F5DA}</a:tableStyleId>
              </a:tblPr>
              <a:tblGrid>
                <a:gridCol w="1860884">
                  <a:extLst>
                    <a:ext uri="{9D8B030D-6E8A-4147-A177-3AD203B41FA5}">
                      <a16:colId xmlns:a16="http://schemas.microsoft.com/office/drawing/2014/main" val="2965091158"/>
                    </a:ext>
                  </a:extLst>
                </a:gridCol>
                <a:gridCol w="5005137">
                  <a:extLst>
                    <a:ext uri="{9D8B030D-6E8A-4147-A177-3AD203B41FA5}">
                      <a16:colId xmlns:a16="http://schemas.microsoft.com/office/drawing/2014/main" val="1943214951"/>
                    </a:ext>
                  </a:extLst>
                </a:gridCol>
                <a:gridCol w="5005137">
                  <a:extLst>
                    <a:ext uri="{9D8B030D-6E8A-4147-A177-3AD203B41FA5}">
                      <a16:colId xmlns:a16="http://schemas.microsoft.com/office/drawing/2014/main" val="2036904806"/>
                    </a:ext>
                  </a:extLst>
                </a:gridCol>
              </a:tblGrid>
              <a:tr h="192299">
                <a:tc>
                  <a:txBody>
                    <a:bodyPr/>
                    <a:lstStyle/>
                    <a:p>
                      <a:r>
                        <a:rPr lang="en-US" sz="1600" b="1" dirty="0">
                          <a:solidFill>
                            <a:schemeClr val="bg1"/>
                          </a:solidFill>
                        </a:rPr>
                        <a:t>Test</a:t>
                      </a:r>
                    </a:p>
                  </a:txBody>
                  <a:tcPr>
                    <a:solidFill>
                      <a:srgbClr val="523178"/>
                    </a:solidFill>
                  </a:tcPr>
                </a:tc>
                <a:tc>
                  <a:txBody>
                    <a:bodyPr/>
                    <a:lstStyle/>
                    <a:p>
                      <a:r>
                        <a:rPr lang="en-US" sz="1600" b="1" dirty="0">
                          <a:solidFill>
                            <a:schemeClr val="bg1"/>
                          </a:solidFill>
                        </a:rPr>
                        <a:t>Description</a:t>
                      </a:r>
                    </a:p>
                  </a:txBody>
                  <a:tcPr>
                    <a:solidFill>
                      <a:srgbClr val="523178"/>
                    </a:solidFill>
                  </a:tcPr>
                </a:tc>
                <a:tc>
                  <a:txBody>
                    <a:bodyPr/>
                    <a:lstStyle/>
                    <a:p>
                      <a:r>
                        <a:rPr lang="en-US" sz="1600" b="1" dirty="0">
                          <a:solidFill>
                            <a:schemeClr val="bg1"/>
                          </a:solidFill>
                        </a:rPr>
                        <a:t>Use</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400" dirty="0"/>
                        <a:t>Genotype</a:t>
                      </a:r>
                    </a:p>
                  </a:txBody>
                  <a:tcPr/>
                </a:tc>
                <a:tc>
                  <a:txBody>
                    <a:bodyPr/>
                    <a:lstStyle/>
                    <a:p>
                      <a:pPr marL="137160" indent="-137160">
                        <a:buFont typeface="Arial" panose="020B0604020202020204" pitchFamily="34" charset="0"/>
                        <a:buChar char="•"/>
                      </a:pPr>
                      <a:r>
                        <a:rPr lang="en-US" sz="1400" dirty="0"/>
                        <a:t>Assesses mutations in the HIV RNA genes that encode enzymes targeted by ARVs: reverse transcriptase, protease, integrase</a:t>
                      </a:r>
                    </a:p>
                    <a:p>
                      <a:pPr marL="137160" indent="-137160">
                        <a:buFont typeface="Arial" panose="020B0604020202020204" pitchFamily="34" charset="0"/>
                        <a:buChar char="•"/>
                      </a:pPr>
                      <a:r>
                        <a:rPr lang="en-US" sz="1400" dirty="0"/>
                        <a:t>Algorithms interpret the effect of mutations on ARV efficacy</a:t>
                      </a:r>
                    </a:p>
                  </a:txBody>
                  <a:tcPr/>
                </a:tc>
                <a:tc>
                  <a:txBody>
                    <a:bodyPr/>
                    <a:lstStyle/>
                    <a:p>
                      <a:pPr marL="137160" indent="-137160">
                        <a:buFont typeface="Arial" panose="020B0604020202020204" pitchFamily="34" charset="0"/>
                        <a:buChar char="•"/>
                      </a:pPr>
                      <a:r>
                        <a:rPr lang="en-US" sz="1400" dirty="0"/>
                        <a:t>At diagnosis, when a patient has incomplete virologic response to ART, or when viral rebound occurs</a:t>
                      </a:r>
                    </a:p>
                    <a:p>
                      <a:pPr marL="137160" indent="-137160">
                        <a:buFont typeface="Arial" panose="020B0604020202020204" pitchFamily="34" charset="0"/>
                        <a:buChar char="•"/>
                      </a:pPr>
                      <a:r>
                        <a:rPr lang="en-US" sz="1400" dirty="0"/>
                        <a:t>Has maximal utility if plasma HIV-1 RNA level (viral load) is ≥500 to 1,000 copies/mL</a:t>
                      </a:r>
                    </a:p>
                    <a:p>
                      <a:pPr marL="137160" indent="-137160">
                        <a:buFont typeface="Arial" panose="020B0604020202020204" pitchFamily="34" charset="0"/>
                        <a:buChar char="•"/>
                      </a:pPr>
                      <a:r>
                        <a:rPr lang="en-US" sz="1400" dirty="0"/>
                        <a:t>May not detect all RAMs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400" dirty="0"/>
                        <a:t>Phenotype</a:t>
                      </a:r>
                    </a:p>
                  </a:txBody>
                  <a:tcPr/>
                </a:tc>
                <a:tc>
                  <a:txBody>
                    <a:bodyPr/>
                    <a:lstStyle/>
                    <a:p>
                      <a:pPr marL="137160" indent="-137160">
                        <a:buFont typeface="Arial" panose="020B0604020202020204" pitchFamily="34" charset="0"/>
                        <a:buChar char="•"/>
                      </a:pPr>
                      <a:r>
                        <a:rPr lang="en-US" sz="1400" dirty="0"/>
                        <a:t>Assesses the effect of HIV genes on the ARV concentration required to inhibit viral growth compared with wild-type (nonmutant) virus</a:t>
                      </a:r>
                    </a:p>
                    <a:p>
                      <a:pPr marL="137160" indent="-137160">
                        <a:buFont typeface="Arial" panose="020B0604020202020204" pitchFamily="34" charset="0"/>
                        <a:buChar char="•"/>
                      </a:pPr>
                      <a:r>
                        <a:rPr lang="en-US" sz="1400" dirty="0"/>
                        <a:t> Estimates a fold change</a:t>
                      </a:r>
                    </a:p>
                  </a:txBody>
                  <a:tcPr/>
                </a:tc>
                <a:tc>
                  <a:txBody>
                    <a:bodyPr/>
                    <a:lstStyle/>
                    <a:p>
                      <a:pPr marL="137160" indent="-137160">
                        <a:buFont typeface="Arial" panose="020B0604020202020204" pitchFamily="34" charset="0"/>
                        <a:buChar char="•"/>
                      </a:pPr>
                      <a:r>
                        <a:rPr lang="en-US" sz="1400" dirty="0"/>
                        <a:t>Historically used to help assess the effect of the interplay of multiple RAMs on viral growth</a:t>
                      </a:r>
                    </a:p>
                    <a:p>
                      <a:pPr marL="137160" indent="-137160">
                        <a:buFont typeface="Arial" panose="020B0604020202020204" pitchFamily="34" charset="0"/>
                        <a:buChar char="•"/>
                      </a:pPr>
                      <a:r>
                        <a:rPr lang="en-US" sz="1400" dirty="0"/>
                        <a:t>Supplanted by more comprehensive genotypic interpretation algorithms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nl-NL" sz="1400" dirty="0"/>
                        <a:t>Proviral DNA genotype</a:t>
                      </a:r>
                      <a:br>
                        <a:rPr lang="nl-NL" sz="1400" dirty="0"/>
                      </a:br>
                      <a:r>
                        <a:rPr lang="nl-NL" sz="1400" dirty="0"/>
                        <a:t>(archived DNA genotype)</a:t>
                      </a:r>
                      <a:endParaRPr lang="en-US" sz="1400" dirty="0"/>
                    </a:p>
                  </a:txBody>
                  <a:tcPr/>
                </a:tc>
                <a:tc>
                  <a:txBody>
                    <a:bodyPr/>
                    <a:lstStyle/>
                    <a:p>
                      <a:pPr marL="137160" indent="-137160">
                        <a:buFont typeface="Arial" panose="020B0604020202020204" pitchFamily="34" charset="0"/>
                        <a:buChar char="•"/>
                      </a:pPr>
                      <a:r>
                        <a:rPr lang="en-US" sz="1400"/>
                        <a:t>Assesses mutations </a:t>
                      </a:r>
                      <a:r>
                        <a:rPr lang="en-US" sz="1400" dirty="0"/>
                        <a:t>in HIV proviral DNA genes that encode enzymes targeted by ARVs: reverse transcriptase, protease, integrase</a:t>
                      </a:r>
                    </a:p>
                    <a:p>
                      <a:pPr marL="137160" indent="-137160">
                        <a:buFont typeface="Arial" panose="020B0604020202020204" pitchFamily="34" charset="0"/>
                        <a:buChar char="•"/>
                      </a:pPr>
                      <a:r>
                        <a:rPr lang="en-US" sz="1400" dirty="0"/>
                        <a:t>Algorithms interpret the effect of mutations on ARV efficacy</a:t>
                      </a:r>
                    </a:p>
                  </a:txBody>
                  <a:tcPr/>
                </a:tc>
                <a:tc>
                  <a:txBody>
                    <a:bodyPr/>
                    <a:lstStyle/>
                    <a:p>
                      <a:pPr marL="137160" indent="-137160">
                        <a:buFont typeface="Arial" panose="020B0604020202020204" pitchFamily="34" charset="0"/>
                        <a:buChar char="•"/>
                      </a:pPr>
                      <a:r>
                        <a:rPr lang="en-US" sz="1400" dirty="0"/>
                        <a:t>In patients who have detectable HIV viral load &lt;500 to 1,000 copies/mL or below the limit of quantification</a:t>
                      </a:r>
                    </a:p>
                    <a:p>
                      <a:pPr marL="137160" indent="-137160">
                        <a:buFont typeface="Arial" panose="020B0604020202020204" pitchFamily="34" charset="0"/>
                        <a:buChar char="•"/>
                      </a:pPr>
                      <a:r>
                        <a:rPr lang="en-US" sz="1400" dirty="0"/>
                        <a:t>When changing an ART regimen for simplification or intolerance in patients with no prior resistance test results</a:t>
                      </a:r>
                    </a:p>
                    <a:p>
                      <a:pPr marL="137160" indent="-137160">
                        <a:buFont typeface="Arial" panose="020B0604020202020204" pitchFamily="34" charset="0"/>
                        <a:buChar char="•"/>
                      </a:pPr>
                      <a:r>
                        <a:rPr lang="en-US" sz="1400" dirty="0"/>
                        <a:t>In patients who have stopped taking ART for &gt;4 weeks with no or incomplete prior resistance test results</a:t>
                      </a:r>
                    </a:p>
                    <a:p>
                      <a:pPr marL="137160" indent="-137160">
                        <a:buFont typeface="Arial" panose="020B0604020202020204" pitchFamily="34" charset="0"/>
                        <a:buChar char="•"/>
                      </a:pPr>
                      <a:r>
                        <a:rPr lang="en-US" sz="1400" dirty="0"/>
                        <a:t>May not detect all RAMs in proviral DNA, or may report RAMs from non-replication-competent viruses</a:t>
                      </a:r>
                    </a:p>
                    <a:p>
                      <a:pPr marL="137160" indent="-137160">
                        <a:buFont typeface="Arial" panose="020B0604020202020204" pitchFamily="34" charset="0"/>
                        <a:buChar char="•"/>
                      </a:pPr>
                      <a:r>
                        <a:rPr lang="en-US" sz="1400" dirty="0"/>
                        <a:t>Use an assay that accounts for host APOBEC-generated hypermutation patterns.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sz="1400" dirty="0"/>
                        <a:t>Tropism test</a:t>
                      </a:r>
                    </a:p>
                  </a:txBody>
                  <a:tcPr/>
                </a:tc>
                <a:tc>
                  <a:txBody>
                    <a:bodyPr/>
                    <a:lstStyle/>
                    <a:p>
                      <a:pPr marL="0" indent="0">
                        <a:buFont typeface="Arial" panose="020B0604020202020204" pitchFamily="34" charset="0"/>
                        <a:buNone/>
                      </a:pPr>
                      <a:r>
                        <a:rPr lang="en-US" sz="1400" dirty="0"/>
                        <a:t>Assesses the effect of HIV RNA (or proviral DNA) gp120 on the coreceptor(s) used for viral attachment: CCR5, CXCR4, or mixed/dual</a:t>
                      </a:r>
                    </a:p>
                  </a:txBody>
                  <a:tcPr/>
                </a:tc>
                <a:tc>
                  <a:txBody>
                    <a:bodyPr/>
                    <a:lstStyle/>
                    <a:p>
                      <a:pPr marL="137160" indent="-137160">
                        <a:buFont typeface="Arial" panose="020B0604020202020204" pitchFamily="34" charset="0"/>
                        <a:buChar char="•"/>
                      </a:pPr>
                      <a:r>
                        <a:rPr lang="en-US" sz="1400" dirty="0"/>
                        <a:t>Treatment-experienced patients for whom a coreceptor antagonist is being imminently considered</a:t>
                      </a:r>
                    </a:p>
                    <a:p>
                      <a:pPr marL="137160" indent="-137160">
                        <a:buFont typeface="Arial" panose="020B0604020202020204" pitchFamily="34" charset="0"/>
                        <a:buChar char="•"/>
                      </a:pPr>
                      <a:r>
                        <a:rPr lang="en-US" sz="1400" dirty="0"/>
                        <a:t>RNA tropism test can be used with viral loads ≥1,000 copies/mL; proviral DNA test can be used for viral loads &lt;1,000 copies/mL</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67104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61AC1-868A-4EEB-B62E-8542B965E174}"/>
              </a:ext>
            </a:extLst>
          </p:cNvPr>
          <p:cNvSpPr>
            <a:spLocks noGrp="1"/>
          </p:cNvSpPr>
          <p:nvPr>
            <p:ph type="title"/>
          </p:nvPr>
        </p:nvSpPr>
        <p:spPr/>
        <p:txBody>
          <a:bodyPr/>
          <a:lstStyle/>
          <a:p>
            <a:r>
              <a:rPr lang="en-US" dirty="0"/>
              <a:t>Prevalence of Transmitted HIV Drug Resistance-Associated Mutations</a:t>
            </a:r>
          </a:p>
        </p:txBody>
      </p:sp>
      <p:sp>
        <p:nvSpPr>
          <p:cNvPr id="4" name="Footer Placeholder 3">
            <a:extLst>
              <a:ext uri="{FF2B5EF4-FFF2-40B4-BE49-F238E27FC236}">
                <a16:creationId xmlns:a16="http://schemas.microsoft.com/office/drawing/2014/main" id="{D7A44D94-60E3-4D3C-B1A8-86CAE814AB4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C0BF931-9738-4C26-9524-7F02CD12567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DCC87AE-0CB0-4784-BF9C-46C133DF22BA}"/>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5F7ECF18-4D57-4C6B-BCD5-B4FA99FEB1F6}"/>
              </a:ext>
            </a:extLst>
          </p:cNvPr>
          <p:cNvGraphicFramePr>
            <a:graphicFrameLocks noGrp="1"/>
          </p:cNvGraphicFramePr>
          <p:nvPr>
            <p:ph idx="1"/>
            <p:extLst>
              <p:ext uri="{D42A27DB-BD31-4B8C-83A1-F6EECF244321}">
                <p14:modId xmlns:p14="http://schemas.microsoft.com/office/powerpoint/2010/main" val="1571687821"/>
              </p:ext>
            </p:extLst>
          </p:nvPr>
        </p:nvGraphicFramePr>
        <p:xfrm>
          <a:off x="838200" y="1563688"/>
          <a:ext cx="10515600" cy="3296920"/>
        </p:xfrm>
        <a:graphic>
          <a:graphicData uri="http://schemas.openxmlformats.org/drawingml/2006/table">
            <a:tbl>
              <a:tblPr firstRow="1" bandRow="1">
                <a:tableStyleId>{5940675A-B579-460E-94D1-54222C63F5DA}</a:tableStyleId>
              </a:tblPr>
              <a:tblGrid>
                <a:gridCol w="7632032">
                  <a:extLst>
                    <a:ext uri="{9D8B030D-6E8A-4147-A177-3AD203B41FA5}">
                      <a16:colId xmlns:a16="http://schemas.microsoft.com/office/drawing/2014/main" val="2965091158"/>
                    </a:ext>
                  </a:extLst>
                </a:gridCol>
                <a:gridCol w="2883568">
                  <a:extLst>
                    <a:ext uri="{9D8B030D-6E8A-4147-A177-3AD203B41FA5}">
                      <a16:colId xmlns:a16="http://schemas.microsoft.com/office/drawing/2014/main" val="1943214951"/>
                    </a:ext>
                  </a:extLst>
                </a:gridCol>
              </a:tblGrid>
              <a:tr h="370840">
                <a:tc>
                  <a:txBody>
                    <a:bodyPr/>
                    <a:lstStyle/>
                    <a:p>
                      <a:r>
                        <a:rPr lang="en-US" b="1" dirty="0">
                          <a:solidFill>
                            <a:schemeClr val="bg1"/>
                          </a:solidFill>
                        </a:rPr>
                        <a:t>Population</a:t>
                      </a:r>
                    </a:p>
                  </a:txBody>
                  <a:tcPr>
                    <a:solidFill>
                      <a:srgbClr val="523178"/>
                    </a:solidFill>
                  </a:tcPr>
                </a:tc>
                <a:tc>
                  <a:txBody>
                    <a:bodyPr/>
                    <a:lstStyle/>
                    <a:p>
                      <a:r>
                        <a:rPr lang="en-US" b="1" dirty="0">
                          <a:solidFill>
                            <a:schemeClr val="bg1"/>
                          </a:solidFill>
                        </a:rPr>
                        <a:t>Prevalence of RAMs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36,288 genotype sequences from individuals who acquired HIV in the United States between 2013 and 2016</a:t>
                      </a:r>
                    </a:p>
                  </a:txBody>
                  <a:tcPr/>
                </a:tc>
                <a:tc>
                  <a:txBody>
                    <a:bodyPr/>
                    <a:lstStyle/>
                    <a:p>
                      <a:pPr marL="0" indent="0">
                        <a:buFont typeface="Arial" panose="020B0604020202020204" pitchFamily="34" charset="0"/>
                        <a:buNone/>
                      </a:pPr>
                      <a:r>
                        <a:rPr lang="en-US" b="1" dirty="0"/>
                        <a:t>Transmitted: 19.0%</a:t>
                      </a:r>
                    </a:p>
                    <a:p>
                      <a:pPr marL="137160" indent="-137160">
                        <a:buFont typeface="Arial" panose="020B0604020202020204" pitchFamily="34" charset="0"/>
                        <a:buChar char="•"/>
                      </a:pPr>
                      <a:r>
                        <a:rPr lang="en-US" dirty="0"/>
                        <a:t>NNRTI: 11.9%</a:t>
                      </a:r>
                    </a:p>
                    <a:p>
                      <a:pPr marL="137160" indent="-137160">
                        <a:buFont typeface="Arial" panose="020B0604020202020204" pitchFamily="34" charset="0"/>
                        <a:buChar char="•"/>
                      </a:pPr>
                      <a:r>
                        <a:rPr lang="en-US" dirty="0"/>
                        <a:t>NRTI: 6.8%</a:t>
                      </a:r>
                    </a:p>
                    <a:p>
                      <a:pPr marL="137160" indent="-137160">
                        <a:buFont typeface="Arial" panose="020B0604020202020204" pitchFamily="34" charset="0"/>
                        <a:buChar char="•"/>
                      </a:pPr>
                      <a:r>
                        <a:rPr lang="en-US" dirty="0"/>
                        <a:t>PI: 4.3%</a:t>
                      </a:r>
                    </a:p>
                    <a:p>
                      <a:pPr marL="137160" indent="-137160">
                        <a:buFont typeface="Arial" panose="020B0604020202020204" pitchFamily="34" charset="0"/>
                        <a:buChar char="•"/>
                      </a:pPr>
                      <a:r>
                        <a:rPr lang="en-US" dirty="0"/>
                        <a:t>INSTI: 0.8%</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3,616 genotype sequences acquired from ART-naive individuals in California from 2008 to 2018</a:t>
                      </a:r>
                    </a:p>
                  </a:txBody>
                  <a:tcPr/>
                </a:tc>
                <a:tc>
                  <a:txBody>
                    <a:bodyPr/>
                    <a:lstStyle/>
                    <a:p>
                      <a:pPr marL="0" indent="0">
                        <a:buFont typeface="Arial" panose="020B0604020202020204" pitchFamily="34" charset="0"/>
                        <a:buNone/>
                      </a:pPr>
                      <a:r>
                        <a:rPr lang="en-US" b="1" dirty="0"/>
                        <a:t>Transmitted: 20.0%</a:t>
                      </a:r>
                    </a:p>
                    <a:p>
                      <a:pPr marL="137160" indent="-137160">
                        <a:buFont typeface="Arial" panose="020B0604020202020204" pitchFamily="34" charset="0"/>
                        <a:buChar char="•"/>
                      </a:pPr>
                      <a:r>
                        <a:rPr lang="en-US" dirty="0"/>
                        <a:t>NNRTI: 11.7%</a:t>
                      </a:r>
                    </a:p>
                    <a:p>
                      <a:pPr marL="137160" indent="-137160">
                        <a:buFont typeface="Arial" panose="020B0604020202020204" pitchFamily="34" charset="0"/>
                        <a:buChar char="•"/>
                      </a:pPr>
                      <a:r>
                        <a:rPr lang="en-US" dirty="0"/>
                        <a:t>NRTI: 7.5%</a:t>
                      </a:r>
                    </a:p>
                    <a:p>
                      <a:pPr marL="137160" indent="-137160">
                        <a:buFont typeface="Arial" panose="020B0604020202020204" pitchFamily="34" charset="0"/>
                        <a:buChar char="•"/>
                      </a:pPr>
                      <a:r>
                        <a:rPr lang="en-US" dirty="0"/>
                        <a:t>PI: 4.3%</a:t>
                      </a:r>
                    </a:p>
                    <a:p>
                      <a:pPr marL="137160" indent="-137160">
                        <a:buFont typeface="Arial" panose="020B0604020202020204" pitchFamily="34" charset="0"/>
                        <a:buChar char="•"/>
                      </a:pPr>
                      <a:r>
                        <a:rPr lang="en-US" dirty="0"/>
                        <a:t>INSTI: 1.5%</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2820559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7DABF-D7AC-49DE-A775-624E04A04A5E}"/>
              </a:ext>
            </a:extLst>
          </p:cNvPr>
          <p:cNvSpPr>
            <a:spLocks noGrp="1"/>
          </p:cNvSpPr>
          <p:nvPr>
            <p:ph type="title"/>
          </p:nvPr>
        </p:nvSpPr>
        <p:spPr/>
        <p:txBody>
          <a:bodyPr/>
          <a:lstStyle/>
          <a:p>
            <a:r>
              <a:rPr lang="en-US" dirty="0"/>
              <a:t>Genotypic Resistance Testing Based on Viral Load</a:t>
            </a:r>
          </a:p>
        </p:txBody>
      </p:sp>
      <p:sp>
        <p:nvSpPr>
          <p:cNvPr id="4" name="Footer Placeholder 3">
            <a:extLst>
              <a:ext uri="{FF2B5EF4-FFF2-40B4-BE49-F238E27FC236}">
                <a16:creationId xmlns:a16="http://schemas.microsoft.com/office/drawing/2014/main" id="{604EF2B6-6925-490E-8370-A56883A30F6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5E0859C-CF74-4E68-A18A-2BB444ECFDF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995482A-F8F3-49F0-A21F-96CD72014349}"/>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Content Placeholder 6">
            <a:extLst>
              <a:ext uri="{FF2B5EF4-FFF2-40B4-BE49-F238E27FC236}">
                <a16:creationId xmlns:a16="http://schemas.microsoft.com/office/drawing/2014/main" id="{F78288F2-962A-4143-844D-8F91F77C9FB0}"/>
              </a:ext>
            </a:extLst>
          </p:cNvPr>
          <p:cNvGraphicFramePr>
            <a:graphicFrameLocks noGrp="1"/>
          </p:cNvGraphicFramePr>
          <p:nvPr>
            <p:ph idx="1"/>
            <p:extLst>
              <p:ext uri="{D42A27DB-BD31-4B8C-83A1-F6EECF244321}">
                <p14:modId xmlns:p14="http://schemas.microsoft.com/office/powerpoint/2010/main" val="3384663198"/>
              </p:ext>
            </p:extLst>
          </p:nvPr>
        </p:nvGraphicFramePr>
        <p:xfrm>
          <a:off x="838200" y="1563688"/>
          <a:ext cx="10515600" cy="2839720"/>
        </p:xfrm>
        <a:graphic>
          <a:graphicData uri="http://schemas.openxmlformats.org/drawingml/2006/table">
            <a:tbl>
              <a:tblPr firstRow="1" bandRow="1">
                <a:tableStyleId>{5940675A-B579-460E-94D1-54222C63F5DA}</a:tableStyleId>
              </a:tblPr>
              <a:tblGrid>
                <a:gridCol w="2642937">
                  <a:extLst>
                    <a:ext uri="{9D8B030D-6E8A-4147-A177-3AD203B41FA5}">
                      <a16:colId xmlns:a16="http://schemas.microsoft.com/office/drawing/2014/main" val="2965091158"/>
                    </a:ext>
                  </a:extLst>
                </a:gridCol>
                <a:gridCol w="7872663">
                  <a:extLst>
                    <a:ext uri="{9D8B030D-6E8A-4147-A177-3AD203B41FA5}">
                      <a16:colId xmlns:a16="http://schemas.microsoft.com/office/drawing/2014/main" val="1943214951"/>
                    </a:ext>
                  </a:extLst>
                </a:gridCol>
              </a:tblGrid>
              <a:tr h="370840">
                <a:tc>
                  <a:txBody>
                    <a:bodyPr/>
                    <a:lstStyle/>
                    <a:p>
                      <a:r>
                        <a:rPr lang="en-US" b="1" dirty="0">
                          <a:solidFill>
                            <a:schemeClr val="bg1"/>
                          </a:solidFill>
                        </a:rPr>
                        <a:t>HIV RNA (Viral Load)</a:t>
                      </a:r>
                    </a:p>
                  </a:txBody>
                  <a:tcPr>
                    <a:solidFill>
                      <a:srgbClr val="523178"/>
                    </a:solidFill>
                  </a:tcPr>
                </a:tc>
                <a:tc>
                  <a:txBody>
                    <a:bodyPr/>
                    <a:lstStyle/>
                    <a:p>
                      <a:r>
                        <a:rPr lang="en-US" b="1" dirty="0">
                          <a:solidFill>
                            <a:schemeClr val="bg1"/>
                          </a:solidFill>
                        </a:rPr>
                        <a:t>Indicated Genotypic Resistance Test</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pl-PL" dirty="0"/>
                        <a:t>0 to 500 copies/mL</a:t>
                      </a:r>
                      <a:endParaRPr lang="en-US" dirty="0"/>
                    </a:p>
                  </a:txBody>
                  <a:tcPr/>
                </a:tc>
                <a:tc>
                  <a:txBody>
                    <a:bodyPr/>
                    <a:lstStyle/>
                    <a:p>
                      <a:pPr marL="0" indent="0">
                        <a:buFont typeface="Arial" panose="020B0604020202020204" pitchFamily="34" charset="0"/>
                        <a:buNone/>
                      </a:pPr>
                      <a:r>
                        <a:rPr lang="en-US" dirty="0"/>
                        <a:t>HIV proviral DNA genotype (reverse transcriptase, protease, integrase) or phenotype (tropism)</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pl-PL" dirty="0"/>
                        <a:t>500 to 1,000 copies/mL</a:t>
                      </a:r>
                      <a:endParaRPr lang="en-US" dirty="0"/>
                    </a:p>
                  </a:txBody>
                  <a:tcPr/>
                </a:tc>
                <a:tc>
                  <a:txBody>
                    <a:bodyPr/>
                    <a:lstStyle/>
                    <a:p>
                      <a:pPr marL="0" indent="0">
                        <a:buFont typeface="Arial" panose="020B0604020202020204" pitchFamily="34" charset="0"/>
                        <a:buNone/>
                      </a:pPr>
                      <a:r>
                        <a:rPr lang="en-US" dirty="0"/>
                        <a:t>HIV RNA genotype (reverse transcriptase, protease, integrase) or phenotype (tropism) at assay amplification threshold; may use HIV proviral DNA test if </a:t>
                      </a:r>
                      <a:r>
                        <a:rPr lang="en-US" dirty="0" err="1"/>
                        <a:t>nonamplifiable</a:t>
                      </a:r>
                      <a:endParaRPr lang="en-US" dirty="0"/>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≥1,000 copies/mL</a:t>
                      </a:r>
                    </a:p>
                  </a:txBody>
                  <a:tcPr/>
                </a:tc>
                <a:tc>
                  <a:txBody>
                    <a:bodyPr/>
                    <a:lstStyle/>
                    <a:p>
                      <a:pPr marL="0" indent="0">
                        <a:buFont typeface="Arial" panose="020B0604020202020204" pitchFamily="34" charset="0"/>
                        <a:buNone/>
                      </a:pPr>
                      <a:r>
                        <a:rPr lang="en-US" dirty="0"/>
                        <a:t>HIV RNA genotype if currently or recently (within 4 weeks) on ART; DNA proviral genotype may be considered for patients who are currently not taking ART but have in the past</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98951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E48D8-AADB-4EDC-A547-5BBE028CF58D}"/>
              </a:ext>
            </a:extLst>
          </p:cNvPr>
          <p:cNvSpPr>
            <a:spLocks noGrp="1"/>
          </p:cNvSpPr>
          <p:nvPr>
            <p:ph type="title"/>
          </p:nvPr>
        </p:nvSpPr>
        <p:spPr/>
        <p:txBody>
          <a:bodyPr>
            <a:normAutofit/>
          </a:bodyPr>
          <a:lstStyle/>
          <a:p>
            <a:r>
              <a:rPr lang="en-US" dirty="0"/>
              <a:t>Recommendations:</a:t>
            </a:r>
            <a:br>
              <a:rPr lang="en-US" dirty="0"/>
            </a:br>
            <a:r>
              <a:rPr lang="en-US" dirty="0"/>
              <a:t>Changes to Address Drug Resistance</a:t>
            </a:r>
          </a:p>
        </p:txBody>
      </p:sp>
      <p:sp>
        <p:nvSpPr>
          <p:cNvPr id="3" name="Content Placeholder 2">
            <a:extLst>
              <a:ext uri="{FF2B5EF4-FFF2-40B4-BE49-F238E27FC236}">
                <a16:creationId xmlns:a16="http://schemas.microsoft.com/office/drawing/2014/main" id="{70EBA36F-88F0-4FDA-A3B3-EBCFB0696AD8}"/>
              </a:ext>
            </a:extLst>
          </p:cNvPr>
          <p:cNvSpPr>
            <a:spLocks noGrp="1"/>
          </p:cNvSpPr>
          <p:nvPr>
            <p:ph idx="1"/>
          </p:nvPr>
        </p:nvSpPr>
        <p:spPr/>
        <p:txBody>
          <a:bodyPr>
            <a:normAutofit fontScale="55000" lnSpcReduction="20000"/>
          </a:bodyPr>
          <a:lstStyle/>
          <a:p>
            <a:r>
              <a:rPr lang="en-US" dirty="0"/>
              <a:t>When choosing a new ART regimen for a patient with drug-resistant virus, clinicians should:</a:t>
            </a:r>
          </a:p>
          <a:p>
            <a:pPr lvl="1"/>
            <a:r>
              <a:rPr lang="en-US" dirty="0"/>
              <a:t>Choose a regimen that is likely to fully suppress viral replication, even if it may require multi-tablet dosing. (A1)</a:t>
            </a:r>
          </a:p>
          <a:p>
            <a:pPr lvl="1"/>
            <a:r>
              <a:rPr lang="en-US" dirty="0"/>
              <a:t>Document and evaluate the importance of all RAMs and identify the most tolerable regimen to suppress drug-resistant HIV effectively. (A3)</a:t>
            </a:r>
          </a:p>
          <a:p>
            <a:r>
              <a:rPr lang="en-US" dirty="0"/>
              <a:t>Clinicians should address barriers to ART adherence that may have contributed to failure of a patient’s first-line regimen. (A2)</a:t>
            </a:r>
          </a:p>
          <a:p>
            <a:r>
              <a:rPr lang="en-US" dirty="0"/>
              <a:t>In constructing a new regimen to replace a failed ART regimen, the clinician should:</a:t>
            </a:r>
          </a:p>
          <a:p>
            <a:pPr lvl="1"/>
            <a:r>
              <a:rPr lang="en-US" dirty="0"/>
              <a:t>Review all prior genotype or phenotype resistance assay results that are retrievable and previous instances of virologic treatment failure to assist in identifying potentially active medications. (A2)</a:t>
            </a:r>
          </a:p>
          <a:p>
            <a:pPr lvl="1"/>
            <a:r>
              <a:rPr lang="en-US" dirty="0"/>
              <a:t>Select agents to which the patient is naive or active second-generation agents within a previously prescribed class to avoid potential within-class cross-resistance. (A2)</a:t>
            </a:r>
          </a:p>
          <a:p>
            <a:pPr lvl="1"/>
            <a:r>
              <a:rPr lang="en-US" dirty="0"/>
              <a:t>Select a regimen containing an agent with a high barrier to resistance, such as DRV, DTG, or BIC, if the M184V RAM is present and FTC/3TC will be used in conjunction with TAF/TDF. (A*)</a:t>
            </a:r>
          </a:p>
          <a:p>
            <a:pPr lvl="1"/>
            <a:r>
              <a:rPr lang="en-US" dirty="0"/>
              <a:t>Avoid monotherapy (i.e., an ART regimen with fewer than 2 fully active agents). (A1)</a:t>
            </a:r>
          </a:p>
          <a:p>
            <a:pPr lvl="1"/>
            <a:r>
              <a:rPr lang="en-US" dirty="0"/>
              <a:t>Choose the equivalent of 3 fully active ARVs; a 2-drug regimen may be prescribed when both are fully active and at least 1 is an agent with a high resistance barrier, i.e., a boosted PI or a second-generation INSTI. (A2)</a:t>
            </a:r>
          </a:p>
          <a:p>
            <a:pPr lvl="1"/>
            <a:r>
              <a:rPr lang="en-US" dirty="0"/>
              <a:t>Consult with an experienced HIV care provider when planning treatment regimens for patients with multiclass drug-resistant virus. (A3)</a:t>
            </a:r>
          </a:p>
          <a:p>
            <a:pPr lvl="1"/>
            <a:r>
              <a:rPr lang="en-US" dirty="0"/>
              <a:t>If a patient has chronic HBV infection, include TAF/TDF in conjunction with 3TC/FTC or another agent with activity against HBV (e.g., ETV) in the patient’s ART regimen. (A2)</a:t>
            </a:r>
          </a:p>
          <a:p>
            <a:r>
              <a:rPr lang="en-US" dirty="0"/>
              <a:t>Clinicians should closely monitor the patient’s response to ART by obtaining an HIV RNA test within 4 weeks of a change in regimen and at least every 8 weeks thereafter until virologic suppression is achieved. (A3)</a:t>
            </a:r>
          </a:p>
        </p:txBody>
      </p:sp>
      <p:sp>
        <p:nvSpPr>
          <p:cNvPr id="4" name="Footer Placeholder 3">
            <a:extLst>
              <a:ext uri="{FF2B5EF4-FFF2-40B4-BE49-F238E27FC236}">
                <a16:creationId xmlns:a16="http://schemas.microsoft.com/office/drawing/2014/main" id="{A8E91CE1-5EAE-46EA-996F-11BCF7203CA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79E6184-93F0-4F0D-8D11-BA9147BB246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C6F94BD-54BB-411A-B2DC-2453219F381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27587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7E09-0255-4289-92E2-D5158DC09D92}"/>
              </a:ext>
            </a:extLst>
          </p:cNvPr>
          <p:cNvSpPr>
            <a:spLocks noGrp="1"/>
          </p:cNvSpPr>
          <p:nvPr>
            <p:ph type="title"/>
          </p:nvPr>
        </p:nvSpPr>
        <p:spPr/>
        <p:txBody>
          <a:bodyPr/>
          <a:lstStyle/>
          <a:p>
            <a:r>
              <a:rPr lang="en-US" dirty="0"/>
              <a:t>Guiding Principles</a:t>
            </a:r>
          </a:p>
        </p:txBody>
      </p:sp>
      <p:sp>
        <p:nvSpPr>
          <p:cNvPr id="3" name="Content Placeholder 2">
            <a:extLst>
              <a:ext uri="{FF2B5EF4-FFF2-40B4-BE49-F238E27FC236}">
                <a16:creationId xmlns:a16="http://schemas.microsoft.com/office/drawing/2014/main" id="{5DA0A668-01D6-4D2E-A501-AB3BE43552E0}"/>
              </a:ext>
            </a:extLst>
          </p:cNvPr>
          <p:cNvSpPr>
            <a:spLocks noGrp="1"/>
          </p:cNvSpPr>
          <p:nvPr>
            <p:ph idx="1"/>
          </p:nvPr>
        </p:nvSpPr>
        <p:spPr/>
        <p:txBody>
          <a:bodyPr>
            <a:normAutofit/>
          </a:bodyPr>
          <a:lstStyle/>
          <a:p>
            <a:pPr marL="0" indent="0">
              <a:buNone/>
            </a:pPr>
            <a:r>
              <a:rPr lang="en-US" sz="2400" dirty="0"/>
              <a:t>Selection of an effective ART regimen for patients with preexisting or selected ARV drug resistance can be challenging but is achievable by following 4 guiding principles:</a:t>
            </a:r>
          </a:p>
          <a:p>
            <a:r>
              <a:rPr lang="en-US" sz="2400" dirty="0"/>
              <a:t>Address the barriers to adherence that may have contributed to first-line treatment failure.</a:t>
            </a:r>
          </a:p>
          <a:p>
            <a:r>
              <a:rPr lang="en-US" sz="2400" dirty="0"/>
              <a:t>Do not compromise treatment efficacy for convenience.</a:t>
            </a:r>
          </a:p>
          <a:p>
            <a:r>
              <a:rPr lang="en-US" sz="2400" dirty="0"/>
              <a:t>Account for all RAMs that may have been transmitted or selected during prior treatment courses.</a:t>
            </a:r>
          </a:p>
          <a:p>
            <a:r>
              <a:rPr lang="en-US" sz="2400" dirty="0"/>
              <a:t>Strive to construct the most tolerable and acceptable treatment regimen to suppress preexisting drug-resistant HIV effectively.</a:t>
            </a:r>
          </a:p>
        </p:txBody>
      </p:sp>
      <p:sp>
        <p:nvSpPr>
          <p:cNvPr id="4" name="Footer Placeholder 3">
            <a:extLst>
              <a:ext uri="{FF2B5EF4-FFF2-40B4-BE49-F238E27FC236}">
                <a16:creationId xmlns:a16="http://schemas.microsoft.com/office/drawing/2014/main" id="{6F4E3E64-313C-4721-8D7A-FCA3467DE32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E8D9C30-0208-442E-97D8-AE23A9C22C1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9BAE509-8EAF-46B7-BBD3-6D9D484A2D0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5714113"/>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3711</Words>
  <Application>Microsoft Office PowerPoint</Application>
  <PresentationFormat>Widescreen</PresentationFormat>
  <Paragraphs>341</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Content</vt:lpstr>
      <vt:lpstr>PowerPoint Presentation</vt:lpstr>
      <vt:lpstr>Goals of This Guideline</vt:lpstr>
      <vt:lpstr>Recommendations: Identifying and Managing a Virologic Failure</vt:lpstr>
      <vt:lpstr>Key Points: Identifying and Managing a Virologic Failure</vt:lpstr>
      <vt:lpstr>Types of HIV Resistance Tests</vt:lpstr>
      <vt:lpstr>Prevalence of Transmitted HIV Drug Resistance-Associated Mutations</vt:lpstr>
      <vt:lpstr>Genotypic Resistance Testing Based on Viral Load</vt:lpstr>
      <vt:lpstr>Recommendations: Changes to Address Drug Resistance</vt:lpstr>
      <vt:lpstr>Guiding Principles</vt:lpstr>
      <vt:lpstr>Key Point: ART Changes to Address Drug Resistance</vt:lpstr>
      <vt:lpstr>Antiretroviral Medications by Level of Genetic Barrier to Resistance [a]</vt:lpstr>
      <vt:lpstr>Antiretroviral Medication Classes in Order of Position in Interruption of HIV Life Cycle</vt:lpstr>
      <vt:lpstr>ART Options After First-Line Treatment Failure With Single-Class Drug Resistance</vt:lpstr>
      <vt:lpstr>Recommendations: Changes to Address Adverse Effects</vt:lpstr>
      <vt:lpstr>Common Adverse Effects Associated With Antiretroviral Medications: NRTIs</vt:lpstr>
      <vt:lpstr>Common Adverse Effects Associated With Antiretroviral Medications: NNRTIs</vt:lpstr>
      <vt:lpstr>Common Adverse Effects Associated With Antiretroviral Medications: PIs</vt:lpstr>
      <vt:lpstr>Common Adverse Effects Associated With Antiretroviral Medications: INSTIs</vt:lpstr>
      <vt:lpstr>Recommendations: Changes to Address Drug-Drug Interactions &amp; Pregnancy</vt:lpstr>
      <vt:lpstr>Key Point: Changes to Address Drug-Drug Interactions</vt:lpstr>
      <vt:lpstr>Drug Classes That Commonly Cause Pharmacokinetic Interactions With ARVs</vt:lpstr>
      <vt:lpstr>Recommendations: ART Changes for Regimen Simplification</vt:lpstr>
      <vt:lpstr>Recommendations: Resumption of ART After a Treatment Interruption</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Rachel Lastra</cp:lastModifiedBy>
  <cp:revision>42</cp:revision>
  <dcterms:created xsi:type="dcterms:W3CDTF">2022-05-26T16:37:43Z</dcterms:created>
  <dcterms:modified xsi:type="dcterms:W3CDTF">2026-02-02T17:43:33Z</dcterms:modified>
</cp:coreProperties>
</file>