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9" r:id="rId3"/>
    <p:sldId id="260" r:id="rId4"/>
    <p:sldId id="261" r:id="rId5"/>
    <p:sldId id="262" r:id="rId6"/>
    <p:sldId id="263" r:id="rId7"/>
    <p:sldId id="264" r:id="rId8"/>
    <p:sldId id="265" r:id="rId9"/>
    <p:sldId id="266" r:id="rId10"/>
    <p:sldId id="257" r:id="rId11"/>
    <p:sldId id="25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23178"/>
    <a:srgbClr val="331F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8AFF89-6860-493C-92B5-C658713E7E1F}" type="datetimeFigureOut">
              <a:rPr lang="en-US" smtClean="0"/>
              <a:t>2/19/2026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0F90C9-9F3B-4B5C-A652-02F825FA8BD0}" type="slidenum">
              <a:rPr lang="en-US" smtClean="0"/>
              <a:t>‹#›</a:t>
            </a:fld>
            <a:endParaRPr lang="en-US"/>
          </a:p>
        </p:txBody>
      </p:sp>
    </p:spTree>
    <p:extLst>
      <p:ext uri="{BB962C8B-B14F-4D97-AF65-F5344CB8AC3E}">
        <p14:creationId xmlns:p14="http://schemas.microsoft.com/office/powerpoint/2010/main" val="2571565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FB458-E6EA-427F-A270-0CA09B5FA597}"/>
              </a:ext>
            </a:extLst>
          </p:cNvPr>
          <p:cNvSpPr>
            <a:spLocks noGrp="1"/>
          </p:cNvSpPr>
          <p:nvPr>
            <p:ph type="title" hasCustomPrompt="1"/>
          </p:nvPr>
        </p:nvSpPr>
        <p:spPr/>
        <p:txBody>
          <a:bodyPr/>
          <a:lstStyle>
            <a:lvl1pPr>
              <a:defRPr/>
            </a:lvl1pPr>
          </a:lstStyle>
          <a:p>
            <a:r>
              <a:rPr lang="en-US" dirty="0"/>
              <a:t>Copy and paste this table into new slides</a:t>
            </a:r>
          </a:p>
        </p:txBody>
      </p:sp>
      <p:sp>
        <p:nvSpPr>
          <p:cNvPr id="3" name="Footer Placeholder 2">
            <a:extLst>
              <a:ext uri="{FF2B5EF4-FFF2-40B4-BE49-F238E27FC236}">
                <a16:creationId xmlns:a16="http://schemas.microsoft.com/office/drawing/2014/main" id="{4311619C-288C-4FE9-895C-06541043DF1E}"/>
              </a:ext>
            </a:extLst>
          </p:cNvPr>
          <p:cNvSpPr>
            <a:spLocks noGrp="1"/>
          </p:cNvSpPr>
          <p:nvPr>
            <p:ph type="ftr" sz="quarter" idx="10"/>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F8D9BB23-6ADF-4D2A-BC3C-B99A76D069C0}"/>
              </a:ext>
            </a:extLst>
          </p:cNvPr>
          <p:cNvSpPr>
            <a:spLocks noGrp="1"/>
          </p:cNvSpPr>
          <p:nvPr>
            <p:ph type="sldNum" sz="quarter" idx="11"/>
          </p:nvPr>
        </p:nvSpPr>
        <p:spPr/>
        <p:txBody>
          <a:bodyPr/>
          <a:lstStyle/>
          <a:p>
            <a:r>
              <a:rPr lang="en-US"/>
              <a:t>www.hivguidelines.org</a:t>
            </a:r>
            <a:endParaRPr lang="en-US" dirty="0"/>
          </a:p>
        </p:txBody>
      </p:sp>
      <p:sp>
        <p:nvSpPr>
          <p:cNvPr id="5" name="Date Placeholder 4">
            <a:extLst>
              <a:ext uri="{FF2B5EF4-FFF2-40B4-BE49-F238E27FC236}">
                <a16:creationId xmlns:a16="http://schemas.microsoft.com/office/drawing/2014/main" id="{0BBC07FF-3681-4EAC-8893-C0EE5BBBD5C1}"/>
              </a:ext>
            </a:extLst>
          </p:cNvPr>
          <p:cNvSpPr>
            <a:spLocks noGrp="1"/>
          </p:cNvSpPr>
          <p:nvPr>
            <p:ph type="dt" sz="half" idx="12"/>
          </p:nvPr>
        </p:nvSpPr>
        <p:spPr/>
        <p:txBody>
          <a:bodyPr/>
          <a:lstStyle/>
          <a:p>
            <a:r>
              <a:rPr lang="en-US"/>
              <a:t>MONTH YEAR</a:t>
            </a:r>
            <a:endParaRPr lang="en-US" dirty="0"/>
          </a:p>
        </p:txBody>
      </p:sp>
      <p:graphicFrame>
        <p:nvGraphicFramePr>
          <p:cNvPr id="6" name="Table 5">
            <a:extLst>
              <a:ext uri="{FF2B5EF4-FFF2-40B4-BE49-F238E27FC236}">
                <a16:creationId xmlns:a16="http://schemas.microsoft.com/office/drawing/2014/main" id="{6D4CDBBC-9F5F-4BC7-BD08-B694E644794D}"/>
              </a:ext>
            </a:extLst>
          </p:cNvPr>
          <p:cNvGraphicFramePr>
            <a:graphicFrameLocks noGrp="1"/>
          </p:cNvGraphicFramePr>
          <p:nvPr userDrawn="1">
            <p:extLst>
              <p:ext uri="{D42A27DB-BD31-4B8C-83A1-F6EECF244321}">
                <p14:modId xmlns:p14="http://schemas.microsoft.com/office/powerpoint/2010/main" val="785534670"/>
              </p:ext>
            </p:extLst>
          </p:nvPr>
        </p:nvGraphicFramePr>
        <p:xfrm>
          <a:off x="838200" y="1843088"/>
          <a:ext cx="10515600" cy="2225040"/>
        </p:xfrm>
        <a:graphic>
          <a:graphicData uri="http://schemas.openxmlformats.org/drawingml/2006/table">
            <a:tbl>
              <a:tblPr firstRow="1" bandRow="1">
                <a:tableStyleId>{5940675A-B579-460E-94D1-54222C63F5DA}</a:tableStyleId>
              </a:tblPr>
              <a:tblGrid>
                <a:gridCol w="2628900">
                  <a:extLst>
                    <a:ext uri="{9D8B030D-6E8A-4147-A177-3AD203B41FA5}">
                      <a16:colId xmlns:a16="http://schemas.microsoft.com/office/drawing/2014/main" val="2965091158"/>
                    </a:ext>
                  </a:extLst>
                </a:gridCol>
                <a:gridCol w="2628900">
                  <a:extLst>
                    <a:ext uri="{9D8B030D-6E8A-4147-A177-3AD203B41FA5}">
                      <a16:colId xmlns:a16="http://schemas.microsoft.com/office/drawing/2014/main" val="1943214951"/>
                    </a:ext>
                  </a:extLst>
                </a:gridCol>
                <a:gridCol w="2628900">
                  <a:extLst>
                    <a:ext uri="{9D8B030D-6E8A-4147-A177-3AD203B41FA5}">
                      <a16:colId xmlns:a16="http://schemas.microsoft.com/office/drawing/2014/main" val="2036904806"/>
                    </a:ext>
                  </a:extLst>
                </a:gridCol>
                <a:gridCol w="2628900">
                  <a:extLst>
                    <a:ext uri="{9D8B030D-6E8A-4147-A177-3AD203B41FA5}">
                      <a16:colId xmlns:a16="http://schemas.microsoft.com/office/drawing/2014/main" val="2736412188"/>
                    </a:ext>
                  </a:extLst>
                </a:gridCol>
              </a:tblGrid>
              <a:tr h="370840">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dirty="0"/>
                        <a:t>Text</a:t>
                      </a:r>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4279552632"/>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3964962726"/>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2233240769"/>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1170612783"/>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554396577"/>
                  </a:ext>
                </a:extLst>
              </a:tr>
            </a:tbl>
          </a:graphicData>
        </a:graphic>
      </p:graphicFrame>
    </p:spTree>
    <p:extLst>
      <p:ext uri="{BB962C8B-B14F-4D97-AF65-F5344CB8AC3E}">
        <p14:creationId xmlns:p14="http://schemas.microsoft.com/office/powerpoint/2010/main" val="609673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956861F-471E-4867-8CA0-64C1B8583468}"/>
              </a:ext>
            </a:extLst>
          </p:cNvPr>
          <p:cNvSpPr>
            <a:spLocks noGrp="1"/>
          </p:cNvSpPr>
          <p:nvPr>
            <p:ph type="title"/>
          </p:nvPr>
        </p:nvSpPr>
        <p:spPr>
          <a:xfrm>
            <a:off x="838200" y="136525"/>
            <a:ext cx="9717505" cy="1325563"/>
          </a:xfrm>
          <a:prstGeom prst="rect">
            <a:avLst/>
          </a:prstGeom>
        </p:spPr>
        <p:txBody>
          <a:bodyPr vert="horz" lIns="91440" tIns="45720" rIns="91440" bIns="45720" rtlCol="0" anchor="ctr">
            <a:normAutofit/>
          </a:bodyPr>
          <a:lstStyle/>
          <a:p>
            <a:r>
              <a:rPr lang="en-US" dirty="0"/>
              <a:t>Click to edit Master title style</a:t>
            </a:r>
          </a:p>
        </p:txBody>
      </p:sp>
      <p:sp>
        <p:nvSpPr>
          <p:cNvPr id="11" name="Text Placeholder 2">
            <a:extLst>
              <a:ext uri="{FF2B5EF4-FFF2-40B4-BE49-F238E27FC236}">
                <a16:creationId xmlns:a16="http://schemas.microsoft.com/office/drawing/2014/main" id="{415E7499-E057-4A88-BE36-9CED3A66B1F6}"/>
              </a:ext>
            </a:extLst>
          </p:cNvPr>
          <p:cNvSpPr>
            <a:spLocks noGrp="1"/>
          </p:cNvSpPr>
          <p:nvPr>
            <p:ph idx="1"/>
          </p:nvPr>
        </p:nvSpPr>
        <p:spPr>
          <a:xfrm>
            <a:off x="838200" y="1564105"/>
            <a:ext cx="10515600" cy="461285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3" name="Footer Placeholder 2">
            <a:extLst>
              <a:ext uri="{FF2B5EF4-FFF2-40B4-BE49-F238E27FC236}">
                <a16:creationId xmlns:a16="http://schemas.microsoft.com/office/drawing/2014/main" id="{7049AC4E-D8BB-4B00-8255-3DDA22B23D79}"/>
              </a:ext>
            </a:extLst>
          </p:cNvPr>
          <p:cNvSpPr>
            <a:spLocks noGrp="1"/>
          </p:cNvSpPr>
          <p:nvPr>
            <p:ph type="ftr" sz="quarter" idx="11"/>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AF16702A-DA3E-444D-9613-E37755F13D7E}"/>
              </a:ext>
            </a:extLst>
          </p:cNvPr>
          <p:cNvSpPr>
            <a:spLocks noGrp="1"/>
          </p:cNvSpPr>
          <p:nvPr>
            <p:ph type="sldNum" sz="quarter" idx="12"/>
          </p:nvPr>
        </p:nvSpPr>
        <p:spPr/>
        <p:txBody>
          <a:bodyPr/>
          <a:lstStyle/>
          <a:p>
            <a:r>
              <a:rPr lang="en-US"/>
              <a:t>www.hivguidelines.org</a:t>
            </a:r>
            <a:endParaRPr lang="en-US" dirty="0"/>
          </a:p>
        </p:txBody>
      </p:sp>
      <p:sp>
        <p:nvSpPr>
          <p:cNvPr id="6" name="Date Placeholder 3">
            <a:extLst>
              <a:ext uri="{FF2B5EF4-FFF2-40B4-BE49-F238E27FC236}">
                <a16:creationId xmlns:a16="http://schemas.microsoft.com/office/drawing/2014/main" id="{8C065E23-58B0-47C2-BAF2-36F1AB1626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FEBRUARY 2026</a:t>
            </a:r>
          </a:p>
        </p:txBody>
      </p:sp>
    </p:spTree>
    <p:extLst>
      <p:ext uri="{BB962C8B-B14F-4D97-AF65-F5344CB8AC3E}">
        <p14:creationId xmlns:p14="http://schemas.microsoft.com/office/powerpoint/2010/main" val="12973271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B1BA2E-98D3-406F-8D4C-60CD1C4A897E}"/>
              </a:ext>
            </a:extLst>
          </p:cNvPr>
          <p:cNvSpPr>
            <a:spLocks noGrp="1"/>
          </p:cNvSpPr>
          <p:nvPr>
            <p:ph type="title"/>
          </p:nvPr>
        </p:nvSpPr>
        <p:spPr>
          <a:xfrm>
            <a:off x="838200" y="136525"/>
            <a:ext cx="971612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EEB9328-205D-4FEB-BB5E-833FB212CCF8}"/>
              </a:ext>
            </a:extLst>
          </p:cNvPr>
          <p:cNvSpPr>
            <a:spLocks noGrp="1"/>
          </p:cNvSpPr>
          <p:nvPr>
            <p:ph type="body" idx="1"/>
          </p:nvPr>
        </p:nvSpPr>
        <p:spPr>
          <a:xfrm>
            <a:off x="838200" y="1596189"/>
            <a:ext cx="10515600" cy="458077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5" name="Footer Placeholder 4">
            <a:extLst>
              <a:ext uri="{FF2B5EF4-FFF2-40B4-BE49-F238E27FC236}">
                <a16:creationId xmlns:a16="http://schemas.microsoft.com/office/drawing/2014/main" id="{8047F27E-F12C-4880-AFE8-1EED8E3FB4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NYSDOH AIDS Institute Clinical Guidelines Program</a:t>
            </a:r>
          </a:p>
        </p:txBody>
      </p:sp>
      <p:sp>
        <p:nvSpPr>
          <p:cNvPr id="8" name="Slide Number Placeholder 7">
            <a:extLst>
              <a:ext uri="{FF2B5EF4-FFF2-40B4-BE49-F238E27FC236}">
                <a16:creationId xmlns:a16="http://schemas.microsoft.com/office/drawing/2014/main" id="{CAFCFE23-4E54-4A12-BD8A-5107F9B5B1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www.hivguidelines.org</a:t>
            </a:r>
          </a:p>
        </p:txBody>
      </p:sp>
      <p:sp>
        <p:nvSpPr>
          <p:cNvPr id="4" name="Date Placeholder 3">
            <a:extLst>
              <a:ext uri="{FF2B5EF4-FFF2-40B4-BE49-F238E27FC236}">
                <a16:creationId xmlns:a16="http://schemas.microsoft.com/office/drawing/2014/main" id="{F9CA2C0A-0C2B-4B5A-B14F-B010C8B093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MONTH YEAR</a:t>
            </a:r>
          </a:p>
        </p:txBody>
      </p:sp>
      <p:pic>
        <p:nvPicPr>
          <p:cNvPr id="9" name="Picture 8">
            <a:extLst>
              <a:ext uri="{FF2B5EF4-FFF2-40B4-BE49-F238E27FC236}">
                <a16:creationId xmlns:a16="http://schemas.microsoft.com/office/drawing/2014/main" id="{F7BA7118-DC0F-41EC-8EA8-216B84828A1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539997" y="136525"/>
            <a:ext cx="1491582" cy="745791"/>
          </a:xfrm>
          <a:prstGeom prst="rect">
            <a:avLst/>
          </a:prstGeom>
        </p:spPr>
      </p:pic>
    </p:spTree>
    <p:extLst>
      <p:ext uri="{BB962C8B-B14F-4D97-AF65-F5344CB8AC3E}">
        <p14:creationId xmlns:p14="http://schemas.microsoft.com/office/powerpoint/2010/main" val="292209501"/>
      </p:ext>
    </p:extLst>
  </p:cSld>
  <p:clrMap bg1="lt1" tx1="dk1" bg2="lt2" tx2="dk2" accent1="accent1" accent2="accent2" accent3="accent3" accent4="accent4" accent5="accent5" accent6="accent6" hlink="hlink" folHlink="folHlink"/>
  <p:sldLayoutIdLst>
    <p:sldLayoutId id="2147483650" r:id="rId1"/>
    <p:sldLayoutId id="2147483649" r:id="rId2"/>
  </p:sldLayoutIdLst>
  <p:hf hdr="0"/>
  <p:txStyles>
    <p:titleStyle>
      <a:lvl1pPr algn="l" defTabSz="914400" rtl="0" eaLnBrk="1" latinLnBrk="0" hangingPunct="1">
        <a:lnSpc>
          <a:spcPct val="90000"/>
        </a:lnSpc>
        <a:spcBef>
          <a:spcPct val="0"/>
        </a:spcBef>
        <a:buNone/>
        <a:defRPr sz="4000" b="1" i="0" kern="1200" baseline="0">
          <a:solidFill>
            <a:schemeClr val="tx1"/>
          </a:solidFill>
          <a:effectLst>
            <a:outerShdw blurRad="50800" dist="38100" dir="2700000" algn="tl" rotWithShape="0">
              <a:prstClr val="black">
                <a:alpha val="40000"/>
              </a:prst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1.jpg"/><Relationship Id="rId4" Type="http://schemas.openxmlformats.org/officeDocument/2006/relationships/hyperlink" Target="viremic.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D2A4328F-46B1-4229-B077-31783946341A}"/>
              </a:ext>
            </a:extLst>
          </p:cNvPr>
          <p:cNvSpPr txBox="1">
            <a:spLocks/>
          </p:cNvSpPr>
          <p:nvPr/>
        </p:nvSpPr>
        <p:spPr>
          <a:xfrm>
            <a:off x="1441501" y="2419316"/>
            <a:ext cx="9144000" cy="2210873"/>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1800"/>
              </a:spcAft>
              <a:buNone/>
            </a:pPr>
            <a:r>
              <a:rPr lang="en-US" sz="5400" dirty="0">
                <a:effectLst>
                  <a:outerShdw blurRad="38100" dist="38100" dir="2700000" algn="tl">
                    <a:srgbClr val="000000">
                      <a:alpha val="43137"/>
                    </a:srgbClr>
                  </a:outerShdw>
                </a:effectLst>
              </a:rPr>
              <a:t>Guidance: Partner Treatment to Prevent Recurrent Bacterial Vaginosis</a:t>
            </a:r>
          </a:p>
          <a:p>
            <a:pPr marL="0" indent="0" algn="ctr">
              <a:buNone/>
            </a:pPr>
            <a:r>
              <a:rPr lang="en-US" sz="4800" dirty="0">
                <a:solidFill>
                  <a:srgbClr val="331F44"/>
                </a:solidFill>
              </a:rPr>
              <a:t>www.hivguidelines.org</a:t>
            </a:r>
          </a:p>
          <a:p>
            <a:pPr marL="0" indent="0">
              <a:buNone/>
            </a:pPr>
            <a:endParaRPr lang="en-US" sz="4800" dirty="0">
              <a:latin typeface="+mj-lt"/>
            </a:endParaRPr>
          </a:p>
        </p:txBody>
      </p:sp>
      <p:sp>
        <p:nvSpPr>
          <p:cNvPr id="2" name="Date Placeholder 1">
            <a:extLst>
              <a:ext uri="{FF2B5EF4-FFF2-40B4-BE49-F238E27FC236}">
                <a16:creationId xmlns:a16="http://schemas.microsoft.com/office/drawing/2014/main" id="{52607920-6DE4-47D0-8A04-982D67867674}"/>
              </a:ext>
            </a:extLst>
          </p:cNvPr>
          <p:cNvSpPr>
            <a:spLocks noGrp="1"/>
          </p:cNvSpPr>
          <p:nvPr>
            <p:ph type="dt" sz="half" idx="2"/>
          </p:nvPr>
        </p:nvSpPr>
        <p:spPr>
          <a:xfrm>
            <a:off x="838200" y="6356350"/>
            <a:ext cx="2743200" cy="365125"/>
          </a:xfrm>
          <a:prstGeom prst="rect">
            <a:avLst/>
          </a:prstGeom>
        </p:spPr>
        <p:txBody>
          <a:bodyPr/>
          <a:lstStyle/>
          <a:p>
            <a:r>
              <a:rPr lang="en-US" sz="1200" dirty="0">
                <a:solidFill>
                  <a:schemeClr val="bg1">
                    <a:lumMod val="50000"/>
                  </a:schemeClr>
                </a:solidFill>
              </a:rPr>
              <a:t>FEBRUARY 2026</a:t>
            </a:r>
          </a:p>
        </p:txBody>
      </p:sp>
      <p:sp>
        <p:nvSpPr>
          <p:cNvPr id="3" name="Footer Placeholder 2">
            <a:extLst>
              <a:ext uri="{FF2B5EF4-FFF2-40B4-BE49-F238E27FC236}">
                <a16:creationId xmlns:a16="http://schemas.microsoft.com/office/drawing/2014/main" id="{91F37E02-385B-4CEC-806B-9AEBB752A99D}"/>
              </a:ext>
            </a:extLst>
          </p:cNvPr>
          <p:cNvSpPr>
            <a:spLocks noGrp="1"/>
          </p:cNvSpPr>
          <p:nvPr>
            <p:ph type="ftr" sz="quarter" idx="11"/>
          </p:nvPr>
        </p:nvSpPr>
        <p:spPr>
          <a:xfrm>
            <a:off x="4038600" y="6356350"/>
            <a:ext cx="4114800" cy="365125"/>
          </a:xfrm>
        </p:spPr>
        <p:txBody>
          <a:bodyPr/>
          <a:lstStyle/>
          <a:p>
            <a:r>
              <a:rPr lang="en-US" dirty="0"/>
              <a:t>NYSDOH AIDS Institute Clinical Guidelines Program</a:t>
            </a:r>
          </a:p>
        </p:txBody>
      </p:sp>
    </p:spTree>
    <p:extLst>
      <p:ext uri="{BB962C8B-B14F-4D97-AF65-F5344CB8AC3E}">
        <p14:creationId xmlns:p14="http://schemas.microsoft.com/office/powerpoint/2010/main" val="69865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4F48B85F-DD46-4AB1-B17B-9C2EED7DAE2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635E34F1-8173-4211-8103-F4FEF646C750}"/>
              </a:ext>
            </a:extLst>
          </p:cNvPr>
          <p:cNvSpPr>
            <a:spLocks noGrp="1"/>
          </p:cNvSpPr>
          <p:nvPr>
            <p:ph type="sldNum" sz="quarter" idx="12"/>
          </p:nvPr>
        </p:nvSpPr>
        <p:spPr>
          <a:xfrm>
            <a:off x="8610600" y="6356350"/>
            <a:ext cx="2743200" cy="365125"/>
          </a:xfrm>
        </p:spPr>
        <p:txBody>
          <a:bodyPr/>
          <a:lstStyle/>
          <a:p>
            <a:r>
              <a:rPr lang="en-US"/>
              <a:t>www.hivguidelines.org</a:t>
            </a:r>
            <a:endParaRPr lang="en-US" dirty="0"/>
          </a:p>
        </p:txBody>
      </p:sp>
      <p:sp>
        <p:nvSpPr>
          <p:cNvPr id="5" name="Title 4">
            <a:extLst>
              <a:ext uri="{FF2B5EF4-FFF2-40B4-BE49-F238E27FC236}">
                <a16:creationId xmlns:a16="http://schemas.microsoft.com/office/drawing/2014/main" id="{22F146AD-B408-4105-9067-DA5FF2D514B1}"/>
              </a:ext>
            </a:extLst>
          </p:cNvPr>
          <p:cNvSpPr>
            <a:spLocks noGrp="1"/>
          </p:cNvSpPr>
          <p:nvPr>
            <p:ph type="title"/>
          </p:nvPr>
        </p:nvSpPr>
        <p:spPr/>
        <p:txBody>
          <a:bodyPr/>
          <a:lstStyle/>
          <a:p>
            <a:r>
              <a:rPr lang="en-US" dirty="0"/>
              <a:t>Need Help?</a:t>
            </a:r>
          </a:p>
        </p:txBody>
      </p:sp>
      <p:pic>
        <p:nvPicPr>
          <p:cNvPr id="7" name="Picture 6">
            <a:extLst>
              <a:ext uri="{FF2B5EF4-FFF2-40B4-BE49-F238E27FC236}">
                <a16:creationId xmlns:a16="http://schemas.microsoft.com/office/drawing/2014/main" id="{86393898-0452-420F-8B4F-3260F0AD5348}"/>
              </a:ext>
            </a:extLst>
          </p:cNvPr>
          <p:cNvPicPr>
            <a:picLocks noChangeAspect="1"/>
          </p:cNvPicPr>
          <p:nvPr/>
        </p:nvPicPr>
        <p:blipFill rotWithShape="1">
          <a:blip r:embed="rId2"/>
          <a:srcRect t="981" r="766" b="2319"/>
          <a:stretch/>
        </p:blipFill>
        <p:spPr>
          <a:xfrm>
            <a:off x="3881712" y="343883"/>
            <a:ext cx="6004160" cy="5881658"/>
          </a:xfrm>
          <a:prstGeom prst="rect">
            <a:avLst/>
          </a:prstGeom>
        </p:spPr>
      </p:pic>
    </p:spTree>
    <p:extLst>
      <p:ext uri="{BB962C8B-B14F-4D97-AF65-F5344CB8AC3E}">
        <p14:creationId xmlns:p14="http://schemas.microsoft.com/office/powerpoint/2010/main" val="40207982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3AC6DB93-71DC-B99E-755A-763DB656B4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59999" y="3321517"/>
            <a:ext cx="2242803" cy="2242803"/>
          </a:xfrm>
          <a:prstGeom prst="rect">
            <a:avLst/>
          </a:prstGeom>
        </p:spPr>
      </p:pic>
      <p:sp>
        <p:nvSpPr>
          <p:cNvPr id="3" name="Footer Placeholder 2">
            <a:extLst>
              <a:ext uri="{FF2B5EF4-FFF2-40B4-BE49-F238E27FC236}">
                <a16:creationId xmlns:a16="http://schemas.microsoft.com/office/drawing/2014/main" id="{8696BB45-AC41-4FA7-85E8-2444850B943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0A4DA95E-DA50-4696-943C-BCD4CAADA1A1}"/>
              </a:ext>
            </a:extLst>
          </p:cNvPr>
          <p:cNvSpPr>
            <a:spLocks noGrp="1"/>
          </p:cNvSpPr>
          <p:nvPr>
            <p:ph type="sldNum" sz="quarter" idx="12"/>
          </p:nvPr>
        </p:nvSpPr>
        <p:spPr>
          <a:xfrm>
            <a:off x="8610600" y="6356350"/>
            <a:ext cx="2743200" cy="365125"/>
          </a:xfrm>
        </p:spPr>
        <p:txBody>
          <a:bodyPr/>
          <a:lstStyle/>
          <a:p>
            <a:r>
              <a:rPr lang="en-US"/>
              <a:t>www.hivguidelines.org</a:t>
            </a:r>
            <a:endParaRPr lang="en-US" dirty="0"/>
          </a:p>
        </p:txBody>
      </p:sp>
      <p:sp>
        <p:nvSpPr>
          <p:cNvPr id="5" name="Title 4">
            <a:extLst>
              <a:ext uri="{FF2B5EF4-FFF2-40B4-BE49-F238E27FC236}">
                <a16:creationId xmlns:a16="http://schemas.microsoft.com/office/drawing/2014/main" id="{ADB72B23-09C9-4D58-BA5A-BF0B708BF189}"/>
              </a:ext>
            </a:extLst>
          </p:cNvPr>
          <p:cNvSpPr>
            <a:spLocks noGrp="1"/>
          </p:cNvSpPr>
          <p:nvPr>
            <p:ph type="title"/>
          </p:nvPr>
        </p:nvSpPr>
        <p:spPr/>
        <p:txBody>
          <a:bodyPr/>
          <a:lstStyle/>
          <a:p>
            <a:r>
              <a:rPr lang="en-US" dirty="0"/>
              <a:t>Access the Guidance</a:t>
            </a:r>
          </a:p>
        </p:txBody>
      </p:sp>
      <p:sp>
        <p:nvSpPr>
          <p:cNvPr id="6" name="Content Placeholder 5">
            <a:extLst>
              <a:ext uri="{FF2B5EF4-FFF2-40B4-BE49-F238E27FC236}">
                <a16:creationId xmlns:a16="http://schemas.microsoft.com/office/drawing/2014/main" id="{B58248DA-625A-44B5-ACA8-008BE3F36D0B}"/>
              </a:ext>
            </a:extLst>
          </p:cNvPr>
          <p:cNvSpPr>
            <a:spLocks noGrp="1"/>
          </p:cNvSpPr>
          <p:nvPr>
            <p:ph idx="1"/>
          </p:nvPr>
        </p:nvSpPr>
        <p:spPr/>
        <p:txBody>
          <a:bodyPr/>
          <a:lstStyle/>
          <a:p>
            <a:r>
              <a:rPr lang="en-US" b="1" dirty="0">
                <a:solidFill>
                  <a:srgbClr val="331F44"/>
                </a:solidFill>
              </a:rPr>
              <a:t>www.hivguidelines.org</a:t>
            </a:r>
            <a:r>
              <a:rPr lang="en-US" dirty="0"/>
              <a:t> &gt; Guidance: Partner Treatment to Prevent Recurrent Bacterial Vaginosis</a:t>
            </a:r>
          </a:p>
          <a:p>
            <a:r>
              <a:rPr lang="en-US" b="1" dirty="0"/>
              <a:t>Also available:</a:t>
            </a:r>
            <a:r>
              <a:rPr lang="en-US" dirty="0"/>
              <a:t> Printable pocket guide</a:t>
            </a:r>
          </a:p>
        </p:txBody>
      </p:sp>
      <p:pic>
        <p:nvPicPr>
          <p:cNvPr id="7" name="Picture 6">
            <a:extLst>
              <a:ext uri="{FF2B5EF4-FFF2-40B4-BE49-F238E27FC236}">
                <a16:creationId xmlns:a16="http://schemas.microsoft.com/office/drawing/2014/main" id="{093335D5-48CE-4563-8260-4DF8C4EE72F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9197" y="3220452"/>
            <a:ext cx="2242804" cy="2242804"/>
          </a:xfrm>
          <a:prstGeom prst="rect">
            <a:avLst/>
          </a:prstGeom>
        </p:spPr>
      </p:pic>
      <p:sp>
        <p:nvSpPr>
          <p:cNvPr id="8" name="TextBox 7">
            <a:extLst>
              <a:ext uri="{FF2B5EF4-FFF2-40B4-BE49-F238E27FC236}">
                <a16:creationId xmlns:a16="http://schemas.microsoft.com/office/drawing/2014/main" id="{A2367B4A-2992-4327-A4AF-5499599ECD7F}"/>
              </a:ext>
            </a:extLst>
          </p:cNvPr>
          <p:cNvSpPr txBox="1"/>
          <p:nvPr/>
        </p:nvSpPr>
        <p:spPr>
          <a:xfrm>
            <a:off x="7064791" y="5564320"/>
            <a:ext cx="3091616" cy="646331"/>
          </a:xfrm>
          <a:prstGeom prst="rect">
            <a:avLst/>
          </a:prstGeom>
          <a:noFill/>
        </p:spPr>
        <p:txBody>
          <a:bodyPr wrap="none" rtlCol="0">
            <a:spAutoFit/>
          </a:bodyPr>
          <a:lstStyle/>
          <a:p>
            <a:pPr algn="ctr"/>
            <a:r>
              <a:rPr lang="en-US" b="1" dirty="0"/>
              <a:t>Podcast:</a:t>
            </a:r>
            <a:r>
              <a:rPr lang="en-US" dirty="0"/>
              <a:t> Viremic—Cases in HIV</a:t>
            </a:r>
          </a:p>
          <a:p>
            <a:pPr algn="ctr"/>
            <a:r>
              <a:rPr lang="en-US" dirty="0"/>
              <a:t>Find all episodes at </a:t>
            </a:r>
            <a:r>
              <a:rPr lang="en-US" dirty="0">
                <a:hlinkClick r:id="rId4" action="ppaction://hlinkfile"/>
              </a:rPr>
              <a:t>viremic.org</a:t>
            </a:r>
            <a:endParaRPr lang="en-US" dirty="0"/>
          </a:p>
        </p:txBody>
      </p:sp>
      <p:pic>
        <p:nvPicPr>
          <p:cNvPr id="10" name="Picture 9">
            <a:extLst>
              <a:ext uri="{FF2B5EF4-FFF2-40B4-BE49-F238E27FC236}">
                <a16:creationId xmlns:a16="http://schemas.microsoft.com/office/drawing/2014/main" id="{E3440564-94D0-4737-A6C2-71263B5A06C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539997" y="136525"/>
            <a:ext cx="1491582" cy="745791"/>
          </a:xfrm>
          <a:prstGeom prst="rect">
            <a:avLst/>
          </a:prstGeom>
        </p:spPr>
      </p:pic>
    </p:spTree>
    <p:extLst>
      <p:ext uri="{BB962C8B-B14F-4D97-AF65-F5344CB8AC3E}">
        <p14:creationId xmlns:p14="http://schemas.microsoft.com/office/powerpoint/2010/main" val="1205125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7553D-B4F0-C8C5-49A5-8C5714B7BFCC}"/>
              </a:ext>
            </a:extLst>
          </p:cNvPr>
          <p:cNvSpPr>
            <a:spLocks noGrp="1"/>
          </p:cNvSpPr>
          <p:nvPr>
            <p:ph type="title"/>
          </p:nvPr>
        </p:nvSpPr>
        <p:spPr/>
        <p:txBody>
          <a:bodyPr/>
          <a:lstStyle/>
          <a:p>
            <a:r>
              <a:rPr lang="en-US" dirty="0"/>
              <a:t>Purpose of This Guidance</a:t>
            </a:r>
          </a:p>
        </p:txBody>
      </p:sp>
      <p:sp>
        <p:nvSpPr>
          <p:cNvPr id="3" name="Content Placeholder 2">
            <a:extLst>
              <a:ext uri="{FF2B5EF4-FFF2-40B4-BE49-F238E27FC236}">
                <a16:creationId xmlns:a16="http://schemas.microsoft.com/office/drawing/2014/main" id="{C1AEB382-03DC-0E7A-1474-57883C0BF753}"/>
              </a:ext>
            </a:extLst>
          </p:cNvPr>
          <p:cNvSpPr>
            <a:spLocks noGrp="1"/>
          </p:cNvSpPr>
          <p:nvPr>
            <p:ph idx="1"/>
          </p:nvPr>
        </p:nvSpPr>
        <p:spPr/>
        <p:txBody>
          <a:bodyPr/>
          <a:lstStyle/>
          <a:p>
            <a:r>
              <a:rPr lang="en-US" dirty="0"/>
              <a:t>Educate clinicians about bacterial vaginosis (BV) symptoms, prevalence, risk factors, and treatments, and the potential for recurrence after treatment.</a:t>
            </a:r>
          </a:p>
          <a:p>
            <a:r>
              <a:rPr lang="en-US" dirty="0"/>
              <a:t>Outline current evidence for partner treatment of individuals with BV to prevent recurrence.</a:t>
            </a:r>
          </a:p>
          <a:p>
            <a:r>
              <a:rPr lang="en-US" dirty="0"/>
              <a:t>Discuss appropriate treatment for individuals with BV and their sex partners.</a:t>
            </a:r>
          </a:p>
          <a:p>
            <a:endParaRPr lang="en-US" dirty="0"/>
          </a:p>
        </p:txBody>
      </p:sp>
      <p:sp>
        <p:nvSpPr>
          <p:cNvPr id="4" name="Footer Placeholder 3">
            <a:extLst>
              <a:ext uri="{FF2B5EF4-FFF2-40B4-BE49-F238E27FC236}">
                <a16:creationId xmlns:a16="http://schemas.microsoft.com/office/drawing/2014/main" id="{267524CB-66EC-E917-00DB-DB9B6C3E9836}"/>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ADB9443-3A5B-D797-EE04-E5FD83C04539}"/>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5AF69ACD-EEF9-BB86-0E90-0AE3B726F61F}"/>
              </a:ext>
            </a:extLst>
          </p:cNvPr>
          <p:cNvSpPr>
            <a:spLocks noGrp="1"/>
          </p:cNvSpPr>
          <p:nvPr>
            <p:ph type="dt" sz="half" idx="2"/>
          </p:nvPr>
        </p:nvSpPr>
        <p:spPr/>
        <p:txBody>
          <a:bodyPr/>
          <a:lstStyle/>
          <a:p>
            <a:r>
              <a:rPr lang="en-US"/>
              <a:t>FEBRUARY 2026</a:t>
            </a:r>
            <a:endParaRPr lang="en-US" dirty="0"/>
          </a:p>
        </p:txBody>
      </p:sp>
    </p:spTree>
    <p:extLst>
      <p:ext uri="{BB962C8B-B14F-4D97-AF65-F5344CB8AC3E}">
        <p14:creationId xmlns:p14="http://schemas.microsoft.com/office/powerpoint/2010/main" val="3775205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53C24-1856-4863-14C6-4500F9FAB4F2}"/>
              </a:ext>
            </a:extLst>
          </p:cNvPr>
          <p:cNvSpPr>
            <a:spLocks noGrp="1"/>
          </p:cNvSpPr>
          <p:nvPr>
            <p:ph type="title"/>
          </p:nvPr>
        </p:nvSpPr>
        <p:spPr/>
        <p:txBody>
          <a:bodyPr/>
          <a:lstStyle/>
          <a:p>
            <a:r>
              <a:rPr lang="en-US" dirty="0"/>
              <a:t>BV Overview</a:t>
            </a:r>
          </a:p>
        </p:txBody>
      </p:sp>
      <p:sp>
        <p:nvSpPr>
          <p:cNvPr id="3" name="Content Placeholder 2">
            <a:extLst>
              <a:ext uri="{FF2B5EF4-FFF2-40B4-BE49-F238E27FC236}">
                <a16:creationId xmlns:a16="http://schemas.microsoft.com/office/drawing/2014/main" id="{839F9B63-C9E5-500C-CB2D-5C0C31BD27EE}"/>
              </a:ext>
            </a:extLst>
          </p:cNvPr>
          <p:cNvSpPr>
            <a:spLocks noGrp="1"/>
          </p:cNvSpPr>
          <p:nvPr>
            <p:ph idx="1"/>
          </p:nvPr>
        </p:nvSpPr>
        <p:spPr/>
        <p:txBody>
          <a:bodyPr/>
          <a:lstStyle/>
          <a:p>
            <a:r>
              <a:rPr lang="en-US" dirty="0"/>
              <a:t>Prevalence of BV estimated as 29% among U.S. general population</a:t>
            </a:r>
          </a:p>
          <a:p>
            <a:r>
              <a:rPr lang="en-US" dirty="0"/>
              <a:t>More commonly identified among Black and Hispanic women</a:t>
            </a:r>
          </a:p>
          <a:p>
            <a:r>
              <a:rPr lang="en-US" dirty="0"/>
              <a:t>Associated with increased transmission and acquisition of HIV and other STIs, pelvic inflammatory disease (PID), chorioamnionitis, risk of spontaneous abortion, preterm labor, and postprocedural and postpartum endometritis</a:t>
            </a:r>
          </a:p>
          <a:p>
            <a:r>
              <a:rPr lang="en-US" dirty="0"/>
              <a:t>Risk factors: New or multiple sex partners, lack of condom use, and the presence of other STIs</a:t>
            </a:r>
          </a:p>
        </p:txBody>
      </p:sp>
      <p:sp>
        <p:nvSpPr>
          <p:cNvPr id="4" name="Footer Placeholder 3">
            <a:extLst>
              <a:ext uri="{FF2B5EF4-FFF2-40B4-BE49-F238E27FC236}">
                <a16:creationId xmlns:a16="http://schemas.microsoft.com/office/drawing/2014/main" id="{4DAB6A02-D295-0AA1-30E2-3B1D50A8BAF9}"/>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9A4A140-24DA-D13B-6CC0-137A89058D4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EDE29532-B1D6-1845-3445-E91424FD715B}"/>
              </a:ext>
            </a:extLst>
          </p:cNvPr>
          <p:cNvSpPr>
            <a:spLocks noGrp="1"/>
          </p:cNvSpPr>
          <p:nvPr>
            <p:ph type="dt" sz="half" idx="2"/>
          </p:nvPr>
        </p:nvSpPr>
        <p:spPr/>
        <p:txBody>
          <a:bodyPr/>
          <a:lstStyle/>
          <a:p>
            <a:r>
              <a:rPr lang="en-US"/>
              <a:t>FEBRUARY 2026</a:t>
            </a:r>
            <a:endParaRPr lang="en-US" dirty="0"/>
          </a:p>
        </p:txBody>
      </p:sp>
    </p:spTree>
    <p:extLst>
      <p:ext uri="{BB962C8B-B14F-4D97-AF65-F5344CB8AC3E}">
        <p14:creationId xmlns:p14="http://schemas.microsoft.com/office/powerpoint/2010/main" val="1785078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70F3C-5DF8-C08C-87D5-4F347B8C08CB}"/>
              </a:ext>
            </a:extLst>
          </p:cNvPr>
          <p:cNvSpPr>
            <a:spLocks noGrp="1"/>
          </p:cNvSpPr>
          <p:nvPr>
            <p:ph type="title"/>
          </p:nvPr>
        </p:nvSpPr>
        <p:spPr/>
        <p:txBody>
          <a:bodyPr/>
          <a:lstStyle/>
          <a:p>
            <a:r>
              <a:rPr lang="en-US" dirty="0"/>
              <a:t>BV Recurrence</a:t>
            </a:r>
          </a:p>
        </p:txBody>
      </p:sp>
      <p:sp>
        <p:nvSpPr>
          <p:cNvPr id="3" name="Content Placeholder 2">
            <a:extLst>
              <a:ext uri="{FF2B5EF4-FFF2-40B4-BE49-F238E27FC236}">
                <a16:creationId xmlns:a16="http://schemas.microsoft.com/office/drawing/2014/main" id="{BD20835A-BF9C-C702-CD93-8CD8AEBB2F76}"/>
              </a:ext>
            </a:extLst>
          </p:cNvPr>
          <p:cNvSpPr>
            <a:spLocks noGrp="1"/>
          </p:cNvSpPr>
          <p:nvPr>
            <p:ph idx="1"/>
          </p:nvPr>
        </p:nvSpPr>
        <p:spPr/>
        <p:txBody>
          <a:bodyPr/>
          <a:lstStyle/>
          <a:p>
            <a:r>
              <a:rPr lang="en-US" dirty="0"/>
              <a:t>Associated with having an ongoing sexual partnership, lack of condom use, presence of an IUD, and having an uncircumcised sex partner</a:t>
            </a:r>
          </a:p>
          <a:p>
            <a:r>
              <a:rPr lang="en-US" dirty="0"/>
              <a:t>More than 50% of individuals develop a recurrence within 6 months of diagnosis</a:t>
            </a:r>
          </a:p>
          <a:p>
            <a:r>
              <a:rPr lang="en-US" dirty="0"/>
              <a:t>High rates of recurrent episodes lead to negative impacts on quality of life, frequent health care visits, and repeated use of antibiotics</a:t>
            </a:r>
          </a:p>
        </p:txBody>
      </p:sp>
      <p:sp>
        <p:nvSpPr>
          <p:cNvPr id="4" name="Footer Placeholder 3">
            <a:extLst>
              <a:ext uri="{FF2B5EF4-FFF2-40B4-BE49-F238E27FC236}">
                <a16:creationId xmlns:a16="http://schemas.microsoft.com/office/drawing/2014/main" id="{1D554B36-67E0-6E04-0164-B453C131CFC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6222FFB5-6A95-988C-5EAC-BC60D3C27B82}"/>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C4DCCD9D-5A00-9383-651F-D436462C11B9}"/>
              </a:ext>
            </a:extLst>
          </p:cNvPr>
          <p:cNvSpPr>
            <a:spLocks noGrp="1"/>
          </p:cNvSpPr>
          <p:nvPr>
            <p:ph type="dt" sz="half" idx="2"/>
          </p:nvPr>
        </p:nvSpPr>
        <p:spPr/>
        <p:txBody>
          <a:bodyPr/>
          <a:lstStyle/>
          <a:p>
            <a:r>
              <a:rPr lang="en-US"/>
              <a:t>FEBRUARY 2026</a:t>
            </a:r>
            <a:endParaRPr lang="en-US" dirty="0"/>
          </a:p>
        </p:txBody>
      </p:sp>
    </p:spTree>
    <p:extLst>
      <p:ext uri="{BB962C8B-B14F-4D97-AF65-F5344CB8AC3E}">
        <p14:creationId xmlns:p14="http://schemas.microsoft.com/office/powerpoint/2010/main" val="4293515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B7202-23D6-9AD7-32CA-EB5B0F6A5C9E}"/>
              </a:ext>
            </a:extLst>
          </p:cNvPr>
          <p:cNvSpPr>
            <a:spLocks noGrp="1"/>
          </p:cNvSpPr>
          <p:nvPr>
            <p:ph type="title"/>
          </p:nvPr>
        </p:nvSpPr>
        <p:spPr/>
        <p:txBody>
          <a:bodyPr/>
          <a:lstStyle/>
          <a:p>
            <a:r>
              <a:rPr lang="en-US" dirty="0"/>
              <a:t>Diagnosing BV</a:t>
            </a:r>
          </a:p>
        </p:txBody>
      </p:sp>
      <p:sp>
        <p:nvSpPr>
          <p:cNvPr id="3" name="Content Placeholder 2">
            <a:extLst>
              <a:ext uri="{FF2B5EF4-FFF2-40B4-BE49-F238E27FC236}">
                <a16:creationId xmlns:a16="http://schemas.microsoft.com/office/drawing/2014/main" id="{261ED212-F98D-83FF-8F4B-58BC5949354A}"/>
              </a:ext>
            </a:extLst>
          </p:cNvPr>
          <p:cNvSpPr>
            <a:spLocks noGrp="1"/>
          </p:cNvSpPr>
          <p:nvPr>
            <p:ph idx="1"/>
          </p:nvPr>
        </p:nvSpPr>
        <p:spPr/>
        <p:txBody>
          <a:bodyPr>
            <a:normAutofit fontScale="77500" lnSpcReduction="20000"/>
          </a:bodyPr>
          <a:lstStyle/>
          <a:p>
            <a:r>
              <a:rPr lang="en-US" b="1" dirty="0"/>
              <a:t>Amsel criteria</a:t>
            </a:r>
            <a:r>
              <a:rPr lang="en-US" dirty="0"/>
              <a:t> (requires the presence of at least 3 of the following symptoms for a diagnosis of BV)</a:t>
            </a:r>
            <a:r>
              <a:rPr lang="en-US" b="1" dirty="0"/>
              <a:t>:</a:t>
            </a:r>
            <a:endParaRPr lang="en-US" dirty="0"/>
          </a:p>
          <a:p>
            <a:pPr lvl="1"/>
            <a:r>
              <a:rPr lang="en-US" dirty="0"/>
              <a:t>Homogeneous, thin discharge (milk-like consistency) that smoothly coats the vaginal walls</a:t>
            </a:r>
          </a:p>
          <a:p>
            <a:pPr lvl="1"/>
            <a:r>
              <a:rPr lang="en-US" dirty="0"/>
              <a:t>Clue cells (e.g., vaginal epithelial cells studded with adherent bacteria) on microscopic examination</a:t>
            </a:r>
          </a:p>
          <a:p>
            <a:pPr lvl="1"/>
            <a:r>
              <a:rPr lang="en-US" dirty="0"/>
              <a:t>pH of vaginal fluid &gt;4.5</a:t>
            </a:r>
          </a:p>
          <a:p>
            <a:pPr lvl="1"/>
            <a:r>
              <a:rPr lang="en-US" dirty="0"/>
              <a:t>A fishy odor of vaginal discharge before or after addition of 10% KOH (i.e., the whiff test)</a:t>
            </a:r>
          </a:p>
          <a:p>
            <a:r>
              <a:rPr lang="en-US" b="1" dirty="0"/>
              <a:t>Commercial assays:</a:t>
            </a:r>
            <a:r>
              <a:rPr lang="en-US" dirty="0"/>
              <a:t> POC or lab-based assay approved by the FDA</a:t>
            </a:r>
          </a:p>
          <a:p>
            <a:r>
              <a:rPr lang="en-US" b="1" dirty="0"/>
              <a:t>Nugent score gram stain</a:t>
            </a:r>
            <a:r>
              <a:rPr lang="en-US" dirty="0"/>
              <a:t> (of vaginal discharge; this method is uncommon outside of a research setting)</a:t>
            </a:r>
            <a:r>
              <a:rPr lang="en-US" b="1" dirty="0"/>
              <a:t>:</a:t>
            </a:r>
            <a:endParaRPr lang="en-US" dirty="0"/>
          </a:p>
          <a:p>
            <a:pPr lvl="1"/>
            <a:r>
              <a:rPr lang="en-US" dirty="0"/>
              <a:t>Score of 7-10: Consistent with BV (prominent BV-associated bacteria and depletion of lactobacilli)</a:t>
            </a:r>
          </a:p>
          <a:p>
            <a:pPr lvl="1"/>
            <a:r>
              <a:rPr lang="en-US" dirty="0"/>
              <a:t>Score of 4-6: Indeterminate (mixed BV-associated bacteria and lactobacilli)</a:t>
            </a:r>
          </a:p>
          <a:p>
            <a:pPr lvl="1"/>
            <a:r>
              <a:rPr lang="en-US" dirty="0"/>
              <a:t>Score of 0-3: Not consistent with BV (predominant lactobacilli vaginal flora)</a:t>
            </a:r>
          </a:p>
        </p:txBody>
      </p:sp>
      <p:sp>
        <p:nvSpPr>
          <p:cNvPr id="4" name="Footer Placeholder 3">
            <a:extLst>
              <a:ext uri="{FF2B5EF4-FFF2-40B4-BE49-F238E27FC236}">
                <a16:creationId xmlns:a16="http://schemas.microsoft.com/office/drawing/2014/main" id="{12859D97-A397-413E-DE73-51328F4F1DB4}"/>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3F2D0A5-8FF2-73D4-40AD-0390F7D63598}"/>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68FA6E64-B87F-EC1C-5599-E4E8BBC09B05}"/>
              </a:ext>
            </a:extLst>
          </p:cNvPr>
          <p:cNvSpPr>
            <a:spLocks noGrp="1"/>
          </p:cNvSpPr>
          <p:nvPr>
            <p:ph type="dt" sz="half" idx="2"/>
          </p:nvPr>
        </p:nvSpPr>
        <p:spPr/>
        <p:txBody>
          <a:bodyPr/>
          <a:lstStyle/>
          <a:p>
            <a:r>
              <a:rPr lang="en-US"/>
              <a:t>FEBRUARY 2026</a:t>
            </a:r>
            <a:endParaRPr lang="en-US" dirty="0"/>
          </a:p>
        </p:txBody>
      </p:sp>
    </p:spTree>
    <p:extLst>
      <p:ext uri="{BB962C8B-B14F-4D97-AF65-F5344CB8AC3E}">
        <p14:creationId xmlns:p14="http://schemas.microsoft.com/office/powerpoint/2010/main" val="686784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75C70-FB8E-5F1B-0E3D-45AA5752BF09}"/>
              </a:ext>
            </a:extLst>
          </p:cNvPr>
          <p:cNvSpPr>
            <a:spLocks noGrp="1"/>
          </p:cNvSpPr>
          <p:nvPr>
            <p:ph type="title"/>
          </p:nvPr>
        </p:nvSpPr>
        <p:spPr/>
        <p:txBody>
          <a:bodyPr/>
          <a:lstStyle/>
          <a:p>
            <a:r>
              <a:rPr lang="en-US" dirty="0"/>
              <a:t>BV Treatments</a:t>
            </a:r>
          </a:p>
        </p:txBody>
      </p:sp>
      <p:sp>
        <p:nvSpPr>
          <p:cNvPr id="3" name="Content Placeholder 2">
            <a:extLst>
              <a:ext uri="{FF2B5EF4-FFF2-40B4-BE49-F238E27FC236}">
                <a16:creationId xmlns:a16="http://schemas.microsoft.com/office/drawing/2014/main" id="{E140F897-65D5-95D6-6168-20BC38F76BB1}"/>
              </a:ext>
            </a:extLst>
          </p:cNvPr>
          <p:cNvSpPr>
            <a:spLocks noGrp="1"/>
          </p:cNvSpPr>
          <p:nvPr>
            <p:ph idx="1"/>
          </p:nvPr>
        </p:nvSpPr>
        <p:spPr/>
        <p:txBody>
          <a:bodyPr/>
          <a:lstStyle/>
          <a:p>
            <a:r>
              <a:rPr lang="en-US" dirty="0"/>
              <a:t>Metronidazole 500 mg orally twice daily for 7 days, </a:t>
            </a:r>
            <a:r>
              <a:rPr lang="en-US" i="1" dirty="0"/>
              <a:t>or</a:t>
            </a:r>
            <a:endParaRPr lang="en-US" dirty="0"/>
          </a:p>
          <a:p>
            <a:r>
              <a:rPr lang="en-US" dirty="0"/>
              <a:t>Metronidazole gel 0.75% 5 g (one full applicator) intravaginally once daily for 5 days, </a:t>
            </a:r>
            <a:r>
              <a:rPr lang="en-US" i="1" dirty="0"/>
              <a:t>or</a:t>
            </a:r>
            <a:endParaRPr lang="en-US" dirty="0"/>
          </a:p>
          <a:p>
            <a:r>
              <a:rPr lang="en-US" dirty="0"/>
              <a:t>Clindamycin cream 2% 5 g (one full applicator) intravaginally at bedtime for 7 days</a:t>
            </a:r>
          </a:p>
        </p:txBody>
      </p:sp>
      <p:sp>
        <p:nvSpPr>
          <p:cNvPr id="4" name="Footer Placeholder 3">
            <a:extLst>
              <a:ext uri="{FF2B5EF4-FFF2-40B4-BE49-F238E27FC236}">
                <a16:creationId xmlns:a16="http://schemas.microsoft.com/office/drawing/2014/main" id="{C36D5E41-47DB-30C7-DECB-797320202A5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A09AF492-B099-4762-35A1-CB9FEC2E523F}"/>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27377FCB-6F10-B6AF-A88A-696C22404069}"/>
              </a:ext>
            </a:extLst>
          </p:cNvPr>
          <p:cNvSpPr>
            <a:spLocks noGrp="1"/>
          </p:cNvSpPr>
          <p:nvPr>
            <p:ph type="dt" sz="half" idx="2"/>
          </p:nvPr>
        </p:nvSpPr>
        <p:spPr/>
        <p:txBody>
          <a:bodyPr/>
          <a:lstStyle/>
          <a:p>
            <a:r>
              <a:rPr lang="en-US"/>
              <a:t>FEBRUARY 2026</a:t>
            </a:r>
            <a:endParaRPr lang="en-US" dirty="0"/>
          </a:p>
        </p:txBody>
      </p:sp>
    </p:spTree>
    <p:extLst>
      <p:ext uri="{BB962C8B-B14F-4D97-AF65-F5344CB8AC3E}">
        <p14:creationId xmlns:p14="http://schemas.microsoft.com/office/powerpoint/2010/main" val="515306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8A1A9-119D-D109-048C-A7492E7D8DAE}"/>
              </a:ext>
            </a:extLst>
          </p:cNvPr>
          <p:cNvSpPr>
            <a:spLocks noGrp="1"/>
          </p:cNvSpPr>
          <p:nvPr>
            <p:ph type="title"/>
          </p:nvPr>
        </p:nvSpPr>
        <p:spPr/>
        <p:txBody>
          <a:bodyPr>
            <a:normAutofit/>
          </a:bodyPr>
          <a:lstStyle/>
          <a:p>
            <a:r>
              <a:rPr lang="en-US" dirty="0"/>
              <a:t>Diagnosing and Treating Patients With BV:</a:t>
            </a:r>
            <a:br>
              <a:rPr lang="en-US" dirty="0"/>
            </a:br>
            <a:r>
              <a:rPr lang="en-US" dirty="0"/>
              <a:t>Key Points</a:t>
            </a:r>
          </a:p>
        </p:txBody>
      </p:sp>
      <p:sp>
        <p:nvSpPr>
          <p:cNvPr id="3" name="Content Placeholder 2">
            <a:extLst>
              <a:ext uri="{FF2B5EF4-FFF2-40B4-BE49-F238E27FC236}">
                <a16:creationId xmlns:a16="http://schemas.microsoft.com/office/drawing/2014/main" id="{20645535-7F46-54EF-C3B8-3190F9B33D64}"/>
              </a:ext>
            </a:extLst>
          </p:cNvPr>
          <p:cNvSpPr>
            <a:spLocks noGrp="1"/>
          </p:cNvSpPr>
          <p:nvPr>
            <p:ph idx="1"/>
          </p:nvPr>
        </p:nvSpPr>
        <p:spPr/>
        <p:txBody>
          <a:bodyPr/>
          <a:lstStyle/>
          <a:p>
            <a:r>
              <a:rPr lang="en-US" dirty="0"/>
              <a:t>BV-associated bacteria are shared between sex partners. These bacteria are endogenous; transmission between sex partners does not indicate an exposure to an outside partner.</a:t>
            </a:r>
          </a:p>
          <a:p>
            <a:r>
              <a:rPr lang="en-US" dirty="0"/>
              <a:t>Providing antibiotic treatment to individuals with BV </a:t>
            </a:r>
            <a:r>
              <a:rPr lang="en-US" i="1" dirty="0"/>
              <a:t>and</a:t>
            </a:r>
            <a:r>
              <a:rPr lang="en-US" dirty="0"/>
              <a:t> their ongoing male sex partners has been shown to decrease the incidence of BV recurrences in some populations and to delay recurrences that do occur.</a:t>
            </a:r>
          </a:p>
          <a:p>
            <a:r>
              <a:rPr lang="en-US" dirty="0"/>
              <a:t>Advise patients with BV to have ongoing male sex partners seek partner treatment through their primary care provider or a sexual health care provider.</a:t>
            </a:r>
          </a:p>
          <a:p>
            <a:pPr marL="0" indent="0">
              <a:buNone/>
            </a:pPr>
            <a:endParaRPr lang="en-US" dirty="0"/>
          </a:p>
        </p:txBody>
      </p:sp>
      <p:sp>
        <p:nvSpPr>
          <p:cNvPr id="4" name="Footer Placeholder 3">
            <a:extLst>
              <a:ext uri="{FF2B5EF4-FFF2-40B4-BE49-F238E27FC236}">
                <a16:creationId xmlns:a16="http://schemas.microsoft.com/office/drawing/2014/main" id="{2ED9ABF8-C15C-C7E8-B350-AF9DE69D57C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F13B4975-4E35-03BA-3D90-74D5B4F4A53F}"/>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CFB6D047-E373-CECE-F35F-F440D98931C9}"/>
              </a:ext>
            </a:extLst>
          </p:cNvPr>
          <p:cNvSpPr>
            <a:spLocks noGrp="1"/>
          </p:cNvSpPr>
          <p:nvPr>
            <p:ph type="dt" sz="half" idx="2"/>
          </p:nvPr>
        </p:nvSpPr>
        <p:spPr/>
        <p:txBody>
          <a:bodyPr/>
          <a:lstStyle/>
          <a:p>
            <a:r>
              <a:rPr lang="en-US"/>
              <a:t>FEBRUARY 2026</a:t>
            </a:r>
            <a:endParaRPr lang="en-US" dirty="0"/>
          </a:p>
        </p:txBody>
      </p:sp>
    </p:spTree>
    <p:extLst>
      <p:ext uri="{BB962C8B-B14F-4D97-AF65-F5344CB8AC3E}">
        <p14:creationId xmlns:p14="http://schemas.microsoft.com/office/powerpoint/2010/main" val="2358913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648EC-4BC7-E973-243A-5F5879468C97}"/>
              </a:ext>
            </a:extLst>
          </p:cNvPr>
          <p:cNvSpPr>
            <a:spLocks noGrp="1"/>
          </p:cNvSpPr>
          <p:nvPr>
            <p:ph type="title"/>
          </p:nvPr>
        </p:nvSpPr>
        <p:spPr/>
        <p:txBody>
          <a:bodyPr/>
          <a:lstStyle/>
          <a:p>
            <a:r>
              <a:rPr lang="en-US" dirty="0"/>
              <a:t>Treating Partners to Prevent Recurrent BV</a:t>
            </a:r>
          </a:p>
        </p:txBody>
      </p:sp>
      <p:sp>
        <p:nvSpPr>
          <p:cNvPr id="3" name="Content Placeholder 2">
            <a:extLst>
              <a:ext uri="{FF2B5EF4-FFF2-40B4-BE49-F238E27FC236}">
                <a16:creationId xmlns:a16="http://schemas.microsoft.com/office/drawing/2014/main" id="{CFE5908F-D54F-5CD8-1492-E110220754D0}"/>
              </a:ext>
            </a:extLst>
          </p:cNvPr>
          <p:cNvSpPr>
            <a:spLocks noGrp="1"/>
          </p:cNvSpPr>
          <p:nvPr>
            <p:ph idx="1"/>
          </p:nvPr>
        </p:nvSpPr>
        <p:spPr/>
        <p:txBody>
          <a:bodyPr>
            <a:normAutofit fontScale="70000" lnSpcReduction="20000"/>
          </a:bodyPr>
          <a:lstStyle/>
          <a:p>
            <a:pPr marL="0" indent="0">
              <a:buNone/>
            </a:pPr>
            <a:r>
              <a:rPr lang="en-US" dirty="0"/>
              <a:t>When meeting with male sex partners of patients with BV:</a:t>
            </a:r>
          </a:p>
          <a:p>
            <a:r>
              <a:rPr lang="en-US" dirty="0"/>
              <a:t>Obtain a sexual history.</a:t>
            </a:r>
          </a:p>
          <a:p>
            <a:r>
              <a:rPr lang="en-US" dirty="0"/>
              <a:t>Establish that they are an existing partner and will be an ongoing partner of the individual diagnosed with BV.</a:t>
            </a:r>
          </a:p>
          <a:p>
            <a:r>
              <a:rPr lang="en-US" dirty="0"/>
              <a:t>Provide education on the role of sexual transmission of BV-associated bacteria in BV recurrence, the effect of partner treatment on the rate of BV recurrence, the importance of adherence to both medications (oral and cream).</a:t>
            </a:r>
          </a:p>
          <a:p>
            <a:r>
              <a:rPr lang="en-US" dirty="0"/>
              <a:t>Offer treatment with metronidazole 500 mg orally twice daily for 7 days </a:t>
            </a:r>
            <a:r>
              <a:rPr lang="en-US" i="1" dirty="0"/>
              <a:t>plus</a:t>
            </a:r>
            <a:r>
              <a:rPr lang="en-US" dirty="0"/>
              <a:t> 2% clindamycin cream applied to the head (beneath foreskin if present) and shaft of the penis twice daily for 7 days (adapted for United States medication formulations)</a:t>
            </a:r>
          </a:p>
          <a:p>
            <a:r>
              <a:rPr lang="en-US" dirty="0"/>
              <a:t>Advise that the partner and primary patient abstain from sexual activity until both have completed their treatment course. If sex occurs before treatment is complete, condoms should be used. Counsel partners that intravaginal clindamycin cream may weaken condoms and that recent use of topical clindamycin cream on the penis may have a similar effect.</a:t>
            </a:r>
          </a:p>
          <a:p>
            <a:r>
              <a:rPr lang="en-US" dirty="0"/>
              <a:t>Offer HIV and other STI screening and prevention services indicated by sexual history.</a:t>
            </a:r>
          </a:p>
        </p:txBody>
      </p:sp>
      <p:sp>
        <p:nvSpPr>
          <p:cNvPr id="4" name="Footer Placeholder 3">
            <a:extLst>
              <a:ext uri="{FF2B5EF4-FFF2-40B4-BE49-F238E27FC236}">
                <a16:creationId xmlns:a16="http://schemas.microsoft.com/office/drawing/2014/main" id="{F26B3A33-3F1B-E8AF-1874-B030E6DBDBA4}"/>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E124F632-B484-E158-19E4-4910A3AE674D}"/>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36FA6F6F-0614-BEE9-C419-A095F298C4A4}"/>
              </a:ext>
            </a:extLst>
          </p:cNvPr>
          <p:cNvSpPr>
            <a:spLocks noGrp="1"/>
          </p:cNvSpPr>
          <p:nvPr>
            <p:ph type="dt" sz="half" idx="2"/>
          </p:nvPr>
        </p:nvSpPr>
        <p:spPr/>
        <p:txBody>
          <a:bodyPr/>
          <a:lstStyle/>
          <a:p>
            <a:r>
              <a:rPr lang="en-US"/>
              <a:t>FEBRUARY 2026</a:t>
            </a:r>
            <a:endParaRPr lang="en-US" dirty="0"/>
          </a:p>
        </p:txBody>
      </p:sp>
    </p:spTree>
    <p:extLst>
      <p:ext uri="{BB962C8B-B14F-4D97-AF65-F5344CB8AC3E}">
        <p14:creationId xmlns:p14="http://schemas.microsoft.com/office/powerpoint/2010/main" val="3146408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B1E13-F977-DC7C-7D09-FE8BA1867BB5}"/>
              </a:ext>
            </a:extLst>
          </p:cNvPr>
          <p:cNvSpPr>
            <a:spLocks noGrp="1"/>
          </p:cNvSpPr>
          <p:nvPr>
            <p:ph type="title"/>
          </p:nvPr>
        </p:nvSpPr>
        <p:spPr/>
        <p:txBody>
          <a:bodyPr/>
          <a:lstStyle/>
          <a:p>
            <a:r>
              <a:rPr lang="en-US" dirty="0"/>
              <a:t>Treating Partners to Prevent Recurrent BV:</a:t>
            </a:r>
            <a:br>
              <a:rPr lang="en-US" dirty="0"/>
            </a:br>
            <a:r>
              <a:rPr lang="en-US" dirty="0"/>
              <a:t>Key Points</a:t>
            </a:r>
          </a:p>
        </p:txBody>
      </p:sp>
      <p:sp>
        <p:nvSpPr>
          <p:cNvPr id="3" name="Content Placeholder 2">
            <a:extLst>
              <a:ext uri="{FF2B5EF4-FFF2-40B4-BE49-F238E27FC236}">
                <a16:creationId xmlns:a16="http://schemas.microsoft.com/office/drawing/2014/main" id="{1F3EB255-500A-E772-2CF5-81A5B57FC230}"/>
              </a:ext>
            </a:extLst>
          </p:cNvPr>
          <p:cNvSpPr>
            <a:spLocks noGrp="1"/>
          </p:cNvSpPr>
          <p:nvPr>
            <p:ph idx="1"/>
          </p:nvPr>
        </p:nvSpPr>
        <p:spPr/>
        <p:txBody>
          <a:bodyPr/>
          <a:lstStyle/>
          <a:p>
            <a:r>
              <a:rPr lang="en-US" dirty="0"/>
              <a:t>Clear communication with patients and their partners is essential, as treating partners is a major shift in how BV has been managed over many years.</a:t>
            </a:r>
          </a:p>
          <a:p>
            <a:r>
              <a:rPr lang="en-US" dirty="0"/>
              <a:t>Follow-up qualitative evaluations of couples enrolled in the StepUp trial demonstrated that open communication between the health care provider and the individual with BV and their partner, along with minimizing logistical barriers to treatment such as providing telehealth visits for partners, were essential to communicating a new understanding of BV, minimizing stigma, and facilitating adherence to patient and partner regimens.</a:t>
            </a:r>
          </a:p>
        </p:txBody>
      </p:sp>
      <p:sp>
        <p:nvSpPr>
          <p:cNvPr id="4" name="Footer Placeholder 3">
            <a:extLst>
              <a:ext uri="{FF2B5EF4-FFF2-40B4-BE49-F238E27FC236}">
                <a16:creationId xmlns:a16="http://schemas.microsoft.com/office/drawing/2014/main" id="{96C4D920-4531-538F-5828-5F1D667D4C4A}"/>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4DA39EA6-1469-E59A-B1CA-15D9562FE4A5}"/>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9305F946-94A5-B804-F6C4-91B93ACD2B19}"/>
              </a:ext>
            </a:extLst>
          </p:cNvPr>
          <p:cNvSpPr>
            <a:spLocks noGrp="1"/>
          </p:cNvSpPr>
          <p:nvPr>
            <p:ph type="dt" sz="half" idx="2"/>
          </p:nvPr>
        </p:nvSpPr>
        <p:spPr/>
        <p:txBody>
          <a:bodyPr/>
          <a:lstStyle/>
          <a:p>
            <a:r>
              <a:rPr lang="en-US"/>
              <a:t>FEBRUARY 2026</a:t>
            </a:r>
            <a:endParaRPr lang="en-US" dirty="0"/>
          </a:p>
        </p:txBody>
      </p:sp>
    </p:spTree>
    <p:extLst>
      <p:ext uri="{BB962C8B-B14F-4D97-AF65-F5344CB8AC3E}">
        <p14:creationId xmlns:p14="http://schemas.microsoft.com/office/powerpoint/2010/main" val="1608318395"/>
      </p:ext>
    </p:extLst>
  </p:cSld>
  <p:clrMapOvr>
    <a:masterClrMapping/>
  </p:clrMapOvr>
</p:sld>
</file>

<file path=ppt/theme/theme1.xml><?xml version="1.0" encoding="utf-8"?>
<a:theme xmlns:a="http://schemas.openxmlformats.org/drawingml/2006/main" name="Conten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380</TotalTime>
  <Words>986</Words>
  <Application>Microsoft Office PowerPoint</Application>
  <PresentationFormat>Widescreen</PresentationFormat>
  <Paragraphs>81</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Content</vt:lpstr>
      <vt:lpstr>PowerPoint Presentation</vt:lpstr>
      <vt:lpstr>Purpose of This Guidance</vt:lpstr>
      <vt:lpstr>BV Overview</vt:lpstr>
      <vt:lpstr>BV Recurrence</vt:lpstr>
      <vt:lpstr>Diagnosing BV</vt:lpstr>
      <vt:lpstr>BV Treatments</vt:lpstr>
      <vt:lpstr>Diagnosing and Treating Patients With BV: Key Points</vt:lpstr>
      <vt:lpstr>Treating Partners to Prevent Recurrent BV</vt:lpstr>
      <vt:lpstr>Treating Partners to Prevent Recurrent BV: Key Points</vt:lpstr>
      <vt:lpstr>Need Help?</vt:lpstr>
      <vt:lpstr>Access the Guidance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 Gribble</dc:creator>
  <cp:lastModifiedBy>H. Gribble</cp:lastModifiedBy>
  <cp:revision>31</cp:revision>
  <dcterms:created xsi:type="dcterms:W3CDTF">2022-05-26T16:37:43Z</dcterms:created>
  <dcterms:modified xsi:type="dcterms:W3CDTF">2026-02-19T13:51:43Z</dcterms:modified>
</cp:coreProperties>
</file>