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7" r:id="rId18"/>
    <p:sldId id="278" r:id="rId19"/>
    <p:sldId id="279" r:id="rId20"/>
    <p:sldId id="274" r:id="rId21"/>
    <p:sldId id="275" r:id="rId22"/>
    <p:sldId id="276" r:id="rId23"/>
    <p:sldId id="280" r:id="rId24"/>
    <p:sldId id="281" r:id="rId25"/>
    <p:sldId id="257" r:id="rId26"/>
    <p:sldId id="258"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23178"/>
    <a:srgbClr val="331F4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119" d="100"/>
          <a:sy n="119" d="100"/>
        </p:scale>
        <p:origin x="96" y="2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D8AFF89-6860-493C-92B5-C658713E7E1F}" type="datetimeFigureOut">
              <a:rPr lang="en-US" smtClean="0"/>
              <a:t>10/30/2025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0F90C9-9F3B-4B5C-A652-02F825FA8BD0}" type="slidenum">
              <a:rPr lang="en-US" smtClean="0"/>
              <a:t>‹#›</a:t>
            </a:fld>
            <a:endParaRPr lang="en-US"/>
          </a:p>
        </p:txBody>
      </p:sp>
    </p:spTree>
    <p:extLst>
      <p:ext uri="{BB962C8B-B14F-4D97-AF65-F5344CB8AC3E}">
        <p14:creationId xmlns:p14="http://schemas.microsoft.com/office/powerpoint/2010/main" val="25715658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6FB458-E6EA-427F-A270-0CA09B5FA597}"/>
              </a:ext>
            </a:extLst>
          </p:cNvPr>
          <p:cNvSpPr>
            <a:spLocks noGrp="1"/>
          </p:cNvSpPr>
          <p:nvPr>
            <p:ph type="title" hasCustomPrompt="1"/>
          </p:nvPr>
        </p:nvSpPr>
        <p:spPr/>
        <p:txBody>
          <a:bodyPr/>
          <a:lstStyle>
            <a:lvl1pPr>
              <a:defRPr/>
            </a:lvl1pPr>
          </a:lstStyle>
          <a:p>
            <a:r>
              <a:rPr lang="en-US" dirty="0"/>
              <a:t>Copy and paste this table into new slides</a:t>
            </a:r>
          </a:p>
        </p:txBody>
      </p:sp>
      <p:sp>
        <p:nvSpPr>
          <p:cNvPr id="3" name="Footer Placeholder 2">
            <a:extLst>
              <a:ext uri="{FF2B5EF4-FFF2-40B4-BE49-F238E27FC236}">
                <a16:creationId xmlns:a16="http://schemas.microsoft.com/office/drawing/2014/main" id="{4311619C-288C-4FE9-895C-06541043DF1E}"/>
              </a:ext>
            </a:extLst>
          </p:cNvPr>
          <p:cNvSpPr>
            <a:spLocks noGrp="1"/>
          </p:cNvSpPr>
          <p:nvPr>
            <p:ph type="ftr" sz="quarter" idx="10"/>
          </p:nvPr>
        </p:nvSpPr>
        <p:spPr/>
        <p:txBody>
          <a:bodyPr/>
          <a:lstStyle/>
          <a:p>
            <a:r>
              <a:rPr lang="en-US"/>
              <a:t>NYSDOH AIDS Institute Clinical Guidelines Program</a:t>
            </a:r>
            <a:endParaRPr lang="en-US" dirty="0"/>
          </a:p>
        </p:txBody>
      </p:sp>
      <p:sp>
        <p:nvSpPr>
          <p:cNvPr id="4" name="Slide Number Placeholder 3">
            <a:extLst>
              <a:ext uri="{FF2B5EF4-FFF2-40B4-BE49-F238E27FC236}">
                <a16:creationId xmlns:a16="http://schemas.microsoft.com/office/drawing/2014/main" id="{F8D9BB23-6ADF-4D2A-BC3C-B99A76D069C0}"/>
              </a:ext>
            </a:extLst>
          </p:cNvPr>
          <p:cNvSpPr>
            <a:spLocks noGrp="1"/>
          </p:cNvSpPr>
          <p:nvPr>
            <p:ph type="sldNum" sz="quarter" idx="11"/>
          </p:nvPr>
        </p:nvSpPr>
        <p:spPr/>
        <p:txBody>
          <a:bodyPr/>
          <a:lstStyle/>
          <a:p>
            <a:r>
              <a:rPr lang="en-US"/>
              <a:t>www.hivguidelines.org</a:t>
            </a:r>
            <a:endParaRPr lang="en-US" dirty="0"/>
          </a:p>
        </p:txBody>
      </p:sp>
      <p:sp>
        <p:nvSpPr>
          <p:cNvPr id="5" name="Date Placeholder 4">
            <a:extLst>
              <a:ext uri="{FF2B5EF4-FFF2-40B4-BE49-F238E27FC236}">
                <a16:creationId xmlns:a16="http://schemas.microsoft.com/office/drawing/2014/main" id="{0BBC07FF-3681-4EAC-8893-C0EE5BBBD5C1}"/>
              </a:ext>
            </a:extLst>
          </p:cNvPr>
          <p:cNvSpPr>
            <a:spLocks noGrp="1"/>
          </p:cNvSpPr>
          <p:nvPr>
            <p:ph type="dt" sz="half" idx="12"/>
          </p:nvPr>
        </p:nvSpPr>
        <p:spPr/>
        <p:txBody>
          <a:bodyPr/>
          <a:lstStyle/>
          <a:p>
            <a:r>
              <a:rPr lang="en-US"/>
              <a:t>MONTH YEAR</a:t>
            </a:r>
            <a:endParaRPr lang="en-US" dirty="0"/>
          </a:p>
        </p:txBody>
      </p:sp>
      <p:graphicFrame>
        <p:nvGraphicFramePr>
          <p:cNvPr id="6" name="Table 5">
            <a:extLst>
              <a:ext uri="{FF2B5EF4-FFF2-40B4-BE49-F238E27FC236}">
                <a16:creationId xmlns:a16="http://schemas.microsoft.com/office/drawing/2014/main" id="{6D4CDBBC-9F5F-4BC7-BD08-B694E644794D}"/>
              </a:ext>
            </a:extLst>
          </p:cNvPr>
          <p:cNvGraphicFramePr>
            <a:graphicFrameLocks noGrp="1"/>
          </p:cNvGraphicFramePr>
          <p:nvPr userDrawn="1">
            <p:extLst>
              <p:ext uri="{D42A27DB-BD31-4B8C-83A1-F6EECF244321}">
                <p14:modId xmlns:p14="http://schemas.microsoft.com/office/powerpoint/2010/main" val="785534670"/>
              </p:ext>
            </p:extLst>
          </p:nvPr>
        </p:nvGraphicFramePr>
        <p:xfrm>
          <a:off x="838200" y="1843088"/>
          <a:ext cx="10515600" cy="2225040"/>
        </p:xfrm>
        <a:graphic>
          <a:graphicData uri="http://schemas.openxmlformats.org/drawingml/2006/table">
            <a:tbl>
              <a:tblPr firstRow="1" bandRow="1">
                <a:tableStyleId>{5940675A-B579-460E-94D1-54222C63F5DA}</a:tableStyleId>
              </a:tblPr>
              <a:tblGrid>
                <a:gridCol w="2628900">
                  <a:extLst>
                    <a:ext uri="{9D8B030D-6E8A-4147-A177-3AD203B41FA5}">
                      <a16:colId xmlns:a16="http://schemas.microsoft.com/office/drawing/2014/main" val="2965091158"/>
                    </a:ext>
                  </a:extLst>
                </a:gridCol>
                <a:gridCol w="2628900">
                  <a:extLst>
                    <a:ext uri="{9D8B030D-6E8A-4147-A177-3AD203B41FA5}">
                      <a16:colId xmlns:a16="http://schemas.microsoft.com/office/drawing/2014/main" val="1943214951"/>
                    </a:ext>
                  </a:extLst>
                </a:gridCol>
                <a:gridCol w="2628900">
                  <a:extLst>
                    <a:ext uri="{9D8B030D-6E8A-4147-A177-3AD203B41FA5}">
                      <a16:colId xmlns:a16="http://schemas.microsoft.com/office/drawing/2014/main" val="2036904806"/>
                    </a:ext>
                  </a:extLst>
                </a:gridCol>
                <a:gridCol w="2628900">
                  <a:extLst>
                    <a:ext uri="{9D8B030D-6E8A-4147-A177-3AD203B41FA5}">
                      <a16:colId xmlns:a16="http://schemas.microsoft.com/office/drawing/2014/main" val="2736412188"/>
                    </a:ext>
                  </a:extLst>
                </a:gridCol>
              </a:tblGrid>
              <a:tr h="370840">
                <a:tc>
                  <a:txBody>
                    <a:bodyPr/>
                    <a:lstStyle/>
                    <a:p>
                      <a:r>
                        <a:rPr lang="en-US" b="1" dirty="0">
                          <a:solidFill>
                            <a:schemeClr val="bg1"/>
                          </a:solidFill>
                        </a:rPr>
                        <a:t>Header</a:t>
                      </a:r>
                    </a:p>
                  </a:txBody>
                  <a:tcPr>
                    <a:solidFill>
                      <a:srgbClr val="523178"/>
                    </a:solidFill>
                  </a:tcPr>
                </a:tc>
                <a:tc>
                  <a:txBody>
                    <a:bodyPr/>
                    <a:lstStyle/>
                    <a:p>
                      <a:r>
                        <a:rPr lang="en-US" b="1" dirty="0">
                          <a:solidFill>
                            <a:schemeClr val="bg1"/>
                          </a:solidFill>
                        </a:rPr>
                        <a:t>Header</a:t>
                      </a:r>
                    </a:p>
                  </a:txBody>
                  <a:tcPr>
                    <a:solidFill>
                      <a:srgbClr val="523178"/>
                    </a:solidFill>
                  </a:tcPr>
                </a:tc>
                <a:tc>
                  <a:txBody>
                    <a:bodyPr/>
                    <a:lstStyle/>
                    <a:p>
                      <a:r>
                        <a:rPr lang="en-US" b="1" dirty="0">
                          <a:solidFill>
                            <a:schemeClr val="bg1"/>
                          </a:solidFill>
                        </a:rPr>
                        <a:t>Header</a:t>
                      </a:r>
                    </a:p>
                  </a:txBody>
                  <a:tcPr>
                    <a:solidFill>
                      <a:srgbClr val="523178"/>
                    </a:solidFill>
                  </a:tcPr>
                </a:tc>
                <a:tc>
                  <a:txBody>
                    <a:bodyPr/>
                    <a:lstStyle/>
                    <a:p>
                      <a:r>
                        <a:rPr lang="en-US" b="1" dirty="0">
                          <a:solidFill>
                            <a:schemeClr val="bg1"/>
                          </a:solidFill>
                        </a:rPr>
                        <a:t>Header</a:t>
                      </a:r>
                    </a:p>
                  </a:txBody>
                  <a:tcPr>
                    <a:solidFill>
                      <a:srgbClr val="523178"/>
                    </a:solidFill>
                  </a:tcPr>
                </a:tc>
                <a:extLst>
                  <a:ext uri="{0D108BD9-81ED-4DB2-BD59-A6C34878D82A}">
                    <a16:rowId xmlns:a16="http://schemas.microsoft.com/office/drawing/2014/main" val="1391323950"/>
                  </a:ext>
                </a:extLst>
              </a:tr>
              <a:tr h="370840">
                <a:tc>
                  <a:txBody>
                    <a:bodyPr/>
                    <a:lstStyle/>
                    <a:p>
                      <a:pPr marL="137160" indent="-137160">
                        <a:buFont typeface="Arial" panose="020B0604020202020204" pitchFamily="34" charset="0"/>
                        <a:buChar char="•"/>
                      </a:pPr>
                      <a:r>
                        <a:rPr lang="en-US" dirty="0"/>
                        <a:t>Text</a:t>
                      </a:r>
                    </a:p>
                  </a:txBody>
                  <a:tcPr/>
                </a:tc>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4279552632"/>
                  </a:ext>
                </a:extLst>
              </a:tr>
              <a:tr h="370840">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3964962726"/>
                  </a:ext>
                </a:extLst>
              </a:tr>
              <a:tr h="370840">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2233240769"/>
                  </a:ext>
                </a:extLst>
              </a:tr>
              <a:tr h="370840">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1170612783"/>
                  </a:ext>
                </a:extLst>
              </a:tr>
              <a:tr h="370840">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554396577"/>
                  </a:ext>
                </a:extLst>
              </a:tr>
            </a:tbl>
          </a:graphicData>
        </a:graphic>
      </p:graphicFrame>
    </p:spTree>
    <p:extLst>
      <p:ext uri="{BB962C8B-B14F-4D97-AF65-F5344CB8AC3E}">
        <p14:creationId xmlns:p14="http://schemas.microsoft.com/office/powerpoint/2010/main" val="609673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itle Placeholder 1">
            <a:extLst>
              <a:ext uri="{FF2B5EF4-FFF2-40B4-BE49-F238E27FC236}">
                <a16:creationId xmlns:a16="http://schemas.microsoft.com/office/drawing/2014/main" id="{2956861F-471E-4867-8CA0-64C1B8583468}"/>
              </a:ext>
            </a:extLst>
          </p:cNvPr>
          <p:cNvSpPr>
            <a:spLocks noGrp="1"/>
          </p:cNvSpPr>
          <p:nvPr>
            <p:ph type="title"/>
          </p:nvPr>
        </p:nvSpPr>
        <p:spPr>
          <a:xfrm>
            <a:off x="838200" y="136525"/>
            <a:ext cx="9717505" cy="1325563"/>
          </a:xfrm>
          <a:prstGeom prst="rect">
            <a:avLst/>
          </a:prstGeom>
        </p:spPr>
        <p:txBody>
          <a:bodyPr vert="horz" lIns="91440" tIns="45720" rIns="91440" bIns="45720" rtlCol="0" anchor="ctr">
            <a:normAutofit/>
          </a:bodyPr>
          <a:lstStyle/>
          <a:p>
            <a:r>
              <a:rPr lang="en-US" dirty="0"/>
              <a:t>Click to edit Master title style</a:t>
            </a:r>
          </a:p>
        </p:txBody>
      </p:sp>
      <p:sp>
        <p:nvSpPr>
          <p:cNvPr id="11" name="Text Placeholder 2">
            <a:extLst>
              <a:ext uri="{FF2B5EF4-FFF2-40B4-BE49-F238E27FC236}">
                <a16:creationId xmlns:a16="http://schemas.microsoft.com/office/drawing/2014/main" id="{415E7499-E057-4A88-BE36-9CED3A66B1F6}"/>
              </a:ext>
            </a:extLst>
          </p:cNvPr>
          <p:cNvSpPr>
            <a:spLocks noGrp="1"/>
          </p:cNvSpPr>
          <p:nvPr>
            <p:ph idx="1"/>
          </p:nvPr>
        </p:nvSpPr>
        <p:spPr>
          <a:xfrm>
            <a:off x="838200" y="1564105"/>
            <a:ext cx="10515600" cy="461285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p:txBody>
      </p:sp>
      <p:sp>
        <p:nvSpPr>
          <p:cNvPr id="3" name="Footer Placeholder 2">
            <a:extLst>
              <a:ext uri="{FF2B5EF4-FFF2-40B4-BE49-F238E27FC236}">
                <a16:creationId xmlns:a16="http://schemas.microsoft.com/office/drawing/2014/main" id="{7049AC4E-D8BB-4B00-8255-3DDA22B23D79}"/>
              </a:ext>
            </a:extLst>
          </p:cNvPr>
          <p:cNvSpPr>
            <a:spLocks noGrp="1"/>
          </p:cNvSpPr>
          <p:nvPr>
            <p:ph type="ftr" sz="quarter" idx="11"/>
          </p:nvPr>
        </p:nvSpPr>
        <p:spPr/>
        <p:txBody>
          <a:bodyPr/>
          <a:lstStyle/>
          <a:p>
            <a:r>
              <a:rPr lang="en-US"/>
              <a:t>NYSDOH AIDS Institute Clinical Guidelines Program</a:t>
            </a:r>
            <a:endParaRPr lang="en-US" dirty="0"/>
          </a:p>
        </p:txBody>
      </p:sp>
      <p:sp>
        <p:nvSpPr>
          <p:cNvPr id="4" name="Slide Number Placeholder 3">
            <a:extLst>
              <a:ext uri="{FF2B5EF4-FFF2-40B4-BE49-F238E27FC236}">
                <a16:creationId xmlns:a16="http://schemas.microsoft.com/office/drawing/2014/main" id="{AF16702A-DA3E-444D-9613-E37755F13D7E}"/>
              </a:ext>
            </a:extLst>
          </p:cNvPr>
          <p:cNvSpPr>
            <a:spLocks noGrp="1"/>
          </p:cNvSpPr>
          <p:nvPr>
            <p:ph type="sldNum" sz="quarter" idx="12"/>
          </p:nvPr>
        </p:nvSpPr>
        <p:spPr/>
        <p:txBody>
          <a:bodyPr/>
          <a:lstStyle/>
          <a:p>
            <a:r>
              <a:rPr lang="en-US" dirty="0"/>
              <a:t>www.suguidelinesnys.org</a:t>
            </a:r>
          </a:p>
        </p:txBody>
      </p:sp>
      <p:sp>
        <p:nvSpPr>
          <p:cNvPr id="6" name="Date Placeholder 3">
            <a:extLst>
              <a:ext uri="{FF2B5EF4-FFF2-40B4-BE49-F238E27FC236}">
                <a16:creationId xmlns:a16="http://schemas.microsoft.com/office/drawing/2014/main" id="{8C065E23-58B0-47C2-BAF2-36F1AB1626A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OCTOBER 2025</a:t>
            </a:r>
          </a:p>
        </p:txBody>
      </p:sp>
    </p:spTree>
    <p:extLst>
      <p:ext uri="{BB962C8B-B14F-4D97-AF65-F5344CB8AC3E}">
        <p14:creationId xmlns:p14="http://schemas.microsoft.com/office/powerpoint/2010/main" val="129732712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EB1BA2E-98D3-406F-8D4C-60CD1C4A897E}"/>
              </a:ext>
            </a:extLst>
          </p:cNvPr>
          <p:cNvSpPr>
            <a:spLocks noGrp="1"/>
          </p:cNvSpPr>
          <p:nvPr>
            <p:ph type="title"/>
          </p:nvPr>
        </p:nvSpPr>
        <p:spPr>
          <a:xfrm>
            <a:off x="838200" y="136525"/>
            <a:ext cx="9716122"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1EEB9328-205D-4FEB-BB5E-833FB212CCF8}"/>
              </a:ext>
            </a:extLst>
          </p:cNvPr>
          <p:cNvSpPr>
            <a:spLocks noGrp="1"/>
          </p:cNvSpPr>
          <p:nvPr>
            <p:ph type="body" idx="1"/>
          </p:nvPr>
        </p:nvSpPr>
        <p:spPr>
          <a:xfrm>
            <a:off x="838200" y="1596189"/>
            <a:ext cx="10515600" cy="4580774"/>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p:txBody>
      </p:sp>
      <p:sp>
        <p:nvSpPr>
          <p:cNvPr id="5" name="Footer Placeholder 4">
            <a:extLst>
              <a:ext uri="{FF2B5EF4-FFF2-40B4-BE49-F238E27FC236}">
                <a16:creationId xmlns:a16="http://schemas.microsoft.com/office/drawing/2014/main" id="{8047F27E-F12C-4880-AFE8-1EED8E3FB42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NYSDOH AIDS Institute Clinical Guidelines Program</a:t>
            </a:r>
          </a:p>
        </p:txBody>
      </p:sp>
      <p:sp>
        <p:nvSpPr>
          <p:cNvPr id="8" name="Slide Number Placeholder 7">
            <a:extLst>
              <a:ext uri="{FF2B5EF4-FFF2-40B4-BE49-F238E27FC236}">
                <a16:creationId xmlns:a16="http://schemas.microsoft.com/office/drawing/2014/main" id="{CAFCFE23-4E54-4A12-BD8A-5107F9B5B15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dirty="0"/>
              <a:t>www.suguidelinesnys.org</a:t>
            </a:r>
          </a:p>
        </p:txBody>
      </p:sp>
      <p:sp>
        <p:nvSpPr>
          <p:cNvPr id="4" name="Date Placeholder 3">
            <a:extLst>
              <a:ext uri="{FF2B5EF4-FFF2-40B4-BE49-F238E27FC236}">
                <a16:creationId xmlns:a16="http://schemas.microsoft.com/office/drawing/2014/main" id="{F9CA2C0A-0C2B-4B5A-B14F-B010C8B093D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OCTOBER 2025</a:t>
            </a:r>
          </a:p>
        </p:txBody>
      </p:sp>
      <p:pic>
        <p:nvPicPr>
          <p:cNvPr id="9" name="Picture 8">
            <a:extLst>
              <a:ext uri="{FF2B5EF4-FFF2-40B4-BE49-F238E27FC236}">
                <a16:creationId xmlns:a16="http://schemas.microsoft.com/office/drawing/2014/main" id="{F7BA7118-DC0F-41EC-8EA8-216B84828A1F}"/>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539997" y="136525"/>
            <a:ext cx="1491582" cy="745791"/>
          </a:xfrm>
          <a:prstGeom prst="rect">
            <a:avLst/>
          </a:prstGeom>
        </p:spPr>
      </p:pic>
    </p:spTree>
    <p:extLst>
      <p:ext uri="{BB962C8B-B14F-4D97-AF65-F5344CB8AC3E}">
        <p14:creationId xmlns:p14="http://schemas.microsoft.com/office/powerpoint/2010/main" val="292209501"/>
      </p:ext>
    </p:extLst>
  </p:cSld>
  <p:clrMap bg1="lt1" tx1="dk1" bg2="lt2" tx2="dk2" accent1="accent1" accent2="accent2" accent3="accent3" accent4="accent4" accent5="accent5" accent6="accent6" hlink="hlink" folHlink="folHlink"/>
  <p:sldLayoutIdLst>
    <p:sldLayoutId id="2147483650" r:id="rId1"/>
    <p:sldLayoutId id="2147483649" r:id="rId2"/>
  </p:sldLayoutIdLst>
  <p:hf hdr="0"/>
  <p:txStyles>
    <p:titleStyle>
      <a:lvl1pPr algn="l" defTabSz="914400" rtl="0" eaLnBrk="1" latinLnBrk="0" hangingPunct="1">
        <a:lnSpc>
          <a:spcPct val="90000"/>
        </a:lnSpc>
        <a:spcBef>
          <a:spcPct val="0"/>
        </a:spcBef>
        <a:buNone/>
        <a:defRPr sz="4000" b="1" i="0" kern="1200" baseline="0">
          <a:solidFill>
            <a:schemeClr val="tx1"/>
          </a:solidFill>
          <a:effectLst>
            <a:outerShdw blurRad="50800" dist="38100" dir="2700000" algn="tl" rotWithShape="0">
              <a:prstClr val="black">
                <a:alpha val="40000"/>
              </a:prstClr>
            </a:outerShdw>
          </a:effectLst>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ptsd.va.gov/professional/assessment/documents/PCL5_Standard_form.PDF" TargetMode="External"/><Relationship Id="rId2" Type="http://schemas.openxmlformats.org/officeDocument/2006/relationships/hyperlink" Target="https://painmanagementcollaboratory.org/peg/"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www.viremic.org/" TargetMode="External"/><Relationship Id="rId2" Type="http://schemas.openxmlformats.org/officeDocument/2006/relationships/image" Target="../media/image3.jpg"/><Relationship Id="rId1" Type="http://schemas.openxmlformats.org/officeDocument/2006/relationships/slideLayout" Target="../slideLayouts/slideLayout2.xml"/><Relationship Id="rId5" Type="http://schemas.openxmlformats.org/officeDocument/2006/relationships/image" Target="../media/image1.jp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8" Type="http://schemas.openxmlformats.org/officeDocument/2006/relationships/hyperlink" Target="https://cannabis.ny.gov/medical-cannabis-office-visits" TargetMode="External"/><Relationship Id="rId3" Type="http://schemas.openxmlformats.org/officeDocument/2006/relationships/hyperlink" Target="https://cannabis.ny.gov/marihuana-regulation-and-taxation-act-mrta" TargetMode="External"/><Relationship Id="rId7" Type="http://schemas.openxmlformats.org/officeDocument/2006/relationships/hyperlink" Target="https://cannabis.ny.gov/system/files/documents/2022/01/reporting_adverse_events.pdf" TargetMode="External"/><Relationship Id="rId2" Type="http://schemas.openxmlformats.org/officeDocument/2006/relationships/hyperlink" Target="https://cannabis.ny.gov/medical-cannabis" TargetMode="External"/><Relationship Id="rId1" Type="http://schemas.openxmlformats.org/officeDocument/2006/relationships/slideLayout" Target="../slideLayouts/slideLayout2.xml"/><Relationship Id="rId6" Type="http://schemas.openxmlformats.org/officeDocument/2006/relationships/hyperlink" Target="https://cannabis.ny.gov/practitioners" TargetMode="External"/><Relationship Id="rId5" Type="http://schemas.openxmlformats.org/officeDocument/2006/relationships/hyperlink" Target="https://cannabis.ny.gov/registered-organizations" TargetMode="External"/><Relationship Id="rId4" Type="http://schemas.openxmlformats.org/officeDocument/2006/relationships/hyperlink" Target="https://www.health.ny.gov/regulations/medical_marijuana/practitioner/public_list.htm" TargetMode="External"/><Relationship Id="rId9" Type="http://schemas.openxmlformats.org/officeDocument/2006/relationships/hyperlink" Target="https://cannabis.ny.gov/system/files/documents/2022/10/medical-home-cultivation-guide-.pdf"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2">
            <a:extLst>
              <a:ext uri="{FF2B5EF4-FFF2-40B4-BE49-F238E27FC236}">
                <a16:creationId xmlns:a16="http://schemas.microsoft.com/office/drawing/2014/main" id="{D2A4328F-46B1-4229-B077-31783946341A}"/>
              </a:ext>
            </a:extLst>
          </p:cNvPr>
          <p:cNvSpPr txBox="1">
            <a:spLocks/>
          </p:cNvSpPr>
          <p:nvPr/>
        </p:nvSpPr>
        <p:spPr>
          <a:xfrm>
            <a:off x="1441501" y="2419316"/>
            <a:ext cx="9144000" cy="2210873"/>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Aft>
                <a:spcPts val="1800"/>
              </a:spcAft>
              <a:buNone/>
            </a:pPr>
            <a:r>
              <a:rPr lang="en-US" sz="5400" dirty="0">
                <a:effectLst>
                  <a:outerShdw blurRad="38100" dist="38100" dir="2700000" algn="tl">
                    <a:srgbClr val="000000">
                      <a:alpha val="43137"/>
                    </a:srgbClr>
                  </a:outerShdw>
                </a:effectLst>
              </a:rPr>
              <a:t>Therapeutic Use of Medical Cannabis in New York State</a:t>
            </a:r>
          </a:p>
          <a:p>
            <a:pPr marL="0" indent="0" algn="ctr">
              <a:buNone/>
            </a:pPr>
            <a:r>
              <a:rPr lang="en-US" sz="4800" dirty="0">
                <a:solidFill>
                  <a:srgbClr val="331F44"/>
                </a:solidFill>
              </a:rPr>
              <a:t>www.suguidelinesnys.org</a:t>
            </a:r>
          </a:p>
          <a:p>
            <a:pPr marL="0" indent="0">
              <a:buNone/>
            </a:pPr>
            <a:endParaRPr lang="en-US" sz="4800" dirty="0">
              <a:latin typeface="+mj-lt"/>
            </a:endParaRPr>
          </a:p>
        </p:txBody>
      </p:sp>
      <p:sp>
        <p:nvSpPr>
          <p:cNvPr id="2" name="Date Placeholder 1">
            <a:extLst>
              <a:ext uri="{FF2B5EF4-FFF2-40B4-BE49-F238E27FC236}">
                <a16:creationId xmlns:a16="http://schemas.microsoft.com/office/drawing/2014/main" id="{52607920-6DE4-47D0-8A04-982D67867674}"/>
              </a:ext>
            </a:extLst>
          </p:cNvPr>
          <p:cNvSpPr>
            <a:spLocks noGrp="1"/>
          </p:cNvSpPr>
          <p:nvPr>
            <p:ph type="dt" sz="half" idx="2"/>
          </p:nvPr>
        </p:nvSpPr>
        <p:spPr>
          <a:xfrm>
            <a:off x="838200" y="6356350"/>
            <a:ext cx="2743200" cy="365125"/>
          </a:xfrm>
          <a:prstGeom prst="rect">
            <a:avLst/>
          </a:prstGeom>
        </p:spPr>
        <p:txBody>
          <a:bodyPr/>
          <a:lstStyle/>
          <a:p>
            <a:r>
              <a:rPr lang="en-US" sz="1200" dirty="0">
                <a:solidFill>
                  <a:schemeClr val="bg1">
                    <a:lumMod val="50000"/>
                  </a:schemeClr>
                </a:solidFill>
              </a:rPr>
              <a:t>OCTOBER 2025</a:t>
            </a:r>
          </a:p>
        </p:txBody>
      </p:sp>
      <p:sp>
        <p:nvSpPr>
          <p:cNvPr id="3" name="Footer Placeholder 2">
            <a:extLst>
              <a:ext uri="{FF2B5EF4-FFF2-40B4-BE49-F238E27FC236}">
                <a16:creationId xmlns:a16="http://schemas.microsoft.com/office/drawing/2014/main" id="{91F37E02-385B-4CEC-806B-9AEBB752A99D}"/>
              </a:ext>
            </a:extLst>
          </p:cNvPr>
          <p:cNvSpPr>
            <a:spLocks noGrp="1"/>
          </p:cNvSpPr>
          <p:nvPr>
            <p:ph type="ftr" sz="quarter" idx="11"/>
          </p:nvPr>
        </p:nvSpPr>
        <p:spPr>
          <a:xfrm>
            <a:off x="4038600" y="6356350"/>
            <a:ext cx="4114800" cy="365125"/>
          </a:xfrm>
        </p:spPr>
        <p:txBody>
          <a:bodyPr/>
          <a:lstStyle/>
          <a:p>
            <a:r>
              <a:rPr lang="en-US" dirty="0"/>
              <a:t>NYSDOH AIDS Institute Clinical Guidelines Program</a:t>
            </a:r>
          </a:p>
        </p:txBody>
      </p:sp>
    </p:spTree>
    <p:extLst>
      <p:ext uri="{BB962C8B-B14F-4D97-AF65-F5344CB8AC3E}">
        <p14:creationId xmlns:p14="http://schemas.microsoft.com/office/powerpoint/2010/main" val="698657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596E0A-5662-6698-5B44-4C1DB9B0D71A}"/>
              </a:ext>
            </a:extLst>
          </p:cNvPr>
          <p:cNvSpPr>
            <a:spLocks noGrp="1"/>
          </p:cNvSpPr>
          <p:nvPr>
            <p:ph type="title"/>
          </p:nvPr>
        </p:nvSpPr>
        <p:spPr/>
        <p:txBody>
          <a:bodyPr/>
          <a:lstStyle/>
          <a:p>
            <a:r>
              <a:rPr lang="en-US" dirty="0"/>
              <a:t>Medical Cannabis Administration Methods Currently Available in New York State, </a:t>
            </a:r>
            <a:r>
              <a:rPr lang="en-US" sz="2800" i="1" dirty="0"/>
              <a:t>cont.</a:t>
            </a:r>
            <a:endParaRPr lang="en-US" i="1" dirty="0"/>
          </a:p>
        </p:txBody>
      </p:sp>
      <p:sp>
        <p:nvSpPr>
          <p:cNvPr id="4" name="Footer Placeholder 3">
            <a:extLst>
              <a:ext uri="{FF2B5EF4-FFF2-40B4-BE49-F238E27FC236}">
                <a16:creationId xmlns:a16="http://schemas.microsoft.com/office/drawing/2014/main" id="{7682F81D-98E7-6B4E-EF80-C9B4A2E5D390}"/>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7D28EE17-78D4-472C-17F3-34ED382E7AB4}"/>
              </a:ext>
            </a:extLst>
          </p:cNvPr>
          <p:cNvSpPr>
            <a:spLocks noGrp="1"/>
          </p:cNvSpPr>
          <p:nvPr>
            <p:ph type="sldNum" sz="quarter" idx="12"/>
          </p:nvPr>
        </p:nvSpPr>
        <p:spPr/>
        <p:txBody>
          <a:bodyPr/>
          <a:lstStyle/>
          <a:p>
            <a:r>
              <a:rPr lang="en-US"/>
              <a:t>www.suguidelinesnys.org</a:t>
            </a:r>
            <a:endParaRPr lang="en-US" dirty="0"/>
          </a:p>
        </p:txBody>
      </p:sp>
      <p:sp>
        <p:nvSpPr>
          <p:cNvPr id="6" name="Date Placeholder 5">
            <a:extLst>
              <a:ext uri="{FF2B5EF4-FFF2-40B4-BE49-F238E27FC236}">
                <a16:creationId xmlns:a16="http://schemas.microsoft.com/office/drawing/2014/main" id="{FD96E919-8E41-0A74-2E04-4C713971E895}"/>
              </a:ext>
            </a:extLst>
          </p:cNvPr>
          <p:cNvSpPr>
            <a:spLocks noGrp="1"/>
          </p:cNvSpPr>
          <p:nvPr>
            <p:ph type="dt" sz="half" idx="2"/>
          </p:nvPr>
        </p:nvSpPr>
        <p:spPr/>
        <p:txBody>
          <a:bodyPr/>
          <a:lstStyle/>
          <a:p>
            <a:r>
              <a:rPr lang="en-US"/>
              <a:t>OCTOBER 2025</a:t>
            </a:r>
            <a:endParaRPr lang="en-US" dirty="0"/>
          </a:p>
        </p:txBody>
      </p:sp>
      <p:graphicFrame>
        <p:nvGraphicFramePr>
          <p:cNvPr id="7" name="Table 6">
            <a:extLst>
              <a:ext uri="{FF2B5EF4-FFF2-40B4-BE49-F238E27FC236}">
                <a16:creationId xmlns:a16="http://schemas.microsoft.com/office/drawing/2014/main" id="{925AB6EC-EFFB-A3CB-EA74-1B602437F87F}"/>
              </a:ext>
            </a:extLst>
          </p:cNvPr>
          <p:cNvGraphicFramePr>
            <a:graphicFrameLocks noGrp="1"/>
          </p:cNvGraphicFramePr>
          <p:nvPr>
            <p:extLst>
              <p:ext uri="{D42A27DB-BD31-4B8C-83A1-F6EECF244321}">
                <p14:modId xmlns:p14="http://schemas.microsoft.com/office/powerpoint/2010/main" val="592984217"/>
              </p:ext>
            </p:extLst>
          </p:nvPr>
        </p:nvGraphicFramePr>
        <p:xfrm>
          <a:off x="284748" y="1566362"/>
          <a:ext cx="11622504" cy="4617720"/>
        </p:xfrm>
        <a:graphic>
          <a:graphicData uri="http://schemas.openxmlformats.org/drawingml/2006/table">
            <a:tbl>
              <a:tblPr firstRow="1" bandRow="1">
                <a:tableStyleId>{5940675A-B579-460E-94D1-54222C63F5DA}</a:tableStyleId>
              </a:tblPr>
              <a:tblGrid>
                <a:gridCol w="2905626">
                  <a:extLst>
                    <a:ext uri="{9D8B030D-6E8A-4147-A177-3AD203B41FA5}">
                      <a16:colId xmlns:a16="http://schemas.microsoft.com/office/drawing/2014/main" val="2965091158"/>
                    </a:ext>
                  </a:extLst>
                </a:gridCol>
                <a:gridCol w="2905626">
                  <a:extLst>
                    <a:ext uri="{9D8B030D-6E8A-4147-A177-3AD203B41FA5}">
                      <a16:colId xmlns:a16="http://schemas.microsoft.com/office/drawing/2014/main" val="1943214951"/>
                    </a:ext>
                  </a:extLst>
                </a:gridCol>
                <a:gridCol w="2905626">
                  <a:extLst>
                    <a:ext uri="{9D8B030D-6E8A-4147-A177-3AD203B41FA5}">
                      <a16:colId xmlns:a16="http://schemas.microsoft.com/office/drawing/2014/main" val="2036904806"/>
                    </a:ext>
                  </a:extLst>
                </a:gridCol>
                <a:gridCol w="2905626">
                  <a:extLst>
                    <a:ext uri="{9D8B030D-6E8A-4147-A177-3AD203B41FA5}">
                      <a16:colId xmlns:a16="http://schemas.microsoft.com/office/drawing/2014/main" val="2736412188"/>
                    </a:ext>
                  </a:extLst>
                </a:gridCol>
              </a:tblGrid>
              <a:tr h="370840">
                <a:tc>
                  <a:txBody>
                    <a:bodyPr/>
                    <a:lstStyle/>
                    <a:p>
                      <a:r>
                        <a:rPr lang="en-US" sz="1500" b="1" dirty="0">
                          <a:solidFill>
                            <a:schemeClr val="bg1"/>
                          </a:solidFill>
                        </a:rPr>
                        <a:t>Product, Method of Use, and Bioavailability</a:t>
                      </a:r>
                    </a:p>
                  </a:txBody>
                  <a:tcPr anchor="b">
                    <a:solidFill>
                      <a:srgbClr val="523178"/>
                    </a:solidFill>
                  </a:tcPr>
                </a:tc>
                <a:tc>
                  <a:txBody>
                    <a:bodyPr/>
                    <a:lstStyle/>
                    <a:p>
                      <a:r>
                        <a:rPr lang="en-US" sz="1500" b="1" dirty="0">
                          <a:solidFill>
                            <a:schemeClr val="bg1"/>
                          </a:solidFill>
                        </a:rPr>
                        <a:t>Bioavailability and Peak or Onset and Duration of Effect</a:t>
                      </a:r>
                    </a:p>
                  </a:txBody>
                  <a:tcPr anchor="b">
                    <a:solidFill>
                      <a:srgbClr val="523178"/>
                    </a:solidFill>
                  </a:tcPr>
                </a:tc>
                <a:tc>
                  <a:txBody>
                    <a:bodyPr/>
                    <a:lstStyle/>
                    <a:p>
                      <a:r>
                        <a:rPr lang="en-US" sz="1500" b="1" dirty="0">
                          <a:solidFill>
                            <a:schemeClr val="bg1"/>
                          </a:solidFill>
                        </a:rPr>
                        <a:t>Advantages</a:t>
                      </a:r>
                    </a:p>
                  </a:txBody>
                  <a:tcPr anchor="b">
                    <a:solidFill>
                      <a:srgbClr val="523178"/>
                    </a:solidFill>
                  </a:tcPr>
                </a:tc>
                <a:tc>
                  <a:txBody>
                    <a:bodyPr/>
                    <a:lstStyle/>
                    <a:p>
                      <a:r>
                        <a:rPr lang="en-US" sz="1500" b="1" dirty="0">
                          <a:solidFill>
                            <a:schemeClr val="bg1"/>
                          </a:solidFill>
                        </a:rPr>
                        <a:t>Disadvantages</a:t>
                      </a:r>
                    </a:p>
                  </a:txBody>
                  <a:tcPr anchor="b">
                    <a:solidFill>
                      <a:srgbClr val="523178"/>
                    </a:solidFill>
                  </a:tcPr>
                </a:tc>
                <a:extLst>
                  <a:ext uri="{0D108BD9-81ED-4DB2-BD59-A6C34878D82A}">
                    <a16:rowId xmlns:a16="http://schemas.microsoft.com/office/drawing/2014/main" val="1391323950"/>
                  </a:ext>
                </a:extLst>
              </a:tr>
              <a:tr h="370840">
                <a:tc>
                  <a:txBody>
                    <a:bodyPr/>
                    <a:lstStyle/>
                    <a:p>
                      <a:pPr marL="0" indent="0">
                        <a:buFont typeface="Arial" panose="020B0604020202020204" pitchFamily="34" charset="0"/>
                        <a:buNone/>
                      </a:pPr>
                      <a:r>
                        <a:rPr lang="en-US" sz="1500" b="1" dirty="0"/>
                        <a:t>Capsule/tablets/chewable tablets/orally disintegrating tablets/effervescent tablets/dissolvable powder/chewable gels: </a:t>
                      </a:r>
                      <a:r>
                        <a:rPr lang="en-US" sz="1500" dirty="0"/>
                        <a:t>Oral ingestion</a:t>
                      </a:r>
                    </a:p>
                  </a:txBody>
                  <a:tcPr/>
                </a:tc>
                <a:tc>
                  <a:txBody>
                    <a:bodyPr/>
                    <a:lstStyle/>
                    <a:p>
                      <a:pPr marL="137160" indent="-137160">
                        <a:buFont typeface="Arial" panose="020B0604020202020204" pitchFamily="34" charset="0"/>
                        <a:buChar char="•"/>
                      </a:pPr>
                      <a:r>
                        <a:rPr lang="en-US" sz="1500" b="1" dirty="0"/>
                        <a:t>Bioavailability:</a:t>
                      </a:r>
                      <a:r>
                        <a:rPr lang="en-US" sz="1500" dirty="0"/>
                        <a:t> 4% to 25% depending on the study. Variable due to drug degradation in the stomach, variable absorption in the stomach, and first-pass metabolism</a:t>
                      </a:r>
                    </a:p>
                    <a:p>
                      <a:pPr marL="137160" indent="-137160">
                        <a:buFont typeface="Arial" panose="020B0604020202020204" pitchFamily="34" charset="0"/>
                        <a:buChar char="•"/>
                      </a:pPr>
                      <a:r>
                        <a:rPr lang="en-US" sz="1500" b="1" dirty="0"/>
                        <a:t>Peak:</a:t>
                      </a:r>
                      <a:r>
                        <a:rPr lang="en-US" sz="1500" dirty="0"/>
                        <a:t> 1-5 hours</a:t>
                      </a:r>
                    </a:p>
                    <a:p>
                      <a:pPr marL="137160" indent="-137160">
                        <a:buFont typeface="Arial" panose="020B0604020202020204" pitchFamily="34" charset="0"/>
                        <a:buChar char="•"/>
                      </a:pPr>
                      <a:r>
                        <a:rPr lang="en-US" sz="1500" b="1" dirty="0"/>
                        <a:t>Duration:</a:t>
                      </a:r>
                      <a:r>
                        <a:rPr lang="en-US" sz="1500" dirty="0"/>
                        <a:t> ≤25 hours</a:t>
                      </a:r>
                    </a:p>
                  </a:txBody>
                  <a:tcPr/>
                </a:tc>
                <a:tc>
                  <a:txBody>
                    <a:bodyPr/>
                    <a:lstStyle/>
                    <a:p>
                      <a:pPr marL="137160" indent="-137160">
                        <a:buFont typeface="Arial" panose="020B0604020202020204" pitchFamily="34" charset="0"/>
                        <a:buChar char="•"/>
                      </a:pPr>
                      <a:r>
                        <a:rPr lang="en-US" sz="1500" dirty="0"/>
                        <a:t>Slow onset of action, low bioavailability</a:t>
                      </a:r>
                    </a:p>
                    <a:p>
                      <a:pPr marL="137160" indent="-137160">
                        <a:buFont typeface="Arial" panose="020B0604020202020204" pitchFamily="34" charset="0"/>
                        <a:buChar char="•"/>
                      </a:pPr>
                      <a:r>
                        <a:rPr lang="en-US" sz="1500" dirty="0"/>
                        <a:t>Avoids adverse effects of inhalation</a:t>
                      </a:r>
                    </a:p>
                    <a:p>
                      <a:pPr marL="137160" indent="-137160">
                        <a:buFont typeface="Arial" panose="020B0604020202020204" pitchFamily="34" charset="0"/>
                        <a:buChar char="•"/>
                      </a:pPr>
                      <a:r>
                        <a:rPr lang="en-US" sz="1500" dirty="0"/>
                        <a:t>Long duration of effect could be advantageous in certain clinical situations</a:t>
                      </a:r>
                    </a:p>
                  </a:txBody>
                  <a:tcPr/>
                </a:tc>
                <a:tc>
                  <a:txBody>
                    <a:bodyPr/>
                    <a:lstStyle/>
                    <a:p>
                      <a:pPr marL="137160" indent="-137160">
                        <a:buFont typeface="Arial" panose="020B0604020202020204" pitchFamily="34" charset="0"/>
                        <a:buChar char="•"/>
                      </a:pPr>
                      <a:r>
                        <a:rPr lang="en-US" sz="1500" dirty="0"/>
                        <a:t>Risk of dose stacking (repeating doses before an effect is felt). Usually attributable to a long period before onset of effect. Results in unanticipated intoxication and adverse effects</a:t>
                      </a:r>
                    </a:p>
                    <a:p>
                      <a:pPr marL="137160" indent="-137160">
                        <a:buFont typeface="Arial" panose="020B0604020202020204" pitchFamily="34" charset="0"/>
                        <a:buChar char="•"/>
                      </a:pPr>
                      <a:r>
                        <a:rPr lang="en-US" sz="1500" dirty="0"/>
                        <a:t>Absorption and onset and duration of effect can vary based on individual patient factors (e.g., fat content of meals, patient weight)</a:t>
                      </a:r>
                    </a:p>
                    <a:p>
                      <a:pPr marL="137160" indent="-137160">
                        <a:buFont typeface="Arial" panose="020B0604020202020204" pitchFamily="34" charset="0"/>
                        <a:buChar char="•"/>
                      </a:pPr>
                      <a:r>
                        <a:rPr lang="en-US" sz="1500" dirty="0"/>
                        <a:t>Difficult to titrate</a:t>
                      </a:r>
                    </a:p>
                  </a:txBody>
                  <a:tcPr/>
                </a:tc>
                <a:extLst>
                  <a:ext uri="{0D108BD9-81ED-4DB2-BD59-A6C34878D82A}">
                    <a16:rowId xmlns:a16="http://schemas.microsoft.com/office/drawing/2014/main" val="4279552632"/>
                  </a:ext>
                </a:extLst>
              </a:tr>
              <a:tr h="370840">
                <a:tc>
                  <a:txBody>
                    <a:bodyPr/>
                    <a:lstStyle/>
                    <a:p>
                      <a:pPr marL="0" indent="0">
                        <a:buFont typeface="Arial" panose="020B0604020202020204" pitchFamily="34" charset="0"/>
                        <a:buNone/>
                      </a:pPr>
                      <a:r>
                        <a:rPr lang="en-US" sz="1500" b="1" dirty="0"/>
                        <a:t>Tincture and spray: </a:t>
                      </a:r>
                      <a:r>
                        <a:rPr lang="en-US" sz="1500" dirty="0"/>
                        <a:t>Sublingual/oral</a:t>
                      </a:r>
                    </a:p>
                  </a:txBody>
                  <a:tcPr/>
                </a:tc>
                <a:tc>
                  <a:txBody>
                    <a:bodyPr/>
                    <a:lstStyle/>
                    <a:p>
                      <a:pPr marL="137160" indent="-137160">
                        <a:buFont typeface="Arial" panose="020B0604020202020204" pitchFamily="34" charset="0"/>
                        <a:buChar char="•"/>
                      </a:pPr>
                      <a:r>
                        <a:rPr lang="en-US" sz="1500" b="1" dirty="0"/>
                        <a:t>Bioavailability:</a:t>
                      </a:r>
                      <a:r>
                        <a:rPr lang="en-US" sz="1500" dirty="0"/>
                        <a:t> 87.5% to 90</a:t>
                      </a:r>
                    </a:p>
                    <a:p>
                      <a:pPr marL="137160" indent="-137160">
                        <a:buFont typeface="Arial" panose="020B0604020202020204" pitchFamily="34" charset="0"/>
                        <a:buChar char="•"/>
                      </a:pPr>
                      <a:r>
                        <a:rPr lang="en-US" sz="1500" b="1" dirty="0"/>
                        <a:t>Onset:</a:t>
                      </a:r>
                      <a:r>
                        <a:rPr lang="en-US" sz="1500" dirty="0"/>
                        <a:t> As early as 10 min</a:t>
                      </a:r>
                    </a:p>
                    <a:p>
                      <a:pPr marL="137160" indent="-137160">
                        <a:buFont typeface="Arial" panose="020B0604020202020204" pitchFamily="34" charset="0"/>
                        <a:buChar char="•"/>
                      </a:pPr>
                      <a:r>
                        <a:rPr lang="en-US" sz="1500" b="1" dirty="0"/>
                        <a:t>Duration:</a:t>
                      </a:r>
                      <a:r>
                        <a:rPr lang="en-US" sz="1500" dirty="0"/>
                        <a:t> ≤10 hours</a:t>
                      </a:r>
                    </a:p>
                  </a:txBody>
                  <a:tcPr/>
                </a:tc>
                <a:tc>
                  <a:txBody>
                    <a:bodyPr/>
                    <a:lstStyle/>
                    <a:p>
                      <a:pPr marL="137160" indent="-137160">
                        <a:buFont typeface="Arial" panose="020B0604020202020204" pitchFamily="34" charset="0"/>
                        <a:buChar char="•"/>
                      </a:pPr>
                      <a:r>
                        <a:rPr lang="en-US" sz="1500" dirty="0"/>
                        <a:t>Fast onset of action</a:t>
                      </a:r>
                    </a:p>
                    <a:p>
                      <a:pPr marL="137160" indent="-137160">
                        <a:buFont typeface="Arial" panose="020B0604020202020204" pitchFamily="34" charset="0"/>
                        <a:buChar char="•"/>
                      </a:pPr>
                      <a:r>
                        <a:rPr lang="en-US" sz="1500" dirty="0"/>
                        <a:t>Avoids adverse effects of inhalation</a:t>
                      </a:r>
                    </a:p>
                    <a:p>
                      <a:pPr marL="137160" indent="-137160">
                        <a:buFont typeface="Arial" panose="020B0604020202020204" pitchFamily="34" charset="0"/>
                        <a:buChar char="•"/>
                      </a:pPr>
                      <a:r>
                        <a:rPr lang="en-US" sz="1500" dirty="0"/>
                        <a:t>Advantageous for patients with swallowing difficulties</a:t>
                      </a:r>
                    </a:p>
                  </a:txBody>
                  <a:tcPr/>
                </a:tc>
                <a:tc>
                  <a:txBody>
                    <a:bodyPr/>
                    <a:lstStyle/>
                    <a:p>
                      <a:pPr marL="137160" indent="-137160">
                        <a:buFont typeface="Arial" panose="020B0604020202020204" pitchFamily="34" charset="0"/>
                        <a:buChar char="•"/>
                      </a:pPr>
                      <a:r>
                        <a:rPr lang="en-US" sz="1500" dirty="0"/>
                        <a:t>Taste</a:t>
                      </a:r>
                    </a:p>
                    <a:p>
                      <a:pPr marL="137160" indent="-137160">
                        <a:buFont typeface="Arial" panose="020B0604020202020204" pitchFamily="34" charset="0"/>
                        <a:buChar char="•"/>
                      </a:pPr>
                      <a:r>
                        <a:rPr lang="en-US" sz="1500" dirty="0"/>
                        <a:t>Potential for user error because patients can swallow the product rather than wait for absorption through oral membranes</a:t>
                      </a:r>
                    </a:p>
                  </a:txBody>
                  <a:tcPr/>
                </a:tc>
                <a:extLst>
                  <a:ext uri="{0D108BD9-81ED-4DB2-BD59-A6C34878D82A}">
                    <a16:rowId xmlns:a16="http://schemas.microsoft.com/office/drawing/2014/main" val="3964962726"/>
                  </a:ext>
                </a:extLst>
              </a:tr>
            </a:tbl>
          </a:graphicData>
        </a:graphic>
      </p:graphicFrame>
    </p:spTree>
    <p:extLst>
      <p:ext uri="{BB962C8B-B14F-4D97-AF65-F5344CB8AC3E}">
        <p14:creationId xmlns:p14="http://schemas.microsoft.com/office/powerpoint/2010/main" val="36084103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596E0A-5662-6698-5B44-4C1DB9B0D71A}"/>
              </a:ext>
            </a:extLst>
          </p:cNvPr>
          <p:cNvSpPr>
            <a:spLocks noGrp="1"/>
          </p:cNvSpPr>
          <p:nvPr>
            <p:ph type="title"/>
          </p:nvPr>
        </p:nvSpPr>
        <p:spPr/>
        <p:txBody>
          <a:bodyPr/>
          <a:lstStyle/>
          <a:p>
            <a:r>
              <a:rPr lang="en-US" dirty="0"/>
              <a:t>Medical Cannabis Administration Methods Currently Available in New York State, </a:t>
            </a:r>
            <a:r>
              <a:rPr lang="en-US" sz="2800" i="1" dirty="0"/>
              <a:t>cont.</a:t>
            </a:r>
            <a:endParaRPr lang="en-US" i="1" dirty="0"/>
          </a:p>
        </p:txBody>
      </p:sp>
      <p:sp>
        <p:nvSpPr>
          <p:cNvPr id="4" name="Footer Placeholder 3">
            <a:extLst>
              <a:ext uri="{FF2B5EF4-FFF2-40B4-BE49-F238E27FC236}">
                <a16:creationId xmlns:a16="http://schemas.microsoft.com/office/drawing/2014/main" id="{7682F81D-98E7-6B4E-EF80-C9B4A2E5D390}"/>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7D28EE17-78D4-472C-17F3-34ED382E7AB4}"/>
              </a:ext>
            </a:extLst>
          </p:cNvPr>
          <p:cNvSpPr>
            <a:spLocks noGrp="1"/>
          </p:cNvSpPr>
          <p:nvPr>
            <p:ph type="sldNum" sz="quarter" idx="12"/>
          </p:nvPr>
        </p:nvSpPr>
        <p:spPr/>
        <p:txBody>
          <a:bodyPr/>
          <a:lstStyle/>
          <a:p>
            <a:r>
              <a:rPr lang="en-US"/>
              <a:t>www.suguidelinesnys.org</a:t>
            </a:r>
            <a:endParaRPr lang="en-US" dirty="0"/>
          </a:p>
        </p:txBody>
      </p:sp>
      <p:sp>
        <p:nvSpPr>
          <p:cNvPr id="6" name="Date Placeholder 5">
            <a:extLst>
              <a:ext uri="{FF2B5EF4-FFF2-40B4-BE49-F238E27FC236}">
                <a16:creationId xmlns:a16="http://schemas.microsoft.com/office/drawing/2014/main" id="{FD96E919-8E41-0A74-2E04-4C713971E895}"/>
              </a:ext>
            </a:extLst>
          </p:cNvPr>
          <p:cNvSpPr>
            <a:spLocks noGrp="1"/>
          </p:cNvSpPr>
          <p:nvPr>
            <p:ph type="dt" sz="half" idx="2"/>
          </p:nvPr>
        </p:nvSpPr>
        <p:spPr/>
        <p:txBody>
          <a:bodyPr/>
          <a:lstStyle/>
          <a:p>
            <a:r>
              <a:rPr lang="en-US"/>
              <a:t>OCTOBER 2025</a:t>
            </a:r>
            <a:endParaRPr lang="en-US" dirty="0"/>
          </a:p>
        </p:txBody>
      </p:sp>
      <p:graphicFrame>
        <p:nvGraphicFramePr>
          <p:cNvPr id="7" name="Table 6">
            <a:extLst>
              <a:ext uri="{FF2B5EF4-FFF2-40B4-BE49-F238E27FC236}">
                <a16:creationId xmlns:a16="http://schemas.microsoft.com/office/drawing/2014/main" id="{925AB6EC-EFFB-A3CB-EA74-1B602437F87F}"/>
              </a:ext>
            </a:extLst>
          </p:cNvPr>
          <p:cNvGraphicFramePr>
            <a:graphicFrameLocks noGrp="1"/>
          </p:cNvGraphicFramePr>
          <p:nvPr>
            <p:extLst>
              <p:ext uri="{D42A27DB-BD31-4B8C-83A1-F6EECF244321}">
                <p14:modId xmlns:p14="http://schemas.microsoft.com/office/powerpoint/2010/main" val="1227133688"/>
              </p:ext>
            </p:extLst>
          </p:nvPr>
        </p:nvGraphicFramePr>
        <p:xfrm>
          <a:off x="284748" y="1566362"/>
          <a:ext cx="11622504" cy="4175760"/>
        </p:xfrm>
        <a:graphic>
          <a:graphicData uri="http://schemas.openxmlformats.org/drawingml/2006/table">
            <a:tbl>
              <a:tblPr firstRow="1" bandRow="1">
                <a:tableStyleId>{5940675A-B579-460E-94D1-54222C63F5DA}</a:tableStyleId>
              </a:tblPr>
              <a:tblGrid>
                <a:gridCol w="2905626">
                  <a:extLst>
                    <a:ext uri="{9D8B030D-6E8A-4147-A177-3AD203B41FA5}">
                      <a16:colId xmlns:a16="http://schemas.microsoft.com/office/drawing/2014/main" val="2965091158"/>
                    </a:ext>
                  </a:extLst>
                </a:gridCol>
                <a:gridCol w="2905626">
                  <a:extLst>
                    <a:ext uri="{9D8B030D-6E8A-4147-A177-3AD203B41FA5}">
                      <a16:colId xmlns:a16="http://schemas.microsoft.com/office/drawing/2014/main" val="1943214951"/>
                    </a:ext>
                  </a:extLst>
                </a:gridCol>
                <a:gridCol w="2905626">
                  <a:extLst>
                    <a:ext uri="{9D8B030D-6E8A-4147-A177-3AD203B41FA5}">
                      <a16:colId xmlns:a16="http://schemas.microsoft.com/office/drawing/2014/main" val="2036904806"/>
                    </a:ext>
                  </a:extLst>
                </a:gridCol>
                <a:gridCol w="2905626">
                  <a:extLst>
                    <a:ext uri="{9D8B030D-6E8A-4147-A177-3AD203B41FA5}">
                      <a16:colId xmlns:a16="http://schemas.microsoft.com/office/drawing/2014/main" val="2736412188"/>
                    </a:ext>
                  </a:extLst>
                </a:gridCol>
              </a:tblGrid>
              <a:tr h="370840">
                <a:tc>
                  <a:txBody>
                    <a:bodyPr/>
                    <a:lstStyle/>
                    <a:p>
                      <a:r>
                        <a:rPr lang="en-US" sz="1600" b="1" dirty="0">
                          <a:solidFill>
                            <a:schemeClr val="bg1"/>
                          </a:solidFill>
                        </a:rPr>
                        <a:t>Product, Method of Use, and Bioavailability</a:t>
                      </a:r>
                    </a:p>
                  </a:txBody>
                  <a:tcPr anchor="b">
                    <a:solidFill>
                      <a:srgbClr val="523178"/>
                    </a:solidFill>
                  </a:tcPr>
                </a:tc>
                <a:tc>
                  <a:txBody>
                    <a:bodyPr/>
                    <a:lstStyle/>
                    <a:p>
                      <a:r>
                        <a:rPr lang="en-US" sz="1600" b="1" dirty="0">
                          <a:solidFill>
                            <a:schemeClr val="bg1"/>
                          </a:solidFill>
                        </a:rPr>
                        <a:t>Bioavailability and Peak or Onset and Duration of Effect</a:t>
                      </a:r>
                    </a:p>
                  </a:txBody>
                  <a:tcPr anchor="b">
                    <a:solidFill>
                      <a:srgbClr val="523178"/>
                    </a:solidFill>
                  </a:tcPr>
                </a:tc>
                <a:tc>
                  <a:txBody>
                    <a:bodyPr/>
                    <a:lstStyle/>
                    <a:p>
                      <a:r>
                        <a:rPr lang="en-US" sz="1600" b="1" dirty="0">
                          <a:solidFill>
                            <a:schemeClr val="bg1"/>
                          </a:solidFill>
                        </a:rPr>
                        <a:t>Advantages</a:t>
                      </a:r>
                    </a:p>
                  </a:txBody>
                  <a:tcPr anchor="b">
                    <a:solidFill>
                      <a:srgbClr val="523178"/>
                    </a:solidFill>
                  </a:tcPr>
                </a:tc>
                <a:tc>
                  <a:txBody>
                    <a:bodyPr/>
                    <a:lstStyle/>
                    <a:p>
                      <a:r>
                        <a:rPr lang="en-US" sz="1600" b="1" dirty="0">
                          <a:solidFill>
                            <a:schemeClr val="bg1"/>
                          </a:solidFill>
                        </a:rPr>
                        <a:t>Disadvantages</a:t>
                      </a:r>
                    </a:p>
                  </a:txBody>
                  <a:tcPr anchor="b">
                    <a:solidFill>
                      <a:srgbClr val="523178"/>
                    </a:solidFill>
                  </a:tcPr>
                </a:tc>
                <a:extLst>
                  <a:ext uri="{0D108BD9-81ED-4DB2-BD59-A6C34878D82A}">
                    <a16:rowId xmlns:a16="http://schemas.microsoft.com/office/drawing/2014/main" val="1391323950"/>
                  </a:ext>
                </a:extLst>
              </a:tr>
              <a:tr h="370840">
                <a:tc>
                  <a:txBody>
                    <a:bodyPr/>
                    <a:lstStyle/>
                    <a:p>
                      <a:pPr marL="0" indent="0">
                        <a:buFont typeface="Arial" panose="020B0604020202020204" pitchFamily="34" charset="0"/>
                        <a:buNone/>
                      </a:pPr>
                      <a:r>
                        <a:rPr lang="en-US" sz="1600" b="1" dirty="0"/>
                        <a:t>Suppository: </a:t>
                      </a:r>
                      <a:r>
                        <a:rPr lang="en-US" sz="1600" dirty="0"/>
                        <a:t>Rectal</a:t>
                      </a:r>
                    </a:p>
                  </a:txBody>
                  <a:tcPr/>
                </a:tc>
                <a:tc>
                  <a:txBody>
                    <a:bodyPr/>
                    <a:lstStyle/>
                    <a:p>
                      <a:pPr marL="137160" indent="-137160">
                        <a:buFont typeface="Arial" panose="020B0604020202020204" pitchFamily="34" charset="0"/>
                        <a:buChar char="•"/>
                      </a:pPr>
                      <a:r>
                        <a:rPr lang="en-US" sz="1600" b="1" dirty="0"/>
                        <a:t>Bioavailability:</a:t>
                      </a:r>
                      <a:r>
                        <a:rPr lang="en-US" sz="1600" dirty="0"/>
                        <a:t> 14% to 67%</a:t>
                      </a:r>
                    </a:p>
                    <a:p>
                      <a:pPr marL="137160" indent="-137160">
                        <a:buFont typeface="Arial" panose="020B0604020202020204" pitchFamily="34" charset="0"/>
                        <a:buChar char="•"/>
                      </a:pPr>
                      <a:r>
                        <a:rPr lang="en-US" sz="1600" b="1" dirty="0"/>
                        <a:t>Onset:</a:t>
                      </a:r>
                      <a:r>
                        <a:rPr lang="en-US" sz="1600" dirty="0"/>
                        <a:t> 1-2 hours</a:t>
                      </a:r>
                    </a:p>
                    <a:p>
                      <a:pPr marL="137160" indent="-137160">
                        <a:buFont typeface="Arial" panose="020B0604020202020204" pitchFamily="34" charset="0"/>
                        <a:buChar char="•"/>
                      </a:pPr>
                      <a:r>
                        <a:rPr lang="en-US" sz="1600" b="1" dirty="0"/>
                        <a:t>Duration:</a:t>
                      </a:r>
                      <a:r>
                        <a:rPr lang="en-US" sz="1600" dirty="0"/>
                        <a:t> ≤8 hours</a:t>
                      </a:r>
                    </a:p>
                  </a:txBody>
                  <a:tcPr/>
                </a:tc>
                <a:tc>
                  <a:txBody>
                    <a:bodyPr/>
                    <a:lstStyle/>
                    <a:p>
                      <a:pPr marL="137160" indent="-137160">
                        <a:buFont typeface="Arial" panose="020B0604020202020204" pitchFamily="34" charset="0"/>
                        <a:buChar char="•"/>
                      </a:pPr>
                      <a:r>
                        <a:rPr lang="en-US" sz="1600" dirty="0"/>
                        <a:t>Avoids first-pass metabolism</a:t>
                      </a:r>
                    </a:p>
                    <a:p>
                      <a:pPr marL="137160" indent="-137160">
                        <a:buFont typeface="Arial" panose="020B0604020202020204" pitchFamily="34" charset="0"/>
                        <a:buChar char="•"/>
                      </a:pPr>
                      <a:r>
                        <a:rPr lang="en-US" sz="1600" dirty="0"/>
                        <a:t>Avoids adverse effects of inhalation </a:t>
                      </a:r>
                    </a:p>
                  </a:txBody>
                  <a:tcPr/>
                </a:tc>
                <a:tc>
                  <a:txBody>
                    <a:bodyPr/>
                    <a:lstStyle/>
                    <a:p>
                      <a:pPr marL="137160" indent="-137160">
                        <a:buFont typeface="Arial" panose="020B0604020202020204" pitchFamily="34" charset="0"/>
                        <a:buChar char="•"/>
                      </a:pPr>
                      <a:r>
                        <a:rPr lang="en-US" sz="1600" dirty="0"/>
                        <a:t>Inconvenient dosing method</a:t>
                      </a:r>
                    </a:p>
                    <a:p>
                      <a:pPr marL="137160" indent="-137160">
                        <a:buFont typeface="Arial" panose="020B0604020202020204" pitchFamily="34" charset="0"/>
                        <a:buChar char="•"/>
                      </a:pPr>
                      <a:r>
                        <a:rPr lang="en-US" sz="1600" dirty="0"/>
                        <a:t>Very little supporting data for the use of suppositories</a:t>
                      </a:r>
                    </a:p>
                  </a:txBody>
                  <a:tcPr/>
                </a:tc>
                <a:extLst>
                  <a:ext uri="{0D108BD9-81ED-4DB2-BD59-A6C34878D82A}">
                    <a16:rowId xmlns:a16="http://schemas.microsoft.com/office/drawing/2014/main" val="4279552632"/>
                  </a:ext>
                </a:extLst>
              </a:tr>
              <a:tr h="370840">
                <a:tc>
                  <a:txBody>
                    <a:bodyPr/>
                    <a:lstStyle/>
                    <a:p>
                      <a:pPr marL="0" indent="0">
                        <a:buFont typeface="Arial" panose="020B0604020202020204" pitchFamily="34" charset="0"/>
                        <a:buNone/>
                      </a:pPr>
                      <a:r>
                        <a:rPr lang="en-US" sz="1600" b="1" dirty="0"/>
                        <a:t>Lotions, gels: </a:t>
                      </a:r>
                      <a:r>
                        <a:rPr lang="en-US" sz="1600" dirty="0"/>
                        <a:t>Transdermal</a:t>
                      </a:r>
                    </a:p>
                  </a:txBody>
                  <a:tcPr/>
                </a:tc>
                <a:tc>
                  <a:txBody>
                    <a:bodyPr/>
                    <a:lstStyle/>
                    <a:p>
                      <a:pPr marL="137160" indent="-137160">
                        <a:buFont typeface="Arial" panose="020B0604020202020204" pitchFamily="34" charset="0"/>
                        <a:buChar char="•"/>
                      </a:pPr>
                      <a:r>
                        <a:rPr lang="en-US" sz="1600" b="1" dirty="0"/>
                        <a:t>Bioavailability:</a:t>
                      </a:r>
                      <a:r>
                        <a:rPr lang="en-US" sz="1600" dirty="0"/>
                        <a:t> Depends on formulation. Data is extrapolated from animal models. There may be wide variability in effect onset based on formulation, heat application, and amount of fat in tissue where applied</a:t>
                      </a:r>
                    </a:p>
                    <a:p>
                      <a:pPr marL="137160" indent="-137160">
                        <a:buFont typeface="Arial" panose="020B0604020202020204" pitchFamily="34" charset="0"/>
                        <a:buChar char="•"/>
                      </a:pPr>
                      <a:r>
                        <a:rPr lang="en-US" sz="1600" b="1" dirty="0"/>
                        <a:t>Onset:</a:t>
                      </a:r>
                      <a:r>
                        <a:rPr lang="en-US" sz="1600" dirty="0"/>
                        <a:t> 2 hours</a:t>
                      </a:r>
                    </a:p>
                    <a:p>
                      <a:pPr marL="137160" indent="-137160">
                        <a:buFont typeface="Arial" panose="020B0604020202020204" pitchFamily="34" charset="0"/>
                        <a:buChar char="•"/>
                      </a:pPr>
                      <a:r>
                        <a:rPr lang="en-US" sz="1600" b="1" dirty="0"/>
                        <a:t>Duration:</a:t>
                      </a:r>
                      <a:r>
                        <a:rPr lang="en-US" sz="1600" dirty="0"/>
                        <a:t> ≤48 hours</a:t>
                      </a:r>
                    </a:p>
                    <a:p>
                      <a:pPr marL="137160" indent="-137160">
                        <a:buFont typeface="Arial" panose="020B0604020202020204" pitchFamily="34" charset="0"/>
                        <a:buChar char="•"/>
                      </a:pPr>
                      <a:endParaRPr lang="en-US" sz="1600" dirty="0"/>
                    </a:p>
                  </a:txBody>
                  <a:tcPr/>
                </a:tc>
                <a:tc>
                  <a:txBody>
                    <a:bodyPr/>
                    <a:lstStyle/>
                    <a:p>
                      <a:pPr marL="137160" indent="-137160">
                        <a:buFont typeface="Arial" panose="020B0604020202020204" pitchFamily="34" charset="0"/>
                        <a:buChar char="•"/>
                      </a:pPr>
                      <a:r>
                        <a:rPr lang="en-US" sz="1600" dirty="0"/>
                        <a:t>Avoids adverse effects of inhalation</a:t>
                      </a:r>
                    </a:p>
                    <a:p>
                      <a:pPr marL="137160" indent="-137160">
                        <a:buFont typeface="Arial" panose="020B0604020202020204" pitchFamily="34" charset="0"/>
                        <a:buChar char="•"/>
                      </a:pPr>
                      <a:r>
                        <a:rPr lang="en-US" sz="1600" dirty="0"/>
                        <a:t>Helpful for patients unable to adhere to other formulations (terminal illness, etc.)</a:t>
                      </a:r>
                    </a:p>
                  </a:txBody>
                  <a:tcPr/>
                </a:tc>
                <a:tc>
                  <a:txBody>
                    <a:bodyPr/>
                    <a:lstStyle/>
                    <a:p>
                      <a:pPr marL="0" indent="0">
                        <a:buFont typeface="Arial" panose="020B0604020202020204" pitchFamily="34" charset="0"/>
                        <a:buNone/>
                      </a:pPr>
                      <a:r>
                        <a:rPr lang="en-US" sz="1600" dirty="0"/>
                        <a:t>Variability of bioavailability depending on formulation</a:t>
                      </a:r>
                    </a:p>
                  </a:txBody>
                  <a:tcPr/>
                </a:tc>
                <a:extLst>
                  <a:ext uri="{0D108BD9-81ED-4DB2-BD59-A6C34878D82A}">
                    <a16:rowId xmlns:a16="http://schemas.microsoft.com/office/drawing/2014/main" val="3964962726"/>
                  </a:ext>
                </a:extLst>
              </a:tr>
            </a:tbl>
          </a:graphicData>
        </a:graphic>
      </p:graphicFrame>
    </p:spTree>
    <p:extLst>
      <p:ext uri="{BB962C8B-B14F-4D97-AF65-F5344CB8AC3E}">
        <p14:creationId xmlns:p14="http://schemas.microsoft.com/office/powerpoint/2010/main" val="38470733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596E0A-5662-6698-5B44-4C1DB9B0D71A}"/>
              </a:ext>
            </a:extLst>
          </p:cNvPr>
          <p:cNvSpPr>
            <a:spLocks noGrp="1"/>
          </p:cNvSpPr>
          <p:nvPr>
            <p:ph type="title"/>
          </p:nvPr>
        </p:nvSpPr>
        <p:spPr/>
        <p:txBody>
          <a:bodyPr/>
          <a:lstStyle/>
          <a:p>
            <a:r>
              <a:rPr lang="en-US" dirty="0"/>
              <a:t>Medical Cannabis Administration Methods Currently Available in New York State, </a:t>
            </a:r>
            <a:r>
              <a:rPr lang="en-US" sz="2800" i="1" dirty="0"/>
              <a:t>cont.</a:t>
            </a:r>
            <a:endParaRPr lang="en-US" i="1" dirty="0"/>
          </a:p>
        </p:txBody>
      </p:sp>
      <p:sp>
        <p:nvSpPr>
          <p:cNvPr id="4" name="Footer Placeholder 3">
            <a:extLst>
              <a:ext uri="{FF2B5EF4-FFF2-40B4-BE49-F238E27FC236}">
                <a16:creationId xmlns:a16="http://schemas.microsoft.com/office/drawing/2014/main" id="{7682F81D-98E7-6B4E-EF80-C9B4A2E5D390}"/>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7D28EE17-78D4-472C-17F3-34ED382E7AB4}"/>
              </a:ext>
            </a:extLst>
          </p:cNvPr>
          <p:cNvSpPr>
            <a:spLocks noGrp="1"/>
          </p:cNvSpPr>
          <p:nvPr>
            <p:ph type="sldNum" sz="quarter" idx="12"/>
          </p:nvPr>
        </p:nvSpPr>
        <p:spPr/>
        <p:txBody>
          <a:bodyPr/>
          <a:lstStyle/>
          <a:p>
            <a:r>
              <a:rPr lang="en-US"/>
              <a:t>www.suguidelinesnys.org</a:t>
            </a:r>
            <a:endParaRPr lang="en-US" dirty="0"/>
          </a:p>
        </p:txBody>
      </p:sp>
      <p:sp>
        <p:nvSpPr>
          <p:cNvPr id="6" name="Date Placeholder 5">
            <a:extLst>
              <a:ext uri="{FF2B5EF4-FFF2-40B4-BE49-F238E27FC236}">
                <a16:creationId xmlns:a16="http://schemas.microsoft.com/office/drawing/2014/main" id="{FD96E919-8E41-0A74-2E04-4C713971E895}"/>
              </a:ext>
            </a:extLst>
          </p:cNvPr>
          <p:cNvSpPr>
            <a:spLocks noGrp="1"/>
          </p:cNvSpPr>
          <p:nvPr>
            <p:ph type="dt" sz="half" idx="2"/>
          </p:nvPr>
        </p:nvSpPr>
        <p:spPr/>
        <p:txBody>
          <a:bodyPr/>
          <a:lstStyle/>
          <a:p>
            <a:r>
              <a:rPr lang="en-US"/>
              <a:t>OCTOBER 2025</a:t>
            </a:r>
            <a:endParaRPr lang="en-US" dirty="0"/>
          </a:p>
        </p:txBody>
      </p:sp>
      <p:graphicFrame>
        <p:nvGraphicFramePr>
          <p:cNvPr id="7" name="Table 6">
            <a:extLst>
              <a:ext uri="{FF2B5EF4-FFF2-40B4-BE49-F238E27FC236}">
                <a16:creationId xmlns:a16="http://schemas.microsoft.com/office/drawing/2014/main" id="{925AB6EC-EFFB-A3CB-EA74-1B602437F87F}"/>
              </a:ext>
            </a:extLst>
          </p:cNvPr>
          <p:cNvGraphicFramePr>
            <a:graphicFrameLocks noGrp="1"/>
          </p:cNvGraphicFramePr>
          <p:nvPr>
            <p:extLst>
              <p:ext uri="{D42A27DB-BD31-4B8C-83A1-F6EECF244321}">
                <p14:modId xmlns:p14="http://schemas.microsoft.com/office/powerpoint/2010/main" val="4138039775"/>
              </p:ext>
            </p:extLst>
          </p:nvPr>
        </p:nvGraphicFramePr>
        <p:xfrm>
          <a:off x="284748" y="1566362"/>
          <a:ext cx="11622504" cy="2865120"/>
        </p:xfrm>
        <a:graphic>
          <a:graphicData uri="http://schemas.openxmlformats.org/drawingml/2006/table">
            <a:tbl>
              <a:tblPr firstRow="1" bandRow="1">
                <a:tableStyleId>{5940675A-B579-460E-94D1-54222C63F5DA}</a:tableStyleId>
              </a:tblPr>
              <a:tblGrid>
                <a:gridCol w="2905626">
                  <a:extLst>
                    <a:ext uri="{9D8B030D-6E8A-4147-A177-3AD203B41FA5}">
                      <a16:colId xmlns:a16="http://schemas.microsoft.com/office/drawing/2014/main" val="2965091158"/>
                    </a:ext>
                  </a:extLst>
                </a:gridCol>
                <a:gridCol w="2905626">
                  <a:extLst>
                    <a:ext uri="{9D8B030D-6E8A-4147-A177-3AD203B41FA5}">
                      <a16:colId xmlns:a16="http://schemas.microsoft.com/office/drawing/2014/main" val="1943214951"/>
                    </a:ext>
                  </a:extLst>
                </a:gridCol>
                <a:gridCol w="2905626">
                  <a:extLst>
                    <a:ext uri="{9D8B030D-6E8A-4147-A177-3AD203B41FA5}">
                      <a16:colId xmlns:a16="http://schemas.microsoft.com/office/drawing/2014/main" val="2036904806"/>
                    </a:ext>
                  </a:extLst>
                </a:gridCol>
                <a:gridCol w="2905626">
                  <a:extLst>
                    <a:ext uri="{9D8B030D-6E8A-4147-A177-3AD203B41FA5}">
                      <a16:colId xmlns:a16="http://schemas.microsoft.com/office/drawing/2014/main" val="2736412188"/>
                    </a:ext>
                  </a:extLst>
                </a:gridCol>
              </a:tblGrid>
              <a:tr h="370840">
                <a:tc>
                  <a:txBody>
                    <a:bodyPr/>
                    <a:lstStyle/>
                    <a:p>
                      <a:r>
                        <a:rPr lang="en-US" sz="1600" b="1" dirty="0">
                          <a:solidFill>
                            <a:schemeClr val="bg1"/>
                          </a:solidFill>
                        </a:rPr>
                        <a:t>Product, Method of Use, and Bioavailability</a:t>
                      </a:r>
                    </a:p>
                  </a:txBody>
                  <a:tcPr anchor="b">
                    <a:solidFill>
                      <a:srgbClr val="523178"/>
                    </a:solidFill>
                  </a:tcPr>
                </a:tc>
                <a:tc>
                  <a:txBody>
                    <a:bodyPr/>
                    <a:lstStyle/>
                    <a:p>
                      <a:r>
                        <a:rPr lang="en-US" sz="1600" b="1" dirty="0">
                          <a:solidFill>
                            <a:schemeClr val="bg1"/>
                          </a:solidFill>
                        </a:rPr>
                        <a:t>Bioavailability and Peak or Onset and Duration of Effect</a:t>
                      </a:r>
                    </a:p>
                  </a:txBody>
                  <a:tcPr anchor="b">
                    <a:solidFill>
                      <a:srgbClr val="523178"/>
                    </a:solidFill>
                  </a:tcPr>
                </a:tc>
                <a:tc>
                  <a:txBody>
                    <a:bodyPr/>
                    <a:lstStyle/>
                    <a:p>
                      <a:r>
                        <a:rPr lang="en-US" sz="1600" b="1" dirty="0">
                          <a:solidFill>
                            <a:schemeClr val="bg1"/>
                          </a:solidFill>
                        </a:rPr>
                        <a:t>Advantages</a:t>
                      </a:r>
                    </a:p>
                  </a:txBody>
                  <a:tcPr anchor="b">
                    <a:solidFill>
                      <a:srgbClr val="523178"/>
                    </a:solidFill>
                  </a:tcPr>
                </a:tc>
                <a:tc>
                  <a:txBody>
                    <a:bodyPr/>
                    <a:lstStyle/>
                    <a:p>
                      <a:r>
                        <a:rPr lang="en-US" sz="1600" b="1" dirty="0">
                          <a:solidFill>
                            <a:schemeClr val="bg1"/>
                          </a:solidFill>
                        </a:rPr>
                        <a:t>Disadvantages</a:t>
                      </a:r>
                    </a:p>
                  </a:txBody>
                  <a:tcPr anchor="b">
                    <a:solidFill>
                      <a:srgbClr val="523178"/>
                    </a:solidFill>
                  </a:tcPr>
                </a:tc>
                <a:extLst>
                  <a:ext uri="{0D108BD9-81ED-4DB2-BD59-A6C34878D82A}">
                    <a16:rowId xmlns:a16="http://schemas.microsoft.com/office/drawing/2014/main" val="1391323950"/>
                  </a:ext>
                </a:extLst>
              </a:tr>
              <a:tr h="370840">
                <a:tc>
                  <a:txBody>
                    <a:bodyPr/>
                    <a:lstStyle/>
                    <a:p>
                      <a:pPr marL="0" indent="0">
                        <a:buFont typeface="Arial" panose="020B0604020202020204" pitchFamily="34" charset="0"/>
                        <a:buNone/>
                      </a:pPr>
                      <a:r>
                        <a:rPr lang="en-US" sz="1600" b="1" dirty="0"/>
                        <a:t>Dabs, waxes, shatter: </a:t>
                      </a:r>
                      <a:r>
                        <a:rPr lang="en-US" sz="1600" dirty="0"/>
                        <a:t>Cannabinoid concentrates with very high levels of THC (often &gt;60%) applied to a hot platform and inhaled</a:t>
                      </a:r>
                    </a:p>
                  </a:txBody>
                  <a:tcPr/>
                </a:tc>
                <a:tc>
                  <a:txBody>
                    <a:bodyPr/>
                    <a:lstStyle/>
                    <a:p>
                      <a:pPr marL="137160" indent="-137160">
                        <a:buFont typeface="Arial" panose="020B0604020202020204" pitchFamily="34" charset="0"/>
                        <a:buChar char="•"/>
                      </a:pPr>
                      <a:r>
                        <a:rPr lang="en-US" sz="1600" b="1" dirty="0"/>
                        <a:t>Bioavailability:</a:t>
                      </a:r>
                      <a:r>
                        <a:rPr lang="en-US" sz="1600" dirty="0"/>
                        <a:t> ~75% based on laboratory studies</a:t>
                      </a:r>
                    </a:p>
                    <a:p>
                      <a:pPr marL="137160" indent="-137160">
                        <a:buFont typeface="Arial" panose="020B0604020202020204" pitchFamily="34" charset="0"/>
                        <a:buChar char="•"/>
                      </a:pPr>
                      <a:r>
                        <a:rPr lang="en-US" sz="1600" b="1" dirty="0"/>
                        <a:t>Onset:</a:t>
                      </a:r>
                      <a:r>
                        <a:rPr lang="en-US" sz="1600" dirty="0"/>
                        <a:t> Almost immediate</a:t>
                      </a:r>
                    </a:p>
                    <a:p>
                      <a:pPr marL="137160" indent="-137160">
                        <a:buFont typeface="Arial" panose="020B0604020202020204" pitchFamily="34" charset="0"/>
                        <a:buChar char="•"/>
                      </a:pPr>
                      <a:r>
                        <a:rPr lang="en-US" sz="1600" b="1" dirty="0"/>
                        <a:t>Duration:</a:t>
                      </a:r>
                      <a:r>
                        <a:rPr lang="en-US" sz="1600" dirty="0"/>
                        <a:t> 2-3 hours, though may vary by dose</a:t>
                      </a:r>
                    </a:p>
                  </a:txBody>
                  <a:tcPr/>
                </a:tc>
                <a:tc>
                  <a:txBody>
                    <a:bodyPr/>
                    <a:lstStyle/>
                    <a:p>
                      <a:pPr marL="0" indent="0">
                        <a:buFont typeface="Arial" panose="020B0604020202020204" pitchFamily="34" charset="0"/>
                        <a:buNone/>
                      </a:pPr>
                      <a:r>
                        <a:rPr lang="en-US" sz="1600" dirty="0"/>
                        <a:t>Quick onset of action</a:t>
                      </a:r>
                    </a:p>
                  </a:txBody>
                  <a:tcPr/>
                </a:tc>
                <a:tc>
                  <a:txBody>
                    <a:bodyPr/>
                    <a:lstStyle/>
                    <a:p>
                      <a:pPr marL="137160" indent="-137160">
                        <a:buFont typeface="Arial" panose="020B0604020202020204" pitchFamily="34" charset="0"/>
                        <a:buChar char="•"/>
                      </a:pPr>
                      <a:r>
                        <a:rPr lang="en-US" sz="1600" dirty="0"/>
                        <a:t>Intoxication: Higher THC concentration may cause more intoxication than other administration methods</a:t>
                      </a:r>
                    </a:p>
                    <a:p>
                      <a:pPr marL="137160" indent="-137160">
                        <a:buFont typeface="Arial" panose="020B0604020202020204" pitchFamily="34" charset="0"/>
                        <a:buChar char="•"/>
                      </a:pPr>
                      <a:r>
                        <a:rPr lang="en-US" sz="1600" dirty="0"/>
                        <a:t>Potential for lung injury</a:t>
                      </a:r>
                    </a:p>
                    <a:p>
                      <a:pPr marL="137160" indent="-137160">
                        <a:buFont typeface="Arial" panose="020B0604020202020204" pitchFamily="34" charset="0"/>
                        <a:buChar char="•"/>
                      </a:pPr>
                      <a:r>
                        <a:rPr lang="en-US" sz="1600" dirty="0"/>
                        <a:t>Exposure to solvents and pesticides, especially when using unregulated dabs</a:t>
                      </a:r>
                    </a:p>
                    <a:p>
                      <a:pPr marL="137160" indent="-137160">
                        <a:buFont typeface="Arial" panose="020B0604020202020204" pitchFamily="34" charset="0"/>
                        <a:buChar char="•"/>
                      </a:pPr>
                      <a:r>
                        <a:rPr lang="en-US" sz="1600" dirty="0"/>
                        <a:t>Psychosis or hallucinations</a:t>
                      </a:r>
                    </a:p>
                  </a:txBody>
                  <a:tcPr/>
                </a:tc>
                <a:extLst>
                  <a:ext uri="{0D108BD9-81ED-4DB2-BD59-A6C34878D82A}">
                    <a16:rowId xmlns:a16="http://schemas.microsoft.com/office/drawing/2014/main" val="4279552632"/>
                  </a:ext>
                </a:extLst>
              </a:tr>
            </a:tbl>
          </a:graphicData>
        </a:graphic>
      </p:graphicFrame>
    </p:spTree>
    <p:extLst>
      <p:ext uri="{BB962C8B-B14F-4D97-AF65-F5344CB8AC3E}">
        <p14:creationId xmlns:p14="http://schemas.microsoft.com/office/powerpoint/2010/main" val="38682756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1BC6B-9017-F1AC-F4BF-851E10EBE4DB}"/>
              </a:ext>
            </a:extLst>
          </p:cNvPr>
          <p:cNvSpPr>
            <a:spLocks noGrp="1"/>
          </p:cNvSpPr>
          <p:nvPr>
            <p:ph type="title"/>
          </p:nvPr>
        </p:nvSpPr>
        <p:spPr/>
        <p:txBody>
          <a:bodyPr/>
          <a:lstStyle/>
          <a:p>
            <a:r>
              <a:rPr lang="en-US" dirty="0"/>
              <a:t>Recommendations:</a:t>
            </a:r>
            <a:br>
              <a:rPr lang="en-US" dirty="0"/>
            </a:br>
            <a:r>
              <a:rPr lang="en-US" dirty="0"/>
              <a:t>Assessment</a:t>
            </a:r>
          </a:p>
        </p:txBody>
      </p:sp>
      <p:sp>
        <p:nvSpPr>
          <p:cNvPr id="3" name="Content Placeholder 2">
            <a:extLst>
              <a:ext uri="{FF2B5EF4-FFF2-40B4-BE49-F238E27FC236}">
                <a16:creationId xmlns:a16="http://schemas.microsoft.com/office/drawing/2014/main" id="{399CD570-BFB4-EDCA-40C6-3CE1291ED585}"/>
              </a:ext>
            </a:extLst>
          </p:cNvPr>
          <p:cNvSpPr>
            <a:spLocks noGrp="1"/>
          </p:cNvSpPr>
          <p:nvPr>
            <p:ph idx="1"/>
          </p:nvPr>
        </p:nvSpPr>
        <p:spPr/>
        <p:txBody>
          <a:bodyPr>
            <a:normAutofit fontScale="77500" lnSpcReduction="20000"/>
          </a:bodyPr>
          <a:lstStyle/>
          <a:p>
            <a:r>
              <a:rPr lang="en-US" dirty="0"/>
              <a:t>Before certifying a patient for medical cannabis use or guiding patients on reducing harm when using cannabis, clinicians should determine the following:</a:t>
            </a:r>
          </a:p>
          <a:p>
            <a:pPr lvl="1"/>
            <a:r>
              <a:rPr lang="en-US" dirty="0"/>
              <a:t>Current and previous use of medical, regulated adult-use, or unregulated cannabis, including amount and administration method (A3)</a:t>
            </a:r>
          </a:p>
          <a:p>
            <a:pPr lvl="1"/>
            <a:r>
              <a:rPr lang="en-US" dirty="0"/>
              <a:t>­Method used for smoking cannabis (e.g., pipe or rolling papers), if applicable (A3)</a:t>
            </a:r>
          </a:p>
          <a:p>
            <a:pPr lvl="1"/>
            <a:r>
              <a:rPr lang="en-US" dirty="0"/>
              <a:t>­Known history of arrhythmia, CAD, SUD, or psychosis or family history of schizophrenia (A2)</a:t>
            </a:r>
          </a:p>
          <a:p>
            <a:pPr lvl="1"/>
            <a:r>
              <a:rPr lang="en-US" dirty="0"/>
              <a:t>­Current diagnosis of cannabis use disorder based on DSM-5-TR diagnostic criteria (A3)</a:t>
            </a:r>
          </a:p>
          <a:p>
            <a:pPr lvl="1"/>
            <a:r>
              <a:rPr lang="en-US" dirty="0"/>
              <a:t>­Potential drug-drug interactions with medical cannabis (A*)</a:t>
            </a:r>
          </a:p>
          <a:p>
            <a:r>
              <a:rPr lang="en-US" dirty="0"/>
              <a:t>Clinicians should assess and document the qualifying condition for medical cannabis based on medical records and patient evaluation with standardized tools (A*), such as:</a:t>
            </a:r>
          </a:p>
          <a:p>
            <a:pPr lvl="1"/>
            <a:r>
              <a:rPr lang="en-US" dirty="0"/>
              <a:t>­</a:t>
            </a:r>
            <a:r>
              <a:rPr lang="en-US" dirty="0">
                <a:hlinkClick r:id="rId2"/>
              </a:rPr>
              <a:t>PEG Scale</a:t>
            </a:r>
            <a:endParaRPr lang="en-US" dirty="0"/>
          </a:p>
          <a:p>
            <a:pPr lvl="1"/>
            <a:r>
              <a:rPr lang="en-US" dirty="0"/>
              <a:t>­</a:t>
            </a:r>
            <a:r>
              <a:rPr lang="en-US" dirty="0">
                <a:hlinkClick r:id="rId3"/>
              </a:rPr>
              <a:t>DSM-5 PTSD Checklist</a:t>
            </a:r>
            <a:endParaRPr lang="en-US" dirty="0"/>
          </a:p>
          <a:p>
            <a:endParaRPr lang="en-US" dirty="0"/>
          </a:p>
        </p:txBody>
      </p:sp>
      <p:sp>
        <p:nvSpPr>
          <p:cNvPr id="4" name="Footer Placeholder 3">
            <a:extLst>
              <a:ext uri="{FF2B5EF4-FFF2-40B4-BE49-F238E27FC236}">
                <a16:creationId xmlns:a16="http://schemas.microsoft.com/office/drawing/2014/main" id="{3631424F-C47C-D7D1-4DC8-3E2EB4229D90}"/>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46C07B7E-B536-E23F-69F4-6447AE829D7C}"/>
              </a:ext>
            </a:extLst>
          </p:cNvPr>
          <p:cNvSpPr>
            <a:spLocks noGrp="1"/>
          </p:cNvSpPr>
          <p:nvPr>
            <p:ph type="sldNum" sz="quarter" idx="12"/>
          </p:nvPr>
        </p:nvSpPr>
        <p:spPr/>
        <p:txBody>
          <a:bodyPr/>
          <a:lstStyle/>
          <a:p>
            <a:r>
              <a:rPr lang="en-US"/>
              <a:t>www.suguidelinesnys.org</a:t>
            </a:r>
            <a:endParaRPr lang="en-US" dirty="0"/>
          </a:p>
        </p:txBody>
      </p:sp>
      <p:sp>
        <p:nvSpPr>
          <p:cNvPr id="6" name="Date Placeholder 5">
            <a:extLst>
              <a:ext uri="{FF2B5EF4-FFF2-40B4-BE49-F238E27FC236}">
                <a16:creationId xmlns:a16="http://schemas.microsoft.com/office/drawing/2014/main" id="{A1F076A3-0021-655A-0020-7E5FBCC6B991}"/>
              </a:ext>
            </a:extLst>
          </p:cNvPr>
          <p:cNvSpPr>
            <a:spLocks noGrp="1"/>
          </p:cNvSpPr>
          <p:nvPr>
            <p:ph type="dt" sz="half" idx="2"/>
          </p:nvPr>
        </p:nvSpPr>
        <p:spPr/>
        <p:txBody>
          <a:bodyPr/>
          <a:lstStyle/>
          <a:p>
            <a:r>
              <a:rPr lang="en-US"/>
              <a:t>OCTOBER 2025</a:t>
            </a:r>
            <a:endParaRPr lang="en-US" dirty="0"/>
          </a:p>
        </p:txBody>
      </p:sp>
    </p:spTree>
    <p:extLst>
      <p:ext uri="{BB962C8B-B14F-4D97-AF65-F5344CB8AC3E}">
        <p14:creationId xmlns:p14="http://schemas.microsoft.com/office/powerpoint/2010/main" val="15082420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914566-E1DF-BF71-F48D-10E30EF10C22}"/>
              </a:ext>
            </a:extLst>
          </p:cNvPr>
          <p:cNvSpPr>
            <a:spLocks noGrp="1"/>
          </p:cNvSpPr>
          <p:nvPr>
            <p:ph type="title"/>
          </p:nvPr>
        </p:nvSpPr>
        <p:spPr/>
        <p:txBody>
          <a:bodyPr>
            <a:normAutofit fontScale="90000"/>
          </a:bodyPr>
          <a:lstStyle/>
          <a:p>
            <a:r>
              <a:rPr lang="en-US" sz="4400" dirty="0"/>
              <a:t>Drug-Drug</a:t>
            </a:r>
            <a:r>
              <a:rPr lang="en-US" dirty="0"/>
              <a:t> Interactions:</a:t>
            </a:r>
            <a:br>
              <a:rPr lang="en-US" dirty="0"/>
            </a:br>
            <a:r>
              <a:rPr lang="en-US" dirty="0"/>
              <a:t>Cannabidiol</a:t>
            </a:r>
            <a:r>
              <a:rPr lang="en-US" sz="3600" dirty="0"/>
              <a:t> (pharmaceutical and standardized extract)</a:t>
            </a:r>
            <a:endParaRPr lang="en-US" dirty="0"/>
          </a:p>
        </p:txBody>
      </p:sp>
      <p:sp>
        <p:nvSpPr>
          <p:cNvPr id="4" name="Footer Placeholder 3">
            <a:extLst>
              <a:ext uri="{FF2B5EF4-FFF2-40B4-BE49-F238E27FC236}">
                <a16:creationId xmlns:a16="http://schemas.microsoft.com/office/drawing/2014/main" id="{10F126E7-D101-B9AA-0F09-E96EFAF7F121}"/>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75BF17C3-E039-8467-ED69-A202A58E3611}"/>
              </a:ext>
            </a:extLst>
          </p:cNvPr>
          <p:cNvSpPr>
            <a:spLocks noGrp="1"/>
          </p:cNvSpPr>
          <p:nvPr>
            <p:ph type="sldNum" sz="quarter" idx="12"/>
          </p:nvPr>
        </p:nvSpPr>
        <p:spPr/>
        <p:txBody>
          <a:bodyPr/>
          <a:lstStyle/>
          <a:p>
            <a:r>
              <a:rPr lang="en-US"/>
              <a:t>www.suguidelinesnys.org</a:t>
            </a:r>
            <a:endParaRPr lang="en-US" dirty="0"/>
          </a:p>
        </p:txBody>
      </p:sp>
      <p:sp>
        <p:nvSpPr>
          <p:cNvPr id="6" name="Date Placeholder 5">
            <a:extLst>
              <a:ext uri="{FF2B5EF4-FFF2-40B4-BE49-F238E27FC236}">
                <a16:creationId xmlns:a16="http://schemas.microsoft.com/office/drawing/2014/main" id="{EA6B4638-CD9B-3994-FDEF-868FA8A4F09F}"/>
              </a:ext>
            </a:extLst>
          </p:cNvPr>
          <p:cNvSpPr>
            <a:spLocks noGrp="1"/>
          </p:cNvSpPr>
          <p:nvPr>
            <p:ph type="dt" sz="half" idx="2"/>
          </p:nvPr>
        </p:nvSpPr>
        <p:spPr/>
        <p:txBody>
          <a:bodyPr/>
          <a:lstStyle/>
          <a:p>
            <a:r>
              <a:rPr lang="en-US"/>
              <a:t>OCTOBER 2025</a:t>
            </a:r>
            <a:endParaRPr lang="en-US" dirty="0"/>
          </a:p>
        </p:txBody>
      </p:sp>
      <p:graphicFrame>
        <p:nvGraphicFramePr>
          <p:cNvPr id="7" name="Table 6">
            <a:extLst>
              <a:ext uri="{FF2B5EF4-FFF2-40B4-BE49-F238E27FC236}">
                <a16:creationId xmlns:a16="http://schemas.microsoft.com/office/drawing/2014/main" id="{A726B1CB-680D-B551-2A68-DE5500A17784}"/>
              </a:ext>
            </a:extLst>
          </p:cNvPr>
          <p:cNvGraphicFramePr>
            <a:graphicFrameLocks noGrp="1"/>
          </p:cNvGraphicFramePr>
          <p:nvPr>
            <p:extLst>
              <p:ext uri="{D42A27DB-BD31-4B8C-83A1-F6EECF244321}">
                <p14:modId xmlns:p14="http://schemas.microsoft.com/office/powerpoint/2010/main" val="2643106637"/>
              </p:ext>
            </p:extLst>
          </p:nvPr>
        </p:nvGraphicFramePr>
        <p:xfrm>
          <a:off x="296778" y="1572126"/>
          <a:ext cx="11598444" cy="4846320"/>
        </p:xfrm>
        <a:graphic>
          <a:graphicData uri="http://schemas.openxmlformats.org/drawingml/2006/table">
            <a:tbl>
              <a:tblPr firstRow="1" bandRow="1">
                <a:tableStyleId>{5940675A-B579-460E-94D1-54222C63F5DA}</a:tableStyleId>
              </a:tblPr>
              <a:tblGrid>
                <a:gridCol w="2899611">
                  <a:extLst>
                    <a:ext uri="{9D8B030D-6E8A-4147-A177-3AD203B41FA5}">
                      <a16:colId xmlns:a16="http://schemas.microsoft.com/office/drawing/2014/main" val="2965091158"/>
                    </a:ext>
                  </a:extLst>
                </a:gridCol>
                <a:gridCol w="2899611">
                  <a:extLst>
                    <a:ext uri="{9D8B030D-6E8A-4147-A177-3AD203B41FA5}">
                      <a16:colId xmlns:a16="http://schemas.microsoft.com/office/drawing/2014/main" val="1943214951"/>
                    </a:ext>
                  </a:extLst>
                </a:gridCol>
                <a:gridCol w="1588168">
                  <a:extLst>
                    <a:ext uri="{9D8B030D-6E8A-4147-A177-3AD203B41FA5}">
                      <a16:colId xmlns:a16="http://schemas.microsoft.com/office/drawing/2014/main" val="2036904806"/>
                    </a:ext>
                  </a:extLst>
                </a:gridCol>
                <a:gridCol w="4211054">
                  <a:extLst>
                    <a:ext uri="{9D8B030D-6E8A-4147-A177-3AD203B41FA5}">
                      <a16:colId xmlns:a16="http://schemas.microsoft.com/office/drawing/2014/main" val="2736412188"/>
                    </a:ext>
                  </a:extLst>
                </a:gridCol>
              </a:tblGrid>
              <a:tr h="370840">
                <a:tc>
                  <a:txBody>
                    <a:bodyPr/>
                    <a:lstStyle/>
                    <a:p>
                      <a:r>
                        <a:rPr lang="en-US" b="1" dirty="0">
                          <a:solidFill>
                            <a:schemeClr val="bg1"/>
                          </a:solidFill>
                        </a:rPr>
                        <a:t>Metabolism and Clearance</a:t>
                      </a:r>
                    </a:p>
                  </a:txBody>
                  <a:tcPr anchor="b">
                    <a:solidFill>
                      <a:srgbClr val="523178"/>
                    </a:solidFill>
                  </a:tcPr>
                </a:tc>
                <a:tc>
                  <a:txBody>
                    <a:bodyPr/>
                    <a:lstStyle/>
                    <a:p>
                      <a:r>
                        <a:rPr lang="en-US" b="1" dirty="0">
                          <a:solidFill>
                            <a:schemeClr val="bg1"/>
                          </a:solidFill>
                        </a:rPr>
                        <a:t>Enzyme or Efflux Transporter Inhibition or Induction</a:t>
                      </a:r>
                    </a:p>
                  </a:txBody>
                  <a:tcPr anchor="b">
                    <a:solidFill>
                      <a:srgbClr val="523178"/>
                    </a:solidFill>
                  </a:tcPr>
                </a:tc>
                <a:tc>
                  <a:txBody>
                    <a:bodyPr/>
                    <a:lstStyle/>
                    <a:p>
                      <a:r>
                        <a:rPr lang="en-US" b="1" dirty="0">
                          <a:solidFill>
                            <a:schemeClr val="bg1"/>
                          </a:solidFill>
                        </a:rPr>
                        <a:t>Half-Life</a:t>
                      </a:r>
                    </a:p>
                  </a:txBody>
                  <a:tcPr anchor="b">
                    <a:solidFill>
                      <a:srgbClr val="523178"/>
                    </a:solidFill>
                  </a:tcPr>
                </a:tc>
                <a:tc>
                  <a:txBody>
                    <a:bodyPr/>
                    <a:lstStyle/>
                    <a:p>
                      <a:r>
                        <a:rPr lang="en-US" b="1" dirty="0">
                          <a:solidFill>
                            <a:schemeClr val="bg1"/>
                          </a:solidFill>
                        </a:rPr>
                        <a:t>Pharmacokinetic Interactions</a:t>
                      </a:r>
                    </a:p>
                  </a:txBody>
                  <a:tcPr anchor="b">
                    <a:solidFill>
                      <a:srgbClr val="523178"/>
                    </a:solidFill>
                  </a:tcPr>
                </a:tc>
                <a:extLst>
                  <a:ext uri="{0D108BD9-81ED-4DB2-BD59-A6C34878D82A}">
                    <a16:rowId xmlns:a16="http://schemas.microsoft.com/office/drawing/2014/main" val="1391323950"/>
                  </a:ext>
                </a:extLst>
              </a:tr>
              <a:tr h="370840">
                <a:tc>
                  <a:txBody>
                    <a:bodyPr/>
                    <a:lstStyle/>
                    <a:p>
                      <a:pPr marL="137160" indent="-137160">
                        <a:buFont typeface="Arial" panose="020B0604020202020204" pitchFamily="34" charset="0"/>
                        <a:buChar char="•"/>
                      </a:pPr>
                      <a:r>
                        <a:rPr lang="en-US" dirty="0"/>
                        <a:t>Hepatic and gut metabolism via CYP2C19 (minor), CYP3A4 (major)</a:t>
                      </a:r>
                    </a:p>
                    <a:p>
                      <a:pPr marL="137160" indent="-137160">
                        <a:buFont typeface="Arial" panose="020B0604020202020204" pitchFamily="34" charset="0"/>
                        <a:buChar char="•"/>
                      </a:pPr>
                      <a:r>
                        <a:rPr lang="en-US" dirty="0"/>
                        <a:t>Glucuronidation (UGT1A7, UGT1A9, UGT2B7) to active and inactive metabolites</a:t>
                      </a:r>
                    </a:p>
                    <a:p>
                      <a:pPr marL="137160" indent="-137160">
                        <a:buFont typeface="Arial" panose="020B0604020202020204" pitchFamily="34" charset="0"/>
                        <a:buChar char="•"/>
                      </a:pPr>
                      <a:r>
                        <a:rPr lang="en-US" dirty="0"/>
                        <a:t>Metabolites cleared in feces (primarily) and urine (minor)</a:t>
                      </a:r>
                    </a:p>
                  </a:txBody>
                  <a:tcPr/>
                </a:tc>
                <a:tc>
                  <a:txBody>
                    <a:bodyPr/>
                    <a:lstStyle/>
                    <a:p>
                      <a:pPr marL="0" indent="0">
                        <a:buFont typeface="Arial" panose="020B0604020202020204" pitchFamily="34" charset="0"/>
                        <a:buNone/>
                      </a:pPr>
                      <a:r>
                        <a:rPr lang="en-US" dirty="0"/>
                        <a:t>Inhibits:</a:t>
                      </a:r>
                    </a:p>
                    <a:p>
                      <a:pPr marL="137160" indent="-137160">
                        <a:buFont typeface="Arial" panose="020B0604020202020204" pitchFamily="34" charset="0"/>
                        <a:buChar char="•"/>
                      </a:pPr>
                      <a:r>
                        <a:rPr lang="en-US" dirty="0"/>
                        <a:t>CYP2C19 (moderate)</a:t>
                      </a:r>
                    </a:p>
                    <a:p>
                      <a:pPr marL="137160" indent="-137160">
                        <a:buFont typeface="Arial" panose="020B0604020202020204" pitchFamily="34" charset="0"/>
                        <a:buChar char="•"/>
                      </a:pPr>
                      <a:r>
                        <a:rPr lang="en-US" dirty="0"/>
                        <a:t>CYP1A2 (weak)</a:t>
                      </a:r>
                    </a:p>
                    <a:p>
                      <a:pPr marL="137160" indent="-137160">
                        <a:buFont typeface="Arial" panose="020B0604020202020204" pitchFamily="34" charset="0"/>
                        <a:buChar char="•"/>
                      </a:pPr>
                      <a:r>
                        <a:rPr lang="en-US" dirty="0"/>
                        <a:t>CYP2C9 (weak)</a:t>
                      </a:r>
                    </a:p>
                    <a:p>
                      <a:pPr marL="137160" indent="-137160">
                        <a:buFont typeface="Arial" panose="020B0604020202020204" pitchFamily="34" charset="0"/>
                        <a:buChar char="•"/>
                      </a:pPr>
                      <a:r>
                        <a:rPr lang="en-US" dirty="0"/>
                        <a:t>CYP3A4 (weak)</a:t>
                      </a:r>
                    </a:p>
                    <a:p>
                      <a:pPr marL="137160" indent="-137160">
                        <a:buFont typeface="Arial" panose="020B0604020202020204" pitchFamily="34" charset="0"/>
                        <a:buChar char="•"/>
                      </a:pPr>
                      <a:r>
                        <a:rPr lang="en-US" dirty="0"/>
                        <a:t>P-gp</a:t>
                      </a:r>
                    </a:p>
                    <a:p>
                      <a:pPr marL="137160" indent="-137160">
                        <a:buFont typeface="Arial" panose="020B0604020202020204" pitchFamily="34" charset="0"/>
                        <a:buChar char="•"/>
                      </a:pPr>
                      <a:r>
                        <a:rPr lang="en-US" dirty="0"/>
                        <a:t>BSEP</a:t>
                      </a:r>
                    </a:p>
                  </a:txBody>
                  <a:tcPr/>
                </a:tc>
                <a:tc>
                  <a:txBody>
                    <a:bodyPr/>
                    <a:lstStyle/>
                    <a:p>
                      <a:pPr marL="0" indent="0">
                        <a:buFont typeface="Arial" panose="020B0604020202020204" pitchFamily="34" charset="0"/>
                        <a:buNone/>
                      </a:pPr>
                      <a:r>
                        <a:rPr lang="en-US" dirty="0"/>
                        <a:t>56 to 61 hours</a:t>
                      </a:r>
                    </a:p>
                  </a:txBody>
                  <a:tcPr/>
                </a:tc>
                <a:tc>
                  <a:txBody>
                    <a:bodyPr/>
                    <a:lstStyle/>
                    <a:p>
                      <a:pPr marL="137160" indent="-137160">
                        <a:buFont typeface="Arial" panose="020B0604020202020204" pitchFamily="34" charset="0"/>
                        <a:buChar char="•"/>
                      </a:pPr>
                      <a:r>
                        <a:rPr lang="en-US" b="1" dirty="0"/>
                        <a:t>Potential for CBD to affect other medications: </a:t>
                      </a:r>
                      <a:r>
                        <a:rPr lang="en-US" dirty="0"/>
                        <a:t>CBD can </a:t>
                      </a:r>
                      <a:r>
                        <a:rPr lang="en-US" i="1" dirty="0"/>
                        <a:t>increase</a:t>
                      </a:r>
                      <a:r>
                        <a:rPr lang="en-US" dirty="0"/>
                        <a:t> serum concentrations, clinical effects, and toxicity of substrates of CYP2C19, CYP2C9, CYP1A2, CYP3A4, and P-gp.</a:t>
                      </a:r>
                    </a:p>
                    <a:p>
                      <a:pPr marL="137160" indent="-137160">
                        <a:buFont typeface="Arial" panose="020B0604020202020204" pitchFamily="34" charset="0"/>
                        <a:buChar char="•"/>
                      </a:pPr>
                      <a:r>
                        <a:rPr lang="en-US" b="1" dirty="0"/>
                        <a:t>Potential for CBD to be affected by other medications:</a:t>
                      </a:r>
                    </a:p>
                    <a:p>
                      <a:pPr marL="274320" lvl="1" indent="-137160">
                        <a:buFont typeface="Arial" panose="020B0604020202020204" pitchFamily="34" charset="0"/>
                        <a:buChar char="•"/>
                      </a:pPr>
                      <a:r>
                        <a:rPr lang="en-US" dirty="0"/>
                        <a:t>­Serum concentrations, clinical effects, and toxic effects of CBD can </a:t>
                      </a:r>
                      <a:r>
                        <a:rPr lang="en-US" i="1" dirty="0"/>
                        <a:t>increase</a:t>
                      </a:r>
                      <a:r>
                        <a:rPr lang="en-US" dirty="0"/>
                        <a:t> if coadministered with CYP3A4 inhibitors.</a:t>
                      </a:r>
                    </a:p>
                    <a:p>
                      <a:pPr marL="274320" lvl="1" indent="-137160">
                        <a:buFont typeface="Arial" panose="020B0604020202020204" pitchFamily="34" charset="0"/>
                        <a:buChar char="•"/>
                      </a:pPr>
                      <a:r>
                        <a:rPr lang="en-US" dirty="0"/>
                        <a:t>­Serum concentrations and clinical effects of CBD can </a:t>
                      </a:r>
                      <a:r>
                        <a:rPr lang="en-US" i="1" dirty="0"/>
                        <a:t>decrease</a:t>
                      </a:r>
                      <a:r>
                        <a:rPr lang="en-US" dirty="0"/>
                        <a:t> if coadministered with CYP3A4 and/or CYP2C19 inducers.</a:t>
                      </a:r>
                    </a:p>
                  </a:txBody>
                  <a:tcPr/>
                </a:tc>
                <a:extLst>
                  <a:ext uri="{0D108BD9-81ED-4DB2-BD59-A6C34878D82A}">
                    <a16:rowId xmlns:a16="http://schemas.microsoft.com/office/drawing/2014/main" val="4279552632"/>
                  </a:ext>
                </a:extLst>
              </a:tr>
            </a:tbl>
          </a:graphicData>
        </a:graphic>
      </p:graphicFrame>
    </p:spTree>
    <p:extLst>
      <p:ext uri="{BB962C8B-B14F-4D97-AF65-F5344CB8AC3E}">
        <p14:creationId xmlns:p14="http://schemas.microsoft.com/office/powerpoint/2010/main" val="31967183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914566-E1DF-BF71-F48D-10E30EF10C22}"/>
              </a:ext>
            </a:extLst>
          </p:cNvPr>
          <p:cNvSpPr>
            <a:spLocks noGrp="1"/>
          </p:cNvSpPr>
          <p:nvPr>
            <p:ph type="title"/>
          </p:nvPr>
        </p:nvSpPr>
        <p:spPr/>
        <p:txBody>
          <a:bodyPr>
            <a:normAutofit/>
          </a:bodyPr>
          <a:lstStyle/>
          <a:p>
            <a:r>
              <a:rPr lang="en-US" dirty="0"/>
              <a:t>Drug-Drug Interactions:</a:t>
            </a:r>
            <a:br>
              <a:rPr lang="en-US" dirty="0"/>
            </a:br>
            <a:r>
              <a:rPr lang="en-US" sz="3600" dirty="0"/>
              <a:t>Cannabis</a:t>
            </a:r>
            <a:r>
              <a:rPr lang="en-US" dirty="0"/>
              <a:t> (pharmaceutical THC and CBD)</a:t>
            </a:r>
          </a:p>
        </p:txBody>
      </p:sp>
      <p:sp>
        <p:nvSpPr>
          <p:cNvPr id="4" name="Footer Placeholder 3">
            <a:extLst>
              <a:ext uri="{FF2B5EF4-FFF2-40B4-BE49-F238E27FC236}">
                <a16:creationId xmlns:a16="http://schemas.microsoft.com/office/drawing/2014/main" id="{10F126E7-D101-B9AA-0F09-E96EFAF7F121}"/>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75BF17C3-E039-8467-ED69-A202A58E3611}"/>
              </a:ext>
            </a:extLst>
          </p:cNvPr>
          <p:cNvSpPr>
            <a:spLocks noGrp="1"/>
          </p:cNvSpPr>
          <p:nvPr>
            <p:ph type="sldNum" sz="quarter" idx="12"/>
          </p:nvPr>
        </p:nvSpPr>
        <p:spPr/>
        <p:txBody>
          <a:bodyPr/>
          <a:lstStyle/>
          <a:p>
            <a:r>
              <a:rPr lang="en-US"/>
              <a:t>www.suguidelinesnys.org</a:t>
            </a:r>
            <a:endParaRPr lang="en-US" dirty="0"/>
          </a:p>
        </p:txBody>
      </p:sp>
      <p:sp>
        <p:nvSpPr>
          <p:cNvPr id="6" name="Date Placeholder 5">
            <a:extLst>
              <a:ext uri="{FF2B5EF4-FFF2-40B4-BE49-F238E27FC236}">
                <a16:creationId xmlns:a16="http://schemas.microsoft.com/office/drawing/2014/main" id="{EA6B4638-CD9B-3994-FDEF-868FA8A4F09F}"/>
              </a:ext>
            </a:extLst>
          </p:cNvPr>
          <p:cNvSpPr>
            <a:spLocks noGrp="1"/>
          </p:cNvSpPr>
          <p:nvPr>
            <p:ph type="dt" sz="half" idx="2"/>
          </p:nvPr>
        </p:nvSpPr>
        <p:spPr/>
        <p:txBody>
          <a:bodyPr/>
          <a:lstStyle/>
          <a:p>
            <a:r>
              <a:rPr lang="en-US"/>
              <a:t>OCTOBER 2025</a:t>
            </a:r>
            <a:endParaRPr lang="en-US" dirty="0"/>
          </a:p>
        </p:txBody>
      </p:sp>
      <p:graphicFrame>
        <p:nvGraphicFramePr>
          <p:cNvPr id="7" name="Table 6">
            <a:extLst>
              <a:ext uri="{FF2B5EF4-FFF2-40B4-BE49-F238E27FC236}">
                <a16:creationId xmlns:a16="http://schemas.microsoft.com/office/drawing/2014/main" id="{A726B1CB-680D-B551-2A68-DE5500A17784}"/>
              </a:ext>
            </a:extLst>
          </p:cNvPr>
          <p:cNvGraphicFramePr>
            <a:graphicFrameLocks noGrp="1"/>
          </p:cNvGraphicFramePr>
          <p:nvPr>
            <p:extLst>
              <p:ext uri="{D42A27DB-BD31-4B8C-83A1-F6EECF244321}">
                <p14:modId xmlns:p14="http://schemas.microsoft.com/office/powerpoint/2010/main" val="2975986285"/>
              </p:ext>
            </p:extLst>
          </p:nvPr>
        </p:nvGraphicFramePr>
        <p:xfrm>
          <a:off x="296778" y="1572126"/>
          <a:ext cx="11598444" cy="4206240"/>
        </p:xfrm>
        <a:graphic>
          <a:graphicData uri="http://schemas.openxmlformats.org/drawingml/2006/table">
            <a:tbl>
              <a:tblPr firstRow="1" bandRow="1">
                <a:tableStyleId>{5940675A-B579-460E-94D1-54222C63F5DA}</a:tableStyleId>
              </a:tblPr>
              <a:tblGrid>
                <a:gridCol w="2899611">
                  <a:extLst>
                    <a:ext uri="{9D8B030D-6E8A-4147-A177-3AD203B41FA5}">
                      <a16:colId xmlns:a16="http://schemas.microsoft.com/office/drawing/2014/main" val="2965091158"/>
                    </a:ext>
                  </a:extLst>
                </a:gridCol>
                <a:gridCol w="2899611">
                  <a:extLst>
                    <a:ext uri="{9D8B030D-6E8A-4147-A177-3AD203B41FA5}">
                      <a16:colId xmlns:a16="http://schemas.microsoft.com/office/drawing/2014/main" val="1943214951"/>
                    </a:ext>
                  </a:extLst>
                </a:gridCol>
                <a:gridCol w="1499937">
                  <a:extLst>
                    <a:ext uri="{9D8B030D-6E8A-4147-A177-3AD203B41FA5}">
                      <a16:colId xmlns:a16="http://schemas.microsoft.com/office/drawing/2014/main" val="2036904806"/>
                    </a:ext>
                  </a:extLst>
                </a:gridCol>
                <a:gridCol w="4299285">
                  <a:extLst>
                    <a:ext uri="{9D8B030D-6E8A-4147-A177-3AD203B41FA5}">
                      <a16:colId xmlns:a16="http://schemas.microsoft.com/office/drawing/2014/main" val="2736412188"/>
                    </a:ext>
                  </a:extLst>
                </a:gridCol>
              </a:tblGrid>
              <a:tr h="370840">
                <a:tc>
                  <a:txBody>
                    <a:bodyPr/>
                    <a:lstStyle/>
                    <a:p>
                      <a:r>
                        <a:rPr lang="en-US" b="1" dirty="0">
                          <a:solidFill>
                            <a:schemeClr val="bg1"/>
                          </a:solidFill>
                        </a:rPr>
                        <a:t>Metabolism and Clearance</a:t>
                      </a:r>
                    </a:p>
                  </a:txBody>
                  <a:tcPr anchor="b">
                    <a:solidFill>
                      <a:srgbClr val="523178"/>
                    </a:solidFill>
                  </a:tcPr>
                </a:tc>
                <a:tc>
                  <a:txBody>
                    <a:bodyPr/>
                    <a:lstStyle/>
                    <a:p>
                      <a:r>
                        <a:rPr lang="en-US" b="1" dirty="0">
                          <a:solidFill>
                            <a:schemeClr val="bg1"/>
                          </a:solidFill>
                        </a:rPr>
                        <a:t>Enzyme or Efflux Transporter Inhibition or Induction</a:t>
                      </a:r>
                    </a:p>
                  </a:txBody>
                  <a:tcPr anchor="b">
                    <a:solidFill>
                      <a:srgbClr val="523178"/>
                    </a:solidFill>
                  </a:tcPr>
                </a:tc>
                <a:tc>
                  <a:txBody>
                    <a:bodyPr/>
                    <a:lstStyle/>
                    <a:p>
                      <a:r>
                        <a:rPr lang="en-US" b="1" dirty="0">
                          <a:solidFill>
                            <a:schemeClr val="bg1"/>
                          </a:solidFill>
                        </a:rPr>
                        <a:t>Half-Life</a:t>
                      </a:r>
                    </a:p>
                  </a:txBody>
                  <a:tcPr anchor="b">
                    <a:solidFill>
                      <a:srgbClr val="523178"/>
                    </a:solidFill>
                  </a:tcPr>
                </a:tc>
                <a:tc>
                  <a:txBody>
                    <a:bodyPr/>
                    <a:lstStyle/>
                    <a:p>
                      <a:r>
                        <a:rPr lang="en-US" b="1" dirty="0">
                          <a:solidFill>
                            <a:schemeClr val="bg1"/>
                          </a:solidFill>
                        </a:rPr>
                        <a:t>Pharmacokinetic Interactions</a:t>
                      </a:r>
                    </a:p>
                  </a:txBody>
                  <a:tcPr anchor="b">
                    <a:solidFill>
                      <a:srgbClr val="523178"/>
                    </a:solidFill>
                  </a:tcPr>
                </a:tc>
                <a:extLst>
                  <a:ext uri="{0D108BD9-81ED-4DB2-BD59-A6C34878D82A}">
                    <a16:rowId xmlns:a16="http://schemas.microsoft.com/office/drawing/2014/main" val="1391323950"/>
                  </a:ext>
                </a:extLst>
              </a:tr>
              <a:tr h="370840">
                <a:tc>
                  <a:txBody>
                    <a:bodyPr/>
                    <a:lstStyle/>
                    <a:p>
                      <a:pPr marL="137160" indent="-137160">
                        <a:buFont typeface="Arial" panose="020B0604020202020204" pitchFamily="34" charset="0"/>
                        <a:buChar char="•"/>
                      </a:pPr>
                      <a:r>
                        <a:rPr lang="en-US" sz="1500" dirty="0"/>
                        <a:t>Hepatic metabolism via CYP2C9 (major), CYP2C19 (minor), CYP2D6 (minor), CYP3A4 (major)</a:t>
                      </a:r>
                    </a:p>
                    <a:p>
                      <a:pPr marL="137160" indent="-137160">
                        <a:buFont typeface="Arial" panose="020B0604020202020204" pitchFamily="34" charset="0"/>
                        <a:buChar char="•"/>
                      </a:pPr>
                      <a:r>
                        <a:rPr lang="en-US" sz="1500" dirty="0"/>
                        <a:t>Glucuronidation (UGT1A7, UGT1A9, UGT2B7) to active metabolites and oxidation to inactive metabolite</a:t>
                      </a:r>
                    </a:p>
                    <a:p>
                      <a:pPr marL="137160" indent="-137160">
                        <a:buFont typeface="Arial" panose="020B0604020202020204" pitchFamily="34" charset="0"/>
                        <a:buChar char="•"/>
                      </a:pPr>
                      <a:r>
                        <a:rPr lang="en-US" sz="1500" dirty="0"/>
                        <a:t>Metabolites cleared in feces (primarily) and urine (minor)</a:t>
                      </a:r>
                    </a:p>
                  </a:txBody>
                  <a:tcPr/>
                </a:tc>
                <a:tc>
                  <a:txBody>
                    <a:bodyPr/>
                    <a:lstStyle/>
                    <a:p>
                      <a:pPr marL="137160" indent="-137160">
                        <a:buFont typeface="Arial" panose="020B0604020202020204" pitchFamily="34" charset="0"/>
                        <a:buChar char="•"/>
                      </a:pPr>
                      <a:r>
                        <a:rPr lang="en-US" sz="1500" dirty="0"/>
                        <a:t>Preliminary in vitro data provided in manufacturer labeling suggest the possibility of metabolic inhibitory or induction effects, but clinical relevance is largely unconfirmed.</a:t>
                      </a:r>
                    </a:p>
                    <a:p>
                      <a:pPr marL="137160" indent="-137160">
                        <a:buFont typeface="Arial" panose="020B0604020202020204" pitchFamily="34" charset="0"/>
                        <a:buChar char="•"/>
                      </a:pPr>
                      <a:r>
                        <a:rPr lang="en-US" sz="1500" dirty="0"/>
                        <a:t>In a pharmacokinetic study, THC alone did not alter CYP metabolism</a:t>
                      </a:r>
                    </a:p>
                  </a:txBody>
                  <a:tcPr/>
                </a:tc>
                <a:tc>
                  <a:txBody>
                    <a:bodyPr/>
                    <a:lstStyle/>
                    <a:p>
                      <a:pPr marL="0" indent="0">
                        <a:buFont typeface="Arial" panose="020B0604020202020204" pitchFamily="34" charset="0"/>
                        <a:buNone/>
                      </a:pPr>
                      <a:r>
                        <a:rPr lang="en-US" sz="1500" dirty="0"/>
                        <a:t>24 to 36 hours </a:t>
                      </a:r>
                      <a:br>
                        <a:rPr lang="en-US" sz="1500" dirty="0"/>
                      </a:br>
                      <a:r>
                        <a:rPr lang="en-US" sz="1500" dirty="0"/>
                        <a:t>(or longer)</a:t>
                      </a:r>
                    </a:p>
                  </a:txBody>
                  <a:tcPr/>
                </a:tc>
                <a:tc>
                  <a:txBody>
                    <a:bodyPr/>
                    <a:lstStyle/>
                    <a:p>
                      <a:pPr marL="137160" indent="-137160">
                        <a:buFont typeface="Arial" panose="020B0604020202020204" pitchFamily="34" charset="0"/>
                        <a:buChar char="•"/>
                      </a:pPr>
                      <a:r>
                        <a:rPr lang="en-US" sz="1500" b="1" dirty="0"/>
                        <a:t>Potential for cannabis to affect other medications:</a:t>
                      </a:r>
                    </a:p>
                    <a:p>
                      <a:pPr marL="274320" lvl="1" indent="-137160">
                        <a:buFont typeface="Arial" panose="020B0604020202020204" pitchFamily="34" charset="0"/>
                        <a:buChar char="•"/>
                      </a:pPr>
                      <a:r>
                        <a:rPr lang="en-US" sz="1500" dirty="0"/>
                        <a:t>­Warfarin: Cannabis may </a:t>
                      </a:r>
                      <a:r>
                        <a:rPr lang="en-US" sz="1500" i="1" dirty="0"/>
                        <a:t>increase</a:t>
                      </a:r>
                      <a:r>
                        <a:rPr lang="en-US" sz="1500" dirty="0"/>
                        <a:t> INR values (by CBD inhibition of CYP2C9)</a:t>
                      </a:r>
                    </a:p>
                    <a:p>
                      <a:pPr marL="274320" lvl="1" indent="-137160">
                        <a:buFont typeface="Arial" panose="020B0604020202020204" pitchFamily="34" charset="0"/>
                        <a:buChar char="•"/>
                      </a:pPr>
                      <a:r>
                        <a:rPr lang="en-US" sz="1500" dirty="0"/>
                        <a:t>­Hormonal contraceptives: Cannabis may </a:t>
                      </a:r>
                      <a:r>
                        <a:rPr lang="en-US" sz="1500" i="1" dirty="0"/>
                        <a:t>decrease</a:t>
                      </a:r>
                      <a:r>
                        <a:rPr lang="en-US" sz="1500" dirty="0"/>
                        <a:t> efficacy; however, actual risk of contraceptive failure has not been adequately studied.</a:t>
                      </a:r>
                    </a:p>
                    <a:p>
                      <a:pPr marL="137160" indent="-137160">
                        <a:buFont typeface="Arial" panose="020B0604020202020204" pitchFamily="34" charset="0"/>
                        <a:buChar char="•"/>
                      </a:pPr>
                      <a:r>
                        <a:rPr lang="en-US" sz="1500" b="1" dirty="0"/>
                        <a:t>Potential for cannabis to be affected by other medications:</a:t>
                      </a:r>
                    </a:p>
                    <a:p>
                      <a:pPr marL="274320" lvl="1" indent="-137160">
                        <a:buFont typeface="Arial" panose="020B0604020202020204" pitchFamily="34" charset="0"/>
                        <a:buChar char="•"/>
                      </a:pPr>
                      <a:r>
                        <a:rPr lang="en-US" sz="1500" dirty="0"/>
                        <a:t>­Serum concentrations, clinical effects and toxic effects of cannabis can </a:t>
                      </a:r>
                      <a:r>
                        <a:rPr lang="en-US" sz="1500" i="1" dirty="0"/>
                        <a:t>increase</a:t>
                      </a:r>
                      <a:r>
                        <a:rPr lang="en-US" sz="1500" dirty="0"/>
                        <a:t> if coadministered with CYP3A4 and/or CYP2C9 inhibitors.</a:t>
                      </a:r>
                    </a:p>
                    <a:p>
                      <a:pPr marL="274320" lvl="1" indent="-137160">
                        <a:buFont typeface="Arial" panose="020B0604020202020204" pitchFamily="34" charset="0"/>
                        <a:buChar char="•"/>
                      </a:pPr>
                      <a:r>
                        <a:rPr lang="en-US" sz="1500" dirty="0"/>
                        <a:t>­Serum concentrations and clinical effects of cannabis can </a:t>
                      </a:r>
                      <a:r>
                        <a:rPr lang="en-US" sz="1500" i="1" dirty="0"/>
                        <a:t>decrease</a:t>
                      </a:r>
                      <a:r>
                        <a:rPr lang="en-US" sz="1500" dirty="0"/>
                        <a:t> if coadministered with strong CYP3A4 inducers.</a:t>
                      </a:r>
                    </a:p>
                  </a:txBody>
                  <a:tcPr/>
                </a:tc>
                <a:extLst>
                  <a:ext uri="{0D108BD9-81ED-4DB2-BD59-A6C34878D82A}">
                    <a16:rowId xmlns:a16="http://schemas.microsoft.com/office/drawing/2014/main" val="4279552632"/>
                  </a:ext>
                </a:extLst>
              </a:tr>
            </a:tbl>
          </a:graphicData>
        </a:graphic>
      </p:graphicFrame>
    </p:spTree>
    <p:extLst>
      <p:ext uri="{BB962C8B-B14F-4D97-AF65-F5344CB8AC3E}">
        <p14:creationId xmlns:p14="http://schemas.microsoft.com/office/powerpoint/2010/main" val="21690282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A3E15F-A26A-ABEE-4A02-7309C60A916F}"/>
              </a:ext>
            </a:extLst>
          </p:cNvPr>
          <p:cNvSpPr>
            <a:spLocks noGrp="1"/>
          </p:cNvSpPr>
          <p:nvPr>
            <p:ph type="title"/>
          </p:nvPr>
        </p:nvSpPr>
        <p:spPr/>
        <p:txBody>
          <a:bodyPr/>
          <a:lstStyle/>
          <a:p>
            <a:r>
              <a:rPr lang="en-US" dirty="0"/>
              <a:t>Recommendations:</a:t>
            </a:r>
            <a:br>
              <a:rPr lang="en-US" dirty="0"/>
            </a:br>
            <a:r>
              <a:rPr lang="en-US" dirty="0"/>
              <a:t>Medical Cannabis Initiation</a:t>
            </a:r>
          </a:p>
        </p:txBody>
      </p:sp>
      <p:sp>
        <p:nvSpPr>
          <p:cNvPr id="3" name="Content Placeholder 2">
            <a:extLst>
              <a:ext uri="{FF2B5EF4-FFF2-40B4-BE49-F238E27FC236}">
                <a16:creationId xmlns:a16="http://schemas.microsoft.com/office/drawing/2014/main" id="{626E8AB8-2578-2F05-DD48-9B47A1A226AA}"/>
              </a:ext>
            </a:extLst>
          </p:cNvPr>
          <p:cNvSpPr>
            <a:spLocks noGrp="1"/>
          </p:cNvSpPr>
          <p:nvPr>
            <p:ph idx="1"/>
          </p:nvPr>
        </p:nvSpPr>
        <p:spPr/>
        <p:txBody>
          <a:bodyPr>
            <a:normAutofit fontScale="77500" lnSpcReduction="20000"/>
          </a:bodyPr>
          <a:lstStyle/>
          <a:p>
            <a:pPr marL="0" indent="0">
              <a:buNone/>
            </a:pPr>
            <a:r>
              <a:rPr lang="en-US" sz="3600" b="1" dirty="0"/>
              <a:t>Administration Method and Dose</a:t>
            </a:r>
          </a:p>
          <a:p>
            <a:r>
              <a:rPr lang="en-US" dirty="0"/>
              <a:t>Clinicians should counsel patients on the risks and benefits of available medical cannabis administration methods, advise patients against using vaped, smoked, or dab/wax cannabis products, and engage in shared decision-making on the most appropriate method. (A3) See Table 2: Medical Cannabis Administration Methods Currently Available in New York State. </a:t>
            </a:r>
          </a:p>
          <a:p>
            <a:r>
              <a:rPr lang="en-US" dirty="0"/>
              <a:t>Clinicians should recommend a medical cannabis method and dose based on a patient's symptoms and the frequency, amount, and type of cannabis they currently use, if applicable. (A3)</a:t>
            </a:r>
          </a:p>
          <a:p>
            <a:r>
              <a:rPr lang="en-US" dirty="0"/>
              <a:t>To initiate cannabis, clinicians should recommend (A3):</a:t>
            </a:r>
          </a:p>
          <a:p>
            <a:pPr lvl="1"/>
            <a:r>
              <a:rPr lang="en-US" dirty="0"/>
              <a:t>­For cannabis-naive patients, a dose of 2.5 mg THC daily or lower </a:t>
            </a:r>
          </a:p>
          <a:p>
            <a:pPr lvl="1"/>
            <a:r>
              <a:rPr lang="en-US" dirty="0"/>
              <a:t>­For cannabis-experienced patients and patients who are currently using nonmedical cannabis, an initial dose of medical cannabis equivalent to 50% of the patient’s current amount of THC, with titration to an effective daily dose</a:t>
            </a:r>
          </a:p>
          <a:p>
            <a:r>
              <a:rPr lang="en-US" dirty="0"/>
              <a:t>Clinicians should inform patients of the risks associated with unregulated cannabis use and recommend discontinuation after medical cannabis is initiated. (A3)</a:t>
            </a:r>
          </a:p>
          <a:p>
            <a:endParaRPr lang="en-US" dirty="0"/>
          </a:p>
        </p:txBody>
      </p:sp>
      <p:sp>
        <p:nvSpPr>
          <p:cNvPr id="4" name="Footer Placeholder 3">
            <a:extLst>
              <a:ext uri="{FF2B5EF4-FFF2-40B4-BE49-F238E27FC236}">
                <a16:creationId xmlns:a16="http://schemas.microsoft.com/office/drawing/2014/main" id="{B851E587-9A12-DB89-3CFF-1E3BA58EF591}"/>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01C1E241-E24A-E119-DEBD-E5F61B729BB9}"/>
              </a:ext>
            </a:extLst>
          </p:cNvPr>
          <p:cNvSpPr>
            <a:spLocks noGrp="1"/>
          </p:cNvSpPr>
          <p:nvPr>
            <p:ph type="sldNum" sz="quarter" idx="12"/>
          </p:nvPr>
        </p:nvSpPr>
        <p:spPr/>
        <p:txBody>
          <a:bodyPr/>
          <a:lstStyle/>
          <a:p>
            <a:r>
              <a:rPr lang="en-US"/>
              <a:t>www.suguidelinesnys.org</a:t>
            </a:r>
            <a:endParaRPr lang="en-US" dirty="0"/>
          </a:p>
        </p:txBody>
      </p:sp>
      <p:sp>
        <p:nvSpPr>
          <p:cNvPr id="6" name="Date Placeholder 5">
            <a:extLst>
              <a:ext uri="{FF2B5EF4-FFF2-40B4-BE49-F238E27FC236}">
                <a16:creationId xmlns:a16="http://schemas.microsoft.com/office/drawing/2014/main" id="{D0D4BDDC-8568-99EF-3BCA-31052E5F74F7}"/>
              </a:ext>
            </a:extLst>
          </p:cNvPr>
          <p:cNvSpPr>
            <a:spLocks noGrp="1"/>
          </p:cNvSpPr>
          <p:nvPr>
            <p:ph type="dt" sz="half" idx="2"/>
          </p:nvPr>
        </p:nvSpPr>
        <p:spPr/>
        <p:txBody>
          <a:bodyPr/>
          <a:lstStyle/>
          <a:p>
            <a:r>
              <a:rPr lang="en-US"/>
              <a:t>OCTOBER 2025</a:t>
            </a:r>
            <a:endParaRPr lang="en-US" dirty="0"/>
          </a:p>
        </p:txBody>
      </p:sp>
    </p:spTree>
    <p:extLst>
      <p:ext uri="{BB962C8B-B14F-4D97-AF65-F5344CB8AC3E}">
        <p14:creationId xmlns:p14="http://schemas.microsoft.com/office/powerpoint/2010/main" val="31173866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797317-0C97-EFAC-D8E8-EEE5C5C95748}"/>
              </a:ext>
            </a:extLst>
          </p:cNvPr>
          <p:cNvSpPr>
            <a:spLocks noGrp="1"/>
          </p:cNvSpPr>
          <p:nvPr>
            <p:ph type="title"/>
          </p:nvPr>
        </p:nvSpPr>
        <p:spPr/>
        <p:txBody>
          <a:bodyPr/>
          <a:lstStyle/>
          <a:p>
            <a:r>
              <a:rPr lang="en-US" dirty="0"/>
              <a:t>Medical Cannabis Dosing</a:t>
            </a:r>
          </a:p>
        </p:txBody>
      </p:sp>
      <p:sp>
        <p:nvSpPr>
          <p:cNvPr id="3" name="Content Placeholder 2">
            <a:extLst>
              <a:ext uri="{FF2B5EF4-FFF2-40B4-BE49-F238E27FC236}">
                <a16:creationId xmlns:a16="http://schemas.microsoft.com/office/drawing/2014/main" id="{C755B5C5-FADA-D5A0-34D5-313FDC6856DC}"/>
              </a:ext>
            </a:extLst>
          </p:cNvPr>
          <p:cNvSpPr>
            <a:spLocks noGrp="1"/>
          </p:cNvSpPr>
          <p:nvPr>
            <p:ph idx="1"/>
          </p:nvPr>
        </p:nvSpPr>
        <p:spPr/>
        <p:txBody>
          <a:bodyPr>
            <a:normAutofit fontScale="77500" lnSpcReduction="20000"/>
          </a:bodyPr>
          <a:lstStyle/>
          <a:p>
            <a:r>
              <a:rPr lang="en-US" dirty="0"/>
              <a:t>Recommend a cannabis formulation (THC:CBD) based on a patient's level of use at assessment:</a:t>
            </a:r>
          </a:p>
          <a:p>
            <a:pPr lvl="1"/>
            <a:r>
              <a:rPr lang="en-US" dirty="0"/>
              <a:t>­Less frequent to no use (&lt;20 days/month): 1 THC:1 CBD</a:t>
            </a:r>
          </a:p>
          <a:p>
            <a:pPr lvl="1"/>
            <a:r>
              <a:rPr lang="en-US" dirty="0"/>
              <a:t>­Near-daily to heavy use (≥20 days/month): High </a:t>
            </a:r>
            <a:r>
              <a:rPr lang="en-US" dirty="0" err="1"/>
              <a:t>THC:low</a:t>
            </a:r>
            <a:r>
              <a:rPr lang="en-US" dirty="0"/>
              <a:t> CBD</a:t>
            </a:r>
          </a:p>
          <a:p>
            <a:pPr lvl="1"/>
            <a:r>
              <a:rPr lang="en-US" dirty="0"/>
              <a:t>­Some patients with severe pain may require high </a:t>
            </a:r>
            <a:r>
              <a:rPr lang="en-US" dirty="0" err="1"/>
              <a:t>THC:low</a:t>
            </a:r>
            <a:r>
              <a:rPr lang="en-US" dirty="0"/>
              <a:t> CBD regardless of current use.</a:t>
            </a:r>
          </a:p>
          <a:p>
            <a:r>
              <a:rPr lang="en-US" dirty="0"/>
              <a:t>Recommend induction at the lowest dose possible for the first 2 to 3 days of use. The daily dose may be increased by 2.5 to 5 mg every 2 to 3 days, as needed, until a therapeutic level is reached.</a:t>
            </a:r>
          </a:p>
          <a:p>
            <a:pPr lvl="1"/>
            <a:r>
              <a:rPr lang="en-US" dirty="0"/>
              <a:t>­Advise patients that incremental dosing can help prevent cannabis-related adverse events.</a:t>
            </a:r>
          </a:p>
          <a:p>
            <a:pPr lvl="1"/>
            <a:r>
              <a:rPr lang="en-US" dirty="0"/>
              <a:t>­Encourage patients to maintain close contact with dispensary pharmacists or their clinicians during the induction period.</a:t>
            </a:r>
          </a:p>
          <a:p>
            <a:pPr lvl="1"/>
            <a:r>
              <a:rPr lang="en-US" dirty="0"/>
              <a:t>­Advise patients that total dose and dosing frequency can be increased if needed.</a:t>
            </a:r>
          </a:p>
          <a:p>
            <a:pPr lvl="1"/>
            <a:r>
              <a:rPr lang="en-US" dirty="0"/>
              <a:t>­Recommend a dose of medical cannabis equivalent to at least 50% of the patient's current amount of THC to reduce the risk of THC withdrawal symptoms.</a:t>
            </a:r>
          </a:p>
        </p:txBody>
      </p:sp>
      <p:sp>
        <p:nvSpPr>
          <p:cNvPr id="4" name="Footer Placeholder 3">
            <a:extLst>
              <a:ext uri="{FF2B5EF4-FFF2-40B4-BE49-F238E27FC236}">
                <a16:creationId xmlns:a16="http://schemas.microsoft.com/office/drawing/2014/main" id="{1DC90650-CE33-D813-830F-AF40E8D06DD7}"/>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BF6C7B25-AF1D-FCAD-25CB-FD50F730D89A}"/>
              </a:ext>
            </a:extLst>
          </p:cNvPr>
          <p:cNvSpPr>
            <a:spLocks noGrp="1"/>
          </p:cNvSpPr>
          <p:nvPr>
            <p:ph type="sldNum" sz="quarter" idx="12"/>
          </p:nvPr>
        </p:nvSpPr>
        <p:spPr/>
        <p:txBody>
          <a:bodyPr/>
          <a:lstStyle/>
          <a:p>
            <a:r>
              <a:rPr lang="en-US"/>
              <a:t>www.suguidelinesnys.org</a:t>
            </a:r>
            <a:endParaRPr lang="en-US" dirty="0"/>
          </a:p>
        </p:txBody>
      </p:sp>
      <p:sp>
        <p:nvSpPr>
          <p:cNvPr id="6" name="Date Placeholder 5">
            <a:extLst>
              <a:ext uri="{FF2B5EF4-FFF2-40B4-BE49-F238E27FC236}">
                <a16:creationId xmlns:a16="http://schemas.microsoft.com/office/drawing/2014/main" id="{BDCB67CA-B629-7B2D-9065-6513BCBE54C5}"/>
              </a:ext>
            </a:extLst>
          </p:cNvPr>
          <p:cNvSpPr>
            <a:spLocks noGrp="1"/>
          </p:cNvSpPr>
          <p:nvPr>
            <p:ph type="dt" sz="half" idx="2"/>
          </p:nvPr>
        </p:nvSpPr>
        <p:spPr/>
        <p:txBody>
          <a:bodyPr/>
          <a:lstStyle/>
          <a:p>
            <a:r>
              <a:rPr lang="en-US"/>
              <a:t>OCTOBER 2025</a:t>
            </a:r>
            <a:endParaRPr lang="en-US" dirty="0"/>
          </a:p>
        </p:txBody>
      </p:sp>
    </p:spTree>
    <p:extLst>
      <p:ext uri="{BB962C8B-B14F-4D97-AF65-F5344CB8AC3E}">
        <p14:creationId xmlns:p14="http://schemas.microsoft.com/office/powerpoint/2010/main" val="36051622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043E03-2EB0-68C3-B13F-CFC08F46ED66}"/>
              </a:ext>
            </a:extLst>
          </p:cNvPr>
          <p:cNvSpPr>
            <a:spLocks noGrp="1"/>
          </p:cNvSpPr>
          <p:nvPr>
            <p:ph type="title"/>
          </p:nvPr>
        </p:nvSpPr>
        <p:spPr/>
        <p:txBody>
          <a:bodyPr>
            <a:normAutofit fontScale="90000"/>
          </a:bodyPr>
          <a:lstStyle/>
          <a:p>
            <a:r>
              <a:rPr lang="en-US" dirty="0"/>
              <a:t>Sample Approach to Quantifying Current Cannabis Use and Determining Medical Cannabis Dose</a:t>
            </a:r>
          </a:p>
        </p:txBody>
      </p:sp>
      <p:sp>
        <p:nvSpPr>
          <p:cNvPr id="3" name="Content Placeholder 2">
            <a:extLst>
              <a:ext uri="{FF2B5EF4-FFF2-40B4-BE49-F238E27FC236}">
                <a16:creationId xmlns:a16="http://schemas.microsoft.com/office/drawing/2014/main" id="{EE104C00-FE97-9CE4-E1DC-51584C66DB46}"/>
              </a:ext>
            </a:extLst>
          </p:cNvPr>
          <p:cNvSpPr>
            <a:spLocks noGrp="1"/>
          </p:cNvSpPr>
          <p:nvPr>
            <p:ph idx="1"/>
          </p:nvPr>
        </p:nvSpPr>
        <p:spPr/>
        <p:txBody>
          <a:bodyPr>
            <a:normAutofit/>
          </a:bodyPr>
          <a:lstStyle/>
          <a:p>
            <a:r>
              <a:rPr lang="en-US" dirty="0"/>
              <a:t>Total cannabinoids comprise THC and CBD:</a:t>
            </a:r>
          </a:p>
          <a:p>
            <a:pPr lvl="1"/>
            <a:r>
              <a:rPr lang="en-US" dirty="0"/>
              <a:t>1 vape inhalation of cannabis = approximately 10 mg total cannabinoids</a:t>
            </a:r>
          </a:p>
          <a:p>
            <a:pPr lvl="1"/>
            <a:r>
              <a:rPr lang="en-US" dirty="0"/>
              <a:t>­1/8 ounce of cannabis = approximately 3,500 mg total cannabinoids</a:t>
            </a:r>
          </a:p>
          <a:p>
            <a:pPr lvl="1"/>
            <a:r>
              <a:rPr lang="en-US" dirty="0"/>
              <a:t>­1 ounce of cannabis = approximately 28,000 mg total cannabinoids</a:t>
            </a:r>
          </a:p>
          <a:p>
            <a:r>
              <a:rPr lang="en-US" dirty="0"/>
              <a:t>The assumption that most unregulated cannabis is 10% THC may underestimate current street cannabis composition; however, this assumption is used to approximate a patient's THC dose so an appropriate medical regimen can be recommended.</a:t>
            </a:r>
          </a:p>
          <a:p>
            <a:endParaRPr lang="en-US" dirty="0"/>
          </a:p>
        </p:txBody>
      </p:sp>
      <p:sp>
        <p:nvSpPr>
          <p:cNvPr id="4" name="Footer Placeholder 3">
            <a:extLst>
              <a:ext uri="{FF2B5EF4-FFF2-40B4-BE49-F238E27FC236}">
                <a16:creationId xmlns:a16="http://schemas.microsoft.com/office/drawing/2014/main" id="{126EB9F3-7805-F63E-D984-AFE1F4909B83}"/>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3EFACE18-2DEE-35C4-3D84-E473C64A13FD}"/>
              </a:ext>
            </a:extLst>
          </p:cNvPr>
          <p:cNvSpPr>
            <a:spLocks noGrp="1"/>
          </p:cNvSpPr>
          <p:nvPr>
            <p:ph type="sldNum" sz="quarter" idx="12"/>
          </p:nvPr>
        </p:nvSpPr>
        <p:spPr/>
        <p:txBody>
          <a:bodyPr/>
          <a:lstStyle/>
          <a:p>
            <a:r>
              <a:rPr lang="en-US"/>
              <a:t>www.suguidelinesnys.org</a:t>
            </a:r>
            <a:endParaRPr lang="en-US" dirty="0"/>
          </a:p>
        </p:txBody>
      </p:sp>
      <p:sp>
        <p:nvSpPr>
          <p:cNvPr id="6" name="Date Placeholder 5">
            <a:extLst>
              <a:ext uri="{FF2B5EF4-FFF2-40B4-BE49-F238E27FC236}">
                <a16:creationId xmlns:a16="http://schemas.microsoft.com/office/drawing/2014/main" id="{BD217D51-ED90-A878-C5C2-639A3FF12436}"/>
              </a:ext>
            </a:extLst>
          </p:cNvPr>
          <p:cNvSpPr>
            <a:spLocks noGrp="1"/>
          </p:cNvSpPr>
          <p:nvPr>
            <p:ph type="dt" sz="half" idx="2"/>
          </p:nvPr>
        </p:nvSpPr>
        <p:spPr/>
        <p:txBody>
          <a:bodyPr/>
          <a:lstStyle/>
          <a:p>
            <a:r>
              <a:rPr lang="en-US"/>
              <a:t>OCTOBER 2025</a:t>
            </a:r>
            <a:endParaRPr lang="en-US" dirty="0"/>
          </a:p>
        </p:txBody>
      </p:sp>
    </p:spTree>
    <p:extLst>
      <p:ext uri="{BB962C8B-B14F-4D97-AF65-F5344CB8AC3E}">
        <p14:creationId xmlns:p14="http://schemas.microsoft.com/office/powerpoint/2010/main" val="8811478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677089-FF56-5CFD-2649-8BC8AD52D746}"/>
              </a:ext>
            </a:extLst>
          </p:cNvPr>
          <p:cNvSpPr>
            <a:spLocks noGrp="1"/>
          </p:cNvSpPr>
          <p:nvPr>
            <p:ph type="title"/>
          </p:nvPr>
        </p:nvSpPr>
        <p:spPr/>
        <p:txBody>
          <a:bodyPr>
            <a:normAutofit fontScale="90000"/>
          </a:bodyPr>
          <a:lstStyle/>
          <a:p>
            <a:r>
              <a:rPr lang="en-US" dirty="0"/>
              <a:t>Sample Approach to Quantifying Current Cannabis Use and Determining Medical Cannabis Dose, </a:t>
            </a:r>
            <a:r>
              <a:rPr lang="en-US" sz="3100" i="1" dirty="0"/>
              <a:t>cont.</a:t>
            </a:r>
            <a:endParaRPr lang="en-US" i="1" dirty="0"/>
          </a:p>
        </p:txBody>
      </p:sp>
      <p:sp>
        <p:nvSpPr>
          <p:cNvPr id="3" name="Content Placeholder 2">
            <a:extLst>
              <a:ext uri="{FF2B5EF4-FFF2-40B4-BE49-F238E27FC236}">
                <a16:creationId xmlns:a16="http://schemas.microsoft.com/office/drawing/2014/main" id="{4011CA07-5B4B-7913-8A79-2404AE9E9A6F}"/>
              </a:ext>
            </a:extLst>
          </p:cNvPr>
          <p:cNvSpPr>
            <a:spLocks noGrp="1"/>
          </p:cNvSpPr>
          <p:nvPr>
            <p:ph idx="1"/>
          </p:nvPr>
        </p:nvSpPr>
        <p:spPr/>
        <p:txBody>
          <a:bodyPr>
            <a:normAutofit fontScale="85000" lnSpcReduction="20000"/>
          </a:bodyPr>
          <a:lstStyle/>
          <a:p>
            <a:r>
              <a:rPr lang="en-US" b="1" dirty="0"/>
              <a:t>Example 1:</a:t>
            </a:r>
            <a:r>
              <a:rPr lang="en-US" dirty="0"/>
              <a:t> A patient who reports using 1/8 ounce of cannabis monthly uses approximately 3,500 mg total cannabinoids (or 350 mg THC) monthly.</a:t>
            </a:r>
          </a:p>
          <a:p>
            <a:pPr lvl="1"/>
            <a:r>
              <a:rPr lang="en-US" dirty="0"/>
              <a:t>­This amount is equivalent to approximately 117 mg total cannabinoids daily or approximately 12 mg of THC daily.</a:t>
            </a:r>
          </a:p>
          <a:p>
            <a:pPr lvl="1"/>
            <a:r>
              <a:rPr lang="en-US" dirty="0"/>
              <a:t>­An appropriate recommendation for this patient would be a volume of tincture containing 10 mg of THC daily, taken either in 1 dose at night or in divided doses 2 to 3 times daily.</a:t>
            </a:r>
          </a:p>
          <a:p>
            <a:r>
              <a:rPr lang="en-US" b="1" dirty="0"/>
              <a:t>Example 2:</a:t>
            </a:r>
            <a:r>
              <a:rPr lang="en-US" dirty="0"/>
              <a:t> A patient who reports using 1 ounce of cannabis monthly uses approximately 28,000 mg total cannabinoids (or 2,800 mg THC) monthly.</a:t>
            </a:r>
          </a:p>
          <a:p>
            <a:pPr lvl="1"/>
            <a:r>
              <a:rPr lang="en-US" dirty="0"/>
              <a:t>­This amount is equivalent to approximately 930 mg of total cannabinoids daily or 93 mg of THC daily.</a:t>
            </a:r>
          </a:p>
          <a:p>
            <a:pPr lvl="1"/>
            <a:r>
              <a:rPr lang="en-US" dirty="0"/>
              <a:t>­An appropriate recommendation for this patient would be 40 mg to 50 mg of THC daily, taken in 10 mg doses every 4 to 6 hours.</a:t>
            </a:r>
          </a:p>
          <a:p>
            <a:pPr lvl="1"/>
            <a:r>
              <a:rPr lang="en-US" dirty="0"/>
              <a:t>­Counsel patient to reduce nonmedical cannabis use.</a:t>
            </a:r>
          </a:p>
          <a:p>
            <a:endParaRPr lang="en-US" dirty="0"/>
          </a:p>
        </p:txBody>
      </p:sp>
      <p:sp>
        <p:nvSpPr>
          <p:cNvPr id="4" name="Footer Placeholder 3">
            <a:extLst>
              <a:ext uri="{FF2B5EF4-FFF2-40B4-BE49-F238E27FC236}">
                <a16:creationId xmlns:a16="http://schemas.microsoft.com/office/drawing/2014/main" id="{9B3F367B-71BA-2A2E-DDAA-7BD560C4AD5F}"/>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54DA6224-22B1-53AB-176C-199CEA4067DE}"/>
              </a:ext>
            </a:extLst>
          </p:cNvPr>
          <p:cNvSpPr>
            <a:spLocks noGrp="1"/>
          </p:cNvSpPr>
          <p:nvPr>
            <p:ph type="sldNum" sz="quarter" idx="12"/>
          </p:nvPr>
        </p:nvSpPr>
        <p:spPr/>
        <p:txBody>
          <a:bodyPr/>
          <a:lstStyle/>
          <a:p>
            <a:r>
              <a:rPr lang="en-US"/>
              <a:t>www.suguidelinesnys.org</a:t>
            </a:r>
            <a:endParaRPr lang="en-US" dirty="0"/>
          </a:p>
        </p:txBody>
      </p:sp>
      <p:sp>
        <p:nvSpPr>
          <p:cNvPr id="6" name="Date Placeholder 5">
            <a:extLst>
              <a:ext uri="{FF2B5EF4-FFF2-40B4-BE49-F238E27FC236}">
                <a16:creationId xmlns:a16="http://schemas.microsoft.com/office/drawing/2014/main" id="{F1853731-559E-9FA5-8664-F5CA8E6465D9}"/>
              </a:ext>
            </a:extLst>
          </p:cNvPr>
          <p:cNvSpPr>
            <a:spLocks noGrp="1"/>
          </p:cNvSpPr>
          <p:nvPr>
            <p:ph type="dt" sz="half" idx="2"/>
          </p:nvPr>
        </p:nvSpPr>
        <p:spPr/>
        <p:txBody>
          <a:bodyPr/>
          <a:lstStyle/>
          <a:p>
            <a:r>
              <a:rPr lang="en-US"/>
              <a:t>OCTOBER 2025</a:t>
            </a:r>
            <a:endParaRPr lang="en-US" dirty="0"/>
          </a:p>
        </p:txBody>
      </p:sp>
    </p:spTree>
    <p:extLst>
      <p:ext uri="{BB962C8B-B14F-4D97-AF65-F5344CB8AC3E}">
        <p14:creationId xmlns:p14="http://schemas.microsoft.com/office/powerpoint/2010/main" val="653664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FC0C21-564C-265F-87CE-DDA5009353C1}"/>
              </a:ext>
            </a:extLst>
          </p:cNvPr>
          <p:cNvSpPr>
            <a:spLocks noGrp="1"/>
          </p:cNvSpPr>
          <p:nvPr>
            <p:ph type="title"/>
          </p:nvPr>
        </p:nvSpPr>
        <p:spPr/>
        <p:txBody>
          <a:bodyPr/>
          <a:lstStyle/>
          <a:p>
            <a:r>
              <a:rPr lang="en-US" dirty="0"/>
              <a:t>Purpose of This Guideline</a:t>
            </a:r>
          </a:p>
        </p:txBody>
      </p:sp>
      <p:sp>
        <p:nvSpPr>
          <p:cNvPr id="3" name="Content Placeholder 2">
            <a:extLst>
              <a:ext uri="{FF2B5EF4-FFF2-40B4-BE49-F238E27FC236}">
                <a16:creationId xmlns:a16="http://schemas.microsoft.com/office/drawing/2014/main" id="{45873AEC-0163-773A-FCBA-BB4059669DAE}"/>
              </a:ext>
            </a:extLst>
          </p:cNvPr>
          <p:cNvSpPr>
            <a:spLocks noGrp="1"/>
          </p:cNvSpPr>
          <p:nvPr>
            <p:ph idx="1"/>
          </p:nvPr>
        </p:nvSpPr>
        <p:spPr/>
        <p:txBody>
          <a:bodyPr/>
          <a:lstStyle/>
          <a:p>
            <a:r>
              <a:rPr lang="en-US" dirty="0"/>
              <a:t>Provide clinicians with a framework for implementing the therapeutic use of medical cannabis in their outpatient settings in New York State.</a:t>
            </a:r>
          </a:p>
          <a:p>
            <a:r>
              <a:rPr lang="en-US" dirty="0"/>
              <a:t>Increase access to evidence-based medical cannabis treatment for ambulatory patients in New York State by increasing the number of clinicians who can provide that care in outpatient settings</a:t>
            </a:r>
          </a:p>
          <a:p>
            <a:endParaRPr lang="en-US" dirty="0"/>
          </a:p>
        </p:txBody>
      </p:sp>
      <p:sp>
        <p:nvSpPr>
          <p:cNvPr id="4" name="Footer Placeholder 3">
            <a:extLst>
              <a:ext uri="{FF2B5EF4-FFF2-40B4-BE49-F238E27FC236}">
                <a16:creationId xmlns:a16="http://schemas.microsoft.com/office/drawing/2014/main" id="{1D8E461D-1565-395A-E052-25D272035D5C}"/>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7031E454-772F-69F3-080B-8554FF4F96DA}"/>
              </a:ext>
            </a:extLst>
          </p:cNvPr>
          <p:cNvSpPr>
            <a:spLocks noGrp="1"/>
          </p:cNvSpPr>
          <p:nvPr>
            <p:ph type="sldNum" sz="quarter" idx="12"/>
          </p:nvPr>
        </p:nvSpPr>
        <p:spPr/>
        <p:txBody>
          <a:bodyPr/>
          <a:lstStyle/>
          <a:p>
            <a:r>
              <a:rPr lang="en-US"/>
              <a:t>www.suguidelinesnys.org</a:t>
            </a:r>
            <a:endParaRPr lang="en-US" dirty="0"/>
          </a:p>
        </p:txBody>
      </p:sp>
      <p:sp>
        <p:nvSpPr>
          <p:cNvPr id="6" name="Date Placeholder 5">
            <a:extLst>
              <a:ext uri="{FF2B5EF4-FFF2-40B4-BE49-F238E27FC236}">
                <a16:creationId xmlns:a16="http://schemas.microsoft.com/office/drawing/2014/main" id="{3685AB98-FEBB-5355-8C7C-66B6D415EC76}"/>
              </a:ext>
            </a:extLst>
          </p:cNvPr>
          <p:cNvSpPr>
            <a:spLocks noGrp="1"/>
          </p:cNvSpPr>
          <p:nvPr>
            <p:ph type="dt" sz="half" idx="2"/>
          </p:nvPr>
        </p:nvSpPr>
        <p:spPr/>
        <p:txBody>
          <a:bodyPr/>
          <a:lstStyle/>
          <a:p>
            <a:r>
              <a:rPr lang="en-US"/>
              <a:t>OCTOBER 2025</a:t>
            </a:r>
            <a:endParaRPr lang="en-US" dirty="0"/>
          </a:p>
        </p:txBody>
      </p:sp>
    </p:spTree>
    <p:extLst>
      <p:ext uri="{BB962C8B-B14F-4D97-AF65-F5344CB8AC3E}">
        <p14:creationId xmlns:p14="http://schemas.microsoft.com/office/powerpoint/2010/main" val="20109959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D6FA31-D722-9549-1507-7EDD136F19FB}"/>
              </a:ext>
            </a:extLst>
          </p:cNvPr>
          <p:cNvSpPr>
            <a:spLocks noGrp="1"/>
          </p:cNvSpPr>
          <p:nvPr>
            <p:ph type="title"/>
          </p:nvPr>
        </p:nvSpPr>
        <p:spPr/>
        <p:txBody>
          <a:bodyPr/>
          <a:lstStyle/>
          <a:p>
            <a:r>
              <a:rPr lang="en-US" dirty="0"/>
              <a:t>Recommendations:</a:t>
            </a:r>
            <a:br>
              <a:rPr lang="en-US" dirty="0"/>
            </a:br>
            <a:r>
              <a:rPr lang="en-US" dirty="0"/>
              <a:t>Medical Cannabis Initiation, </a:t>
            </a:r>
            <a:r>
              <a:rPr lang="en-US" sz="2800" i="1" dirty="0"/>
              <a:t>cont.</a:t>
            </a:r>
            <a:endParaRPr lang="en-US" i="1" dirty="0"/>
          </a:p>
        </p:txBody>
      </p:sp>
      <p:sp>
        <p:nvSpPr>
          <p:cNvPr id="3" name="Content Placeholder 2">
            <a:extLst>
              <a:ext uri="{FF2B5EF4-FFF2-40B4-BE49-F238E27FC236}">
                <a16:creationId xmlns:a16="http://schemas.microsoft.com/office/drawing/2014/main" id="{B1749BE7-D36C-A5F8-D051-1955BF443C1C}"/>
              </a:ext>
            </a:extLst>
          </p:cNvPr>
          <p:cNvSpPr>
            <a:spLocks noGrp="1"/>
          </p:cNvSpPr>
          <p:nvPr>
            <p:ph idx="1"/>
          </p:nvPr>
        </p:nvSpPr>
        <p:spPr/>
        <p:txBody>
          <a:bodyPr>
            <a:normAutofit fontScale="62500" lnSpcReduction="20000"/>
          </a:bodyPr>
          <a:lstStyle/>
          <a:p>
            <a:pPr marL="0" indent="0">
              <a:buNone/>
            </a:pPr>
            <a:r>
              <a:rPr lang="en-US" sz="4500" b="1" dirty="0"/>
              <a:t>Potential Adverse Effects</a:t>
            </a:r>
          </a:p>
          <a:p>
            <a:r>
              <a:rPr lang="en-US" dirty="0"/>
              <a:t>Clinicians should use caution when initiating medical cannabis in patients with a known history of arrhythmia, CAD, SUD, or psychosis or a family history of schizophrenia (see guideline section Assessment &gt; Conditions that require caution). (A2)</a:t>
            </a:r>
          </a:p>
          <a:p>
            <a:r>
              <a:rPr lang="en-US" dirty="0"/>
              <a:t>Clinicians should inform patients about and provide education on the management of potential acute adverse effects of medical cannabis use (A2):</a:t>
            </a:r>
          </a:p>
          <a:p>
            <a:pPr lvl="1"/>
            <a:r>
              <a:rPr lang="en-US" dirty="0"/>
              <a:t>­Inform patients of the potential for intoxication (i.e., feeling “high”), dizziness, or impaired concentration; recommend that patients lie down and wait for these effects to resolve and then reduce their dose of THC.</a:t>
            </a:r>
          </a:p>
          <a:p>
            <a:pPr lvl="1"/>
            <a:r>
              <a:rPr lang="en-US" dirty="0"/>
              <a:t>­Ensure that patients know to seek emergency medical evaluation if they experience any serious adverse effects, including hallucinations, psychosis, severe anxiety, paranoia, pulmonary or cardiac symptoms, or hyperemesis.</a:t>
            </a:r>
          </a:p>
          <a:p>
            <a:pPr lvl="1"/>
            <a:r>
              <a:rPr lang="en-US" dirty="0"/>
              <a:t>­Inform patients, particularly elderly individuals, that cannabis use may increase the risk of falls.</a:t>
            </a:r>
          </a:p>
          <a:p>
            <a:r>
              <a:rPr lang="en-US" dirty="0"/>
              <a:t>Clinicians should advise patients to take the first dose of medical cannabis before bedtime and at home in a safe environment to limit potential immediate adverse effects. (A3)</a:t>
            </a:r>
          </a:p>
          <a:p>
            <a:r>
              <a:rPr lang="en-US" dirty="0"/>
              <a:t>Clinicians should caution patients about the potential for impaired driving while taking cannabis and advise them to avoid driving or operating heavy machinery while using medical cannabis. (A2)</a:t>
            </a:r>
          </a:p>
          <a:p>
            <a:endParaRPr lang="en-US" dirty="0"/>
          </a:p>
        </p:txBody>
      </p:sp>
      <p:sp>
        <p:nvSpPr>
          <p:cNvPr id="4" name="Footer Placeholder 3">
            <a:extLst>
              <a:ext uri="{FF2B5EF4-FFF2-40B4-BE49-F238E27FC236}">
                <a16:creationId xmlns:a16="http://schemas.microsoft.com/office/drawing/2014/main" id="{457A8370-448D-F6F6-808B-B3EA4E9DB3BD}"/>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C3FF259E-F935-2B07-7AE0-E81169D43882}"/>
              </a:ext>
            </a:extLst>
          </p:cNvPr>
          <p:cNvSpPr>
            <a:spLocks noGrp="1"/>
          </p:cNvSpPr>
          <p:nvPr>
            <p:ph type="sldNum" sz="quarter" idx="12"/>
          </p:nvPr>
        </p:nvSpPr>
        <p:spPr/>
        <p:txBody>
          <a:bodyPr/>
          <a:lstStyle/>
          <a:p>
            <a:r>
              <a:rPr lang="en-US"/>
              <a:t>www.suguidelinesnys.org</a:t>
            </a:r>
            <a:endParaRPr lang="en-US" dirty="0"/>
          </a:p>
        </p:txBody>
      </p:sp>
      <p:sp>
        <p:nvSpPr>
          <p:cNvPr id="6" name="Date Placeholder 5">
            <a:extLst>
              <a:ext uri="{FF2B5EF4-FFF2-40B4-BE49-F238E27FC236}">
                <a16:creationId xmlns:a16="http://schemas.microsoft.com/office/drawing/2014/main" id="{0552826E-0E8B-C5D6-4C92-705BD0BB8789}"/>
              </a:ext>
            </a:extLst>
          </p:cNvPr>
          <p:cNvSpPr>
            <a:spLocks noGrp="1"/>
          </p:cNvSpPr>
          <p:nvPr>
            <p:ph type="dt" sz="half" idx="2"/>
          </p:nvPr>
        </p:nvSpPr>
        <p:spPr/>
        <p:txBody>
          <a:bodyPr/>
          <a:lstStyle/>
          <a:p>
            <a:r>
              <a:rPr lang="en-US"/>
              <a:t>OCTOBER 2025</a:t>
            </a:r>
            <a:endParaRPr lang="en-US" dirty="0"/>
          </a:p>
        </p:txBody>
      </p:sp>
    </p:spTree>
    <p:extLst>
      <p:ext uri="{BB962C8B-B14F-4D97-AF65-F5344CB8AC3E}">
        <p14:creationId xmlns:p14="http://schemas.microsoft.com/office/powerpoint/2010/main" val="13145669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073F9C-02E5-25E9-5034-33351970B87D}"/>
              </a:ext>
            </a:extLst>
          </p:cNvPr>
          <p:cNvSpPr>
            <a:spLocks noGrp="1"/>
          </p:cNvSpPr>
          <p:nvPr>
            <p:ph type="title"/>
          </p:nvPr>
        </p:nvSpPr>
        <p:spPr/>
        <p:txBody>
          <a:bodyPr/>
          <a:lstStyle/>
          <a:p>
            <a:r>
              <a:rPr lang="en-US" dirty="0"/>
              <a:t>Recommendations:</a:t>
            </a:r>
            <a:br>
              <a:rPr lang="en-US" dirty="0"/>
            </a:br>
            <a:r>
              <a:rPr lang="en-US" dirty="0"/>
              <a:t>Medical Cannabis Initiation, </a:t>
            </a:r>
            <a:r>
              <a:rPr lang="en-US" sz="2800" i="1" dirty="0"/>
              <a:t>cont.</a:t>
            </a:r>
            <a:endParaRPr lang="en-US" dirty="0"/>
          </a:p>
        </p:txBody>
      </p:sp>
      <p:sp>
        <p:nvSpPr>
          <p:cNvPr id="3" name="Content Placeholder 2">
            <a:extLst>
              <a:ext uri="{FF2B5EF4-FFF2-40B4-BE49-F238E27FC236}">
                <a16:creationId xmlns:a16="http://schemas.microsoft.com/office/drawing/2014/main" id="{55A23054-9257-9D96-9D29-EBF87D923792}"/>
              </a:ext>
            </a:extLst>
          </p:cNvPr>
          <p:cNvSpPr>
            <a:spLocks noGrp="1"/>
          </p:cNvSpPr>
          <p:nvPr>
            <p:ph idx="1"/>
          </p:nvPr>
        </p:nvSpPr>
        <p:spPr/>
        <p:txBody>
          <a:bodyPr>
            <a:normAutofit lnSpcReduction="10000"/>
          </a:bodyPr>
          <a:lstStyle/>
          <a:p>
            <a:pPr marL="0" indent="0">
              <a:buNone/>
            </a:pPr>
            <a:r>
              <a:rPr lang="en-US" b="1" dirty="0"/>
              <a:t>Medical Cannabis During Pregnancy</a:t>
            </a:r>
          </a:p>
          <a:p>
            <a:r>
              <a:rPr lang="en-US" dirty="0"/>
              <a:t>For patients who may become or are currently pregnant, clinicians should (A3):</a:t>
            </a:r>
          </a:p>
          <a:p>
            <a:pPr lvl="1"/>
            <a:r>
              <a:rPr lang="en-US" dirty="0"/>
              <a:t>­Inform them about the risks, to themselves and the neonate, of using cannabis while pregnant.</a:t>
            </a:r>
          </a:p>
          <a:p>
            <a:pPr lvl="1"/>
            <a:r>
              <a:rPr lang="en-US" dirty="0"/>
              <a:t>­Recommend using contraception while using cannabis.</a:t>
            </a:r>
          </a:p>
          <a:p>
            <a:pPr lvl="1"/>
            <a:r>
              <a:rPr lang="en-US" dirty="0"/>
              <a:t>­If a cannabis-naive patient is pregnant, advise against initiating any cannabis use.</a:t>
            </a:r>
          </a:p>
          <a:p>
            <a:pPr lvl="1"/>
            <a:r>
              <a:rPr lang="en-US" dirty="0"/>
              <a:t>­If a pregnant patient is currently using unregulated cannabis, advise against continued use; if the pregnant patient plans to continue using cannabis, encourage a switch to regulated adult-use or medical cannabis and discuss harm reduction strategies.</a:t>
            </a:r>
          </a:p>
          <a:p>
            <a:endParaRPr lang="en-US" dirty="0"/>
          </a:p>
        </p:txBody>
      </p:sp>
      <p:sp>
        <p:nvSpPr>
          <p:cNvPr id="4" name="Footer Placeholder 3">
            <a:extLst>
              <a:ext uri="{FF2B5EF4-FFF2-40B4-BE49-F238E27FC236}">
                <a16:creationId xmlns:a16="http://schemas.microsoft.com/office/drawing/2014/main" id="{E1B36CC7-2E4C-C3EB-084F-526F3B7D5C0A}"/>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ABC235E8-1B2B-2DF7-72CB-962425A2C1ED}"/>
              </a:ext>
            </a:extLst>
          </p:cNvPr>
          <p:cNvSpPr>
            <a:spLocks noGrp="1"/>
          </p:cNvSpPr>
          <p:nvPr>
            <p:ph type="sldNum" sz="quarter" idx="12"/>
          </p:nvPr>
        </p:nvSpPr>
        <p:spPr/>
        <p:txBody>
          <a:bodyPr/>
          <a:lstStyle/>
          <a:p>
            <a:r>
              <a:rPr lang="en-US"/>
              <a:t>www.suguidelinesnys.org</a:t>
            </a:r>
            <a:endParaRPr lang="en-US" dirty="0"/>
          </a:p>
        </p:txBody>
      </p:sp>
      <p:sp>
        <p:nvSpPr>
          <p:cNvPr id="6" name="Date Placeholder 5">
            <a:extLst>
              <a:ext uri="{FF2B5EF4-FFF2-40B4-BE49-F238E27FC236}">
                <a16:creationId xmlns:a16="http://schemas.microsoft.com/office/drawing/2014/main" id="{0597ABBB-0179-4EDA-166F-90DA75D69E51}"/>
              </a:ext>
            </a:extLst>
          </p:cNvPr>
          <p:cNvSpPr>
            <a:spLocks noGrp="1"/>
          </p:cNvSpPr>
          <p:nvPr>
            <p:ph type="dt" sz="half" idx="2"/>
          </p:nvPr>
        </p:nvSpPr>
        <p:spPr/>
        <p:txBody>
          <a:bodyPr/>
          <a:lstStyle/>
          <a:p>
            <a:r>
              <a:rPr lang="en-US"/>
              <a:t>OCTOBER 2025</a:t>
            </a:r>
            <a:endParaRPr lang="en-US" dirty="0"/>
          </a:p>
        </p:txBody>
      </p:sp>
    </p:spTree>
    <p:extLst>
      <p:ext uri="{BB962C8B-B14F-4D97-AF65-F5344CB8AC3E}">
        <p14:creationId xmlns:p14="http://schemas.microsoft.com/office/powerpoint/2010/main" val="34128309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B7453A-F92F-BF45-8445-796AE90E1A9E}"/>
              </a:ext>
            </a:extLst>
          </p:cNvPr>
          <p:cNvSpPr>
            <a:spLocks noGrp="1"/>
          </p:cNvSpPr>
          <p:nvPr>
            <p:ph type="title"/>
          </p:nvPr>
        </p:nvSpPr>
        <p:spPr/>
        <p:txBody>
          <a:bodyPr>
            <a:normAutofit/>
          </a:bodyPr>
          <a:lstStyle/>
          <a:p>
            <a:r>
              <a:rPr lang="en-US" dirty="0"/>
              <a:t>Recommendations:</a:t>
            </a:r>
            <a:br>
              <a:rPr lang="en-US" dirty="0"/>
            </a:br>
            <a:r>
              <a:rPr lang="en-US" dirty="0"/>
              <a:t>Medical Cannabis Initiation, </a:t>
            </a:r>
            <a:r>
              <a:rPr lang="en-US" sz="2800" i="1" dirty="0"/>
              <a:t>cont.</a:t>
            </a:r>
            <a:endParaRPr lang="en-US" dirty="0"/>
          </a:p>
        </p:txBody>
      </p:sp>
      <p:sp>
        <p:nvSpPr>
          <p:cNvPr id="3" name="Content Placeholder 2">
            <a:extLst>
              <a:ext uri="{FF2B5EF4-FFF2-40B4-BE49-F238E27FC236}">
                <a16:creationId xmlns:a16="http://schemas.microsoft.com/office/drawing/2014/main" id="{C8211760-2290-5A4A-558F-2401A03D438F}"/>
              </a:ext>
            </a:extLst>
          </p:cNvPr>
          <p:cNvSpPr>
            <a:spLocks noGrp="1"/>
          </p:cNvSpPr>
          <p:nvPr>
            <p:ph idx="1"/>
          </p:nvPr>
        </p:nvSpPr>
        <p:spPr/>
        <p:txBody>
          <a:bodyPr/>
          <a:lstStyle/>
          <a:p>
            <a:pPr marL="0" indent="0">
              <a:buNone/>
            </a:pPr>
            <a:r>
              <a:rPr lang="en-US" b="1" dirty="0"/>
              <a:t>Medical Cannabis in Patients Younger Than 25 Years</a:t>
            </a:r>
          </a:p>
          <a:p>
            <a:r>
              <a:rPr lang="en-US" dirty="0"/>
              <a:t>Clinicians should inform patients younger than 25 years of the potential for long-term changes in brain development, mental health, and cognition associated with cannabis use in people whose brains are still developing (A2):</a:t>
            </a:r>
          </a:p>
          <a:p>
            <a:pPr lvl="1"/>
            <a:r>
              <a:rPr lang="en-US" dirty="0"/>
              <a:t>­If a cannabis-naive patient is younger than 25 years, advise against initiating cannabis.</a:t>
            </a:r>
          </a:p>
          <a:p>
            <a:pPr lvl="1"/>
            <a:r>
              <a:rPr lang="en-US" dirty="0"/>
              <a:t>If a patient younger than 25 years is currently using unregulated cannabis and intends to continue use, advise a switch to regulated adult-use or medical cannabis and discuss harm reduction strategies.</a:t>
            </a:r>
          </a:p>
          <a:p>
            <a:endParaRPr lang="en-US" dirty="0"/>
          </a:p>
        </p:txBody>
      </p:sp>
      <p:sp>
        <p:nvSpPr>
          <p:cNvPr id="4" name="Footer Placeholder 3">
            <a:extLst>
              <a:ext uri="{FF2B5EF4-FFF2-40B4-BE49-F238E27FC236}">
                <a16:creationId xmlns:a16="http://schemas.microsoft.com/office/drawing/2014/main" id="{C68CF85A-57D5-AC2F-ABFF-A63F5ACA1746}"/>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F84CF743-5EF3-7B8F-1015-AF122CC27E96}"/>
              </a:ext>
            </a:extLst>
          </p:cNvPr>
          <p:cNvSpPr>
            <a:spLocks noGrp="1"/>
          </p:cNvSpPr>
          <p:nvPr>
            <p:ph type="sldNum" sz="quarter" idx="12"/>
          </p:nvPr>
        </p:nvSpPr>
        <p:spPr/>
        <p:txBody>
          <a:bodyPr/>
          <a:lstStyle/>
          <a:p>
            <a:r>
              <a:rPr lang="en-US"/>
              <a:t>www.suguidelinesnys.org</a:t>
            </a:r>
            <a:endParaRPr lang="en-US" dirty="0"/>
          </a:p>
        </p:txBody>
      </p:sp>
      <p:sp>
        <p:nvSpPr>
          <p:cNvPr id="6" name="Date Placeholder 5">
            <a:extLst>
              <a:ext uri="{FF2B5EF4-FFF2-40B4-BE49-F238E27FC236}">
                <a16:creationId xmlns:a16="http://schemas.microsoft.com/office/drawing/2014/main" id="{F4E8CCE9-5606-1D0A-E384-5403295EE2ED}"/>
              </a:ext>
            </a:extLst>
          </p:cNvPr>
          <p:cNvSpPr>
            <a:spLocks noGrp="1"/>
          </p:cNvSpPr>
          <p:nvPr>
            <p:ph type="dt" sz="half" idx="2"/>
          </p:nvPr>
        </p:nvSpPr>
        <p:spPr/>
        <p:txBody>
          <a:bodyPr/>
          <a:lstStyle/>
          <a:p>
            <a:r>
              <a:rPr lang="en-US"/>
              <a:t>OCTOBER 2025</a:t>
            </a:r>
            <a:endParaRPr lang="en-US" dirty="0"/>
          </a:p>
        </p:txBody>
      </p:sp>
    </p:spTree>
    <p:extLst>
      <p:ext uri="{BB962C8B-B14F-4D97-AF65-F5344CB8AC3E}">
        <p14:creationId xmlns:p14="http://schemas.microsoft.com/office/powerpoint/2010/main" val="1559241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B8AE2E-1940-A914-BECF-F55C9EADA07D}"/>
              </a:ext>
            </a:extLst>
          </p:cNvPr>
          <p:cNvSpPr>
            <a:spLocks noGrp="1"/>
          </p:cNvSpPr>
          <p:nvPr>
            <p:ph type="title"/>
          </p:nvPr>
        </p:nvSpPr>
        <p:spPr/>
        <p:txBody>
          <a:bodyPr/>
          <a:lstStyle/>
          <a:p>
            <a:r>
              <a:rPr lang="en-US" dirty="0"/>
              <a:t>Recommendations:</a:t>
            </a:r>
            <a:br>
              <a:rPr lang="en-US" dirty="0"/>
            </a:br>
            <a:r>
              <a:rPr lang="en-US" dirty="0"/>
              <a:t>Monitoring</a:t>
            </a:r>
          </a:p>
        </p:txBody>
      </p:sp>
      <p:sp>
        <p:nvSpPr>
          <p:cNvPr id="3" name="Content Placeholder 2">
            <a:extLst>
              <a:ext uri="{FF2B5EF4-FFF2-40B4-BE49-F238E27FC236}">
                <a16:creationId xmlns:a16="http://schemas.microsoft.com/office/drawing/2014/main" id="{ED37E254-B3B1-B06A-0464-FD31DECF716A}"/>
              </a:ext>
            </a:extLst>
          </p:cNvPr>
          <p:cNvSpPr>
            <a:spLocks noGrp="1"/>
          </p:cNvSpPr>
          <p:nvPr>
            <p:ph idx="1"/>
          </p:nvPr>
        </p:nvSpPr>
        <p:spPr/>
        <p:txBody>
          <a:bodyPr>
            <a:normAutofit fontScale="77500" lnSpcReduction="20000"/>
          </a:bodyPr>
          <a:lstStyle/>
          <a:p>
            <a:r>
              <a:rPr lang="en-US" dirty="0"/>
              <a:t>For all patients taking medical cannabis, clinicians should perform an annual assessment of benefits, undesired effects, and risks, including consideration for CUD using the DSM-5-TR diagnostic criteria. (B*)</a:t>
            </a:r>
          </a:p>
          <a:p>
            <a:pPr lvl="1"/>
            <a:r>
              <a:rPr lang="en-US" dirty="0"/>
              <a:t>If CUD is diagnosed, clinicians should work with the patient to develop an individualized treatment plan that maximizes benefits and minimizes harm. The plan may include referral to treatment, cannabis cessation, or harm reduction approaches. (A3)</a:t>
            </a:r>
          </a:p>
          <a:p>
            <a:r>
              <a:rPr lang="en-US" dirty="0"/>
              <a:t>If a patient experiences new or worsening signs or symptoms of a psychiatric disorder while taking medical cannabis, the clinician should discontinue medical cannabis certification and consult with a psychiatrist or refer the patient for psychiatric assessment and treatment. (A2)</a:t>
            </a:r>
          </a:p>
          <a:p>
            <a:r>
              <a:rPr lang="en-US" dirty="0"/>
              <a:t>Clinicians should ask patients about any symptoms of cannabis hyperemesis syndrome (nausea, vomiting, abdominal pain) and discontinue medical cannabis treatment if the syndrome is identified. (A3)</a:t>
            </a:r>
          </a:p>
          <a:p>
            <a:r>
              <a:rPr lang="en-US" dirty="0"/>
              <a:t>If a patient chooses to vape medical cannabis, the clinician should ask about any breathing changes, including reduced exercise tolerance, shortness of breath, or wheezing. (A3)</a:t>
            </a:r>
          </a:p>
        </p:txBody>
      </p:sp>
      <p:sp>
        <p:nvSpPr>
          <p:cNvPr id="4" name="Footer Placeholder 3">
            <a:extLst>
              <a:ext uri="{FF2B5EF4-FFF2-40B4-BE49-F238E27FC236}">
                <a16:creationId xmlns:a16="http://schemas.microsoft.com/office/drawing/2014/main" id="{1C0A3E76-B8F2-F89D-1266-ECF60A9E7B3B}"/>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8D0E3853-EFC6-695A-3551-94FDB7D6363B}"/>
              </a:ext>
            </a:extLst>
          </p:cNvPr>
          <p:cNvSpPr>
            <a:spLocks noGrp="1"/>
          </p:cNvSpPr>
          <p:nvPr>
            <p:ph type="sldNum" sz="quarter" idx="12"/>
          </p:nvPr>
        </p:nvSpPr>
        <p:spPr/>
        <p:txBody>
          <a:bodyPr/>
          <a:lstStyle/>
          <a:p>
            <a:r>
              <a:rPr lang="en-US"/>
              <a:t>www.suguidelinesnys.org</a:t>
            </a:r>
            <a:endParaRPr lang="en-US" dirty="0"/>
          </a:p>
        </p:txBody>
      </p:sp>
      <p:sp>
        <p:nvSpPr>
          <p:cNvPr id="6" name="Date Placeholder 5">
            <a:extLst>
              <a:ext uri="{FF2B5EF4-FFF2-40B4-BE49-F238E27FC236}">
                <a16:creationId xmlns:a16="http://schemas.microsoft.com/office/drawing/2014/main" id="{838ED64C-01F8-DFE4-AC14-27587D6D3308}"/>
              </a:ext>
            </a:extLst>
          </p:cNvPr>
          <p:cNvSpPr>
            <a:spLocks noGrp="1"/>
          </p:cNvSpPr>
          <p:nvPr>
            <p:ph type="dt" sz="half" idx="2"/>
          </p:nvPr>
        </p:nvSpPr>
        <p:spPr/>
        <p:txBody>
          <a:bodyPr/>
          <a:lstStyle/>
          <a:p>
            <a:r>
              <a:rPr lang="en-US"/>
              <a:t>OCTOBER 2025</a:t>
            </a:r>
            <a:endParaRPr lang="en-US" dirty="0"/>
          </a:p>
        </p:txBody>
      </p:sp>
    </p:spTree>
    <p:extLst>
      <p:ext uri="{BB962C8B-B14F-4D97-AF65-F5344CB8AC3E}">
        <p14:creationId xmlns:p14="http://schemas.microsoft.com/office/powerpoint/2010/main" val="27424428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B8AE2E-1940-A914-BECF-F55C9EADA07D}"/>
              </a:ext>
            </a:extLst>
          </p:cNvPr>
          <p:cNvSpPr>
            <a:spLocks noGrp="1"/>
          </p:cNvSpPr>
          <p:nvPr>
            <p:ph type="title"/>
          </p:nvPr>
        </p:nvSpPr>
        <p:spPr/>
        <p:txBody>
          <a:bodyPr/>
          <a:lstStyle/>
          <a:p>
            <a:r>
              <a:rPr lang="en-US" dirty="0"/>
              <a:t>Recommendations:</a:t>
            </a:r>
            <a:br>
              <a:rPr lang="en-US" dirty="0"/>
            </a:br>
            <a:r>
              <a:rPr lang="en-US" dirty="0"/>
              <a:t>Monitoring, </a:t>
            </a:r>
            <a:r>
              <a:rPr lang="en-US" sz="3200" i="1" dirty="0"/>
              <a:t>cont.</a:t>
            </a:r>
            <a:endParaRPr lang="en-US" i="1" dirty="0"/>
          </a:p>
        </p:txBody>
      </p:sp>
      <p:sp>
        <p:nvSpPr>
          <p:cNvPr id="3" name="Content Placeholder 2">
            <a:extLst>
              <a:ext uri="{FF2B5EF4-FFF2-40B4-BE49-F238E27FC236}">
                <a16:creationId xmlns:a16="http://schemas.microsoft.com/office/drawing/2014/main" id="{ED37E254-B3B1-B06A-0464-FD31DECF716A}"/>
              </a:ext>
            </a:extLst>
          </p:cNvPr>
          <p:cNvSpPr>
            <a:spLocks noGrp="1"/>
          </p:cNvSpPr>
          <p:nvPr>
            <p:ph idx="1"/>
          </p:nvPr>
        </p:nvSpPr>
        <p:spPr/>
        <p:txBody>
          <a:bodyPr>
            <a:normAutofit fontScale="85000" lnSpcReduction="20000"/>
          </a:bodyPr>
          <a:lstStyle/>
          <a:p>
            <a:r>
              <a:rPr lang="en-US" dirty="0"/>
              <a:t>If breathing changes occur in patients who vape medical cannabis, the clinician should:</a:t>
            </a:r>
          </a:p>
          <a:p>
            <a:pPr lvl="1"/>
            <a:r>
              <a:rPr lang="en-US" dirty="0"/>
              <a:t>­Advise the patient to avoid vape products purchased outside of registered facilities. (A*)</a:t>
            </a:r>
          </a:p>
          <a:p>
            <a:pPr lvl="1"/>
            <a:r>
              <a:rPr lang="en-US" dirty="0"/>
              <a:t>­Encourage the patient to switch to an administration method other than vaping and advise against future use of inhaled cannabis. (A3)</a:t>
            </a:r>
          </a:p>
          <a:p>
            <a:r>
              <a:rPr lang="en-US" dirty="0"/>
              <a:t>If a patient wants to stop using medical cannabis, the clinician should:</a:t>
            </a:r>
          </a:p>
          <a:p>
            <a:pPr lvl="1"/>
            <a:r>
              <a:rPr lang="en-US" dirty="0"/>
              <a:t>­Inform the patient that cessation of chronic use may result in cannabis withdrawal symptoms, such as irritability, negative mood, nausea, and stomach pain. (A3)</a:t>
            </a:r>
          </a:p>
          <a:p>
            <a:pPr lvl="1"/>
            <a:r>
              <a:rPr lang="en-US" dirty="0"/>
              <a:t>­Help the patient develop a plan to taper the dose and ultimately discontinue cannabinoid use. (A3)</a:t>
            </a:r>
          </a:p>
          <a:p>
            <a:r>
              <a:rPr lang="en-US" dirty="0"/>
              <a:t>Clinicians should not perform urine toxicology testing unless the patient and clinician have engaged in shared decision-making and the patient agrees to testing. (A3)</a:t>
            </a:r>
          </a:p>
          <a:p>
            <a:endParaRPr lang="en-US" dirty="0"/>
          </a:p>
        </p:txBody>
      </p:sp>
      <p:sp>
        <p:nvSpPr>
          <p:cNvPr id="4" name="Footer Placeholder 3">
            <a:extLst>
              <a:ext uri="{FF2B5EF4-FFF2-40B4-BE49-F238E27FC236}">
                <a16:creationId xmlns:a16="http://schemas.microsoft.com/office/drawing/2014/main" id="{1C0A3E76-B8F2-F89D-1266-ECF60A9E7B3B}"/>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8D0E3853-EFC6-695A-3551-94FDB7D6363B}"/>
              </a:ext>
            </a:extLst>
          </p:cNvPr>
          <p:cNvSpPr>
            <a:spLocks noGrp="1"/>
          </p:cNvSpPr>
          <p:nvPr>
            <p:ph type="sldNum" sz="quarter" idx="12"/>
          </p:nvPr>
        </p:nvSpPr>
        <p:spPr/>
        <p:txBody>
          <a:bodyPr/>
          <a:lstStyle/>
          <a:p>
            <a:r>
              <a:rPr lang="en-US"/>
              <a:t>www.suguidelinesnys.org</a:t>
            </a:r>
            <a:endParaRPr lang="en-US" dirty="0"/>
          </a:p>
        </p:txBody>
      </p:sp>
      <p:sp>
        <p:nvSpPr>
          <p:cNvPr id="6" name="Date Placeholder 5">
            <a:extLst>
              <a:ext uri="{FF2B5EF4-FFF2-40B4-BE49-F238E27FC236}">
                <a16:creationId xmlns:a16="http://schemas.microsoft.com/office/drawing/2014/main" id="{838ED64C-01F8-DFE4-AC14-27587D6D3308}"/>
              </a:ext>
            </a:extLst>
          </p:cNvPr>
          <p:cNvSpPr>
            <a:spLocks noGrp="1"/>
          </p:cNvSpPr>
          <p:nvPr>
            <p:ph type="dt" sz="half" idx="2"/>
          </p:nvPr>
        </p:nvSpPr>
        <p:spPr/>
        <p:txBody>
          <a:bodyPr/>
          <a:lstStyle/>
          <a:p>
            <a:r>
              <a:rPr lang="en-US"/>
              <a:t>OCTOBER 2025</a:t>
            </a:r>
            <a:endParaRPr lang="en-US" dirty="0"/>
          </a:p>
        </p:txBody>
      </p:sp>
    </p:spTree>
    <p:extLst>
      <p:ext uri="{BB962C8B-B14F-4D97-AF65-F5344CB8AC3E}">
        <p14:creationId xmlns:p14="http://schemas.microsoft.com/office/powerpoint/2010/main" val="38393284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4F48B85F-DD46-4AB1-B17B-9C2EED7DAE26}"/>
              </a:ext>
            </a:extLst>
          </p:cNvPr>
          <p:cNvSpPr>
            <a:spLocks noGrp="1"/>
          </p:cNvSpPr>
          <p:nvPr>
            <p:ph type="ftr" sz="quarter" idx="11"/>
          </p:nvPr>
        </p:nvSpPr>
        <p:spPr>
          <a:xfrm>
            <a:off x="4038600" y="6356350"/>
            <a:ext cx="4114800" cy="365125"/>
          </a:xfrm>
        </p:spPr>
        <p:txBody>
          <a:bodyPr/>
          <a:lstStyle/>
          <a:p>
            <a:r>
              <a:rPr lang="en-US"/>
              <a:t>NYSDOH AIDS Institute Clinical Guidelines Program</a:t>
            </a:r>
            <a:endParaRPr lang="en-US" dirty="0"/>
          </a:p>
        </p:txBody>
      </p:sp>
      <p:sp>
        <p:nvSpPr>
          <p:cNvPr id="4" name="Slide Number Placeholder 3">
            <a:extLst>
              <a:ext uri="{FF2B5EF4-FFF2-40B4-BE49-F238E27FC236}">
                <a16:creationId xmlns:a16="http://schemas.microsoft.com/office/drawing/2014/main" id="{635E34F1-8173-4211-8103-F4FEF646C750}"/>
              </a:ext>
            </a:extLst>
          </p:cNvPr>
          <p:cNvSpPr>
            <a:spLocks noGrp="1"/>
          </p:cNvSpPr>
          <p:nvPr>
            <p:ph type="sldNum" sz="quarter" idx="12"/>
          </p:nvPr>
        </p:nvSpPr>
        <p:spPr>
          <a:xfrm>
            <a:off x="8610600" y="6356350"/>
            <a:ext cx="2743200" cy="365125"/>
          </a:xfrm>
        </p:spPr>
        <p:txBody>
          <a:bodyPr/>
          <a:lstStyle/>
          <a:p>
            <a:r>
              <a:rPr lang="en-US"/>
              <a:t>www.hivguidelines.org</a:t>
            </a:r>
            <a:endParaRPr lang="en-US" dirty="0"/>
          </a:p>
        </p:txBody>
      </p:sp>
      <p:sp>
        <p:nvSpPr>
          <p:cNvPr id="5" name="Title 4">
            <a:extLst>
              <a:ext uri="{FF2B5EF4-FFF2-40B4-BE49-F238E27FC236}">
                <a16:creationId xmlns:a16="http://schemas.microsoft.com/office/drawing/2014/main" id="{22F146AD-B408-4105-9067-DA5FF2D514B1}"/>
              </a:ext>
            </a:extLst>
          </p:cNvPr>
          <p:cNvSpPr>
            <a:spLocks noGrp="1"/>
          </p:cNvSpPr>
          <p:nvPr>
            <p:ph type="title"/>
          </p:nvPr>
        </p:nvSpPr>
        <p:spPr/>
        <p:txBody>
          <a:bodyPr/>
          <a:lstStyle/>
          <a:p>
            <a:r>
              <a:rPr lang="en-US" dirty="0"/>
              <a:t>Need Help?</a:t>
            </a:r>
          </a:p>
        </p:txBody>
      </p:sp>
      <p:pic>
        <p:nvPicPr>
          <p:cNvPr id="7" name="Picture 6">
            <a:extLst>
              <a:ext uri="{FF2B5EF4-FFF2-40B4-BE49-F238E27FC236}">
                <a16:creationId xmlns:a16="http://schemas.microsoft.com/office/drawing/2014/main" id="{86393898-0452-420F-8B4F-3260F0AD5348}"/>
              </a:ext>
            </a:extLst>
          </p:cNvPr>
          <p:cNvPicPr>
            <a:picLocks noChangeAspect="1"/>
          </p:cNvPicPr>
          <p:nvPr/>
        </p:nvPicPr>
        <p:blipFill rotWithShape="1">
          <a:blip r:embed="rId2"/>
          <a:srcRect t="981" r="766" b="2319"/>
          <a:stretch/>
        </p:blipFill>
        <p:spPr>
          <a:xfrm>
            <a:off x="3881712" y="343883"/>
            <a:ext cx="6004160" cy="5881658"/>
          </a:xfrm>
          <a:prstGeom prst="rect">
            <a:avLst/>
          </a:prstGeom>
        </p:spPr>
      </p:pic>
    </p:spTree>
    <p:extLst>
      <p:ext uri="{BB962C8B-B14F-4D97-AF65-F5344CB8AC3E}">
        <p14:creationId xmlns:p14="http://schemas.microsoft.com/office/powerpoint/2010/main" val="40207982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8696BB45-AC41-4FA7-85E8-2444850B9436}"/>
              </a:ext>
            </a:extLst>
          </p:cNvPr>
          <p:cNvSpPr>
            <a:spLocks noGrp="1"/>
          </p:cNvSpPr>
          <p:nvPr>
            <p:ph type="ftr" sz="quarter" idx="11"/>
          </p:nvPr>
        </p:nvSpPr>
        <p:spPr>
          <a:xfrm>
            <a:off x="4038600" y="6356350"/>
            <a:ext cx="4114800" cy="365125"/>
          </a:xfrm>
        </p:spPr>
        <p:txBody>
          <a:bodyPr/>
          <a:lstStyle/>
          <a:p>
            <a:r>
              <a:rPr lang="en-US"/>
              <a:t>NYSDOH AIDS Institute Clinical Guidelines Program</a:t>
            </a:r>
            <a:endParaRPr lang="en-US" dirty="0"/>
          </a:p>
        </p:txBody>
      </p:sp>
      <p:sp>
        <p:nvSpPr>
          <p:cNvPr id="4" name="Slide Number Placeholder 3">
            <a:extLst>
              <a:ext uri="{FF2B5EF4-FFF2-40B4-BE49-F238E27FC236}">
                <a16:creationId xmlns:a16="http://schemas.microsoft.com/office/drawing/2014/main" id="{0A4DA95E-DA50-4696-943C-BCD4CAADA1A1}"/>
              </a:ext>
            </a:extLst>
          </p:cNvPr>
          <p:cNvSpPr>
            <a:spLocks noGrp="1"/>
          </p:cNvSpPr>
          <p:nvPr>
            <p:ph type="sldNum" sz="quarter" idx="12"/>
          </p:nvPr>
        </p:nvSpPr>
        <p:spPr>
          <a:xfrm>
            <a:off x="8610600" y="6356350"/>
            <a:ext cx="2743200" cy="365125"/>
          </a:xfrm>
        </p:spPr>
        <p:txBody>
          <a:bodyPr/>
          <a:lstStyle/>
          <a:p>
            <a:r>
              <a:rPr lang="en-US" dirty="0"/>
              <a:t>www.suguidelinesnys.org</a:t>
            </a:r>
          </a:p>
        </p:txBody>
      </p:sp>
      <p:sp>
        <p:nvSpPr>
          <p:cNvPr id="5" name="Title 4">
            <a:extLst>
              <a:ext uri="{FF2B5EF4-FFF2-40B4-BE49-F238E27FC236}">
                <a16:creationId xmlns:a16="http://schemas.microsoft.com/office/drawing/2014/main" id="{ADB72B23-09C9-4D58-BA5A-BF0B708BF189}"/>
              </a:ext>
            </a:extLst>
          </p:cNvPr>
          <p:cNvSpPr>
            <a:spLocks noGrp="1"/>
          </p:cNvSpPr>
          <p:nvPr>
            <p:ph type="title"/>
          </p:nvPr>
        </p:nvSpPr>
        <p:spPr/>
        <p:txBody>
          <a:bodyPr/>
          <a:lstStyle/>
          <a:p>
            <a:r>
              <a:rPr lang="en-US" dirty="0"/>
              <a:t>Access the Guideline</a:t>
            </a:r>
          </a:p>
        </p:txBody>
      </p:sp>
      <p:sp>
        <p:nvSpPr>
          <p:cNvPr id="6" name="Content Placeholder 5">
            <a:extLst>
              <a:ext uri="{FF2B5EF4-FFF2-40B4-BE49-F238E27FC236}">
                <a16:creationId xmlns:a16="http://schemas.microsoft.com/office/drawing/2014/main" id="{B58248DA-625A-44B5-ACA8-008BE3F36D0B}"/>
              </a:ext>
            </a:extLst>
          </p:cNvPr>
          <p:cNvSpPr>
            <a:spLocks noGrp="1"/>
          </p:cNvSpPr>
          <p:nvPr>
            <p:ph idx="1"/>
          </p:nvPr>
        </p:nvSpPr>
        <p:spPr/>
        <p:txBody>
          <a:bodyPr/>
          <a:lstStyle/>
          <a:p>
            <a:r>
              <a:rPr lang="en-US" b="1" dirty="0">
                <a:solidFill>
                  <a:srgbClr val="331F44"/>
                </a:solidFill>
              </a:rPr>
              <a:t>www.suguidelinesnys.org</a:t>
            </a:r>
            <a:r>
              <a:rPr lang="en-US" dirty="0"/>
              <a:t> &gt; Therapeutic Use of Medical Cannabis in New York State</a:t>
            </a:r>
          </a:p>
          <a:p>
            <a:r>
              <a:rPr lang="en-US" b="1" dirty="0"/>
              <a:t>Also available:</a:t>
            </a:r>
            <a:r>
              <a:rPr lang="en-US" dirty="0"/>
              <a:t> Printable pocket guide and PDF</a:t>
            </a:r>
          </a:p>
        </p:txBody>
      </p:sp>
      <p:pic>
        <p:nvPicPr>
          <p:cNvPr id="7" name="Picture 6">
            <a:extLst>
              <a:ext uri="{FF2B5EF4-FFF2-40B4-BE49-F238E27FC236}">
                <a16:creationId xmlns:a16="http://schemas.microsoft.com/office/drawing/2014/main" id="{093335D5-48CE-4563-8260-4DF8C4EE72F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89197" y="3220452"/>
            <a:ext cx="2242804" cy="2242804"/>
          </a:xfrm>
          <a:prstGeom prst="rect">
            <a:avLst/>
          </a:prstGeom>
        </p:spPr>
      </p:pic>
      <p:sp>
        <p:nvSpPr>
          <p:cNvPr id="8" name="TextBox 7">
            <a:extLst>
              <a:ext uri="{FF2B5EF4-FFF2-40B4-BE49-F238E27FC236}">
                <a16:creationId xmlns:a16="http://schemas.microsoft.com/office/drawing/2014/main" id="{A2367B4A-2992-4327-A4AF-5499599ECD7F}"/>
              </a:ext>
            </a:extLst>
          </p:cNvPr>
          <p:cNvSpPr txBox="1"/>
          <p:nvPr/>
        </p:nvSpPr>
        <p:spPr>
          <a:xfrm>
            <a:off x="7060943" y="5564320"/>
            <a:ext cx="3099310" cy="646331"/>
          </a:xfrm>
          <a:prstGeom prst="rect">
            <a:avLst/>
          </a:prstGeom>
          <a:noFill/>
        </p:spPr>
        <p:txBody>
          <a:bodyPr wrap="none" rtlCol="0">
            <a:spAutoFit/>
          </a:bodyPr>
          <a:lstStyle/>
          <a:p>
            <a:pPr algn="ctr"/>
            <a:r>
              <a:rPr lang="en-US" b="1" dirty="0"/>
              <a:t>Podcast:</a:t>
            </a:r>
            <a:r>
              <a:rPr lang="en-US" dirty="0"/>
              <a:t> </a:t>
            </a:r>
            <a:r>
              <a:rPr lang="en-US" i="1" dirty="0"/>
              <a:t>Viremic—Cases in HIV</a:t>
            </a:r>
          </a:p>
          <a:p>
            <a:pPr algn="ctr"/>
            <a:r>
              <a:rPr lang="en-US" dirty="0"/>
              <a:t>Find all episodes </a:t>
            </a:r>
            <a:r>
              <a:rPr lang="en-US"/>
              <a:t>at </a:t>
            </a:r>
            <a:r>
              <a:rPr lang="en-US">
                <a:hlinkClick r:id="rId3"/>
              </a:rPr>
              <a:t>viremic.org</a:t>
            </a:r>
            <a:endParaRPr lang="en-US" dirty="0"/>
          </a:p>
        </p:txBody>
      </p:sp>
      <p:pic>
        <p:nvPicPr>
          <p:cNvPr id="11" name="Picture 10" descr="A qr code on a white background&#10;&#10;Description automatically generated">
            <a:extLst>
              <a:ext uri="{FF2B5EF4-FFF2-40B4-BE49-F238E27FC236}">
                <a16:creationId xmlns:a16="http://schemas.microsoft.com/office/drawing/2014/main" id="{FD0E353B-23C2-283A-0B54-DA235C14AE9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459998" y="3321517"/>
            <a:ext cx="2242803" cy="2242803"/>
          </a:xfrm>
          <a:prstGeom prst="rect">
            <a:avLst/>
          </a:prstGeom>
        </p:spPr>
      </p:pic>
      <p:pic>
        <p:nvPicPr>
          <p:cNvPr id="10" name="Picture 9">
            <a:extLst>
              <a:ext uri="{FF2B5EF4-FFF2-40B4-BE49-F238E27FC236}">
                <a16:creationId xmlns:a16="http://schemas.microsoft.com/office/drawing/2014/main" id="{E3440564-94D0-4737-A6C2-71263B5A06C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539997" y="136525"/>
            <a:ext cx="1491582" cy="745791"/>
          </a:xfrm>
          <a:prstGeom prst="rect">
            <a:avLst/>
          </a:prstGeom>
        </p:spPr>
      </p:pic>
    </p:spTree>
    <p:extLst>
      <p:ext uri="{BB962C8B-B14F-4D97-AF65-F5344CB8AC3E}">
        <p14:creationId xmlns:p14="http://schemas.microsoft.com/office/powerpoint/2010/main" val="12051254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0BB638-C371-BA83-C883-FE8FD54CA22B}"/>
              </a:ext>
            </a:extLst>
          </p:cNvPr>
          <p:cNvSpPr>
            <a:spLocks noGrp="1"/>
          </p:cNvSpPr>
          <p:nvPr>
            <p:ph type="title"/>
          </p:nvPr>
        </p:nvSpPr>
        <p:spPr/>
        <p:txBody>
          <a:bodyPr/>
          <a:lstStyle/>
          <a:p>
            <a:r>
              <a:rPr lang="en-US" dirty="0"/>
              <a:t>New York State Medical Cannabis Program</a:t>
            </a:r>
          </a:p>
        </p:txBody>
      </p:sp>
      <p:sp>
        <p:nvSpPr>
          <p:cNvPr id="3" name="Content Placeholder 2">
            <a:extLst>
              <a:ext uri="{FF2B5EF4-FFF2-40B4-BE49-F238E27FC236}">
                <a16:creationId xmlns:a16="http://schemas.microsoft.com/office/drawing/2014/main" id="{CA532124-AB2E-246C-9EDD-A1DE4558770F}"/>
              </a:ext>
            </a:extLst>
          </p:cNvPr>
          <p:cNvSpPr>
            <a:spLocks noGrp="1"/>
          </p:cNvSpPr>
          <p:nvPr>
            <p:ph idx="1"/>
          </p:nvPr>
        </p:nvSpPr>
        <p:spPr/>
        <p:txBody>
          <a:bodyPr>
            <a:normAutofit fontScale="85000" lnSpcReduction="20000"/>
          </a:bodyPr>
          <a:lstStyle/>
          <a:p>
            <a:pPr marL="0" indent="0">
              <a:buNone/>
            </a:pPr>
            <a:r>
              <a:rPr lang="en-US" dirty="0"/>
              <a:t>The </a:t>
            </a:r>
            <a:r>
              <a:rPr lang="en-US" dirty="0">
                <a:hlinkClick r:id="rId2"/>
              </a:rPr>
              <a:t>New York State Medical Cannabis Program</a:t>
            </a:r>
            <a:r>
              <a:rPr lang="en-US" dirty="0"/>
              <a:t> offers extensive information and resources to clinicians, including:</a:t>
            </a:r>
          </a:p>
          <a:p>
            <a:r>
              <a:rPr lang="en-US" dirty="0">
                <a:hlinkClick r:id="rId3"/>
              </a:rPr>
              <a:t>Marihuana Regulation and Taxation Act (MRTA) Laws and Regulations: Adult Use, Medical Cannabis, and Cannabinoid Hemp Programs</a:t>
            </a:r>
            <a:endParaRPr lang="en-US" dirty="0"/>
          </a:p>
          <a:p>
            <a:r>
              <a:rPr lang="en-US" dirty="0">
                <a:hlinkClick r:id="rId4"/>
              </a:rPr>
              <a:t>Public List of Consenting Medical Cannabis Program Practitioners</a:t>
            </a:r>
            <a:endParaRPr lang="en-US" dirty="0"/>
          </a:p>
          <a:p>
            <a:r>
              <a:rPr lang="en-US" dirty="0">
                <a:hlinkClick r:id="rId5"/>
              </a:rPr>
              <a:t>Registered organizations</a:t>
            </a:r>
            <a:r>
              <a:rPr lang="en-US" dirty="0"/>
              <a:t> that manufacture and dispense medical cannabis in New York State, and information on product quality, labeling, and safety</a:t>
            </a:r>
          </a:p>
          <a:p>
            <a:r>
              <a:rPr lang="en-US" dirty="0">
                <a:hlinkClick r:id="rId6"/>
              </a:rPr>
              <a:t>Procedures</a:t>
            </a:r>
            <a:r>
              <a:rPr lang="en-US" dirty="0"/>
              <a:t> for clinicians who want to become registered cannabis providers</a:t>
            </a:r>
          </a:p>
          <a:p>
            <a:r>
              <a:rPr lang="en-US" dirty="0"/>
              <a:t>For New York State-registered cannabis providers, information on:</a:t>
            </a:r>
          </a:p>
          <a:p>
            <a:pPr lvl="1"/>
            <a:r>
              <a:rPr lang="en-US" dirty="0"/>
              <a:t>­</a:t>
            </a:r>
            <a:r>
              <a:rPr lang="en-US" dirty="0">
                <a:hlinkClick r:id="rId6"/>
              </a:rPr>
              <a:t>Certifying Patients</a:t>
            </a:r>
            <a:endParaRPr lang="en-US" dirty="0"/>
          </a:p>
          <a:p>
            <a:pPr lvl="1"/>
            <a:r>
              <a:rPr lang="en-US" dirty="0"/>
              <a:t>­</a:t>
            </a:r>
            <a:r>
              <a:rPr lang="en-US" dirty="0">
                <a:hlinkClick r:id="rId7"/>
              </a:rPr>
              <a:t>Adverse Event Reporting</a:t>
            </a:r>
            <a:endParaRPr lang="en-US" dirty="0"/>
          </a:p>
          <a:p>
            <a:pPr lvl="1"/>
            <a:r>
              <a:rPr lang="en-US" dirty="0"/>
              <a:t>­</a:t>
            </a:r>
            <a:r>
              <a:rPr lang="en-US" dirty="0">
                <a:hlinkClick r:id="rId8"/>
              </a:rPr>
              <a:t>Coverage for Medical Cannabis Office Visits</a:t>
            </a:r>
            <a:endParaRPr lang="en-US" dirty="0"/>
          </a:p>
          <a:p>
            <a:pPr lvl="1"/>
            <a:r>
              <a:rPr lang="en-US" dirty="0"/>
              <a:t>­</a:t>
            </a:r>
            <a:r>
              <a:rPr lang="en-US" dirty="0">
                <a:hlinkClick r:id="rId9"/>
              </a:rPr>
              <a:t>Medical Cannabis Home Cultivation</a:t>
            </a:r>
            <a:endParaRPr lang="en-US" dirty="0"/>
          </a:p>
          <a:p>
            <a:endParaRPr lang="en-US" dirty="0"/>
          </a:p>
        </p:txBody>
      </p:sp>
      <p:sp>
        <p:nvSpPr>
          <p:cNvPr id="4" name="Footer Placeholder 3">
            <a:extLst>
              <a:ext uri="{FF2B5EF4-FFF2-40B4-BE49-F238E27FC236}">
                <a16:creationId xmlns:a16="http://schemas.microsoft.com/office/drawing/2014/main" id="{7EB6958F-302D-A7AC-F690-BEED39FFDB9C}"/>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1B03E39B-B12D-CD94-4B55-C4F9C5949A74}"/>
              </a:ext>
            </a:extLst>
          </p:cNvPr>
          <p:cNvSpPr>
            <a:spLocks noGrp="1"/>
          </p:cNvSpPr>
          <p:nvPr>
            <p:ph type="sldNum" sz="quarter" idx="12"/>
          </p:nvPr>
        </p:nvSpPr>
        <p:spPr/>
        <p:txBody>
          <a:bodyPr/>
          <a:lstStyle/>
          <a:p>
            <a:r>
              <a:rPr lang="en-US"/>
              <a:t>www.suguidelinesnys.org</a:t>
            </a:r>
            <a:endParaRPr lang="en-US" dirty="0"/>
          </a:p>
        </p:txBody>
      </p:sp>
      <p:sp>
        <p:nvSpPr>
          <p:cNvPr id="6" name="Date Placeholder 5">
            <a:extLst>
              <a:ext uri="{FF2B5EF4-FFF2-40B4-BE49-F238E27FC236}">
                <a16:creationId xmlns:a16="http://schemas.microsoft.com/office/drawing/2014/main" id="{543AEE6D-B45F-0B10-82D0-0F23250CE258}"/>
              </a:ext>
            </a:extLst>
          </p:cNvPr>
          <p:cNvSpPr>
            <a:spLocks noGrp="1"/>
          </p:cNvSpPr>
          <p:nvPr>
            <p:ph type="dt" sz="half" idx="2"/>
          </p:nvPr>
        </p:nvSpPr>
        <p:spPr/>
        <p:txBody>
          <a:bodyPr/>
          <a:lstStyle/>
          <a:p>
            <a:r>
              <a:rPr lang="en-US"/>
              <a:t>OCTOBER 2025</a:t>
            </a:r>
            <a:endParaRPr lang="en-US" dirty="0"/>
          </a:p>
        </p:txBody>
      </p:sp>
    </p:spTree>
    <p:extLst>
      <p:ext uri="{BB962C8B-B14F-4D97-AF65-F5344CB8AC3E}">
        <p14:creationId xmlns:p14="http://schemas.microsoft.com/office/powerpoint/2010/main" val="4359366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3B8D6F-A147-89B3-F94D-8F10B02AD82B}"/>
              </a:ext>
            </a:extLst>
          </p:cNvPr>
          <p:cNvSpPr>
            <a:spLocks noGrp="1"/>
          </p:cNvSpPr>
          <p:nvPr>
            <p:ph type="title"/>
          </p:nvPr>
        </p:nvSpPr>
        <p:spPr/>
        <p:txBody>
          <a:bodyPr/>
          <a:lstStyle/>
          <a:p>
            <a:r>
              <a:rPr lang="en-US" dirty="0"/>
              <a:t>Definition of Terms:</a:t>
            </a:r>
            <a:br>
              <a:rPr lang="en-US" dirty="0"/>
            </a:br>
            <a:r>
              <a:rPr lang="en-US" dirty="0"/>
              <a:t>Cannabis and Cannabinoid Products</a:t>
            </a:r>
          </a:p>
        </p:txBody>
      </p:sp>
      <p:sp>
        <p:nvSpPr>
          <p:cNvPr id="4" name="Footer Placeholder 3">
            <a:extLst>
              <a:ext uri="{FF2B5EF4-FFF2-40B4-BE49-F238E27FC236}">
                <a16:creationId xmlns:a16="http://schemas.microsoft.com/office/drawing/2014/main" id="{C8CB023F-5580-CF49-461E-5C1A19FEADD7}"/>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8AE06926-D37E-D42A-7F19-F9819EF8548C}"/>
              </a:ext>
            </a:extLst>
          </p:cNvPr>
          <p:cNvSpPr>
            <a:spLocks noGrp="1"/>
          </p:cNvSpPr>
          <p:nvPr>
            <p:ph type="sldNum" sz="quarter" idx="12"/>
          </p:nvPr>
        </p:nvSpPr>
        <p:spPr/>
        <p:txBody>
          <a:bodyPr/>
          <a:lstStyle/>
          <a:p>
            <a:r>
              <a:rPr lang="en-US"/>
              <a:t>www.suguidelinesnys.org</a:t>
            </a:r>
            <a:endParaRPr lang="en-US" dirty="0"/>
          </a:p>
        </p:txBody>
      </p:sp>
      <p:sp>
        <p:nvSpPr>
          <p:cNvPr id="6" name="Date Placeholder 5">
            <a:extLst>
              <a:ext uri="{FF2B5EF4-FFF2-40B4-BE49-F238E27FC236}">
                <a16:creationId xmlns:a16="http://schemas.microsoft.com/office/drawing/2014/main" id="{84D4A995-3F8E-BB00-506B-BFAD6E930147}"/>
              </a:ext>
            </a:extLst>
          </p:cNvPr>
          <p:cNvSpPr>
            <a:spLocks noGrp="1"/>
          </p:cNvSpPr>
          <p:nvPr>
            <p:ph type="dt" sz="half" idx="2"/>
          </p:nvPr>
        </p:nvSpPr>
        <p:spPr/>
        <p:txBody>
          <a:bodyPr/>
          <a:lstStyle/>
          <a:p>
            <a:r>
              <a:rPr lang="en-US"/>
              <a:t>OCTOBER 2025</a:t>
            </a:r>
            <a:endParaRPr lang="en-US" dirty="0"/>
          </a:p>
        </p:txBody>
      </p:sp>
      <p:graphicFrame>
        <p:nvGraphicFramePr>
          <p:cNvPr id="7" name="Table 6">
            <a:extLst>
              <a:ext uri="{FF2B5EF4-FFF2-40B4-BE49-F238E27FC236}">
                <a16:creationId xmlns:a16="http://schemas.microsoft.com/office/drawing/2014/main" id="{F4E10543-87AF-9B06-3CA6-4C4FCAB3DE94}"/>
              </a:ext>
            </a:extLst>
          </p:cNvPr>
          <p:cNvGraphicFramePr>
            <a:graphicFrameLocks noGrp="1"/>
          </p:cNvGraphicFramePr>
          <p:nvPr>
            <p:extLst>
              <p:ext uri="{D42A27DB-BD31-4B8C-83A1-F6EECF244321}">
                <p14:modId xmlns:p14="http://schemas.microsoft.com/office/powerpoint/2010/main" val="1594211206"/>
              </p:ext>
            </p:extLst>
          </p:nvPr>
        </p:nvGraphicFramePr>
        <p:xfrm>
          <a:off x="838200" y="1843088"/>
          <a:ext cx="10515600" cy="4490720"/>
        </p:xfrm>
        <a:graphic>
          <a:graphicData uri="http://schemas.openxmlformats.org/drawingml/2006/table">
            <a:tbl>
              <a:tblPr firstRow="1" bandRow="1">
                <a:tableStyleId>{5940675A-B579-460E-94D1-54222C63F5DA}</a:tableStyleId>
              </a:tblPr>
              <a:tblGrid>
                <a:gridCol w="2699084">
                  <a:extLst>
                    <a:ext uri="{9D8B030D-6E8A-4147-A177-3AD203B41FA5}">
                      <a16:colId xmlns:a16="http://schemas.microsoft.com/office/drawing/2014/main" val="2965091158"/>
                    </a:ext>
                  </a:extLst>
                </a:gridCol>
                <a:gridCol w="7816516">
                  <a:extLst>
                    <a:ext uri="{9D8B030D-6E8A-4147-A177-3AD203B41FA5}">
                      <a16:colId xmlns:a16="http://schemas.microsoft.com/office/drawing/2014/main" val="1943214951"/>
                    </a:ext>
                  </a:extLst>
                </a:gridCol>
              </a:tblGrid>
              <a:tr h="370840">
                <a:tc>
                  <a:txBody>
                    <a:bodyPr/>
                    <a:lstStyle/>
                    <a:p>
                      <a:r>
                        <a:rPr lang="en-US" b="1" dirty="0">
                          <a:solidFill>
                            <a:schemeClr val="bg1"/>
                          </a:solidFill>
                        </a:rPr>
                        <a:t>Term</a:t>
                      </a:r>
                    </a:p>
                  </a:txBody>
                  <a:tcPr>
                    <a:solidFill>
                      <a:srgbClr val="523178"/>
                    </a:solidFill>
                  </a:tcPr>
                </a:tc>
                <a:tc>
                  <a:txBody>
                    <a:bodyPr/>
                    <a:lstStyle/>
                    <a:p>
                      <a:r>
                        <a:rPr lang="en-US" b="1" dirty="0">
                          <a:solidFill>
                            <a:schemeClr val="bg1"/>
                          </a:solidFill>
                        </a:rPr>
                        <a:t>Definition</a:t>
                      </a:r>
                    </a:p>
                  </a:txBody>
                  <a:tcPr>
                    <a:solidFill>
                      <a:srgbClr val="523178"/>
                    </a:solidFill>
                  </a:tcPr>
                </a:tc>
                <a:extLst>
                  <a:ext uri="{0D108BD9-81ED-4DB2-BD59-A6C34878D82A}">
                    <a16:rowId xmlns:a16="http://schemas.microsoft.com/office/drawing/2014/main" val="1391323950"/>
                  </a:ext>
                </a:extLst>
              </a:tr>
              <a:tr h="370840">
                <a:tc>
                  <a:txBody>
                    <a:bodyPr/>
                    <a:lstStyle/>
                    <a:p>
                      <a:pPr marL="0" indent="0">
                        <a:buFont typeface="Arial" panose="020B0604020202020204" pitchFamily="34" charset="0"/>
                        <a:buNone/>
                      </a:pPr>
                      <a:r>
                        <a:rPr lang="en-US" sz="1400" dirty="0"/>
                        <a:t>Cannabis</a:t>
                      </a:r>
                    </a:p>
                  </a:txBody>
                  <a:tcPr/>
                </a:tc>
                <a:tc>
                  <a:txBody>
                    <a:bodyPr/>
                    <a:lstStyle/>
                    <a:p>
                      <a:pPr marL="0" indent="0">
                        <a:buFont typeface="Arial" panose="020B0604020202020204" pitchFamily="34" charset="0"/>
                        <a:buNone/>
                      </a:pPr>
                      <a:r>
                        <a:rPr lang="en-US" sz="1400" dirty="0"/>
                        <a:t>A broad term describing various products and chemical compounds derived from the </a:t>
                      </a:r>
                      <a:r>
                        <a:rPr lang="en-US" sz="1400" i="1" dirty="0"/>
                        <a:t>Cannabis sativa</a:t>
                      </a:r>
                      <a:r>
                        <a:rPr lang="en-US" sz="1400" dirty="0"/>
                        <a:t> or </a:t>
                      </a:r>
                      <a:r>
                        <a:rPr lang="en-US" sz="1400" i="1" dirty="0"/>
                        <a:t>Cannabis indica</a:t>
                      </a:r>
                      <a:r>
                        <a:rPr lang="en-US" sz="1400" dirty="0"/>
                        <a:t> species. </a:t>
                      </a:r>
                    </a:p>
                  </a:txBody>
                  <a:tcPr/>
                </a:tc>
                <a:extLst>
                  <a:ext uri="{0D108BD9-81ED-4DB2-BD59-A6C34878D82A}">
                    <a16:rowId xmlns:a16="http://schemas.microsoft.com/office/drawing/2014/main" val="4279552632"/>
                  </a:ext>
                </a:extLst>
              </a:tr>
              <a:tr h="370840">
                <a:tc>
                  <a:txBody>
                    <a:bodyPr/>
                    <a:lstStyle/>
                    <a:p>
                      <a:pPr marL="0" indent="0">
                        <a:buFont typeface="Arial" panose="020B0604020202020204" pitchFamily="34" charset="0"/>
                        <a:buNone/>
                      </a:pPr>
                      <a:r>
                        <a:rPr lang="en-US" sz="1400" dirty="0"/>
                        <a:t>Marijuana</a:t>
                      </a:r>
                    </a:p>
                  </a:txBody>
                  <a:tcPr/>
                </a:tc>
                <a:tc>
                  <a:txBody>
                    <a:bodyPr/>
                    <a:lstStyle/>
                    <a:p>
                      <a:pPr marL="0" indent="0">
                        <a:buFont typeface="Arial" panose="020B0604020202020204" pitchFamily="34" charset="0"/>
                        <a:buNone/>
                      </a:pPr>
                      <a:r>
                        <a:rPr lang="en-US" sz="1400" dirty="0"/>
                        <a:t>Stigmatizing historical term, still used in regulations, laws, policies, and other legal documents, referring to leaves, stems, seeds, and flower buds derived from the </a:t>
                      </a:r>
                      <a:r>
                        <a:rPr lang="en-US" sz="1400" i="1" dirty="0"/>
                        <a:t>Cannabis</a:t>
                      </a:r>
                      <a:r>
                        <a:rPr lang="en-US" sz="1400" dirty="0"/>
                        <a:t> plant.</a:t>
                      </a:r>
                    </a:p>
                  </a:txBody>
                  <a:tcPr/>
                </a:tc>
                <a:extLst>
                  <a:ext uri="{0D108BD9-81ED-4DB2-BD59-A6C34878D82A}">
                    <a16:rowId xmlns:a16="http://schemas.microsoft.com/office/drawing/2014/main" val="3964962726"/>
                  </a:ext>
                </a:extLst>
              </a:tr>
              <a:tr h="370840">
                <a:tc>
                  <a:txBody>
                    <a:bodyPr/>
                    <a:lstStyle/>
                    <a:p>
                      <a:pPr marL="0" indent="0">
                        <a:buFont typeface="Arial" panose="020B0604020202020204" pitchFamily="34" charset="0"/>
                        <a:buNone/>
                      </a:pPr>
                      <a:r>
                        <a:rPr lang="en-US" sz="1400" dirty="0"/>
                        <a:t>Hemp</a:t>
                      </a:r>
                    </a:p>
                  </a:txBody>
                  <a:tcPr/>
                </a:tc>
                <a:tc>
                  <a:txBody>
                    <a:bodyPr/>
                    <a:lstStyle/>
                    <a:p>
                      <a:pPr marL="0" indent="0">
                        <a:buFont typeface="Arial" panose="020B0604020202020204" pitchFamily="34" charset="0"/>
                        <a:buNone/>
                      </a:pPr>
                      <a:r>
                        <a:rPr lang="en-US" sz="1400" i="1" dirty="0"/>
                        <a:t>Cannabis</a:t>
                      </a:r>
                      <a:r>
                        <a:rPr lang="en-US" sz="1400" dirty="0"/>
                        <a:t> plant with very low levels of THC (&lt;0.3%) on a dry weight basis.</a:t>
                      </a:r>
                    </a:p>
                  </a:txBody>
                  <a:tcPr/>
                </a:tc>
                <a:extLst>
                  <a:ext uri="{0D108BD9-81ED-4DB2-BD59-A6C34878D82A}">
                    <a16:rowId xmlns:a16="http://schemas.microsoft.com/office/drawing/2014/main" val="2458561773"/>
                  </a:ext>
                </a:extLst>
              </a:tr>
              <a:tr h="370840">
                <a:tc>
                  <a:txBody>
                    <a:bodyPr/>
                    <a:lstStyle/>
                    <a:p>
                      <a:pPr marL="0" indent="0">
                        <a:buFont typeface="Arial" panose="020B0604020202020204" pitchFamily="34" charset="0"/>
                        <a:buNone/>
                      </a:pPr>
                      <a:r>
                        <a:rPr lang="en-US" sz="1400" dirty="0"/>
                        <a:t>Unregulated cannabis </a:t>
                      </a:r>
                    </a:p>
                  </a:txBody>
                  <a:tcPr/>
                </a:tc>
                <a:tc>
                  <a:txBody>
                    <a:bodyPr/>
                    <a:lstStyle/>
                    <a:p>
                      <a:pPr marL="0" indent="0">
                        <a:buFont typeface="Arial" panose="020B0604020202020204" pitchFamily="34" charset="0"/>
                        <a:buNone/>
                      </a:pPr>
                      <a:r>
                        <a:rPr lang="en-US" sz="1400" dirty="0"/>
                        <a:t>Cannabis that is not obtained from a licensed medical cannabis dispensary, does not undergo testing for contaminants or to confirm cannabinoid content by New York State, and is </a:t>
                      </a:r>
                      <a:r>
                        <a:rPr lang="en-US" sz="1400" b="1" dirty="0"/>
                        <a:t>not</a:t>
                      </a:r>
                      <a:r>
                        <a:rPr lang="en-US" sz="1400" dirty="0"/>
                        <a:t> recommended by a clinician.</a:t>
                      </a:r>
                    </a:p>
                  </a:txBody>
                  <a:tcPr/>
                </a:tc>
                <a:extLst>
                  <a:ext uri="{0D108BD9-81ED-4DB2-BD59-A6C34878D82A}">
                    <a16:rowId xmlns:a16="http://schemas.microsoft.com/office/drawing/2014/main" val="3795903644"/>
                  </a:ext>
                </a:extLst>
              </a:tr>
              <a:tr h="370840">
                <a:tc>
                  <a:txBody>
                    <a:bodyPr/>
                    <a:lstStyle/>
                    <a:p>
                      <a:pPr marL="0" indent="0">
                        <a:buFont typeface="Arial" panose="020B0604020202020204" pitchFamily="34" charset="0"/>
                        <a:buNone/>
                      </a:pPr>
                      <a:r>
                        <a:rPr lang="en-US" sz="1400" dirty="0"/>
                        <a:t>Regulated adult-use cannabis</a:t>
                      </a:r>
                    </a:p>
                  </a:txBody>
                  <a:tcPr/>
                </a:tc>
                <a:tc>
                  <a:txBody>
                    <a:bodyPr/>
                    <a:lstStyle/>
                    <a:p>
                      <a:pPr marL="0" indent="0">
                        <a:buFont typeface="Arial" panose="020B0604020202020204" pitchFamily="34" charset="0"/>
                        <a:buNone/>
                      </a:pPr>
                      <a:r>
                        <a:rPr lang="en-US" sz="1400" dirty="0"/>
                        <a:t>Legal cannabis that has undergone testing for contaminants and to confirm cannabinoid content by New York State. Does </a:t>
                      </a:r>
                      <a:r>
                        <a:rPr lang="en-US" sz="1400" b="1" dirty="0"/>
                        <a:t>not</a:t>
                      </a:r>
                      <a:r>
                        <a:rPr lang="en-US" sz="1400" dirty="0"/>
                        <a:t> require evaluation by a clinician to dispense to an individual.</a:t>
                      </a:r>
                    </a:p>
                  </a:txBody>
                  <a:tcPr/>
                </a:tc>
                <a:extLst>
                  <a:ext uri="{0D108BD9-81ED-4DB2-BD59-A6C34878D82A}">
                    <a16:rowId xmlns:a16="http://schemas.microsoft.com/office/drawing/2014/main" val="2233240769"/>
                  </a:ext>
                </a:extLst>
              </a:tr>
              <a:tr h="370840">
                <a:tc>
                  <a:txBody>
                    <a:bodyPr/>
                    <a:lstStyle/>
                    <a:p>
                      <a:pPr marL="0" indent="0">
                        <a:buFont typeface="Arial" panose="020B0604020202020204" pitchFamily="34" charset="0"/>
                        <a:buNone/>
                      </a:pPr>
                      <a:r>
                        <a:rPr lang="en-US" sz="1400" dirty="0"/>
                        <a:t>Medical cannabis</a:t>
                      </a:r>
                    </a:p>
                  </a:txBody>
                  <a:tcPr/>
                </a:tc>
                <a:tc>
                  <a:txBody>
                    <a:bodyPr/>
                    <a:lstStyle/>
                    <a:p>
                      <a:pPr marL="0" indent="0">
                        <a:buFont typeface="Arial" panose="020B0604020202020204" pitchFamily="34" charset="0"/>
                        <a:buNone/>
                      </a:pPr>
                      <a:r>
                        <a:rPr lang="en-US" sz="1400" dirty="0"/>
                        <a:t>Legal cannabis that has undergone testing for contaminants and to confirm cannabinoid content by New York State. Dispensed under the purview of recommendations from a clinician.</a:t>
                      </a:r>
                    </a:p>
                  </a:txBody>
                  <a:tcPr/>
                </a:tc>
                <a:extLst>
                  <a:ext uri="{0D108BD9-81ED-4DB2-BD59-A6C34878D82A}">
                    <a16:rowId xmlns:a16="http://schemas.microsoft.com/office/drawing/2014/main" val="1170612783"/>
                  </a:ext>
                </a:extLst>
              </a:tr>
              <a:tr h="370840">
                <a:tc>
                  <a:txBody>
                    <a:bodyPr/>
                    <a:lstStyle/>
                    <a:p>
                      <a:pPr marL="0" indent="0">
                        <a:buFont typeface="Arial" panose="020B0604020202020204" pitchFamily="34" charset="0"/>
                        <a:buNone/>
                      </a:pPr>
                      <a:r>
                        <a:rPr lang="en-US" sz="1400" dirty="0"/>
                        <a:t>Dronabinol/nabilone</a:t>
                      </a:r>
                    </a:p>
                  </a:txBody>
                  <a:tcPr/>
                </a:tc>
                <a:tc>
                  <a:txBody>
                    <a:bodyPr/>
                    <a:lstStyle/>
                    <a:p>
                      <a:pPr marL="0" indent="0">
                        <a:buFont typeface="Arial" panose="020B0604020202020204" pitchFamily="34" charset="0"/>
                        <a:buNone/>
                      </a:pPr>
                      <a:r>
                        <a:rPr lang="en-US" sz="1400" dirty="0"/>
                        <a:t>Orally administered medications with synthetic THC as the active ingredient. Approved by the FDA to treat anorexia associated with weight loss in patients with HIV (dronabinol) and nausea/vomiting associated with cancer chemotherapy in patients who have not responded adequately to conventional antiemetic treatments (dronabinol or nabilone).</a:t>
                      </a:r>
                    </a:p>
                  </a:txBody>
                  <a:tcPr/>
                </a:tc>
                <a:extLst>
                  <a:ext uri="{0D108BD9-81ED-4DB2-BD59-A6C34878D82A}">
                    <a16:rowId xmlns:a16="http://schemas.microsoft.com/office/drawing/2014/main" val="554396577"/>
                  </a:ext>
                </a:extLst>
              </a:tr>
            </a:tbl>
          </a:graphicData>
        </a:graphic>
      </p:graphicFrame>
    </p:spTree>
    <p:extLst>
      <p:ext uri="{BB962C8B-B14F-4D97-AF65-F5344CB8AC3E}">
        <p14:creationId xmlns:p14="http://schemas.microsoft.com/office/powerpoint/2010/main" val="30811853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3B8D6F-A147-89B3-F94D-8F10B02AD82B}"/>
              </a:ext>
            </a:extLst>
          </p:cNvPr>
          <p:cNvSpPr>
            <a:spLocks noGrp="1"/>
          </p:cNvSpPr>
          <p:nvPr>
            <p:ph type="title"/>
          </p:nvPr>
        </p:nvSpPr>
        <p:spPr/>
        <p:txBody>
          <a:bodyPr/>
          <a:lstStyle/>
          <a:p>
            <a:r>
              <a:rPr lang="en-US" dirty="0"/>
              <a:t>Definition of Terms:</a:t>
            </a:r>
            <a:br>
              <a:rPr lang="en-US" dirty="0"/>
            </a:br>
            <a:r>
              <a:rPr lang="en-US" dirty="0"/>
              <a:t>Constituents of Cannabis</a:t>
            </a:r>
          </a:p>
        </p:txBody>
      </p:sp>
      <p:sp>
        <p:nvSpPr>
          <p:cNvPr id="4" name="Footer Placeholder 3">
            <a:extLst>
              <a:ext uri="{FF2B5EF4-FFF2-40B4-BE49-F238E27FC236}">
                <a16:creationId xmlns:a16="http://schemas.microsoft.com/office/drawing/2014/main" id="{C8CB023F-5580-CF49-461E-5C1A19FEADD7}"/>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8AE06926-D37E-D42A-7F19-F9819EF8548C}"/>
              </a:ext>
            </a:extLst>
          </p:cNvPr>
          <p:cNvSpPr>
            <a:spLocks noGrp="1"/>
          </p:cNvSpPr>
          <p:nvPr>
            <p:ph type="sldNum" sz="quarter" idx="12"/>
          </p:nvPr>
        </p:nvSpPr>
        <p:spPr/>
        <p:txBody>
          <a:bodyPr/>
          <a:lstStyle/>
          <a:p>
            <a:r>
              <a:rPr lang="en-US"/>
              <a:t>www.suguidelinesnys.org</a:t>
            </a:r>
            <a:endParaRPr lang="en-US" dirty="0"/>
          </a:p>
        </p:txBody>
      </p:sp>
      <p:sp>
        <p:nvSpPr>
          <p:cNvPr id="6" name="Date Placeholder 5">
            <a:extLst>
              <a:ext uri="{FF2B5EF4-FFF2-40B4-BE49-F238E27FC236}">
                <a16:creationId xmlns:a16="http://schemas.microsoft.com/office/drawing/2014/main" id="{84D4A995-3F8E-BB00-506B-BFAD6E930147}"/>
              </a:ext>
            </a:extLst>
          </p:cNvPr>
          <p:cNvSpPr>
            <a:spLocks noGrp="1"/>
          </p:cNvSpPr>
          <p:nvPr>
            <p:ph type="dt" sz="half" idx="2"/>
          </p:nvPr>
        </p:nvSpPr>
        <p:spPr/>
        <p:txBody>
          <a:bodyPr/>
          <a:lstStyle/>
          <a:p>
            <a:r>
              <a:rPr lang="en-US"/>
              <a:t>OCTOBER 2025</a:t>
            </a:r>
            <a:endParaRPr lang="en-US" dirty="0"/>
          </a:p>
        </p:txBody>
      </p:sp>
      <p:graphicFrame>
        <p:nvGraphicFramePr>
          <p:cNvPr id="7" name="Table 6">
            <a:extLst>
              <a:ext uri="{FF2B5EF4-FFF2-40B4-BE49-F238E27FC236}">
                <a16:creationId xmlns:a16="http://schemas.microsoft.com/office/drawing/2014/main" id="{F4E10543-87AF-9B06-3CA6-4C4FCAB3DE94}"/>
              </a:ext>
            </a:extLst>
          </p:cNvPr>
          <p:cNvGraphicFramePr>
            <a:graphicFrameLocks noGrp="1"/>
          </p:cNvGraphicFramePr>
          <p:nvPr>
            <p:extLst>
              <p:ext uri="{D42A27DB-BD31-4B8C-83A1-F6EECF244321}">
                <p14:modId xmlns:p14="http://schemas.microsoft.com/office/powerpoint/2010/main" val="2700222845"/>
              </p:ext>
            </p:extLst>
          </p:nvPr>
        </p:nvGraphicFramePr>
        <p:xfrm>
          <a:off x="838200" y="1843088"/>
          <a:ext cx="10515600" cy="4124960"/>
        </p:xfrm>
        <a:graphic>
          <a:graphicData uri="http://schemas.openxmlformats.org/drawingml/2006/table">
            <a:tbl>
              <a:tblPr firstRow="1" bandRow="1">
                <a:tableStyleId>{5940675A-B579-460E-94D1-54222C63F5DA}</a:tableStyleId>
              </a:tblPr>
              <a:tblGrid>
                <a:gridCol w="2699084">
                  <a:extLst>
                    <a:ext uri="{9D8B030D-6E8A-4147-A177-3AD203B41FA5}">
                      <a16:colId xmlns:a16="http://schemas.microsoft.com/office/drawing/2014/main" val="2965091158"/>
                    </a:ext>
                  </a:extLst>
                </a:gridCol>
                <a:gridCol w="7816516">
                  <a:extLst>
                    <a:ext uri="{9D8B030D-6E8A-4147-A177-3AD203B41FA5}">
                      <a16:colId xmlns:a16="http://schemas.microsoft.com/office/drawing/2014/main" val="1943214951"/>
                    </a:ext>
                  </a:extLst>
                </a:gridCol>
              </a:tblGrid>
              <a:tr h="370840">
                <a:tc>
                  <a:txBody>
                    <a:bodyPr/>
                    <a:lstStyle/>
                    <a:p>
                      <a:r>
                        <a:rPr lang="en-US" b="1" dirty="0">
                          <a:solidFill>
                            <a:schemeClr val="bg1"/>
                          </a:solidFill>
                        </a:rPr>
                        <a:t>Term</a:t>
                      </a:r>
                    </a:p>
                  </a:txBody>
                  <a:tcPr>
                    <a:solidFill>
                      <a:srgbClr val="523178"/>
                    </a:solidFill>
                  </a:tcPr>
                </a:tc>
                <a:tc>
                  <a:txBody>
                    <a:bodyPr/>
                    <a:lstStyle/>
                    <a:p>
                      <a:r>
                        <a:rPr lang="en-US" b="1" dirty="0">
                          <a:solidFill>
                            <a:schemeClr val="bg1"/>
                          </a:solidFill>
                        </a:rPr>
                        <a:t>Definition</a:t>
                      </a:r>
                    </a:p>
                  </a:txBody>
                  <a:tcPr>
                    <a:solidFill>
                      <a:srgbClr val="523178"/>
                    </a:solidFill>
                  </a:tcPr>
                </a:tc>
                <a:extLst>
                  <a:ext uri="{0D108BD9-81ED-4DB2-BD59-A6C34878D82A}">
                    <a16:rowId xmlns:a16="http://schemas.microsoft.com/office/drawing/2014/main" val="1391323950"/>
                  </a:ext>
                </a:extLst>
              </a:tr>
              <a:tr h="370840">
                <a:tc>
                  <a:txBody>
                    <a:bodyPr/>
                    <a:lstStyle/>
                    <a:p>
                      <a:pPr marL="0" indent="0">
                        <a:buFont typeface="Arial" panose="020B0604020202020204" pitchFamily="34" charset="0"/>
                        <a:buNone/>
                      </a:pPr>
                      <a:r>
                        <a:rPr lang="en-US" dirty="0"/>
                        <a:t>Cannabinoid</a:t>
                      </a:r>
                    </a:p>
                  </a:txBody>
                  <a:tcPr/>
                </a:tc>
                <a:tc>
                  <a:txBody>
                    <a:bodyPr/>
                    <a:lstStyle/>
                    <a:p>
                      <a:pPr marL="0" indent="0">
                        <a:buFont typeface="Arial" panose="020B0604020202020204" pitchFamily="34" charset="0"/>
                        <a:buNone/>
                      </a:pPr>
                      <a:r>
                        <a:rPr lang="en-US" dirty="0"/>
                        <a:t>One of a group of more than 100 biologically active chemicals found in the cannabis plant.</a:t>
                      </a:r>
                    </a:p>
                  </a:txBody>
                  <a:tcPr/>
                </a:tc>
                <a:extLst>
                  <a:ext uri="{0D108BD9-81ED-4DB2-BD59-A6C34878D82A}">
                    <a16:rowId xmlns:a16="http://schemas.microsoft.com/office/drawing/2014/main" val="4279552632"/>
                  </a:ext>
                </a:extLst>
              </a:tr>
              <a:tr h="370840">
                <a:tc>
                  <a:txBody>
                    <a:bodyPr/>
                    <a:lstStyle/>
                    <a:p>
                      <a:pPr marL="0" indent="0">
                        <a:buFont typeface="Arial" panose="020B0604020202020204" pitchFamily="34" charset="0"/>
                        <a:buNone/>
                      </a:pPr>
                      <a:r>
                        <a:rPr lang="en-US" dirty="0"/>
                        <a:t>Delta-9-tetrahydrocannabinol (THC)</a:t>
                      </a:r>
                    </a:p>
                  </a:txBody>
                  <a:tcPr/>
                </a:tc>
                <a:tc>
                  <a:txBody>
                    <a:bodyPr/>
                    <a:lstStyle/>
                    <a:p>
                      <a:pPr marL="0" indent="0">
                        <a:buFont typeface="Arial" panose="020B0604020202020204" pitchFamily="34" charset="0"/>
                        <a:buNone/>
                      </a:pPr>
                      <a:r>
                        <a:rPr lang="en-US" dirty="0"/>
                        <a:t>The main psychoactive constituent of cannabis.</a:t>
                      </a:r>
                    </a:p>
                  </a:txBody>
                  <a:tcPr/>
                </a:tc>
                <a:extLst>
                  <a:ext uri="{0D108BD9-81ED-4DB2-BD59-A6C34878D82A}">
                    <a16:rowId xmlns:a16="http://schemas.microsoft.com/office/drawing/2014/main" val="3964962726"/>
                  </a:ext>
                </a:extLst>
              </a:tr>
              <a:tr h="370840">
                <a:tc>
                  <a:txBody>
                    <a:bodyPr/>
                    <a:lstStyle/>
                    <a:p>
                      <a:pPr marL="0" indent="0">
                        <a:buFont typeface="Arial" panose="020B0604020202020204" pitchFamily="34" charset="0"/>
                        <a:buNone/>
                      </a:pPr>
                      <a:r>
                        <a:rPr lang="en-US" dirty="0"/>
                        <a:t>Cannabidiol (CBD)</a:t>
                      </a:r>
                    </a:p>
                  </a:txBody>
                  <a:tcPr/>
                </a:tc>
                <a:tc>
                  <a:txBody>
                    <a:bodyPr/>
                    <a:lstStyle/>
                    <a:p>
                      <a:pPr marL="0" indent="0">
                        <a:buFont typeface="Arial" panose="020B0604020202020204" pitchFamily="34" charset="0"/>
                        <a:buNone/>
                      </a:pPr>
                      <a:r>
                        <a:rPr lang="en-US" dirty="0"/>
                        <a:t>A constituent of cannabis traditionally considered nonpsychoactive. In a purified form, approved by the FDA for treatment of seizures associated with Lennox-Gastaut syndrome, Dravet syndrome, or tuberous sclerosis complex in patients aged 1 year or older.</a:t>
                      </a:r>
                    </a:p>
                  </a:txBody>
                  <a:tcPr/>
                </a:tc>
                <a:extLst>
                  <a:ext uri="{0D108BD9-81ED-4DB2-BD59-A6C34878D82A}">
                    <a16:rowId xmlns:a16="http://schemas.microsoft.com/office/drawing/2014/main" val="2233240769"/>
                  </a:ext>
                </a:extLst>
              </a:tr>
              <a:tr h="370840">
                <a:tc>
                  <a:txBody>
                    <a:bodyPr/>
                    <a:lstStyle/>
                    <a:p>
                      <a:pPr marL="0" indent="0">
                        <a:buFont typeface="Arial" panose="020B0604020202020204" pitchFamily="34" charset="0"/>
                        <a:buNone/>
                      </a:pPr>
                      <a:r>
                        <a:rPr lang="en-US" dirty="0"/>
                        <a:t>THC:CBD ratio</a:t>
                      </a:r>
                    </a:p>
                  </a:txBody>
                  <a:tcPr/>
                </a:tc>
                <a:tc>
                  <a:txBody>
                    <a:bodyPr/>
                    <a:lstStyle/>
                    <a:p>
                      <a:pPr marL="0" indent="0">
                        <a:buFont typeface="Arial" panose="020B0604020202020204" pitchFamily="34" charset="0"/>
                        <a:buNone/>
                      </a:pPr>
                      <a:r>
                        <a:rPr lang="en-US" dirty="0"/>
                        <a:t>The ratio of THC to CBD in a medical cannabis product.</a:t>
                      </a:r>
                    </a:p>
                  </a:txBody>
                  <a:tcPr/>
                </a:tc>
                <a:extLst>
                  <a:ext uri="{0D108BD9-81ED-4DB2-BD59-A6C34878D82A}">
                    <a16:rowId xmlns:a16="http://schemas.microsoft.com/office/drawing/2014/main" val="1170612783"/>
                  </a:ext>
                </a:extLst>
              </a:tr>
              <a:tr h="370840">
                <a:tc>
                  <a:txBody>
                    <a:bodyPr/>
                    <a:lstStyle/>
                    <a:p>
                      <a:pPr marL="0" indent="0">
                        <a:buFont typeface="Arial" panose="020B0604020202020204" pitchFamily="34" charset="0"/>
                        <a:buNone/>
                      </a:pPr>
                      <a:r>
                        <a:rPr lang="en-US" dirty="0"/>
                        <a:t>Terpenes</a:t>
                      </a:r>
                    </a:p>
                  </a:txBody>
                  <a:tcPr/>
                </a:tc>
                <a:tc>
                  <a:txBody>
                    <a:bodyPr/>
                    <a:lstStyle/>
                    <a:p>
                      <a:pPr marL="0" indent="0">
                        <a:buFont typeface="Arial" panose="020B0604020202020204" pitchFamily="34" charset="0"/>
                        <a:buNone/>
                      </a:pPr>
                      <a:r>
                        <a:rPr lang="en-US" dirty="0"/>
                        <a:t>Compounds that produce the plant's smell, taste, and appearance (e.g., limonene, myrcene).</a:t>
                      </a:r>
                    </a:p>
                  </a:txBody>
                  <a:tcPr/>
                </a:tc>
                <a:extLst>
                  <a:ext uri="{0D108BD9-81ED-4DB2-BD59-A6C34878D82A}">
                    <a16:rowId xmlns:a16="http://schemas.microsoft.com/office/drawing/2014/main" val="554396577"/>
                  </a:ext>
                </a:extLst>
              </a:tr>
            </a:tbl>
          </a:graphicData>
        </a:graphic>
      </p:graphicFrame>
    </p:spTree>
    <p:extLst>
      <p:ext uri="{BB962C8B-B14F-4D97-AF65-F5344CB8AC3E}">
        <p14:creationId xmlns:p14="http://schemas.microsoft.com/office/powerpoint/2010/main" val="38591570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3B8D6F-A147-89B3-F94D-8F10B02AD82B}"/>
              </a:ext>
            </a:extLst>
          </p:cNvPr>
          <p:cNvSpPr>
            <a:spLocks noGrp="1"/>
          </p:cNvSpPr>
          <p:nvPr>
            <p:ph type="title"/>
          </p:nvPr>
        </p:nvSpPr>
        <p:spPr/>
        <p:txBody>
          <a:bodyPr/>
          <a:lstStyle/>
          <a:p>
            <a:r>
              <a:rPr lang="en-US" dirty="0"/>
              <a:t>Definition of Terms:</a:t>
            </a:r>
            <a:br>
              <a:rPr lang="en-US" dirty="0"/>
            </a:br>
            <a:r>
              <a:rPr lang="en-US" dirty="0"/>
              <a:t>Medical Cannabis Terminology</a:t>
            </a:r>
          </a:p>
        </p:txBody>
      </p:sp>
      <p:sp>
        <p:nvSpPr>
          <p:cNvPr id="4" name="Footer Placeholder 3">
            <a:extLst>
              <a:ext uri="{FF2B5EF4-FFF2-40B4-BE49-F238E27FC236}">
                <a16:creationId xmlns:a16="http://schemas.microsoft.com/office/drawing/2014/main" id="{C8CB023F-5580-CF49-461E-5C1A19FEADD7}"/>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8AE06926-D37E-D42A-7F19-F9819EF8548C}"/>
              </a:ext>
            </a:extLst>
          </p:cNvPr>
          <p:cNvSpPr>
            <a:spLocks noGrp="1"/>
          </p:cNvSpPr>
          <p:nvPr>
            <p:ph type="sldNum" sz="quarter" idx="12"/>
          </p:nvPr>
        </p:nvSpPr>
        <p:spPr/>
        <p:txBody>
          <a:bodyPr/>
          <a:lstStyle/>
          <a:p>
            <a:r>
              <a:rPr lang="en-US"/>
              <a:t>www.suguidelinesnys.org</a:t>
            </a:r>
            <a:endParaRPr lang="en-US" dirty="0"/>
          </a:p>
        </p:txBody>
      </p:sp>
      <p:sp>
        <p:nvSpPr>
          <p:cNvPr id="6" name="Date Placeholder 5">
            <a:extLst>
              <a:ext uri="{FF2B5EF4-FFF2-40B4-BE49-F238E27FC236}">
                <a16:creationId xmlns:a16="http://schemas.microsoft.com/office/drawing/2014/main" id="{84D4A995-3F8E-BB00-506B-BFAD6E930147}"/>
              </a:ext>
            </a:extLst>
          </p:cNvPr>
          <p:cNvSpPr>
            <a:spLocks noGrp="1"/>
          </p:cNvSpPr>
          <p:nvPr>
            <p:ph type="dt" sz="half" idx="2"/>
          </p:nvPr>
        </p:nvSpPr>
        <p:spPr/>
        <p:txBody>
          <a:bodyPr/>
          <a:lstStyle/>
          <a:p>
            <a:r>
              <a:rPr lang="en-US"/>
              <a:t>OCTOBER 2025</a:t>
            </a:r>
            <a:endParaRPr lang="en-US" dirty="0"/>
          </a:p>
        </p:txBody>
      </p:sp>
      <p:graphicFrame>
        <p:nvGraphicFramePr>
          <p:cNvPr id="7" name="Table 6">
            <a:extLst>
              <a:ext uri="{FF2B5EF4-FFF2-40B4-BE49-F238E27FC236}">
                <a16:creationId xmlns:a16="http://schemas.microsoft.com/office/drawing/2014/main" id="{F4E10543-87AF-9B06-3CA6-4C4FCAB3DE94}"/>
              </a:ext>
            </a:extLst>
          </p:cNvPr>
          <p:cNvGraphicFramePr>
            <a:graphicFrameLocks noGrp="1"/>
          </p:cNvGraphicFramePr>
          <p:nvPr>
            <p:extLst>
              <p:ext uri="{D42A27DB-BD31-4B8C-83A1-F6EECF244321}">
                <p14:modId xmlns:p14="http://schemas.microsoft.com/office/powerpoint/2010/main" val="25501531"/>
              </p:ext>
            </p:extLst>
          </p:nvPr>
        </p:nvGraphicFramePr>
        <p:xfrm>
          <a:off x="838200" y="1843088"/>
          <a:ext cx="10515600" cy="4302760"/>
        </p:xfrm>
        <a:graphic>
          <a:graphicData uri="http://schemas.openxmlformats.org/drawingml/2006/table">
            <a:tbl>
              <a:tblPr firstRow="1" bandRow="1">
                <a:tableStyleId>{5940675A-B579-460E-94D1-54222C63F5DA}</a:tableStyleId>
              </a:tblPr>
              <a:tblGrid>
                <a:gridCol w="2699084">
                  <a:extLst>
                    <a:ext uri="{9D8B030D-6E8A-4147-A177-3AD203B41FA5}">
                      <a16:colId xmlns:a16="http://schemas.microsoft.com/office/drawing/2014/main" val="2965091158"/>
                    </a:ext>
                  </a:extLst>
                </a:gridCol>
                <a:gridCol w="7816516">
                  <a:extLst>
                    <a:ext uri="{9D8B030D-6E8A-4147-A177-3AD203B41FA5}">
                      <a16:colId xmlns:a16="http://schemas.microsoft.com/office/drawing/2014/main" val="1943214951"/>
                    </a:ext>
                  </a:extLst>
                </a:gridCol>
              </a:tblGrid>
              <a:tr h="370840">
                <a:tc>
                  <a:txBody>
                    <a:bodyPr/>
                    <a:lstStyle/>
                    <a:p>
                      <a:r>
                        <a:rPr lang="en-US" b="1" dirty="0">
                          <a:solidFill>
                            <a:schemeClr val="bg1"/>
                          </a:solidFill>
                        </a:rPr>
                        <a:t>Term</a:t>
                      </a:r>
                    </a:p>
                  </a:txBody>
                  <a:tcPr>
                    <a:solidFill>
                      <a:srgbClr val="523178"/>
                    </a:solidFill>
                  </a:tcPr>
                </a:tc>
                <a:tc>
                  <a:txBody>
                    <a:bodyPr/>
                    <a:lstStyle/>
                    <a:p>
                      <a:r>
                        <a:rPr lang="en-US" b="1" dirty="0">
                          <a:solidFill>
                            <a:schemeClr val="bg1"/>
                          </a:solidFill>
                        </a:rPr>
                        <a:t>Definition</a:t>
                      </a:r>
                    </a:p>
                  </a:txBody>
                  <a:tcPr>
                    <a:solidFill>
                      <a:srgbClr val="523178"/>
                    </a:solidFill>
                  </a:tcPr>
                </a:tc>
                <a:extLst>
                  <a:ext uri="{0D108BD9-81ED-4DB2-BD59-A6C34878D82A}">
                    <a16:rowId xmlns:a16="http://schemas.microsoft.com/office/drawing/2014/main" val="1391323950"/>
                  </a:ext>
                </a:extLst>
              </a:tr>
              <a:tr h="370840">
                <a:tc>
                  <a:txBody>
                    <a:bodyPr/>
                    <a:lstStyle/>
                    <a:p>
                      <a:pPr marL="0" indent="0">
                        <a:buFont typeface="Arial" panose="020B0604020202020204" pitchFamily="34" charset="0"/>
                        <a:buNone/>
                      </a:pPr>
                      <a:r>
                        <a:rPr lang="en-US" dirty="0"/>
                        <a:t>Administration method</a:t>
                      </a:r>
                    </a:p>
                  </a:txBody>
                  <a:tcPr/>
                </a:tc>
                <a:tc>
                  <a:txBody>
                    <a:bodyPr/>
                    <a:lstStyle/>
                    <a:p>
                      <a:pPr marL="0" indent="0">
                        <a:buFont typeface="Arial" panose="020B0604020202020204" pitchFamily="34" charset="0"/>
                        <a:buNone/>
                      </a:pPr>
                      <a:r>
                        <a:rPr lang="en-US" dirty="0"/>
                        <a:t>Refers to how cannabis is used or applied. In New York State, the currently available administration methods for medical cannabis are inhaled, oral, sublingual, topical, dabs (also known as shatter or wax), and suppository. Inhaled products include vaporized oil, vaporized whole or ground flower, and combusted whole or ground flower.</a:t>
                      </a:r>
                    </a:p>
                  </a:txBody>
                  <a:tcPr/>
                </a:tc>
                <a:extLst>
                  <a:ext uri="{0D108BD9-81ED-4DB2-BD59-A6C34878D82A}">
                    <a16:rowId xmlns:a16="http://schemas.microsoft.com/office/drawing/2014/main" val="4279552632"/>
                  </a:ext>
                </a:extLst>
              </a:tr>
              <a:tr h="370840">
                <a:tc>
                  <a:txBody>
                    <a:bodyPr/>
                    <a:lstStyle/>
                    <a:p>
                      <a:pPr marL="0" indent="0">
                        <a:buFont typeface="Arial" panose="020B0604020202020204" pitchFamily="34" charset="0"/>
                        <a:buNone/>
                      </a:pPr>
                      <a:r>
                        <a:rPr lang="en-US" dirty="0"/>
                        <a:t>Care provider registration</a:t>
                      </a:r>
                    </a:p>
                  </a:txBody>
                  <a:tcPr/>
                </a:tc>
                <a:tc>
                  <a:txBody>
                    <a:bodyPr/>
                    <a:lstStyle/>
                    <a:p>
                      <a:pPr marL="0" indent="0">
                        <a:buFont typeface="Arial" panose="020B0604020202020204" pitchFamily="34" charset="0"/>
                        <a:buNone/>
                      </a:pPr>
                      <a:r>
                        <a:rPr lang="en-US" dirty="0"/>
                        <a:t>An educational process by which a clinician becomes eligible to certify patients for medical cannabis use.</a:t>
                      </a:r>
                    </a:p>
                  </a:txBody>
                  <a:tcPr/>
                </a:tc>
                <a:extLst>
                  <a:ext uri="{0D108BD9-81ED-4DB2-BD59-A6C34878D82A}">
                    <a16:rowId xmlns:a16="http://schemas.microsoft.com/office/drawing/2014/main" val="3964962726"/>
                  </a:ext>
                </a:extLst>
              </a:tr>
              <a:tr h="370840">
                <a:tc>
                  <a:txBody>
                    <a:bodyPr/>
                    <a:lstStyle/>
                    <a:p>
                      <a:pPr marL="0" indent="0">
                        <a:buFont typeface="Arial" panose="020B0604020202020204" pitchFamily="34" charset="0"/>
                        <a:buNone/>
                      </a:pPr>
                      <a:r>
                        <a:rPr lang="en-US" dirty="0"/>
                        <a:t>Medical cannabis certification</a:t>
                      </a:r>
                    </a:p>
                  </a:txBody>
                  <a:tcPr/>
                </a:tc>
                <a:tc>
                  <a:txBody>
                    <a:bodyPr/>
                    <a:lstStyle/>
                    <a:p>
                      <a:pPr marL="0" indent="0">
                        <a:buFont typeface="Arial" panose="020B0604020202020204" pitchFamily="34" charset="0"/>
                        <a:buNone/>
                      </a:pPr>
                      <a:r>
                        <a:rPr lang="en-US" dirty="0"/>
                        <a:t>A patient assessment completed by a clinician registered in the New York State Medical Cannabis Program to certify that the patient qualifies for medical cannabis eligibility in New York State based on the clinician’s professional opinion.</a:t>
                      </a:r>
                    </a:p>
                  </a:txBody>
                  <a:tcPr/>
                </a:tc>
                <a:extLst>
                  <a:ext uri="{0D108BD9-81ED-4DB2-BD59-A6C34878D82A}">
                    <a16:rowId xmlns:a16="http://schemas.microsoft.com/office/drawing/2014/main" val="2233240769"/>
                  </a:ext>
                </a:extLst>
              </a:tr>
              <a:tr h="370840">
                <a:tc>
                  <a:txBody>
                    <a:bodyPr/>
                    <a:lstStyle/>
                    <a:p>
                      <a:pPr marL="0" indent="0">
                        <a:buFont typeface="Arial" panose="020B0604020202020204" pitchFamily="34" charset="0"/>
                        <a:buNone/>
                      </a:pPr>
                      <a:r>
                        <a:rPr lang="en-US" dirty="0"/>
                        <a:t>Dispensary</a:t>
                      </a:r>
                    </a:p>
                  </a:txBody>
                  <a:tcPr/>
                </a:tc>
                <a:tc>
                  <a:txBody>
                    <a:bodyPr/>
                    <a:lstStyle/>
                    <a:p>
                      <a:pPr marL="0" indent="0">
                        <a:buFont typeface="Arial" panose="020B0604020202020204" pitchFamily="34" charset="0"/>
                        <a:buNone/>
                      </a:pPr>
                      <a:r>
                        <a:rPr lang="en-US" dirty="0"/>
                        <a:t>A retail site of an organization registered with New York State to dispense medical cannabis under the supervision of a pharmacist to individuals with medical cannabis certification.</a:t>
                      </a:r>
                    </a:p>
                  </a:txBody>
                  <a:tcPr/>
                </a:tc>
                <a:extLst>
                  <a:ext uri="{0D108BD9-81ED-4DB2-BD59-A6C34878D82A}">
                    <a16:rowId xmlns:a16="http://schemas.microsoft.com/office/drawing/2014/main" val="1170612783"/>
                  </a:ext>
                </a:extLst>
              </a:tr>
            </a:tbl>
          </a:graphicData>
        </a:graphic>
      </p:graphicFrame>
    </p:spTree>
    <p:extLst>
      <p:ext uri="{BB962C8B-B14F-4D97-AF65-F5344CB8AC3E}">
        <p14:creationId xmlns:p14="http://schemas.microsoft.com/office/powerpoint/2010/main" val="36414278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3B8D6F-A147-89B3-F94D-8F10B02AD82B}"/>
              </a:ext>
            </a:extLst>
          </p:cNvPr>
          <p:cNvSpPr>
            <a:spLocks noGrp="1"/>
          </p:cNvSpPr>
          <p:nvPr>
            <p:ph type="title"/>
          </p:nvPr>
        </p:nvSpPr>
        <p:spPr/>
        <p:txBody>
          <a:bodyPr>
            <a:normAutofit fontScale="90000"/>
          </a:bodyPr>
          <a:lstStyle/>
          <a:p>
            <a:r>
              <a:rPr lang="en-US" dirty="0"/>
              <a:t>Definition of Terms:</a:t>
            </a:r>
            <a:br>
              <a:rPr lang="en-US" dirty="0"/>
            </a:br>
            <a:r>
              <a:rPr lang="en-US" dirty="0"/>
              <a:t>Quantification of and Approach to Cannabis Use</a:t>
            </a:r>
          </a:p>
        </p:txBody>
      </p:sp>
      <p:sp>
        <p:nvSpPr>
          <p:cNvPr id="4" name="Footer Placeholder 3">
            <a:extLst>
              <a:ext uri="{FF2B5EF4-FFF2-40B4-BE49-F238E27FC236}">
                <a16:creationId xmlns:a16="http://schemas.microsoft.com/office/drawing/2014/main" id="{C8CB023F-5580-CF49-461E-5C1A19FEADD7}"/>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8AE06926-D37E-D42A-7F19-F9819EF8548C}"/>
              </a:ext>
            </a:extLst>
          </p:cNvPr>
          <p:cNvSpPr>
            <a:spLocks noGrp="1"/>
          </p:cNvSpPr>
          <p:nvPr>
            <p:ph type="sldNum" sz="quarter" idx="12"/>
          </p:nvPr>
        </p:nvSpPr>
        <p:spPr/>
        <p:txBody>
          <a:bodyPr/>
          <a:lstStyle/>
          <a:p>
            <a:r>
              <a:rPr lang="en-US"/>
              <a:t>www.suguidelinesnys.org</a:t>
            </a:r>
            <a:endParaRPr lang="en-US" dirty="0"/>
          </a:p>
        </p:txBody>
      </p:sp>
      <p:sp>
        <p:nvSpPr>
          <p:cNvPr id="6" name="Date Placeholder 5">
            <a:extLst>
              <a:ext uri="{FF2B5EF4-FFF2-40B4-BE49-F238E27FC236}">
                <a16:creationId xmlns:a16="http://schemas.microsoft.com/office/drawing/2014/main" id="{84D4A995-3F8E-BB00-506B-BFAD6E930147}"/>
              </a:ext>
            </a:extLst>
          </p:cNvPr>
          <p:cNvSpPr>
            <a:spLocks noGrp="1"/>
          </p:cNvSpPr>
          <p:nvPr>
            <p:ph type="dt" sz="half" idx="2"/>
          </p:nvPr>
        </p:nvSpPr>
        <p:spPr/>
        <p:txBody>
          <a:bodyPr/>
          <a:lstStyle/>
          <a:p>
            <a:r>
              <a:rPr lang="en-US"/>
              <a:t>OCTOBER 2025</a:t>
            </a:r>
            <a:endParaRPr lang="en-US" dirty="0"/>
          </a:p>
        </p:txBody>
      </p:sp>
      <p:graphicFrame>
        <p:nvGraphicFramePr>
          <p:cNvPr id="7" name="Table 6">
            <a:extLst>
              <a:ext uri="{FF2B5EF4-FFF2-40B4-BE49-F238E27FC236}">
                <a16:creationId xmlns:a16="http://schemas.microsoft.com/office/drawing/2014/main" id="{F4E10543-87AF-9B06-3CA6-4C4FCAB3DE94}"/>
              </a:ext>
            </a:extLst>
          </p:cNvPr>
          <p:cNvGraphicFramePr>
            <a:graphicFrameLocks noGrp="1"/>
          </p:cNvGraphicFramePr>
          <p:nvPr>
            <p:extLst>
              <p:ext uri="{D42A27DB-BD31-4B8C-83A1-F6EECF244321}">
                <p14:modId xmlns:p14="http://schemas.microsoft.com/office/powerpoint/2010/main" val="3151123696"/>
              </p:ext>
            </p:extLst>
          </p:nvPr>
        </p:nvGraphicFramePr>
        <p:xfrm>
          <a:off x="838200" y="1843088"/>
          <a:ext cx="10515600" cy="2565400"/>
        </p:xfrm>
        <a:graphic>
          <a:graphicData uri="http://schemas.openxmlformats.org/drawingml/2006/table">
            <a:tbl>
              <a:tblPr firstRow="1" bandRow="1">
                <a:tableStyleId>{5940675A-B579-460E-94D1-54222C63F5DA}</a:tableStyleId>
              </a:tblPr>
              <a:tblGrid>
                <a:gridCol w="2699084">
                  <a:extLst>
                    <a:ext uri="{9D8B030D-6E8A-4147-A177-3AD203B41FA5}">
                      <a16:colId xmlns:a16="http://schemas.microsoft.com/office/drawing/2014/main" val="2965091158"/>
                    </a:ext>
                  </a:extLst>
                </a:gridCol>
                <a:gridCol w="7816516">
                  <a:extLst>
                    <a:ext uri="{9D8B030D-6E8A-4147-A177-3AD203B41FA5}">
                      <a16:colId xmlns:a16="http://schemas.microsoft.com/office/drawing/2014/main" val="1943214951"/>
                    </a:ext>
                  </a:extLst>
                </a:gridCol>
              </a:tblGrid>
              <a:tr h="370840">
                <a:tc>
                  <a:txBody>
                    <a:bodyPr/>
                    <a:lstStyle/>
                    <a:p>
                      <a:r>
                        <a:rPr lang="en-US" b="1" dirty="0">
                          <a:solidFill>
                            <a:schemeClr val="bg1"/>
                          </a:solidFill>
                        </a:rPr>
                        <a:t>Term</a:t>
                      </a:r>
                    </a:p>
                  </a:txBody>
                  <a:tcPr>
                    <a:solidFill>
                      <a:srgbClr val="523178"/>
                    </a:solidFill>
                  </a:tcPr>
                </a:tc>
                <a:tc>
                  <a:txBody>
                    <a:bodyPr/>
                    <a:lstStyle/>
                    <a:p>
                      <a:r>
                        <a:rPr lang="en-US" b="1" dirty="0">
                          <a:solidFill>
                            <a:schemeClr val="bg1"/>
                          </a:solidFill>
                        </a:rPr>
                        <a:t>Definition</a:t>
                      </a:r>
                    </a:p>
                  </a:txBody>
                  <a:tcPr>
                    <a:solidFill>
                      <a:srgbClr val="523178"/>
                    </a:solidFill>
                  </a:tcPr>
                </a:tc>
                <a:extLst>
                  <a:ext uri="{0D108BD9-81ED-4DB2-BD59-A6C34878D82A}">
                    <a16:rowId xmlns:a16="http://schemas.microsoft.com/office/drawing/2014/main" val="1391323950"/>
                  </a:ext>
                </a:extLst>
              </a:tr>
              <a:tr h="370840">
                <a:tc>
                  <a:txBody>
                    <a:bodyPr/>
                    <a:lstStyle/>
                    <a:p>
                      <a:pPr marL="0" indent="0">
                        <a:buFont typeface="Arial" panose="020B0604020202020204" pitchFamily="34" charset="0"/>
                        <a:buNone/>
                      </a:pPr>
                      <a:r>
                        <a:rPr lang="en-US" dirty="0"/>
                        <a:t>Less frequent or no cannabis use </a:t>
                      </a:r>
                    </a:p>
                  </a:txBody>
                  <a:tcPr/>
                </a:tc>
                <a:tc>
                  <a:txBody>
                    <a:bodyPr/>
                    <a:lstStyle/>
                    <a:p>
                      <a:pPr marL="0" indent="0">
                        <a:buFont typeface="Arial" panose="020B0604020202020204" pitchFamily="34" charset="0"/>
                        <a:buNone/>
                      </a:pPr>
                      <a:r>
                        <a:rPr lang="en-US" dirty="0"/>
                        <a:t>Cannabis use on </a:t>
                      </a:r>
                      <a:r>
                        <a:rPr lang="en-US" i="1" dirty="0"/>
                        <a:t>less than 20 days</a:t>
                      </a:r>
                      <a:r>
                        <a:rPr lang="en-US" dirty="0"/>
                        <a:t> in a month.</a:t>
                      </a:r>
                    </a:p>
                  </a:txBody>
                  <a:tcPr/>
                </a:tc>
                <a:extLst>
                  <a:ext uri="{0D108BD9-81ED-4DB2-BD59-A6C34878D82A}">
                    <a16:rowId xmlns:a16="http://schemas.microsoft.com/office/drawing/2014/main" val="4279552632"/>
                  </a:ext>
                </a:extLst>
              </a:tr>
              <a:tr h="370840">
                <a:tc>
                  <a:txBody>
                    <a:bodyPr/>
                    <a:lstStyle/>
                    <a:p>
                      <a:pPr marL="0" indent="0">
                        <a:buFont typeface="Arial" panose="020B0604020202020204" pitchFamily="34" charset="0"/>
                        <a:buNone/>
                      </a:pPr>
                      <a:r>
                        <a:rPr lang="en-US" dirty="0"/>
                        <a:t>Near-daily or heavy cannabis use </a:t>
                      </a:r>
                    </a:p>
                  </a:txBody>
                  <a:tcPr/>
                </a:tc>
                <a:tc>
                  <a:txBody>
                    <a:bodyPr/>
                    <a:lstStyle/>
                    <a:p>
                      <a:pPr marL="0" indent="0">
                        <a:buFont typeface="Arial" panose="020B0604020202020204" pitchFamily="34" charset="0"/>
                        <a:buNone/>
                      </a:pPr>
                      <a:r>
                        <a:rPr lang="en-US" dirty="0"/>
                        <a:t>Cannabis use on </a:t>
                      </a:r>
                      <a:r>
                        <a:rPr lang="en-US" i="1" dirty="0"/>
                        <a:t>at least 20 days</a:t>
                      </a:r>
                      <a:r>
                        <a:rPr lang="en-US" dirty="0"/>
                        <a:t> of the month.</a:t>
                      </a:r>
                    </a:p>
                  </a:txBody>
                  <a:tcPr/>
                </a:tc>
                <a:extLst>
                  <a:ext uri="{0D108BD9-81ED-4DB2-BD59-A6C34878D82A}">
                    <a16:rowId xmlns:a16="http://schemas.microsoft.com/office/drawing/2014/main" val="3964962726"/>
                  </a:ext>
                </a:extLst>
              </a:tr>
              <a:tr h="370840">
                <a:tc>
                  <a:txBody>
                    <a:bodyPr/>
                    <a:lstStyle/>
                    <a:p>
                      <a:pPr marL="0" indent="0">
                        <a:buFont typeface="Arial" panose="020B0604020202020204" pitchFamily="34" charset="0"/>
                        <a:buNone/>
                      </a:pPr>
                      <a:r>
                        <a:rPr lang="en-US" dirty="0"/>
                        <a:t>Harm reduction</a:t>
                      </a:r>
                    </a:p>
                  </a:txBody>
                  <a:tcPr/>
                </a:tc>
                <a:tc>
                  <a:txBody>
                    <a:bodyPr/>
                    <a:lstStyle/>
                    <a:p>
                      <a:pPr marL="0" indent="0">
                        <a:buFont typeface="Arial" panose="020B0604020202020204" pitchFamily="34" charset="0"/>
                        <a:buNone/>
                      </a:pPr>
                      <a:r>
                        <a:rPr lang="en-US" dirty="0"/>
                        <a:t>In the clinical context, an approach and practical strategies targeted to reduce the negative consequences of substance use. It is founded on respect for the rights of individuals who use drugs.</a:t>
                      </a:r>
                    </a:p>
                  </a:txBody>
                  <a:tcPr/>
                </a:tc>
                <a:extLst>
                  <a:ext uri="{0D108BD9-81ED-4DB2-BD59-A6C34878D82A}">
                    <a16:rowId xmlns:a16="http://schemas.microsoft.com/office/drawing/2014/main" val="2233240769"/>
                  </a:ext>
                </a:extLst>
              </a:tr>
            </a:tbl>
          </a:graphicData>
        </a:graphic>
      </p:graphicFrame>
    </p:spTree>
    <p:extLst>
      <p:ext uri="{BB962C8B-B14F-4D97-AF65-F5344CB8AC3E}">
        <p14:creationId xmlns:p14="http://schemas.microsoft.com/office/powerpoint/2010/main" val="13811281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906E02-8E2B-A7D6-1D7B-91092DB18F88}"/>
              </a:ext>
            </a:extLst>
          </p:cNvPr>
          <p:cNvSpPr>
            <a:spLocks noGrp="1"/>
          </p:cNvSpPr>
          <p:nvPr>
            <p:ph type="title"/>
          </p:nvPr>
        </p:nvSpPr>
        <p:spPr/>
        <p:txBody>
          <a:bodyPr/>
          <a:lstStyle/>
          <a:p>
            <a:r>
              <a:rPr lang="en-US" dirty="0"/>
              <a:t>Examples of Conditions for Medical Cannabis Use in New York State</a:t>
            </a:r>
          </a:p>
        </p:txBody>
      </p:sp>
      <p:sp>
        <p:nvSpPr>
          <p:cNvPr id="3" name="Content Placeholder 2">
            <a:extLst>
              <a:ext uri="{FF2B5EF4-FFF2-40B4-BE49-F238E27FC236}">
                <a16:creationId xmlns:a16="http://schemas.microsoft.com/office/drawing/2014/main" id="{CF114EB8-1FED-CC25-A62A-DF2ABE7C4506}"/>
              </a:ext>
            </a:extLst>
          </p:cNvPr>
          <p:cNvSpPr>
            <a:spLocks noGrp="1"/>
          </p:cNvSpPr>
          <p:nvPr>
            <p:ph idx="1"/>
          </p:nvPr>
        </p:nvSpPr>
        <p:spPr/>
        <p:txBody>
          <a:bodyPr numCol="1">
            <a:normAutofit/>
          </a:bodyPr>
          <a:lstStyle/>
          <a:p>
            <a:pPr marL="0" indent="0">
              <a:buNone/>
            </a:pPr>
            <a:r>
              <a:rPr lang="en-US" dirty="0"/>
              <a:t>Some common conditions patients use medical cannabis to find relief from include but are not limited to:</a:t>
            </a:r>
          </a:p>
          <a:p>
            <a:endParaRPr lang="en-US" dirty="0"/>
          </a:p>
        </p:txBody>
      </p:sp>
      <p:sp>
        <p:nvSpPr>
          <p:cNvPr id="4" name="Footer Placeholder 3">
            <a:extLst>
              <a:ext uri="{FF2B5EF4-FFF2-40B4-BE49-F238E27FC236}">
                <a16:creationId xmlns:a16="http://schemas.microsoft.com/office/drawing/2014/main" id="{E6877853-BF6E-17FE-73B3-FF2E90FB9017}"/>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4A99BE77-F538-E654-9FCD-C950EC790D94}"/>
              </a:ext>
            </a:extLst>
          </p:cNvPr>
          <p:cNvSpPr>
            <a:spLocks noGrp="1"/>
          </p:cNvSpPr>
          <p:nvPr>
            <p:ph type="sldNum" sz="quarter" idx="12"/>
          </p:nvPr>
        </p:nvSpPr>
        <p:spPr/>
        <p:txBody>
          <a:bodyPr/>
          <a:lstStyle/>
          <a:p>
            <a:r>
              <a:rPr lang="en-US"/>
              <a:t>www.suguidelinesnys.org</a:t>
            </a:r>
            <a:endParaRPr lang="en-US" dirty="0"/>
          </a:p>
        </p:txBody>
      </p:sp>
      <p:sp>
        <p:nvSpPr>
          <p:cNvPr id="6" name="Date Placeholder 5">
            <a:extLst>
              <a:ext uri="{FF2B5EF4-FFF2-40B4-BE49-F238E27FC236}">
                <a16:creationId xmlns:a16="http://schemas.microsoft.com/office/drawing/2014/main" id="{B2F804FA-12B3-B71B-DBFA-EDEAC903DF42}"/>
              </a:ext>
            </a:extLst>
          </p:cNvPr>
          <p:cNvSpPr>
            <a:spLocks noGrp="1"/>
          </p:cNvSpPr>
          <p:nvPr>
            <p:ph type="dt" sz="half" idx="2"/>
          </p:nvPr>
        </p:nvSpPr>
        <p:spPr/>
        <p:txBody>
          <a:bodyPr/>
          <a:lstStyle/>
          <a:p>
            <a:r>
              <a:rPr lang="en-US"/>
              <a:t>OCTOBER 2025</a:t>
            </a:r>
            <a:endParaRPr lang="en-US" dirty="0"/>
          </a:p>
        </p:txBody>
      </p:sp>
      <p:sp>
        <p:nvSpPr>
          <p:cNvPr id="7" name="Content Placeholder 2">
            <a:extLst>
              <a:ext uri="{FF2B5EF4-FFF2-40B4-BE49-F238E27FC236}">
                <a16:creationId xmlns:a16="http://schemas.microsoft.com/office/drawing/2014/main" id="{44C56070-44D1-C3FA-7475-4252A4B515D2}"/>
              </a:ext>
            </a:extLst>
          </p:cNvPr>
          <p:cNvSpPr txBox="1">
            <a:spLocks/>
          </p:cNvSpPr>
          <p:nvPr/>
        </p:nvSpPr>
        <p:spPr>
          <a:xfrm>
            <a:off x="838200" y="2446421"/>
            <a:ext cx="10515600" cy="4612858"/>
          </a:xfrm>
          <a:prstGeom prst="rect">
            <a:avLst/>
          </a:prstGeom>
        </p:spPr>
        <p:txBody>
          <a:bodyPr vert="horz" lIns="91440" tIns="45720" rIns="91440" bIns="45720" numCol="2"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Autism</a:t>
            </a:r>
          </a:p>
          <a:p>
            <a:r>
              <a:rPr lang="en-US" dirty="0"/>
              <a:t>Alzheimer’s</a:t>
            </a:r>
          </a:p>
          <a:p>
            <a:r>
              <a:rPr lang="en-US" dirty="0"/>
              <a:t>Cancer</a:t>
            </a:r>
          </a:p>
          <a:p>
            <a:r>
              <a:rPr lang="en-US" dirty="0"/>
              <a:t>Chronic pain</a:t>
            </a:r>
          </a:p>
          <a:p>
            <a:r>
              <a:rPr lang="en-US" dirty="0"/>
              <a:t>Epilepsy</a:t>
            </a:r>
          </a:p>
          <a:p>
            <a:r>
              <a:rPr lang="en-US" dirty="0"/>
              <a:t>HIV/AIDS</a:t>
            </a:r>
          </a:p>
          <a:p>
            <a:r>
              <a:rPr lang="en-US" dirty="0"/>
              <a:t>Inflammatory bowel disease</a:t>
            </a:r>
          </a:p>
          <a:p>
            <a:endParaRPr lang="en-US" dirty="0"/>
          </a:p>
          <a:p>
            <a:endParaRPr lang="en-US" dirty="0"/>
          </a:p>
          <a:p>
            <a:endParaRPr lang="en-US" dirty="0"/>
          </a:p>
          <a:p>
            <a:r>
              <a:rPr lang="en-US" dirty="0"/>
              <a:t>Certain mental health conditions (posttraumatic stress disorder, anxiety, etc.)</a:t>
            </a:r>
          </a:p>
          <a:p>
            <a:r>
              <a:rPr lang="en-US" dirty="0"/>
              <a:t>Multiple sclerosis</a:t>
            </a:r>
          </a:p>
          <a:p>
            <a:r>
              <a:rPr lang="en-US" dirty="0"/>
              <a:t>Muscular dystrophy</a:t>
            </a:r>
          </a:p>
          <a:p>
            <a:r>
              <a:rPr lang="en-US" dirty="0"/>
              <a:t>Neuropathy</a:t>
            </a:r>
          </a:p>
          <a:p>
            <a:r>
              <a:rPr lang="en-US" dirty="0"/>
              <a:t>Parkinson’s Disease</a:t>
            </a:r>
          </a:p>
          <a:p>
            <a:r>
              <a:rPr lang="en-US" dirty="0"/>
              <a:t>Rheumatoid arthritis</a:t>
            </a:r>
          </a:p>
          <a:p>
            <a:r>
              <a:rPr lang="en-US" dirty="0"/>
              <a:t>Substance use disorder</a:t>
            </a:r>
          </a:p>
          <a:p>
            <a:endParaRPr lang="en-US" dirty="0"/>
          </a:p>
          <a:p>
            <a:endParaRPr lang="en-US" dirty="0"/>
          </a:p>
        </p:txBody>
      </p:sp>
    </p:spTree>
    <p:extLst>
      <p:ext uri="{BB962C8B-B14F-4D97-AF65-F5344CB8AC3E}">
        <p14:creationId xmlns:p14="http://schemas.microsoft.com/office/powerpoint/2010/main" val="16694220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596E0A-5662-6698-5B44-4C1DB9B0D71A}"/>
              </a:ext>
            </a:extLst>
          </p:cNvPr>
          <p:cNvSpPr>
            <a:spLocks noGrp="1"/>
          </p:cNvSpPr>
          <p:nvPr>
            <p:ph type="title"/>
          </p:nvPr>
        </p:nvSpPr>
        <p:spPr/>
        <p:txBody>
          <a:bodyPr/>
          <a:lstStyle/>
          <a:p>
            <a:r>
              <a:rPr lang="en-US" dirty="0"/>
              <a:t>Medical Cannabis Administration Methods Currently Available in New York State</a:t>
            </a:r>
          </a:p>
        </p:txBody>
      </p:sp>
      <p:sp>
        <p:nvSpPr>
          <p:cNvPr id="4" name="Footer Placeholder 3">
            <a:extLst>
              <a:ext uri="{FF2B5EF4-FFF2-40B4-BE49-F238E27FC236}">
                <a16:creationId xmlns:a16="http://schemas.microsoft.com/office/drawing/2014/main" id="{7682F81D-98E7-6B4E-EF80-C9B4A2E5D390}"/>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7D28EE17-78D4-472C-17F3-34ED382E7AB4}"/>
              </a:ext>
            </a:extLst>
          </p:cNvPr>
          <p:cNvSpPr>
            <a:spLocks noGrp="1"/>
          </p:cNvSpPr>
          <p:nvPr>
            <p:ph type="sldNum" sz="quarter" idx="12"/>
          </p:nvPr>
        </p:nvSpPr>
        <p:spPr/>
        <p:txBody>
          <a:bodyPr/>
          <a:lstStyle/>
          <a:p>
            <a:r>
              <a:rPr lang="en-US"/>
              <a:t>www.suguidelinesnys.org</a:t>
            </a:r>
            <a:endParaRPr lang="en-US" dirty="0"/>
          </a:p>
        </p:txBody>
      </p:sp>
      <p:sp>
        <p:nvSpPr>
          <p:cNvPr id="6" name="Date Placeholder 5">
            <a:extLst>
              <a:ext uri="{FF2B5EF4-FFF2-40B4-BE49-F238E27FC236}">
                <a16:creationId xmlns:a16="http://schemas.microsoft.com/office/drawing/2014/main" id="{FD96E919-8E41-0A74-2E04-4C713971E895}"/>
              </a:ext>
            </a:extLst>
          </p:cNvPr>
          <p:cNvSpPr>
            <a:spLocks noGrp="1"/>
          </p:cNvSpPr>
          <p:nvPr>
            <p:ph type="dt" sz="half" idx="2"/>
          </p:nvPr>
        </p:nvSpPr>
        <p:spPr/>
        <p:txBody>
          <a:bodyPr/>
          <a:lstStyle/>
          <a:p>
            <a:r>
              <a:rPr lang="en-US"/>
              <a:t>OCTOBER 2025</a:t>
            </a:r>
            <a:endParaRPr lang="en-US" dirty="0"/>
          </a:p>
        </p:txBody>
      </p:sp>
      <p:graphicFrame>
        <p:nvGraphicFramePr>
          <p:cNvPr id="7" name="Table 6">
            <a:extLst>
              <a:ext uri="{FF2B5EF4-FFF2-40B4-BE49-F238E27FC236}">
                <a16:creationId xmlns:a16="http://schemas.microsoft.com/office/drawing/2014/main" id="{925AB6EC-EFFB-A3CB-EA74-1B602437F87F}"/>
              </a:ext>
            </a:extLst>
          </p:cNvPr>
          <p:cNvGraphicFramePr>
            <a:graphicFrameLocks noGrp="1"/>
          </p:cNvGraphicFramePr>
          <p:nvPr>
            <p:extLst>
              <p:ext uri="{D42A27DB-BD31-4B8C-83A1-F6EECF244321}">
                <p14:modId xmlns:p14="http://schemas.microsoft.com/office/powerpoint/2010/main" val="369174471"/>
              </p:ext>
            </p:extLst>
          </p:nvPr>
        </p:nvGraphicFramePr>
        <p:xfrm>
          <a:off x="284748" y="1566362"/>
          <a:ext cx="11622504" cy="4175760"/>
        </p:xfrm>
        <a:graphic>
          <a:graphicData uri="http://schemas.openxmlformats.org/drawingml/2006/table">
            <a:tbl>
              <a:tblPr firstRow="1" bandRow="1">
                <a:tableStyleId>{5940675A-B579-460E-94D1-54222C63F5DA}</a:tableStyleId>
              </a:tblPr>
              <a:tblGrid>
                <a:gridCol w="2905626">
                  <a:extLst>
                    <a:ext uri="{9D8B030D-6E8A-4147-A177-3AD203B41FA5}">
                      <a16:colId xmlns:a16="http://schemas.microsoft.com/office/drawing/2014/main" val="2965091158"/>
                    </a:ext>
                  </a:extLst>
                </a:gridCol>
                <a:gridCol w="2905626">
                  <a:extLst>
                    <a:ext uri="{9D8B030D-6E8A-4147-A177-3AD203B41FA5}">
                      <a16:colId xmlns:a16="http://schemas.microsoft.com/office/drawing/2014/main" val="1943214951"/>
                    </a:ext>
                  </a:extLst>
                </a:gridCol>
                <a:gridCol w="2905626">
                  <a:extLst>
                    <a:ext uri="{9D8B030D-6E8A-4147-A177-3AD203B41FA5}">
                      <a16:colId xmlns:a16="http://schemas.microsoft.com/office/drawing/2014/main" val="2036904806"/>
                    </a:ext>
                  </a:extLst>
                </a:gridCol>
                <a:gridCol w="2905626">
                  <a:extLst>
                    <a:ext uri="{9D8B030D-6E8A-4147-A177-3AD203B41FA5}">
                      <a16:colId xmlns:a16="http://schemas.microsoft.com/office/drawing/2014/main" val="2736412188"/>
                    </a:ext>
                  </a:extLst>
                </a:gridCol>
              </a:tblGrid>
              <a:tr h="370840">
                <a:tc>
                  <a:txBody>
                    <a:bodyPr/>
                    <a:lstStyle/>
                    <a:p>
                      <a:r>
                        <a:rPr lang="en-US" sz="1600" b="1" dirty="0">
                          <a:solidFill>
                            <a:schemeClr val="bg1"/>
                          </a:solidFill>
                        </a:rPr>
                        <a:t>Product, Method of Use, and Bioavailability</a:t>
                      </a:r>
                    </a:p>
                  </a:txBody>
                  <a:tcPr anchor="b">
                    <a:solidFill>
                      <a:srgbClr val="523178"/>
                    </a:solidFill>
                  </a:tcPr>
                </a:tc>
                <a:tc>
                  <a:txBody>
                    <a:bodyPr/>
                    <a:lstStyle/>
                    <a:p>
                      <a:r>
                        <a:rPr lang="en-US" sz="1600" b="1" dirty="0">
                          <a:solidFill>
                            <a:schemeClr val="bg1"/>
                          </a:solidFill>
                        </a:rPr>
                        <a:t>Bioavailability and Peak or Onset and Duration of Effect</a:t>
                      </a:r>
                    </a:p>
                  </a:txBody>
                  <a:tcPr anchor="b">
                    <a:solidFill>
                      <a:srgbClr val="523178"/>
                    </a:solidFill>
                  </a:tcPr>
                </a:tc>
                <a:tc>
                  <a:txBody>
                    <a:bodyPr/>
                    <a:lstStyle/>
                    <a:p>
                      <a:r>
                        <a:rPr lang="en-US" sz="1600" b="1" dirty="0">
                          <a:solidFill>
                            <a:schemeClr val="bg1"/>
                          </a:solidFill>
                        </a:rPr>
                        <a:t>Advantages</a:t>
                      </a:r>
                    </a:p>
                  </a:txBody>
                  <a:tcPr anchor="b">
                    <a:solidFill>
                      <a:srgbClr val="523178"/>
                    </a:solidFill>
                  </a:tcPr>
                </a:tc>
                <a:tc>
                  <a:txBody>
                    <a:bodyPr/>
                    <a:lstStyle/>
                    <a:p>
                      <a:r>
                        <a:rPr lang="en-US" sz="1600" b="1" dirty="0">
                          <a:solidFill>
                            <a:schemeClr val="bg1"/>
                          </a:solidFill>
                        </a:rPr>
                        <a:t>Disadvantages</a:t>
                      </a:r>
                    </a:p>
                  </a:txBody>
                  <a:tcPr anchor="b">
                    <a:solidFill>
                      <a:srgbClr val="523178"/>
                    </a:solidFill>
                  </a:tcPr>
                </a:tc>
                <a:extLst>
                  <a:ext uri="{0D108BD9-81ED-4DB2-BD59-A6C34878D82A}">
                    <a16:rowId xmlns:a16="http://schemas.microsoft.com/office/drawing/2014/main" val="1391323950"/>
                  </a:ext>
                </a:extLst>
              </a:tr>
              <a:tr h="370840">
                <a:tc>
                  <a:txBody>
                    <a:bodyPr/>
                    <a:lstStyle/>
                    <a:p>
                      <a:pPr marL="0" indent="0">
                        <a:buFont typeface="Arial" panose="020B0604020202020204" pitchFamily="34" charset="0"/>
                        <a:buNone/>
                      </a:pPr>
                      <a:r>
                        <a:rPr lang="en-US" sz="1600" b="1" dirty="0"/>
                        <a:t>Vaped oil:</a:t>
                      </a:r>
                      <a:r>
                        <a:rPr lang="en-US" sz="1600" dirty="0"/>
                        <a:t> Inhaled using a battery-operated, portable pen-like device that administers a metered dose</a:t>
                      </a:r>
                    </a:p>
                  </a:txBody>
                  <a:tcPr/>
                </a:tc>
                <a:tc>
                  <a:txBody>
                    <a:bodyPr/>
                    <a:lstStyle/>
                    <a:p>
                      <a:pPr marL="137160" indent="-137160">
                        <a:buFont typeface="Arial" panose="020B0604020202020204" pitchFamily="34" charset="0"/>
                        <a:buChar char="•"/>
                      </a:pPr>
                      <a:r>
                        <a:rPr lang="en-US" sz="1600" b="1" dirty="0"/>
                        <a:t>Bioavailability:</a:t>
                      </a:r>
                      <a:r>
                        <a:rPr lang="en-US" sz="1600" dirty="0"/>
                        <a:t> Varies between 2% to 56% due to difference in inhalation dynamics (number of puffs, spacing of puffs, hold time, inhalation time, etc.)</a:t>
                      </a:r>
                    </a:p>
                    <a:p>
                      <a:pPr marL="137160" indent="-137160">
                        <a:buFont typeface="Arial" panose="020B0604020202020204" pitchFamily="34" charset="0"/>
                        <a:buChar char="•"/>
                      </a:pPr>
                      <a:r>
                        <a:rPr lang="en-US" sz="1600" b="1" dirty="0"/>
                        <a:t>Peak:</a:t>
                      </a:r>
                      <a:r>
                        <a:rPr lang="en-US" sz="1600" dirty="0"/>
                        <a:t> 9 minutes</a:t>
                      </a:r>
                    </a:p>
                    <a:p>
                      <a:pPr marL="137160" indent="-137160">
                        <a:buFont typeface="Arial" panose="020B0604020202020204" pitchFamily="34" charset="0"/>
                        <a:buChar char="•"/>
                      </a:pPr>
                      <a:r>
                        <a:rPr lang="en-US" sz="1600" b="1" dirty="0"/>
                        <a:t>Duration:</a:t>
                      </a:r>
                      <a:r>
                        <a:rPr lang="en-US" sz="1600" dirty="0"/>
                        <a:t> ≤2 hours</a:t>
                      </a:r>
                    </a:p>
                  </a:txBody>
                  <a:tcPr/>
                </a:tc>
                <a:tc>
                  <a:txBody>
                    <a:bodyPr/>
                    <a:lstStyle/>
                    <a:p>
                      <a:pPr marL="137160" indent="-137160">
                        <a:buFont typeface="Arial" panose="020B0604020202020204" pitchFamily="34" charset="0"/>
                        <a:buChar char="•"/>
                      </a:pPr>
                      <a:r>
                        <a:rPr lang="en-US" sz="1600" dirty="0"/>
                        <a:t>Quick onset of action</a:t>
                      </a:r>
                    </a:p>
                    <a:p>
                      <a:pPr marL="137160" indent="-137160">
                        <a:buFont typeface="Arial" panose="020B0604020202020204" pitchFamily="34" charset="0"/>
                        <a:buChar char="•"/>
                      </a:pPr>
                      <a:r>
                        <a:rPr lang="en-US" sz="1600" dirty="0"/>
                        <a:t>Ease of dose titration</a:t>
                      </a:r>
                    </a:p>
                  </a:txBody>
                  <a:tcPr/>
                </a:tc>
                <a:tc>
                  <a:txBody>
                    <a:bodyPr/>
                    <a:lstStyle/>
                    <a:p>
                      <a:pPr marL="0" indent="0">
                        <a:buFont typeface="Arial" panose="020B0604020202020204" pitchFamily="34" charset="0"/>
                        <a:buNone/>
                      </a:pPr>
                      <a:r>
                        <a:rPr lang="en-US" sz="1600" dirty="0"/>
                        <a:t>Potential for short- and long-term adverse effects:</a:t>
                      </a:r>
                    </a:p>
                    <a:p>
                      <a:pPr marL="137160" indent="-137160">
                        <a:buFont typeface="Arial" panose="020B0604020202020204" pitchFamily="34" charset="0"/>
                        <a:buChar char="•"/>
                      </a:pPr>
                      <a:r>
                        <a:rPr lang="en-US" sz="1600" dirty="0"/>
                        <a:t>Intoxication</a:t>
                      </a:r>
                    </a:p>
                    <a:p>
                      <a:pPr marL="137160" indent="-137160">
                        <a:buFont typeface="Arial" panose="020B0604020202020204" pitchFamily="34" charset="0"/>
                        <a:buChar char="•"/>
                      </a:pPr>
                      <a:r>
                        <a:rPr lang="en-US" sz="1600" dirty="0"/>
                        <a:t>Chronic bronchitis</a:t>
                      </a:r>
                    </a:p>
                  </a:txBody>
                  <a:tcPr/>
                </a:tc>
                <a:extLst>
                  <a:ext uri="{0D108BD9-81ED-4DB2-BD59-A6C34878D82A}">
                    <a16:rowId xmlns:a16="http://schemas.microsoft.com/office/drawing/2014/main" val="4279552632"/>
                  </a:ext>
                </a:extLst>
              </a:tr>
              <a:tr h="370840">
                <a:tc>
                  <a:txBody>
                    <a:bodyPr/>
                    <a:lstStyle/>
                    <a:p>
                      <a:pPr marL="0" indent="0">
                        <a:buFont typeface="Arial" panose="020B0604020202020204" pitchFamily="34" charset="0"/>
                        <a:buNone/>
                      </a:pPr>
                      <a:r>
                        <a:rPr lang="en-US" sz="1600" b="1" dirty="0"/>
                        <a:t>Vaped ground or whole flower: </a:t>
                      </a:r>
                      <a:r>
                        <a:rPr lang="en-US" sz="1600" dirty="0"/>
                        <a:t>Inhaled using a tabletop or handheld device that creates vapor from the plant material and provides metered doses </a:t>
                      </a:r>
                    </a:p>
                  </a:txBody>
                  <a:tcPr/>
                </a:tc>
                <a:tc>
                  <a:txBody>
                    <a:bodyPr/>
                    <a:lstStyle/>
                    <a:p>
                      <a:pPr marL="137160" indent="-137160">
                        <a:buFont typeface="Arial" panose="020B0604020202020204" pitchFamily="34" charset="0"/>
                        <a:buChar char="•"/>
                      </a:pPr>
                      <a:r>
                        <a:rPr lang="en-US" sz="1600" b="1" dirty="0"/>
                        <a:t>Bioavailability:</a:t>
                      </a:r>
                      <a:r>
                        <a:rPr lang="en-US" sz="1600" dirty="0"/>
                        <a:t> Varies between 2% to 56% due to difference in inhalation dynamics (number of puffs, spacing of puffs, hold time, inhalation time, etc.)</a:t>
                      </a:r>
                    </a:p>
                    <a:p>
                      <a:pPr marL="137160" indent="-137160">
                        <a:buFont typeface="Arial" panose="020B0604020202020204" pitchFamily="34" charset="0"/>
                        <a:buChar char="•"/>
                      </a:pPr>
                      <a:r>
                        <a:rPr lang="en-US" sz="1600" b="1" dirty="0"/>
                        <a:t>Peak:</a:t>
                      </a:r>
                      <a:r>
                        <a:rPr lang="en-US" sz="1600" dirty="0"/>
                        <a:t> 9 minutes</a:t>
                      </a:r>
                    </a:p>
                    <a:p>
                      <a:pPr marL="137160" indent="-137160">
                        <a:buFont typeface="Arial" panose="020B0604020202020204" pitchFamily="34" charset="0"/>
                        <a:buChar char="•"/>
                      </a:pPr>
                      <a:r>
                        <a:rPr lang="en-US" sz="1600" b="1" dirty="0"/>
                        <a:t>Duration:</a:t>
                      </a:r>
                      <a:r>
                        <a:rPr lang="en-US" sz="1600" dirty="0"/>
                        <a:t> ≤2 hours </a:t>
                      </a:r>
                    </a:p>
                  </a:txBody>
                  <a:tcPr/>
                </a:tc>
                <a:tc>
                  <a:txBody>
                    <a:bodyPr/>
                    <a:lstStyle/>
                    <a:p>
                      <a:pPr marL="137160" indent="-137160">
                        <a:buFont typeface="Arial" panose="020B0604020202020204" pitchFamily="34" charset="0"/>
                        <a:buChar char="•"/>
                      </a:pPr>
                      <a:r>
                        <a:rPr lang="en-US" sz="1600" dirty="0"/>
                        <a:t>Quick onset of action</a:t>
                      </a:r>
                    </a:p>
                    <a:p>
                      <a:pPr marL="137160" indent="-137160">
                        <a:buFont typeface="Arial" panose="020B0604020202020204" pitchFamily="34" charset="0"/>
                        <a:buChar char="•"/>
                      </a:pPr>
                      <a:r>
                        <a:rPr lang="en-US" sz="1600" dirty="0"/>
                        <a:t>Ease of dose titration</a:t>
                      </a:r>
                    </a:p>
                    <a:p>
                      <a:pPr marL="137160" indent="-137160">
                        <a:buFont typeface="Arial" panose="020B0604020202020204" pitchFamily="34" charset="0"/>
                        <a:buChar char="•"/>
                      </a:pPr>
                      <a:r>
                        <a:rPr lang="en-US" sz="1600" dirty="0"/>
                        <a:t>No oil or additives in the flower</a:t>
                      </a:r>
                    </a:p>
                  </a:txBody>
                  <a:tcPr/>
                </a:tc>
                <a:tc>
                  <a:txBody>
                    <a:bodyPr/>
                    <a:lstStyle/>
                    <a:p>
                      <a:pPr marL="0" indent="0">
                        <a:buFont typeface="Arial" panose="020B0604020202020204" pitchFamily="34" charset="0"/>
                        <a:buNone/>
                      </a:pPr>
                      <a:r>
                        <a:rPr lang="en-US" sz="1600" dirty="0"/>
                        <a:t>Potential for short- and long-term adverse effects:</a:t>
                      </a:r>
                    </a:p>
                    <a:p>
                      <a:pPr marL="137160" indent="-137160">
                        <a:buFont typeface="Arial" panose="020B0604020202020204" pitchFamily="34" charset="0"/>
                        <a:buChar char="•"/>
                      </a:pPr>
                      <a:r>
                        <a:rPr lang="en-US" sz="1600" dirty="0"/>
                        <a:t>Intoxication</a:t>
                      </a:r>
                    </a:p>
                    <a:p>
                      <a:pPr marL="137160" indent="-137160">
                        <a:buFont typeface="Arial" panose="020B0604020202020204" pitchFamily="34" charset="0"/>
                        <a:buChar char="•"/>
                      </a:pPr>
                      <a:r>
                        <a:rPr lang="en-US" sz="1600" dirty="0"/>
                        <a:t>Chronic bronchitis</a:t>
                      </a:r>
                    </a:p>
                  </a:txBody>
                  <a:tcPr/>
                </a:tc>
                <a:extLst>
                  <a:ext uri="{0D108BD9-81ED-4DB2-BD59-A6C34878D82A}">
                    <a16:rowId xmlns:a16="http://schemas.microsoft.com/office/drawing/2014/main" val="3964962726"/>
                  </a:ext>
                </a:extLst>
              </a:tr>
            </a:tbl>
          </a:graphicData>
        </a:graphic>
      </p:graphicFrame>
    </p:spTree>
    <p:extLst>
      <p:ext uri="{BB962C8B-B14F-4D97-AF65-F5344CB8AC3E}">
        <p14:creationId xmlns:p14="http://schemas.microsoft.com/office/powerpoint/2010/main" val="4182134361"/>
      </p:ext>
    </p:extLst>
  </p:cSld>
  <p:clrMapOvr>
    <a:masterClrMapping/>
  </p:clrMapOvr>
</p:sld>
</file>

<file path=ppt/theme/theme1.xml><?xml version="1.0" encoding="utf-8"?>
<a:theme xmlns:a="http://schemas.openxmlformats.org/drawingml/2006/main" name="Conten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493</TotalTime>
  <Words>3914</Words>
  <Application>Microsoft Office PowerPoint</Application>
  <PresentationFormat>Widescreen</PresentationFormat>
  <Paragraphs>362</Paragraphs>
  <Slides>26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26</vt:i4>
      </vt:variant>
    </vt:vector>
  </HeadingPairs>
  <TitlesOfParts>
    <vt:vector size="30" baseType="lpstr">
      <vt:lpstr>Arial</vt:lpstr>
      <vt:lpstr>Calibri</vt:lpstr>
      <vt:lpstr>Calibri Light</vt:lpstr>
      <vt:lpstr>Content</vt:lpstr>
      <vt:lpstr>PowerPoint Presentation</vt:lpstr>
      <vt:lpstr>Purpose of This Guideline</vt:lpstr>
      <vt:lpstr>New York State Medical Cannabis Program</vt:lpstr>
      <vt:lpstr>Definition of Terms: Cannabis and Cannabinoid Products</vt:lpstr>
      <vt:lpstr>Definition of Terms: Constituents of Cannabis</vt:lpstr>
      <vt:lpstr>Definition of Terms: Medical Cannabis Terminology</vt:lpstr>
      <vt:lpstr>Definition of Terms: Quantification of and Approach to Cannabis Use</vt:lpstr>
      <vt:lpstr>Examples of Conditions for Medical Cannabis Use in New York State</vt:lpstr>
      <vt:lpstr>Medical Cannabis Administration Methods Currently Available in New York State</vt:lpstr>
      <vt:lpstr>Medical Cannabis Administration Methods Currently Available in New York State, cont.</vt:lpstr>
      <vt:lpstr>Medical Cannabis Administration Methods Currently Available in New York State, cont.</vt:lpstr>
      <vt:lpstr>Medical Cannabis Administration Methods Currently Available in New York State, cont.</vt:lpstr>
      <vt:lpstr>Recommendations: Assessment</vt:lpstr>
      <vt:lpstr>Drug-Drug Interactions: Cannabidiol (pharmaceutical and standardized extract)</vt:lpstr>
      <vt:lpstr>Drug-Drug Interactions: Cannabis (pharmaceutical THC and CBD)</vt:lpstr>
      <vt:lpstr>Recommendations: Medical Cannabis Initiation</vt:lpstr>
      <vt:lpstr>Medical Cannabis Dosing</vt:lpstr>
      <vt:lpstr>Sample Approach to Quantifying Current Cannabis Use and Determining Medical Cannabis Dose</vt:lpstr>
      <vt:lpstr>Sample Approach to Quantifying Current Cannabis Use and Determining Medical Cannabis Dose, cont.</vt:lpstr>
      <vt:lpstr>Recommendations: Medical Cannabis Initiation, cont.</vt:lpstr>
      <vt:lpstr>Recommendations: Medical Cannabis Initiation, cont.</vt:lpstr>
      <vt:lpstr>Recommendations: Medical Cannabis Initiation, cont.</vt:lpstr>
      <vt:lpstr>Recommendations: Monitoring</vt:lpstr>
      <vt:lpstr>Recommendations: Monitoring, cont.</vt:lpstr>
      <vt:lpstr>Need Help?</vt:lpstr>
      <vt:lpstr>Access the Guideline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Hanna Gribble</dc:creator>
  <cp:lastModifiedBy>H. Gribble</cp:lastModifiedBy>
  <cp:revision>32</cp:revision>
  <dcterms:created xsi:type="dcterms:W3CDTF">2022-05-26T16:37:43Z</dcterms:created>
  <dcterms:modified xsi:type="dcterms:W3CDTF">2025-10-30T19:43:56Z</dcterms:modified>
</cp:coreProperties>
</file>