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59" r:id="rId3"/>
    <p:sldId id="294" r:id="rId4"/>
    <p:sldId id="261" r:id="rId5"/>
    <p:sldId id="262" r:id="rId6"/>
    <p:sldId id="263" r:id="rId7"/>
    <p:sldId id="265" r:id="rId8"/>
    <p:sldId id="275" r:id="rId9"/>
    <p:sldId id="319" r:id="rId10"/>
    <p:sldId id="320" r:id="rId11"/>
    <p:sldId id="323" r:id="rId12"/>
    <p:sldId id="326" r:id="rId13"/>
    <p:sldId id="324" r:id="rId14"/>
    <p:sldId id="325" r:id="rId15"/>
    <p:sldId id="281" r:id="rId16"/>
    <p:sldId id="328" r:id="rId17"/>
    <p:sldId id="327" r:id="rId18"/>
    <p:sldId id="284" r:id="rId19"/>
    <p:sldId id="329" r:id="rId20"/>
    <p:sldId id="330" r:id="rId21"/>
    <p:sldId id="331" r:id="rId22"/>
    <p:sldId id="285" r:id="rId23"/>
    <p:sldId id="286" r:id="rId24"/>
    <p:sldId id="332" r:id="rId25"/>
    <p:sldId id="333" r:id="rId26"/>
    <p:sldId id="288" r:id="rId27"/>
    <p:sldId id="290" r:id="rId28"/>
    <p:sldId id="291" r:id="rId29"/>
    <p:sldId id="334" r:id="rId30"/>
    <p:sldId id="292" r:id="rId31"/>
    <p:sldId id="335" r:id="rId32"/>
    <p:sldId id="295" r:id="rId33"/>
    <p:sldId id="296" r:id="rId34"/>
    <p:sldId id="297" r:id="rId35"/>
    <p:sldId id="301" r:id="rId36"/>
    <p:sldId id="336" r:id="rId37"/>
    <p:sldId id="302" r:id="rId38"/>
    <p:sldId id="337" r:id="rId39"/>
    <p:sldId id="304" r:id="rId40"/>
    <p:sldId id="306" r:id="rId41"/>
    <p:sldId id="307" r:id="rId42"/>
    <p:sldId id="308" r:id="rId43"/>
    <p:sldId id="309" r:id="rId44"/>
    <p:sldId id="310" r:id="rId45"/>
    <p:sldId id="311" r:id="rId46"/>
    <p:sldId id="312" r:id="rId47"/>
    <p:sldId id="313" r:id="rId48"/>
    <p:sldId id="314" r:id="rId49"/>
    <p:sldId id="339" r:id="rId50"/>
    <p:sldId id="340" r:id="rId51"/>
    <p:sldId id="257" r:id="rId52"/>
    <p:sldId id="258"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1F3"/>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38" d="100"/>
          <a:sy n="38" d="100"/>
        </p:scale>
        <p:origin x="68" y="8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10/16/2025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dirty="0"/>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dirty="0"/>
              <a:t>NYSDOH AIDS Institute Clinical Guidelines Program</a:t>
            </a:r>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dirty="0"/>
              <a:t>www.hivguidelines.org</a:t>
            </a:r>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dirty="0"/>
              <a:t>MONTH YEAR</a:t>
            </a:r>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1746671168"/>
              </p:ext>
            </p:extLst>
          </p:nvPr>
        </p:nvGraphicFramePr>
        <p:xfrm>
          <a:off x="1959811" y="2532423"/>
          <a:ext cx="8128000" cy="222504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2965091158"/>
                    </a:ext>
                  </a:extLst>
                </a:gridCol>
                <a:gridCol w="2032000">
                  <a:extLst>
                    <a:ext uri="{9D8B030D-6E8A-4147-A177-3AD203B41FA5}">
                      <a16:colId xmlns:a16="http://schemas.microsoft.com/office/drawing/2014/main" val="1943214951"/>
                    </a:ext>
                  </a:extLst>
                </a:gridCol>
                <a:gridCol w="2032000">
                  <a:extLst>
                    <a:ext uri="{9D8B030D-6E8A-4147-A177-3AD203B41FA5}">
                      <a16:colId xmlns:a16="http://schemas.microsoft.com/office/drawing/2014/main" val="2036904806"/>
                    </a:ext>
                  </a:extLst>
                </a:gridCol>
                <a:gridCol w="20320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dirty="0"/>
              <a:t>NYSDOH AIDS Institute Clinical Guidelines Program</a:t>
            </a:r>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dirty="0"/>
              <a:t>www.hivguidelines.org</a:t>
            </a:r>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MAY 2022</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MAY 2022</a:t>
            </a:r>
          </a:p>
        </p:txBody>
      </p:sp>
      <p:pic>
        <p:nvPicPr>
          <p:cNvPr id="9" name="Picture 8">
            <a:extLst>
              <a:ext uri="{FF2B5EF4-FFF2-40B4-BE49-F238E27FC236}">
                <a16:creationId xmlns:a16="http://schemas.microsoft.com/office/drawing/2014/main" id="{E3660A13-3107-40EB-8A5A-698C0B3E092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viremic.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PrEP to Prevent HIV and </a:t>
            </a:r>
            <a:br>
              <a:rPr lang="en-US" sz="5400" dirty="0">
                <a:effectLst>
                  <a:outerShdw blurRad="38100" dist="38100" dir="2700000" algn="tl">
                    <a:srgbClr val="000000">
                      <a:alpha val="43137"/>
                    </a:srgbClr>
                  </a:outerShdw>
                </a:effectLst>
              </a:rPr>
            </a:br>
            <a:r>
              <a:rPr lang="en-US" sz="5400" dirty="0">
                <a:effectLst>
                  <a:outerShdw blurRad="38100" dist="38100" dir="2700000" algn="tl">
                    <a:srgbClr val="000000">
                      <a:alpha val="43137"/>
                    </a:srgbClr>
                  </a:outerShdw>
                </a:effectLst>
              </a:rPr>
              <a:t>Promote Sexual Health</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OCTOBER 2025</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19E91-8218-3AF0-059D-2D2072D11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F06FD4-BAAA-6FF8-9E63-65A606EFC5B9}"/>
              </a:ext>
            </a:extLst>
          </p:cNvPr>
          <p:cNvSpPr>
            <a:spLocks noGrp="1"/>
          </p:cNvSpPr>
          <p:nvPr>
            <p:ph type="title"/>
          </p:nvPr>
        </p:nvSpPr>
        <p:spPr>
          <a:xfrm>
            <a:off x="164432" y="298277"/>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358A809E-F111-449E-30A3-16C8E5F71E97}"/>
              </a:ext>
            </a:extLst>
          </p:cNvPr>
          <p:cNvGraphicFramePr>
            <a:graphicFrameLocks noGrp="1"/>
          </p:cNvGraphicFramePr>
          <p:nvPr>
            <p:ph idx="1"/>
            <p:extLst>
              <p:ext uri="{D42A27DB-BD31-4B8C-83A1-F6EECF244321}">
                <p14:modId xmlns:p14="http://schemas.microsoft.com/office/powerpoint/2010/main" val="323376125"/>
              </p:ext>
            </p:extLst>
          </p:nvPr>
        </p:nvGraphicFramePr>
        <p:xfrm>
          <a:off x="164432" y="1200876"/>
          <a:ext cx="11863136" cy="5051777"/>
        </p:xfrm>
        <a:graphic>
          <a:graphicData uri="http://schemas.openxmlformats.org/drawingml/2006/table">
            <a:tbl>
              <a:tblPr firstRow="1" bandRow="1">
                <a:tableStyleId>{5940675A-B579-460E-94D1-54222C63F5DA}</a:tableStyleId>
              </a:tblPr>
              <a:tblGrid>
                <a:gridCol w="2351075">
                  <a:extLst>
                    <a:ext uri="{9D8B030D-6E8A-4147-A177-3AD203B41FA5}">
                      <a16:colId xmlns:a16="http://schemas.microsoft.com/office/drawing/2014/main" val="2099779379"/>
                    </a:ext>
                  </a:extLst>
                </a:gridCol>
                <a:gridCol w="2631056">
                  <a:extLst>
                    <a:ext uri="{9D8B030D-6E8A-4147-A177-3AD203B41FA5}">
                      <a16:colId xmlns:a16="http://schemas.microsoft.com/office/drawing/2014/main" val="1748207688"/>
                    </a:ext>
                  </a:extLst>
                </a:gridCol>
                <a:gridCol w="2173857">
                  <a:extLst>
                    <a:ext uri="{9D8B030D-6E8A-4147-A177-3AD203B41FA5}">
                      <a16:colId xmlns:a16="http://schemas.microsoft.com/office/drawing/2014/main" val="2602417786"/>
                    </a:ext>
                  </a:extLst>
                </a:gridCol>
                <a:gridCol w="2441276">
                  <a:extLst>
                    <a:ext uri="{9D8B030D-6E8A-4147-A177-3AD203B41FA5}">
                      <a16:colId xmlns:a16="http://schemas.microsoft.com/office/drawing/2014/main" val="586058885"/>
                    </a:ext>
                  </a:extLst>
                </a:gridCol>
                <a:gridCol w="2265872">
                  <a:extLst>
                    <a:ext uri="{9D8B030D-6E8A-4147-A177-3AD203B41FA5}">
                      <a16:colId xmlns:a16="http://schemas.microsoft.com/office/drawing/2014/main" val="2637602638"/>
                    </a:ext>
                  </a:extLst>
                </a:gridCol>
              </a:tblGrid>
              <a:tr h="335803">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35803">
                <a:tc gridSpan="5">
                  <a:txBody>
                    <a:bodyPr/>
                    <a:lstStyle/>
                    <a:p>
                      <a:r>
                        <a:rPr lang="en-US" b="0" i="1" dirty="0">
                          <a:solidFill>
                            <a:schemeClr val="tx1"/>
                          </a:solidFill>
                        </a:rPr>
                        <a:t>Bone Safety</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b="0" i="1" dirty="0">
                        <a:solidFill>
                          <a:schemeClr val="tx1"/>
                        </a:solidFill>
                      </a:endParaRPr>
                    </a:p>
                  </a:txBody>
                  <a:tcPr>
                    <a:solidFill>
                      <a:srgbClr val="EAE1F3"/>
                    </a:solidFill>
                  </a:tcPr>
                </a:tc>
                <a:extLst>
                  <a:ext uri="{0D108BD9-81ED-4DB2-BD59-A6C34878D82A}">
                    <a16:rowId xmlns:a16="http://schemas.microsoft.com/office/drawing/2014/main" val="1020569947"/>
                  </a:ext>
                </a:extLst>
              </a:tr>
              <a:tr h="1509120">
                <a:tc>
                  <a:txBody>
                    <a:bodyPr/>
                    <a:lstStyle/>
                    <a:p>
                      <a:pPr marL="0" lvl="0" indent="0">
                        <a:spcBef>
                          <a:spcPts val="600"/>
                        </a:spcBef>
                        <a:buFont typeface="Arial" panose="020B0604020202020204" pitchFamily="34" charset="0"/>
                        <a:buNone/>
                      </a:pPr>
                      <a:r>
                        <a:rPr lang="en-US" sz="1600" kern="1200" dirty="0">
                          <a:solidFill>
                            <a:schemeClr val="tx1"/>
                          </a:solidFill>
                          <a:latin typeface="+mn-lt"/>
                          <a:ea typeface="+mn-ea"/>
                          <a:cs typeface="+mn-cs"/>
                        </a:rPr>
                        <a:t>Potential decrease in bone mineral density; meta-analysis shows good safety </a:t>
                      </a:r>
                    </a:p>
                  </a:txBody>
                  <a:tcPr/>
                </a:tc>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Favorable</a:t>
                      </a:r>
                      <a:r>
                        <a:rPr lang="en-US" sz="1600" dirty="0"/>
                        <a:t> bone biomarkers for TAF compared with TDF </a:t>
                      </a:r>
                    </a:p>
                    <a:p>
                      <a:pPr marL="285750" indent="-285750">
                        <a:spcBef>
                          <a:spcPts val="600"/>
                        </a:spcBef>
                        <a:buFont typeface="Arial" panose="020B0604020202020204" pitchFamily="34" charset="0"/>
                        <a:buChar char="•"/>
                      </a:pPr>
                      <a:r>
                        <a:rPr lang="en-US" sz="1600" dirty="0"/>
                        <a:t>Preferred oral regimen for adults with osteopenia or osteoporosis</a:t>
                      </a:r>
                    </a:p>
                    <a:p>
                      <a:pPr marL="285750" indent="-285750">
                        <a:spcBef>
                          <a:spcPts val="600"/>
                        </a:spcBef>
                        <a:buFont typeface="Arial" panose="020B0604020202020204" pitchFamily="34" charset="0"/>
                        <a:buChar char="•"/>
                      </a:pPr>
                      <a:r>
                        <a:rPr lang="en-US" sz="1600" dirty="0"/>
                        <a:t>Preferred for adolescents aged ≤19 years</a:t>
                      </a:r>
                    </a:p>
                  </a:txBody>
                  <a:tcPr/>
                </a:tc>
                <a:tc>
                  <a:txBody>
                    <a:bodyPr/>
                    <a:lstStyle/>
                    <a:p>
                      <a:r>
                        <a:rPr lang="en-US" sz="1600" dirty="0"/>
                        <a:t>Preferred option for prevention of sexual exposures in all individuals with osteopenia or osteoporosis</a:t>
                      </a:r>
                      <a:endParaRPr lang="en-US" sz="2000" dirty="0"/>
                    </a:p>
                  </a:txBody>
                  <a:tcPr/>
                </a:tc>
                <a:tc>
                  <a:txBody>
                    <a:bodyPr/>
                    <a:lstStyle/>
                    <a:p>
                      <a:r>
                        <a:rPr lang="en-US" sz="1600" kern="1200" dirty="0">
                          <a:solidFill>
                            <a:schemeClr val="tx1"/>
                          </a:solidFill>
                          <a:latin typeface="+mn-lt"/>
                          <a:ea typeface="+mn-ea"/>
                          <a:cs typeface="+mn-cs"/>
                        </a:rPr>
                        <a:t>Preferred option for prevention of sexual exposures in all individuals with osteopenia or osteoporosis</a:t>
                      </a:r>
                      <a:endParaRPr lang="en-US" sz="2000" dirty="0"/>
                    </a:p>
                  </a:txBody>
                  <a:tcPr/>
                </a:tc>
                <a:tc>
                  <a:txBody>
                    <a:bodyPr/>
                    <a:lstStyle/>
                    <a:p>
                      <a:pPr marL="0" indent="0" algn="ctr">
                        <a:spcBef>
                          <a:spcPts val="600"/>
                        </a:spcBef>
                        <a:buFont typeface="Arial" panose="020B0604020202020204" pitchFamily="34" charset="0"/>
                        <a:buNone/>
                      </a:pPr>
                      <a:r>
                        <a:rPr lang="en-US" sz="1600" dirty="0"/>
                        <a:t>—</a:t>
                      </a:r>
                    </a:p>
                  </a:txBody>
                  <a:tcPr/>
                </a:tc>
                <a:extLst>
                  <a:ext uri="{0D108BD9-81ED-4DB2-BD59-A6C34878D82A}">
                    <a16:rowId xmlns:a16="http://schemas.microsoft.com/office/drawing/2014/main" val="735094661"/>
                  </a:ext>
                </a:extLst>
              </a:tr>
              <a:tr h="370936">
                <a:tc gridSpan="5">
                  <a:txBody>
                    <a:bodyPr/>
                    <a:lstStyle/>
                    <a:p>
                      <a:pPr marL="0" indent="0">
                        <a:spcBef>
                          <a:spcPts val="600"/>
                        </a:spcBef>
                        <a:buFont typeface="Arial" panose="020B0604020202020204" pitchFamily="34" charset="0"/>
                        <a:buNone/>
                      </a:pPr>
                      <a:r>
                        <a:rPr lang="en-US" sz="1800" b="0" i="1" kern="1200" dirty="0">
                          <a:solidFill>
                            <a:schemeClr val="tx1"/>
                          </a:solidFill>
                          <a:latin typeface="+mn-lt"/>
                          <a:ea typeface="+mn-ea"/>
                          <a:cs typeface="+mn-cs"/>
                        </a:rPr>
                        <a:t>Weight and LDL Cholesterol</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800" b="0" i="1" kern="1200" dirty="0">
                        <a:solidFill>
                          <a:schemeClr val="tx1"/>
                        </a:solidFill>
                        <a:latin typeface="+mn-lt"/>
                        <a:ea typeface="+mn-ea"/>
                        <a:cs typeface="+mn-cs"/>
                      </a:endParaRPr>
                    </a:p>
                  </a:txBody>
                  <a:tcPr>
                    <a:solidFill>
                      <a:srgbClr val="EAE1F3"/>
                    </a:solidFill>
                  </a:tcPr>
                </a:tc>
                <a:extLst>
                  <a:ext uri="{0D108BD9-81ED-4DB2-BD59-A6C34878D82A}">
                    <a16:rowId xmlns:a16="http://schemas.microsoft.com/office/drawing/2014/main" val="2657366680"/>
                  </a:ext>
                </a:extLst>
              </a:tr>
              <a:tr h="1754761">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Weight neutral</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Small decreases in LDL</a:t>
                      </a:r>
                    </a:p>
                  </a:txBody>
                  <a:tcPr/>
                </a:tc>
                <a:tc>
                  <a:txBody>
                    <a:bodyPr/>
                    <a:lstStyle/>
                    <a:p>
                      <a:pPr marL="285750" indent="-285750">
                        <a:spcBef>
                          <a:spcPts val="600"/>
                        </a:spcBef>
                        <a:buFont typeface="Arial" panose="020B0604020202020204" pitchFamily="34" charset="0"/>
                        <a:buChar char="•"/>
                      </a:pPr>
                      <a:r>
                        <a:rPr lang="en-US" sz="1600" dirty="0"/>
                        <a:t>Minimal weight gain was observed in studies </a:t>
                      </a:r>
                    </a:p>
                    <a:p>
                      <a:pPr marL="285750" indent="-285750">
                        <a:spcBef>
                          <a:spcPts val="600"/>
                        </a:spcBef>
                        <a:buFont typeface="Arial" panose="020B0604020202020204" pitchFamily="34" charset="0"/>
                        <a:buChar char="•"/>
                      </a:pPr>
                      <a:r>
                        <a:rPr lang="en-US" sz="1600" dirty="0"/>
                        <a:t>Small increases in LDL</a:t>
                      </a:r>
                    </a:p>
                  </a:txBody>
                  <a:tcPr/>
                </a:tc>
                <a:tc>
                  <a:txBody>
                    <a:bodyPr/>
                    <a:lstStyle/>
                    <a:p>
                      <a:pPr marL="285750" indent="-285750">
                        <a:spcBef>
                          <a:spcPts val="600"/>
                        </a:spcBef>
                        <a:buFont typeface="Arial" panose="020B0604020202020204" pitchFamily="34" charset="0"/>
                        <a:buChar char="•"/>
                      </a:pPr>
                      <a:r>
                        <a:rPr lang="en-US" sz="1600" dirty="0"/>
                        <a:t>Minimal weight gain was </a:t>
                      </a:r>
                      <a:r>
                        <a:rPr lang="en-US" sz="1600" kern="1200" dirty="0">
                          <a:solidFill>
                            <a:schemeClr val="tx1"/>
                          </a:solidFill>
                          <a:latin typeface="+mn-lt"/>
                          <a:ea typeface="+mn-ea"/>
                          <a:cs typeface="+mn-cs"/>
                        </a:rPr>
                        <a:t>observed</a:t>
                      </a:r>
                      <a:r>
                        <a:rPr lang="en-US" sz="1600" dirty="0"/>
                        <a:t> in MSM and transgender women</a:t>
                      </a:r>
                    </a:p>
                    <a:p>
                      <a:pPr marL="285750" indent="-285750">
                        <a:spcBef>
                          <a:spcPts val="600"/>
                        </a:spcBef>
                        <a:buFont typeface="Arial" panose="020B0604020202020204" pitchFamily="34" charset="0"/>
                        <a:buChar char="•"/>
                      </a:pPr>
                      <a:r>
                        <a:rPr lang="en-US" sz="1600" dirty="0"/>
                        <a:t>No significant effect on lipids</a:t>
                      </a:r>
                    </a:p>
                  </a:txBody>
                  <a:tcPr/>
                </a:tc>
                <a:tc>
                  <a:txBody>
                    <a:bodyPr/>
                    <a:lstStyle/>
                    <a:p>
                      <a:r>
                        <a:rPr lang="en-US" sz="1600" kern="1200" dirty="0">
                          <a:solidFill>
                            <a:schemeClr val="tx1"/>
                          </a:solidFill>
                          <a:latin typeface="+mn-lt"/>
                          <a:ea typeface="+mn-ea"/>
                          <a:cs typeface="+mn-cs"/>
                        </a:rPr>
                        <a:t>No information on weight or cholesterol reported</a:t>
                      </a:r>
                    </a:p>
                  </a:txBody>
                  <a:tcPr/>
                </a:tc>
                <a:tc>
                  <a:txBody>
                    <a:bodyPr/>
                    <a:lstStyle/>
                    <a:p>
                      <a:pPr marL="0" indent="0" algn="ctr">
                        <a:spcBef>
                          <a:spcPts val="600"/>
                        </a:spcBef>
                        <a:buFont typeface="Arial" panose="020B0604020202020204" pitchFamily="34" charset="0"/>
                        <a:buNone/>
                      </a:pPr>
                      <a:r>
                        <a:rPr lang="en-US" sz="1600" dirty="0"/>
                        <a:t>—</a:t>
                      </a:r>
                    </a:p>
                  </a:txBody>
                  <a:tcPr/>
                </a:tc>
                <a:extLst>
                  <a:ext uri="{0D108BD9-81ED-4DB2-BD59-A6C34878D82A}">
                    <a16:rowId xmlns:a16="http://schemas.microsoft.com/office/drawing/2014/main" val="1025673863"/>
                  </a:ext>
                </a:extLst>
              </a:tr>
            </a:tbl>
          </a:graphicData>
        </a:graphic>
      </p:graphicFrame>
      <p:sp>
        <p:nvSpPr>
          <p:cNvPr id="4" name="Footer Placeholder 3">
            <a:extLst>
              <a:ext uri="{FF2B5EF4-FFF2-40B4-BE49-F238E27FC236}">
                <a16:creationId xmlns:a16="http://schemas.microsoft.com/office/drawing/2014/main" id="{D0F2634D-915F-5DCF-512B-841538475C35}"/>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8833736B-46B4-A0CA-7934-5E0A20E4993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F88CC0F7-AD51-4C7D-7E36-A7E286802862}"/>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208986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A0100-CC47-DF6A-6012-089E4784A4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594754-3027-61A9-84B8-5FFDC1895990}"/>
              </a:ext>
            </a:extLst>
          </p:cNvPr>
          <p:cNvSpPr>
            <a:spLocks noGrp="1"/>
          </p:cNvSpPr>
          <p:nvPr>
            <p:ph type="title"/>
          </p:nvPr>
        </p:nvSpPr>
        <p:spPr>
          <a:xfrm>
            <a:off x="98827" y="0"/>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BCCF349F-AC5C-D437-1559-DBB10DA096C1}"/>
              </a:ext>
            </a:extLst>
          </p:cNvPr>
          <p:cNvGraphicFramePr>
            <a:graphicFrameLocks noGrp="1"/>
          </p:cNvGraphicFramePr>
          <p:nvPr>
            <p:ph idx="1"/>
            <p:extLst>
              <p:ext uri="{D42A27DB-BD31-4B8C-83A1-F6EECF244321}">
                <p14:modId xmlns:p14="http://schemas.microsoft.com/office/powerpoint/2010/main" val="1650570103"/>
              </p:ext>
            </p:extLst>
          </p:nvPr>
        </p:nvGraphicFramePr>
        <p:xfrm>
          <a:off x="164432" y="902600"/>
          <a:ext cx="11863136" cy="5486400"/>
        </p:xfrm>
        <a:graphic>
          <a:graphicData uri="http://schemas.openxmlformats.org/drawingml/2006/table">
            <a:tbl>
              <a:tblPr firstRow="1" bandRow="1">
                <a:tableStyleId>{5940675A-B579-460E-94D1-54222C63F5DA}</a:tableStyleId>
              </a:tblPr>
              <a:tblGrid>
                <a:gridCol w="3562179">
                  <a:extLst>
                    <a:ext uri="{9D8B030D-6E8A-4147-A177-3AD203B41FA5}">
                      <a16:colId xmlns:a16="http://schemas.microsoft.com/office/drawing/2014/main" val="2099779379"/>
                    </a:ext>
                  </a:extLst>
                </a:gridCol>
                <a:gridCol w="1497590">
                  <a:extLst>
                    <a:ext uri="{9D8B030D-6E8A-4147-A177-3AD203B41FA5}">
                      <a16:colId xmlns:a16="http://schemas.microsoft.com/office/drawing/2014/main" val="2040806306"/>
                    </a:ext>
                  </a:extLst>
                </a:gridCol>
                <a:gridCol w="2737980">
                  <a:extLst>
                    <a:ext uri="{9D8B030D-6E8A-4147-A177-3AD203B41FA5}">
                      <a16:colId xmlns:a16="http://schemas.microsoft.com/office/drawing/2014/main" val="451542743"/>
                    </a:ext>
                  </a:extLst>
                </a:gridCol>
                <a:gridCol w="2682815">
                  <a:extLst>
                    <a:ext uri="{9D8B030D-6E8A-4147-A177-3AD203B41FA5}">
                      <a16:colId xmlns:a16="http://schemas.microsoft.com/office/drawing/2014/main" val="3883959127"/>
                    </a:ext>
                  </a:extLst>
                </a:gridCol>
                <a:gridCol w="1382572">
                  <a:extLst>
                    <a:ext uri="{9D8B030D-6E8A-4147-A177-3AD203B41FA5}">
                      <a16:colId xmlns:a16="http://schemas.microsoft.com/office/drawing/2014/main" val="1780839174"/>
                    </a:ext>
                  </a:extLst>
                </a:gridCol>
              </a:tblGrid>
              <a:tr h="353797">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53797">
                <a:tc gridSpan="5">
                  <a:txBody>
                    <a:bodyPr/>
                    <a:lstStyle/>
                    <a:p>
                      <a:r>
                        <a:rPr lang="en-US" b="0" i="1" dirty="0">
                          <a:solidFill>
                            <a:schemeClr val="tx1"/>
                          </a:solidFill>
                        </a:rPr>
                        <a:t>Dosing</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b="0" i="1" dirty="0">
                        <a:solidFill>
                          <a:schemeClr val="tx1"/>
                        </a:solidFill>
                      </a:endParaRPr>
                    </a:p>
                  </a:txBody>
                  <a:tcPr>
                    <a:solidFill>
                      <a:srgbClr val="EAE1F3"/>
                    </a:solidFill>
                  </a:tcPr>
                </a:tc>
                <a:extLst>
                  <a:ext uri="{0D108BD9-81ED-4DB2-BD59-A6C34878D82A}">
                    <a16:rowId xmlns:a16="http://schemas.microsoft.com/office/drawing/2014/main" val="1020569947"/>
                  </a:ext>
                </a:extLst>
              </a:tr>
              <a:tr h="2904086">
                <a:tc>
                  <a:txBody>
                    <a:bodyPr/>
                    <a:lstStyle/>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Daily dosing </a:t>
                      </a:r>
                    </a:p>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On-demand dosing for sexual exposures is an option in cisgender MSM and transgender women.</a:t>
                      </a:r>
                    </a:p>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On-demand dosing for sexual exposures with 1 additional day of medication is an option, with shared decision-making, for receptive vaginal exposures.</a:t>
                      </a:r>
                    </a:p>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On-demand dosing is not appropriate for injection exposures.</a:t>
                      </a:r>
                    </a:p>
                  </a:txBody>
                  <a:tcPr/>
                </a:tc>
                <a:tc>
                  <a:txBody>
                    <a:bodyPr/>
                    <a:lstStyle/>
                    <a:p>
                      <a:r>
                        <a:rPr lang="en-US" sz="1600" dirty="0"/>
                        <a:t>Daily dosing only</a:t>
                      </a:r>
                      <a:endParaRPr lang="en-US" sz="2000" dirty="0"/>
                    </a:p>
                  </a:txBody>
                  <a:tcPr/>
                </a:tc>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Optional 30-day oral CAB lead-in</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First 2 IM injections administered 4 weeks apart; thereafter, injections given every 2 months</a:t>
                      </a:r>
                    </a:p>
                  </a:txBody>
                  <a:tcPr/>
                </a:tc>
                <a:tc>
                  <a:txBody>
                    <a:bodyPr/>
                    <a:lstStyle/>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Initial loading dose of LEN 600 mg oral daily for 2 days</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Subcutaneous injections every 6 months</a:t>
                      </a:r>
                    </a:p>
                  </a:txBody>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sz="1600" kern="1200" dirty="0">
                          <a:solidFill>
                            <a:schemeClr val="tx1"/>
                          </a:solidFill>
                          <a:latin typeface="+mn-lt"/>
                          <a:ea typeface="+mn-ea"/>
                          <a:cs typeface="+mn-cs"/>
                        </a:rPr>
                        <a:t>—</a:t>
                      </a:r>
                    </a:p>
                  </a:txBody>
                  <a:tcPr/>
                </a:tc>
                <a:extLst>
                  <a:ext uri="{0D108BD9-81ED-4DB2-BD59-A6C34878D82A}">
                    <a16:rowId xmlns:a16="http://schemas.microsoft.com/office/drawing/2014/main" val="735094661"/>
                  </a:ext>
                </a:extLst>
              </a:tr>
              <a:tr h="353797">
                <a:tc gridSpan="5">
                  <a:txBody>
                    <a:bodyPr/>
                    <a:lstStyle/>
                    <a:p>
                      <a:pPr marL="0" indent="0">
                        <a:spcBef>
                          <a:spcPts val="600"/>
                        </a:spcBef>
                        <a:buFont typeface="Arial" panose="020B0604020202020204" pitchFamily="34" charset="0"/>
                        <a:buNone/>
                      </a:pPr>
                      <a:r>
                        <a:rPr lang="en-US" sz="1800" b="0" i="1" kern="1200" dirty="0">
                          <a:solidFill>
                            <a:schemeClr val="tx1"/>
                          </a:solidFill>
                          <a:latin typeface="+mn-lt"/>
                          <a:ea typeface="+mn-ea"/>
                          <a:cs typeface="+mn-cs"/>
                        </a:rPr>
                        <a:t>Same-Day Initiation</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800" b="0" i="1" kern="1200" dirty="0">
                        <a:solidFill>
                          <a:schemeClr val="tx1"/>
                        </a:solidFill>
                        <a:latin typeface="+mn-lt"/>
                        <a:ea typeface="+mn-ea"/>
                        <a:cs typeface="+mn-cs"/>
                      </a:endParaRPr>
                    </a:p>
                  </a:txBody>
                  <a:tcPr>
                    <a:solidFill>
                      <a:srgbClr val="EAE1F3"/>
                    </a:solidFill>
                  </a:tcPr>
                </a:tc>
                <a:extLst>
                  <a:ext uri="{0D108BD9-81ED-4DB2-BD59-A6C34878D82A}">
                    <a16:rowId xmlns:a16="http://schemas.microsoft.com/office/drawing/2014/main" val="2657366680"/>
                  </a:ext>
                </a:extLst>
              </a:tr>
              <a:tr h="1386073">
                <a:tc>
                  <a:txBody>
                    <a:bodyPr/>
                    <a:lstStyle/>
                    <a:p>
                      <a:pPr marL="0" indent="0">
                        <a:spcBef>
                          <a:spcPts val="600"/>
                        </a:spcBef>
                        <a:buFont typeface="Arial" panose="020B0604020202020204" pitchFamily="34" charset="0"/>
                        <a:buNone/>
                      </a:pPr>
                      <a:r>
                        <a:rPr lang="en-US" sz="1600" kern="1200" dirty="0">
                          <a:solidFill>
                            <a:schemeClr val="tx1"/>
                          </a:solidFill>
                          <a:latin typeface="+mn-lt"/>
                          <a:ea typeface="+mn-ea"/>
                          <a:cs typeface="+mn-cs"/>
                        </a:rPr>
                        <a:t>Generic TDF/FTC is a preferred insurance option and is usually available for same-day initiation. </a:t>
                      </a:r>
                    </a:p>
                  </a:txBody>
                  <a:tcPr/>
                </a:tc>
                <a:tc>
                  <a:txBody>
                    <a:bodyPr/>
                    <a:lstStyle/>
                    <a:p>
                      <a:r>
                        <a:rPr lang="en-US" sz="1600" dirty="0"/>
                        <a:t>May require prior insurance authorization</a:t>
                      </a:r>
                      <a:endParaRPr lang="en-US" sz="2000" dirty="0"/>
                    </a:p>
                  </a:txBody>
                  <a:tcPr/>
                </a:tc>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May require prior insurance authorization for oral or injectable CAB</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Implementation challenges may interfere</a:t>
                      </a:r>
                    </a:p>
                  </a:txBody>
                  <a:tcPr/>
                </a:tc>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May require prior insurance authorization</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Implementation challenges may interfere</a:t>
                      </a:r>
                      <a:endParaRPr lang="en-US" sz="1400" kern="1200" dirty="0">
                        <a:solidFill>
                          <a:schemeClr val="tx1"/>
                        </a:solidFill>
                        <a:latin typeface="+mn-lt"/>
                        <a:ea typeface="+mn-ea"/>
                        <a:cs typeface="+mn-cs"/>
                      </a:endParaRPr>
                    </a:p>
                  </a:txBody>
                  <a:tcPr/>
                </a:tc>
                <a:tc>
                  <a:txBody>
                    <a:bodyPr/>
                    <a:lstStyle/>
                    <a:p>
                      <a:pPr marL="0" indent="0" algn="ctr">
                        <a:spcBef>
                          <a:spcPts val="600"/>
                        </a:spcBef>
                        <a:buFont typeface="Arial" panose="020B0604020202020204" pitchFamily="34" charset="0"/>
                        <a:buNone/>
                      </a:pPr>
                      <a:r>
                        <a:rPr lang="en-US" sz="1600" kern="1200" dirty="0">
                          <a:solidFill>
                            <a:schemeClr val="tx1"/>
                          </a:solidFill>
                          <a:latin typeface="+mn-lt"/>
                          <a:ea typeface="+mn-ea"/>
                          <a:cs typeface="+mn-cs"/>
                        </a:rPr>
                        <a:t>—</a:t>
                      </a:r>
                    </a:p>
                  </a:txBody>
                  <a:tcPr/>
                </a:tc>
                <a:extLst>
                  <a:ext uri="{0D108BD9-81ED-4DB2-BD59-A6C34878D82A}">
                    <a16:rowId xmlns:a16="http://schemas.microsoft.com/office/drawing/2014/main" val="1025673863"/>
                  </a:ext>
                </a:extLst>
              </a:tr>
            </a:tbl>
          </a:graphicData>
        </a:graphic>
      </p:graphicFrame>
      <p:sp>
        <p:nvSpPr>
          <p:cNvPr id="4" name="Footer Placeholder 3">
            <a:extLst>
              <a:ext uri="{FF2B5EF4-FFF2-40B4-BE49-F238E27FC236}">
                <a16:creationId xmlns:a16="http://schemas.microsoft.com/office/drawing/2014/main" id="{C454D733-71B8-EE15-BC1A-DB3CB1A7D95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C0CD6BC-948D-7936-051B-5830D27BCAA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2DBD4D3-2CDE-269A-CA24-31FEB611D267}"/>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1106153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02576-0F89-0E7C-EBDF-534C6EA37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8DFEAB-7E80-B395-8318-689FD56DA6F3}"/>
              </a:ext>
            </a:extLst>
          </p:cNvPr>
          <p:cNvSpPr>
            <a:spLocks noGrp="1"/>
          </p:cNvSpPr>
          <p:nvPr>
            <p:ph type="title"/>
          </p:nvPr>
        </p:nvSpPr>
        <p:spPr>
          <a:xfrm>
            <a:off x="104047" y="292523"/>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E8EF80A1-BE9E-6922-CB43-F1DB557DC53D}"/>
              </a:ext>
            </a:extLst>
          </p:cNvPr>
          <p:cNvGraphicFramePr>
            <a:graphicFrameLocks noGrp="1"/>
          </p:cNvGraphicFramePr>
          <p:nvPr>
            <p:ph idx="1"/>
            <p:extLst>
              <p:ext uri="{D42A27DB-BD31-4B8C-83A1-F6EECF244321}">
                <p14:modId xmlns:p14="http://schemas.microsoft.com/office/powerpoint/2010/main" val="2909078576"/>
              </p:ext>
            </p:extLst>
          </p:nvPr>
        </p:nvGraphicFramePr>
        <p:xfrm>
          <a:off x="164432" y="1101631"/>
          <a:ext cx="11863136" cy="5254719"/>
        </p:xfrm>
        <a:graphic>
          <a:graphicData uri="http://schemas.openxmlformats.org/drawingml/2006/table">
            <a:tbl>
              <a:tblPr firstRow="1" bandRow="1">
                <a:tableStyleId>{5940675A-B579-460E-94D1-54222C63F5DA}</a:tableStyleId>
              </a:tblPr>
              <a:tblGrid>
                <a:gridCol w="1905908">
                  <a:extLst>
                    <a:ext uri="{9D8B030D-6E8A-4147-A177-3AD203B41FA5}">
                      <a16:colId xmlns:a16="http://schemas.microsoft.com/office/drawing/2014/main" val="2099779379"/>
                    </a:ext>
                  </a:extLst>
                </a:gridCol>
                <a:gridCol w="1949569">
                  <a:extLst>
                    <a:ext uri="{9D8B030D-6E8A-4147-A177-3AD203B41FA5}">
                      <a16:colId xmlns:a16="http://schemas.microsoft.com/office/drawing/2014/main" val="3180802327"/>
                    </a:ext>
                  </a:extLst>
                </a:gridCol>
                <a:gridCol w="2389517">
                  <a:extLst>
                    <a:ext uri="{9D8B030D-6E8A-4147-A177-3AD203B41FA5}">
                      <a16:colId xmlns:a16="http://schemas.microsoft.com/office/drawing/2014/main" val="3168530130"/>
                    </a:ext>
                  </a:extLst>
                </a:gridCol>
                <a:gridCol w="172529">
                  <a:extLst>
                    <a:ext uri="{9D8B030D-6E8A-4147-A177-3AD203B41FA5}">
                      <a16:colId xmlns:a16="http://schemas.microsoft.com/office/drawing/2014/main" val="3396831805"/>
                    </a:ext>
                  </a:extLst>
                </a:gridCol>
                <a:gridCol w="2398143">
                  <a:extLst>
                    <a:ext uri="{9D8B030D-6E8A-4147-A177-3AD203B41FA5}">
                      <a16:colId xmlns:a16="http://schemas.microsoft.com/office/drawing/2014/main" val="2059277545"/>
                    </a:ext>
                  </a:extLst>
                </a:gridCol>
                <a:gridCol w="3047470">
                  <a:extLst>
                    <a:ext uri="{9D8B030D-6E8A-4147-A177-3AD203B41FA5}">
                      <a16:colId xmlns:a16="http://schemas.microsoft.com/office/drawing/2014/main" val="3582507832"/>
                    </a:ext>
                  </a:extLst>
                </a:gridCol>
              </a:tblGrid>
              <a:tr h="400016">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gridSpan="2">
                  <a:txBody>
                    <a:bodyPr/>
                    <a:lstStyle/>
                    <a:p>
                      <a:r>
                        <a:rPr lang="en-US" b="1" dirty="0">
                          <a:solidFill>
                            <a:schemeClr val="bg1"/>
                          </a:solidFill>
                        </a:rPr>
                        <a:t>SC LEN</a:t>
                      </a:r>
                    </a:p>
                  </a:txBody>
                  <a:tcPr>
                    <a:solidFill>
                      <a:srgbClr val="523178"/>
                    </a:solidFill>
                  </a:tcPr>
                </a:tc>
                <a:tc hMerge="1">
                  <a:txBody>
                    <a:bodyPr/>
                    <a:lstStyle/>
                    <a:p>
                      <a:endParaRPr lang="en-US" b="1" dirty="0">
                        <a:solidFill>
                          <a:schemeClr val="bg1"/>
                        </a:solidFill>
                      </a:endParaRP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89383">
                <a:tc gridSpan="6">
                  <a:txBody>
                    <a:bodyPr/>
                    <a:lstStyle/>
                    <a:p>
                      <a:r>
                        <a:rPr lang="en-US" b="0" i="1" dirty="0">
                          <a:solidFill>
                            <a:schemeClr val="tx1"/>
                          </a:solidFill>
                        </a:rPr>
                        <a:t>Use During or When Planning Pregnancy</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569947"/>
                  </a:ext>
                </a:extLst>
              </a:tr>
              <a:tr h="3716763">
                <a:tc>
                  <a:txBody>
                    <a:bodyPr/>
                    <a:lstStyle/>
                    <a:p>
                      <a:pPr marL="0" lvl="0" indent="0">
                        <a:spcBef>
                          <a:spcPts val="600"/>
                        </a:spcBef>
                        <a:buFont typeface="Arial" panose="020B0604020202020204" pitchFamily="34" charset="0"/>
                        <a:buNone/>
                      </a:pPr>
                      <a:r>
                        <a:rPr lang="en-US" sz="1600" kern="1200" dirty="0">
                          <a:solidFill>
                            <a:schemeClr val="tx1"/>
                          </a:solidFill>
                          <a:latin typeface="+mn-lt"/>
                          <a:ea typeface="+mn-ea"/>
                          <a:cs typeface="+mn-cs"/>
                        </a:rPr>
                        <a:t>May be continued through pregnancy and breast/</a:t>
                      </a:r>
                      <a:br>
                        <a:rPr lang="en-US" sz="1600" kern="1200" dirty="0">
                          <a:solidFill>
                            <a:schemeClr val="tx1"/>
                          </a:solidFill>
                          <a:latin typeface="+mn-lt"/>
                          <a:ea typeface="+mn-ea"/>
                          <a:cs typeface="+mn-cs"/>
                        </a:rPr>
                      </a:br>
                      <a:r>
                        <a:rPr lang="en-US" sz="1600" kern="1200" dirty="0" err="1">
                          <a:solidFill>
                            <a:schemeClr val="tx1"/>
                          </a:solidFill>
                          <a:latin typeface="+mn-lt"/>
                          <a:ea typeface="+mn-ea"/>
                          <a:cs typeface="+mn-cs"/>
                        </a:rPr>
                        <a:t>chestfeeding</a:t>
                      </a:r>
                      <a:r>
                        <a:rPr lang="en-US" sz="1600" kern="1200" dirty="0">
                          <a:solidFill>
                            <a:schemeClr val="tx1"/>
                          </a:solidFill>
                          <a:latin typeface="+mn-lt"/>
                          <a:ea typeface="+mn-ea"/>
                          <a:cs typeface="+mn-cs"/>
                        </a:rPr>
                        <a:t> </a:t>
                      </a:r>
                    </a:p>
                  </a:txBody>
                  <a:tcPr/>
                </a:tc>
                <a:tc>
                  <a:txBody>
                    <a:bodyPr/>
                    <a:lstStyle/>
                    <a:p>
                      <a:pPr marL="0" lvl="0" indent="0">
                        <a:spcBef>
                          <a:spcPts val="600"/>
                        </a:spcBef>
                        <a:buFont typeface="Arial" panose="020B0604020202020204" pitchFamily="34" charset="0"/>
                        <a:buNone/>
                      </a:pPr>
                      <a:r>
                        <a:rPr lang="en-US" sz="1600" kern="1200" dirty="0">
                          <a:solidFill>
                            <a:schemeClr val="tx1"/>
                          </a:solidFill>
                          <a:latin typeface="+mn-lt"/>
                          <a:ea typeface="+mn-ea"/>
                          <a:cs typeface="+mn-cs"/>
                        </a:rPr>
                        <a:t>May be continued through pregnancy and breast/</a:t>
                      </a:r>
                      <a:br>
                        <a:rPr lang="en-US" sz="1600" kern="1200" dirty="0">
                          <a:solidFill>
                            <a:schemeClr val="tx1"/>
                          </a:solidFill>
                          <a:latin typeface="+mn-lt"/>
                          <a:ea typeface="+mn-ea"/>
                          <a:cs typeface="+mn-cs"/>
                        </a:rPr>
                      </a:br>
                      <a:r>
                        <a:rPr lang="en-US" sz="1600" kern="1200" dirty="0" err="1">
                          <a:solidFill>
                            <a:schemeClr val="tx1"/>
                          </a:solidFill>
                          <a:latin typeface="+mn-lt"/>
                          <a:ea typeface="+mn-ea"/>
                          <a:cs typeface="+mn-cs"/>
                        </a:rPr>
                        <a:t>chestfeeding</a:t>
                      </a:r>
                      <a:r>
                        <a:rPr lang="en-US" sz="1600" kern="1200" dirty="0">
                          <a:solidFill>
                            <a:schemeClr val="tx1"/>
                          </a:solidFill>
                          <a:latin typeface="+mn-lt"/>
                          <a:ea typeface="+mn-ea"/>
                          <a:cs typeface="+mn-cs"/>
                        </a:rPr>
                        <a:t> </a:t>
                      </a:r>
                    </a:p>
                  </a:txBody>
                  <a:tcPr/>
                </a:tc>
                <a:tc gridSpan="2">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No significant differences in maternal adverse events or pregnancy outcomes between CAB LA and TDF/FTC, but data are limited</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Use shared decision-making when considering CAB LA for pregnant individuals. </a:t>
                      </a:r>
                    </a:p>
                  </a:txBody>
                  <a:tcPr/>
                </a:tc>
                <a:tc hMerge="1">
                  <a:txBody>
                    <a:bodyPr/>
                    <a:lstStyle/>
                    <a:p>
                      <a:pPr marL="285750" indent="-285750" algn="l" defTabSz="914400" rtl="0" eaLnBrk="1" latinLnBrk="0" hangingPunct="1">
                        <a:spcBef>
                          <a:spcPts val="600"/>
                        </a:spcBef>
                        <a:buFont typeface="Arial" panose="020B0604020202020204" pitchFamily="34" charset="0"/>
                        <a:buChar char="•"/>
                      </a:pPr>
                      <a:r>
                        <a:rPr lang="en-US" sz="1400" kern="1200" dirty="0">
                          <a:solidFill>
                            <a:schemeClr val="tx1"/>
                          </a:solidFill>
                          <a:latin typeface="+mn-lt"/>
                          <a:ea typeface="+mn-ea"/>
                          <a:cs typeface="+mn-cs"/>
                        </a:rPr>
                        <a:t>Pregnancy outcomes similar to those in the general population, but data are limited </a:t>
                      </a:r>
                    </a:p>
                    <a:p>
                      <a:pPr marL="285750" indent="-285750" algn="l" defTabSz="914400" rtl="0" eaLnBrk="1" latinLnBrk="0" hangingPunct="1">
                        <a:spcBef>
                          <a:spcPts val="600"/>
                        </a:spcBef>
                        <a:buFont typeface="Arial" panose="020B0604020202020204" pitchFamily="34" charset="0"/>
                        <a:buChar char="•"/>
                      </a:pPr>
                      <a:r>
                        <a:rPr lang="en-US" sz="1400" kern="1200" dirty="0">
                          <a:solidFill>
                            <a:schemeClr val="tx1"/>
                          </a:solidFill>
                          <a:latin typeface="+mn-lt"/>
                          <a:ea typeface="+mn-ea"/>
                          <a:cs typeface="+mn-cs"/>
                        </a:rPr>
                        <a:t>Use shared decision-making when considering SC LEN for pregnant individuals. </a:t>
                      </a:r>
                    </a:p>
                  </a:txBody>
                  <a:tcPr/>
                </a:tc>
                <a:tc>
                  <a:txBody>
                    <a:bodyPr/>
                    <a:lstStyle/>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Pregnancy outcomes similar to those in the general population, but data are limited </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Use shared decision-making when considering SC LEN for pregnant individuals. </a:t>
                      </a:r>
                    </a:p>
                  </a:txBody>
                  <a:tcPr/>
                </a:tc>
                <a:tc>
                  <a:txBody>
                    <a:bodyPr/>
                    <a:lstStyle/>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HIV acquisition risk is increased during pregnancy and highest late in pregnancy and early postpartum.</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Acute seroconversion significantly increases the risk of perinatal transmission during pregnancy and while breast/chestfeeding. </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Suppressive ART (TasP) for a partner with HIV is important for risk reduction.</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Prospectively report information regarding PrEP use during pregnancy to the Antiretroviral Pregnancy Registry.</a:t>
                      </a:r>
                    </a:p>
                  </a:txBody>
                  <a:tcPr/>
                </a:tc>
                <a:extLst>
                  <a:ext uri="{0D108BD9-81ED-4DB2-BD59-A6C34878D82A}">
                    <a16:rowId xmlns:a16="http://schemas.microsoft.com/office/drawing/2014/main" val="735094661"/>
                  </a:ext>
                </a:extLst>
              </a:tr>
            </a:tbl>
          </a:graphicData>
        </a:graphic>
      </p:graphicFrame>
      <p:sp>
        <p:nvSpPr>
          <p:cNvPr id="4" name="Footer Placeholder 3">
            <a:extLst>
              <a:ext uri="{FF2B5EF4-FFF2-40B4-BE49-F238E27FC236}">
                <a16:creationId xmlns:a16="http://schemas.microsoft.com/office/drawing/2014/main" id="{F7BE33EB-AE84-7291-68C4-49B8258F3EFB}"/>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A46E4A1D-B220-C545-AD28-2026B8A993C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FEAA84E5-A67E-8DEB-BB48-EA028FB3AB78}"/>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3519640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D02FB-8CD0-A668-FF9C-45A88FBBA0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65D95-296F-C809-BC2B-C00D617DDBB0}"/>
              </a:ext>
            </a:extLst>
          </p:cNvPr>
          <p:cNvSpPr>
            <a:spLocks noGrp="1"/>
          </p:cNvSpPr>
          <p:nvPr>
            <p:ph type="title"/>
          </p:nvPr>
        </p:nvSpPr>
        <p:spPr>
          <a:xfrm>
            <a:off x="98827" y="0"/>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2819C242-9733-1521-BC6C-32598F873EDB}"/>
              </a:ext>
            </a:extLst>
          </p:cNvPr>
          <p:cNvGraphicFramePr>
            <a:graphicFrameLocks noGrp="1"/>
          </p:cNvGraphicFramePr>
          <p:nvPr>
            <p:ph idx="1"/>
            <p:extLst>
              <p:ext uri="{D42A27DB-BD31-4B8C-83A1-F6EECF244321}">
                <p14:modId xmlns:p14="http://schemas.microsoft.com/office/powerpoint/2010/main" val="3111845175"/>
              </p:ext>
            </p:extLst>
          </p:nvPr>
        </p:nvGraphicFramePr>
        <p:xfrm>
          <a:off x="164432" y="824962"/>
          <a:ext cx="11867831" cy="5598258"/>
        </p:xfrm>
        <a:graphic>
          <a:graphicData uri="http://schemas.openxmlformats.org/drawingml/2006/table">
            <a:tbl>
              <a:tblPr firstRow="1" bandRow="1">
                <a:tableStyleId>{5940675A-B579-460E-94D1-54222C63F5DA}</a:tableStyleId>
              </a:tblPr>
              <a:tblGrid>
                <a:gridCol w="2647778">
                  <a:extLst>
                    <a:ext uri="{9D8B030D-6E8A-4147-A177-3AD203B41FA5}">
                      <a16:colId xmlns:a16="http://schemas.microsoft.com/office/drawing/2014/main" val="2099779379"/>
                    </a:ext>
                  </a:extLst>
                </a:gridCol>
                <a:gridCol w="2135421">
                  <a:extLst>
                    <a:ext uri="{9D8B030D-6E8A-4147-A177-3AD203B41FA5}">
                      <a16:colId xmlns:a16="http://schemas.microsoft.com/office/drawing/2014/main" val="365962881"/>
                    </a:ext>
                  </a:extLst>
                </a:gridCol>
                <a:gridCol w="2208363">
                  <a:extLst>
                    <a:ext uri="{9D8B030D-6E8A-4147-A177-3AD203B41FA5}">
                      <a16:colId xmlns:a16="http://schemas.microsoft.com/office/drawing/2014/main" val="1580152005"/>
                    </a:ext>
                  </a:extLst>
                </a:gridCol>
                <a:gridCol w="2493034">
                  <a:extLst>
                    <a:ext uri="{9D8B030D-6E8A-4147-A177-3AD203B41FA5}">
                      <a16:colId xmlns:a16="http://schemas.microsoft.com/office/drawing/2014/main" val="3913504262"/>
                    </a:ext>
                  </a:extLst>
                </a:gridCol>
                <a:gridCol w="2383235">
                  <a:extLst>
                    <a:ext uri="{9D8B030D-6E8A-4147-A177-3AD203B41FA5}">
                      <a16:colId xmlns:a16="http://schemas.microsoft.com/office/drawing/2014/main" val="2590645649"/>
                    </a:ext>
                  </a:extLst>
                </a:gridCol>
              </a:tblGrid>
              <a:tr h="356150">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56150">
                <a:tc gridSpan="5">
                  <a:txBody>
                    <a:bodyPr/>
                    <a:lstStyle/>
                    <a:p>
                      <a:r>
                        <a:rPr lang="en-US" b="0" i="1" dirty="0">
                          <a:solidFill>
                            <a:schemeClr val="tx1"/>
                          </a:solidFill>
                        </a:rPr>
                        <a:t>Common Adverse Effects</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569947"/>
                  </a:ext>
                </a:extLst>
              </a:tr>
              <a:tr h="1172338">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Diarrhea, nausea</a:t>
                      </a:r>
                    </a:p>
                  </a:txBody>
                  <a:tcPr/>
                </a:tc>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Diarrhea, nausea</a:t>
                      </a:r>
                    </a:p>
                  </a:txBody>
                  <a:tcPr/>
                </a:tc>
                <a:tc>
                  <a:txBody>
                    <a:bodyPr/>
                    <a:lstStyle/>
                    <a:p>
                      <a:r>
                        <a:rPr lang="en-US" sz="1400" kern="1200" dirty="0">
                          <a:solidFill>
                            <a:schemeClr val="tx1"/>
                          </a:solidFill>
                          <a:latin typeface="+mn-lt"/>
                          <a:ea typeface="+mn-ea"/>
                          <a:cs typeface="+mn-cs"/>
                        </a:rPr>
                        <a:t>Injection site reactions, which are mostly mild and greatest initially</a:t>
                      </a:r>
                      <a:endParaRPr lang="en-US" dirty="0"/>
                    </a:p>
                  </a:txBody>
                  <a:tcPr/>
                </a:tc>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Injection site reactions including potential pain, nodules, and erythema, mostly grades 1 and 2, affected by injection technique</a:t>
                      </a:r>
                    </a:p>
                  </a:txBody>
                  <a:tcPr/>
                </a:tc>
                <a:tc>
                  <a:txBody>
                    <a:bodyPr/>
                    <a:lstStyle/>
                    <a:p>
                      <a:pPr marL="0" lvl="0" indent="0" algn="ctr">
                        <a:spcBef>
                          <a:spcPts val="600"/>
                        </a:spcBef>
                        <a:buFont typeface="Arial" panose="020B0604020202020204" pitchFamily="34" charset="0"/>
                        <a:buNone/>
                      </a:pPr>
                      <a:r>
                        <a:rPr lang="en-US" sz="1400" kern="1200" dirty="0">
                          <a:solidFill>
                            <a:schemeClr val="tx1"/>
                          </a:solidFill>
                          <a:latin typeface="+mn-lt"/>
                          <a:ea typeface="+mn-ea"/>
                          <a:cs typeface="+mn-cs"/>
                        </a:rPr>
                        <a:t>—</a:t>
                      </a:r>
                    </a:p>
                  </a:txBody>
                  <a:tcPr/>
                </a:tc>
                <a:extLst>
                  <a:ext uri="{0D108BD9-81ED-4DB2-BD59-A6C34878D82A}">
                    <a16:rowId xmlns:a16="http://schemas.microsoft.com/office/drawing/2014/main" val="735094661"/>
                  </a:ext>
                </a:extLst>
              </a:tr>
              <a:tr h="356150">
                <a:tc gridSpan="5">
                  <a:txBody>
                    <a:bodyPr/>
                    <a:lstStyle/>
                    <a:p>
                      <a:pPr marL="0" indent="0">
                        <a:spcBef>
                          <a:spcPts val="600"/>
                        </a:spcBef>
                        <a:buFont typeface="Arial" panose="020B0604020202020204" pitchFamily="34" charset="0"/>
                        <a:buNone/>
                      </a:pPr>
                      <a:r>
                        <a:rPr lang="en-US" sz="1800" b="0" i="1" kern="1200" dirty="0">
                          <a:solidFill>
                            <a:schemeClr val="tx1"/>
                          </a:solidFill>
                          <a:latin typeface="+mn-lt"/>
                          <a:ea typeface="+mn-ea"/>
                          <a:cs typeface="+mn-cs"/>
                        </a:rPr>
                        <a:t>Patients With Active Chronic HBV</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57366680"/>
                  </a:ext>
                </a:extLst>
              </a:tr>
              <a:tr h="1409760">
                <a:tc>
                  <a:txBody>
                    <a:bodyPr/>
                    <a:lstStyle/>
                    <a:p>
                      <a:pPr marL="285750" indent="-285750">
                        <a:spcBef>
                          <a:spcPts val="600"/>
                        </a:spcBef>
                        <a:buFont typeface="Arial" panose="020B0604020202020204" pitchFamily="34" charset="0"/>
                        <a:buChar char="•"/>
                      </a:pPr>
                      <a:r>
                        <a:rPr lang="en-US" sz="1400" kern="1200" dirty="0">
                          <a:solidFill>
                            <a:schemeClr val="tx1"/>
                          </a:solidFill>
                          <a:latin typeface="+mn-lt"/>
                          <a:ea typeface="+mn-ea"/>
                          <a:cs typeface="+mn-cs"/>
                        </a:rPr>
                        <a:t>Active against and FDA-approved for treatment of HBV infection </a:t>
                      </a:r>
                    </a:p>
                    <a:p>
                      <a:pPr marL="285750" indent="-285750">
                        <a:spcBef>
                          <a:spcPts val="600"/>
                        </a:spcBef>
                        <a:buFont typeface="Arial" panose="020B0604020202020204" pitchFamily="34" charset="0"/>
                        <a:buChar char="•"/>
                      </a:pPr>
                      <a:r>
                        <a:rPr lang="en-US" sz="1400" kern="1200" dirty="0">
                          <a:solidFill>
                            <a:schemeClr val="tx1"/>
                          </a:solidFill>
                          <a:latin typeface="+mn-lt"/>
                          <a:ea typeface="+mn-ea"/>
                          <a:cs typeface="+mn-cs"/>
                        </a:rPr>
                        <a:t>Daily dosing required when used for PrEP and HBV treatment</a:t>
                      </a:r>
                    </a:p>
                  </a:txBody>
                  <a:tcPr/>
                </a:tc>
                <a:tc>
                  <a:txBody>
                    <a:bodyPr/>
                    <a:lstStyle/>
                    <a:p>
                      <a:pPr marL="0" indent="0">
                        <a:spcBef>
                          <a:spcPts val="600"/>
                        </a:spcBef>
                        <a:buFont typeface="Arial" panose="020B0604020202020204" pitchFamily="34" charset="0"/>
                        <a:buNone/>
                      </a:pPr>
                      <a:r>
                        <a:rPr lang="en-US" sz="1400" dirty="0"/>
                        <a:t>Active against and FDA-approved for treatment of HBV infection </a:t>
                      </a:r>
                      <a:endParaRPr lang="en-US" sz="1400" kern="1200" dirty="0">
                        <a:solidFill>
                          <a:schemeClr val="tx1"/>
                        </a:solidFill>
                        <a:latin typeface="+mn-lt"/>
                        <a:ea typeface="+mn-ea"/>
                        <a:cs typeface="+mn-cs"/>
                      </a:endParaRPr>
                    </a:p>
                  </a:txBody>
                  <a:tcPr/>
                </a:tc>
                <a:tc>
                  <a:txBody>
                    <a:bodyPr/>
                    <a:lstStyle/>
                    <a:p>
                      <a:r>
                        <a:rPr lang="en-US" sz="1400" kern="1200" dirty="0">
                          <a:solidFill>
                            <a:schemeClr val="tx1"/>
                          </a:solidFill>
                          <a:latin typeface="+mn-lt"/>
                          <a:ea typeface="+mn-ea"/>
                          <a:cs typeface="+mn-cs"/>
                        </a:rPr>
                        <a:t>Not active against HBV infection</a:t>
                      </a:r>
                      <a:endParaRPr lang="en-US" dirty="0"/>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Not active against HBV infection</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Monitor closely for rebound HBV viremia if TDF/FTC or TAF/FTC is discontinued in a patient with chronic HBV</a:t>
                      </a:r>
                    </a:p>
                  </a:txBody>
                  <a:tcPr/>
                </a:tc>
                <a:extLst>
                  <a:ext uri="{0D108BD9-81ED-4DB2-BD59-A6C34878D82A}">
                    <a16:rowId xmlns:a16="http://schemas.microsoft.com/office/drawing/2014/main" val="1025673863"/>
                  </a:ext>
                </a:extLst>
              </a:tr>
              <a:tr h="367629">
                <a:tc gridSpan="5">
                  <a:txBody>
                    <a:bodyPr/>
                    <a:lstStyle/>
                    <a:p>
                      <a:pPr marL="0" indent="0">
                        <a:spcBef>
                          <a:spcPts val="600"/>
                        </a:spcBef>
                        <a:buFont typeface="Arial" panose="020B0604020202020204" pitchFamily="34" charset="0"/>
                        <a:buNone/>
                      </a:pPr>
                      <a:r>
                        <a:rPr lang="en-US" sz="1800" i="1" kern="1200" dirty="0">
                          <a:solidFill>
                            <a:schemeClr val="tx1"/>
                          </a:solidFill>
                          <a:effectLst/>
                          <a:latin typeface="+mn-lt"/>
                          <a:ea typeface="+mn-ea"/>
                          <a:cs typeface="+mn-cs"/>
                        </a:rPr>
                        <a:t>Use With Oral Contraceptives</a:t>
                      </a:r>
                      <a:endParaRPr lang="en-US" sz="1400" kern="1200" dirty="0">
                        <a:solidFill>
                          <a:schemeClr val="tx1"/>
                        </a:solidFill>
                        <a:latin typeface="+mn-lt"/>
                        <a:ea typeface="+mn-ea"/>
                        <a:cs typeface="+mn-cs"/>
                      </a:endParaRPr>
                    </a:p>
                  </a:txBody>
                  <a:tcPr>
                    <a:solidFill>
                      <a:srgbClr val="EAE1F3"/>
                    </a:solidFill>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extLst>
                  <a:ext uri="{0D108BD9-81ED-4DB2-BD59-A6C34878D82A}">
                    <a16:rowId xmlns:a16="http://schemas.microsoft.com/office/drawing/2014/main" val="2514502962"/>
                  </a:ext>
                </a:extLst>
              </a:tr>
              <a:tr h="1513211">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No interaction expected based on pharmacokinetic data</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No interaction expected based on pharmacokinetic data</a:t>
                      </a:r>
                    </a:p>
                  </a:txBody>
                  <a:tcPr/>
                </a:tc>
                <a:tc>
                  <a:txBody>
                    <a:bodyPr/>
                    <a:lstStyle/>
                    <a:p>
                      <a:r>
                        <a:rPr lang="en-US" sz="1400" kern="1200" dirty="0">
                          <a:solidFill>
                            <a:schemeClr val="tx1"/>
                          </a:solidFill>
                          <a:latin typeface="+mn-lt"/>
                          <a:ea typeface="+mn-ea"/>
                          <a:cs typeface="+mn-cs"/>
                        </a:rPr>
                        <a:t>No interaction expected based on pharmacokinetic data</a:t>
                      </a:r>
                      <a:endParaRPr lang="en-US" dirty="0"/>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May increase concentrations of oral contraceptives but no dose adjustment needed </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No dose adjustment of emergency contraception needed for all PrEP regimens</a:t>
                      </a:r>
                    </a:p>
                  </a:txBody>
                  <a:tcPr/>
                </a:tc>
                <a:extLst>
                  <a:ext uri="{0D108BD9-81ED-4DB2-BD59-A6C34878D82A}">
                    <a16:rowId xmlns:a16="http://schemas.microsoft.com/office/drawing/2014/main" val="2520761937"/>
                  </a:ext>
                </a:extLst>
              </a:tr>
            </a:tbl>
          </a:graphicData>
        </a:graphic>
      </p:graphicFrame>
      <p:sp>
        <p:nvSpPr>
          <p:cNvPr id="4" name="Footer Placeholder 3">
            <a:extLst>
              <a:ext uri="{FF2B5EF4-FFF2-40B4-BE49-F238E27FC236}">
                <a16:creationId xmlns:a16="http://schemas.microsoft.com/office/drawing/2014/main" id="{42435298-2286-307E-9EBB-B3B29AAC73C0}"/>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A99A2770-E7C0-7DDA-E3EC-6807F176D098}"/>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07C9E3C7-EEB6-6B8C-F29F-B678978C085E}"/>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3404358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AF89A-5BD9-AD06-71EB-69931A5393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2491B2-7204-2DCD-A4DA-BB7CF477805C}"/>
              </a:ext>
            </a:extLst>
          </p:cNvPr>
          <p:cNvSpPr>
            <a:spLocks noGrp="1"/>
          </p:cNvSpPr>
          <p:nvPr>
            <p:ph type="title"/>
          </p:nvPr>
        </p:nvSpPr>
        <p:spPr>
          <a:xfrm>
            <a:off x="98827" y="0"/>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73E6F33A-C8B6-EA22-D6D9-336E5D08DB64}"/>
              </a:ext>
            </a:extLst>
          </p:cNvPr>
          <p:cNvGraphicFramePr>
            <a:graphicFrameLocks noGrp="1"/>
          </p:cNvGraphicFramePr>
          <p:nvPr>
            <p:ph idx="1"/>
            <p:extLst>
              <p:ext uri="{D42A27DB-BD31-4B8C-83A1-F6EECF244321}">
                <p14:modId xmlns:p14="http://schemas.microsoft.com/office/powerpoint/2010/main" val="3238257782"/>
              </p:ext>
            </p:extLst>
          </p:nvPr>
        </p:nvGraphicFramePr>
        <p:xfrm>
          <a:off x="164432" y="824964"/>
          <a:ext cx="11867832" cy="5496345"/>
        </p:xfrm>
        <a:graphic>
          <a:graphicData uri="http://schemas.openxmlformats.org/drawingml/2006/table">
            <a:tbl>
              <a:tblPr firstRow="1" bandRow="1">
                <a:tableStyleId>{5940675A-B579-460E-94D1-54222C63F5DA}</a:tableStyleId>
              </a:tblPr>
              <a:tblGrid>
                <a:gridCol w="2647779">
                  <a:extLst>
                    <a:ext uri="{9D8B030D-6E8A-4147-A177-3AD203B41FA5}">
                      <a16:colId xmlns:a16="http://schemas.microsoft.com/office/drawing/2014/main" val="2099779379"/>
                    </a:ext>
                  </a:extLst>
                </a:gridCol>
                <a:gridCol w="2135421">
                  <a:extLst>
                    <a:ext uri="{9D8B030D-6E8A-4147-A177-3AD203B41FA5}">
                      <a16:colId xmlns:a16="http://schemas.microsoft.com/office/drawing/2014/main" val="365962881"/>
                    </a:ext>
                  </a:extLst>
                </a:gridCol>
                <a:gridCol w="2208362">
                  <a:extLst>
                    <a:ext uri="{9D8B030D-6E8A-4147-A177-3AD203B41FA5}">
                      <a16:colId xmlns:a16="http://schemas.microsoft.com/office/drawing/2014/main" val="1580152005"/>
                    </a:ext>
                  </a:extLst>
                </a:gridCol>
                <a:gridCol w="2493034">
                  <a:extLst>
                    <a:ext uri="{9D8B030D-6E8A-4147-A177-3AD203B41FA5}">
                      <a16:colId xmlns:a16="http://schemas.microsoft.com/office/drawing/2014/main" val="3913504262"/>
                    </a:ext>
                  </a:extLst>
                </a:gridCol>
                <a:gridCol w="2383236">
                  <a:extLst>
                    <a:ext uri="{9D8B030D-6E8A-4147-A177-3AD203B41FA5}">
                      <a16:colId xmlns:a16="http://schemas.microsoft.com/office/drawing/2014/main" val="2590645649"/>
                    </a:ext>
                  </a:extLst>
                </a:gridCol>
              </a:tblGrid>
              <a:tr h="353278">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53278">
                <a:tc gridSpan="5">
                  <a:txBody>
                    <a:bodyPr/>
                    <a:lstStyle/>
                    <a:p>
                      <a:r>
                        <a:rPr lang="en-US" b="0" i="1" dirty="0">
                          <a:solidFill>
                            <a:schemeClr val="tx1"/>
                          </a:solidFill>
                        </a:rPr>
                        <a:t>Use With Gender-Affirming Hormones</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569947"/>
                  </a:ext>
                </a:extLst>
              </a:tr>
              <a:tr h="1810551">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No significant interaction with estrogen or testosterone </a:t>
                      </a:r>
                    </a:p>
                  </a:txBody>
                  <a:tcPr/>
                </a:tc>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No significant interaction with estrogen or testosterone </a:t>
                      </a:r>
                    </a:p>
                  </a:txBody>
                  <a:tcPr/>
                </a:tc>
                <a:tc>
                  <a:txBody>
                    <a:bodyPr/>
                    <a:lstStyle/>
                    <a:p>
                      <a:r>
                        <a:rPr lang="en-US" sz="1400" kern="1200" dirty="0">
                          <a:solidFill>
                            <a:schemeClr val="tx1"/>
                          </a:solidFill>
                          <a:latin typeface="+mn-lt"/>
                          <a:ea typeface="+mn-ea"/>
                          <a:cs typeface="+mn-cs"/>
                        </a:rPr>
                        <a:t>No significant interaction with estrogen or testosterone </a:t>
                      </a:r>
                    </a:p>
                  </a:txBody>
                  <a:tcPr/>
                </a:tc>
                <a:tc>
                  <a:txBody>
                    <a:bodyPr/>
                    <a:lstStyle/>
                    <a:p>
                      <a:pPr marL="285750" lvl="0" indent="-285750">
                        <a:spcBef>
                          <a:spcPts val="600"/>
                        </a:spcBef>
                        <a:buFont typeface="Arial" panose="020B0604020202020204" pitchFamily="34" charset="0"/>
                        <a:buChar char="•"/>
                      </a:pPr>
                      <a:r>
                        <a:rPr lang="en-US" sz="1400" kern="1200" dirty="0">
                          <a:solidFill>
                            <a:schemeClr val="tx1"/>
                          </a:solidFill>
                          <a:latin typeface="+mn-lt"/>
                          <a:ea typeface="+mn-ea"/>
                          <a:cs typeface="+mn-cs"/>
                        </a:rPr>
                        <a:t>Mild increases in levels of feminizing hormones and androgens are possible but no dose adjustments are needed.</a:t>
                      </a:r>
                    </a:p>
                    <a:p>
                      <a:pPr marL="285750" lvl="0" indent="-285750">
                        <a:spcBef>
                          <a:spcPts val="600"/>
                        </a:spcBef>
                        <a:buFont typeface="Arial" panose="020B0604020202020204" pitchFamily="34" charset="0"/>
                        <a:buChar char="•"/>
                      </a:pPr>
                      <a:r>
                        <a:rPr lang="en-US" sz="1400" kern="1200" dirty="0">
                          <a:solidFill>
                            <a:schemeClr val="tx1"/>
                          </a:solidFill>
                          <a:latin typeface="+mn-lt"/>
                          <a:ea typeface="+mn-ea"/>
                          <a:cs typeface="+mn-cs"/>
                        </a:rPr>
                        <a:t>Monitor gender-affirming hormone levels and adjust dosages as needed. </a:t>
                      </a:r>
                    </a:p>
                  </a:txBody>
                  <a:tcPr/>
                </a:tc>
                <a:tc>
                  <a:txBody>
                    <a:bodyPr/>
                    <a:lstStyle/>
                    <a:p>
                      <a:pPr marL="0" lvl="0" indent="0" algn="ctr">
                        <a:spcBef>
                          <a:spcPts val="600"/>
                        </a:spcBef>
                        <a:buFont typeface="Arial" panose="020B0604020202020204" pitchFamily="34" charset="0"/>
                        <a:buNone/>
                      </a:pPr>
                      <a:r>
                        <a:rPr lang="en-US" sz="1400" kern="1200" dirty="0">
                          <a:solidFill>
                            <a:schemeClr val="tx1"/>
                          </a:solidFill>
                          <a:latin typeface="+mn-lt"/>
                          <a:ea typeface="+mn-ea"/>
                          <a:cs typeface="+mn-cs"/>
                        </a:rPr>
                        <a:t>—</a:t>
                      </a:r>
                    </a:p>
                  </a:txBody>
                  <a:tcPr/>
                </a:tc>
                <a:extLst>
                  <a:ext uri="{0D108BD9-81ED-4DB2-BD59-A6C34878D82A}">
                    <a16:rowId xmlns:a16="http://schemas.microsoft.com/office/drawing/2014/main" val="735094661"/>
                  </a:ext>
                </a:extLst>
              </a:tr>
              <a:tr h="353278">
                <a:tc gridSpan="5">
                  <a:txBody>
                    <a:bodyPr/>
                    <a:lstStyle/>
                    <a:p>
                      <a:pPr marL="0" indent="0">
                        <a:spcBef>
                          <a:spcPts val="600"/>
                        </a:spcBef>
                        <a:buFont typeface="Arial" panose="020B0604020202020204" pitchFamily="34" charset="0"/>
                        <a:buNone/>
                      </a:pPr>
                      <a:r>
                        <a:rPr lang="en-US" sz="1800" i="1" kern="1200" dirty="0">
                          <a:solidFill>
                            <a:schemeClr val="tx1"/>
                          </a:solidFill>
                          <a:effectLst/>
                          <a:latin typeface="+mn-lt"/>
                          <a:ea typeface="+mn-ea"/>
                          <a:cs typeface="+mn-cs"/>
                        </a:rPr>
                        <a:t>Drug-Drug Interactions</a:t>
                      </a:r>
                      <a:endParaRPr lang="en-US" sz="1800" b="0" i="1" kern="1200" dirty="0">
                        <a:solidFill>
                          <a:schemeClr val="tx1"/>
                        </a:solidFill>
                        <a:latin typeface="+mn-lt"/>
                        <a:ea typeface="+mn-ea"/>
                        <a:cs typeface="+mn-cs"/>
                      </a:endParaRP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57366680"/>
                  </a:ext>
                </a:extLst>
              </a:tr>
              <a:tr h="1118714">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See NYSDOH AI Drug-Drug Interaction Guide: From HIV Prevention to Treatment &gt; TDF and TAF Interactions table</a:t>
                      </a:r>
                    </a:p>
                  </a:txBody>
                  <a:tcPr/>
                </a:tc>
                <a:tc>
                  <a:txBody>
                    <a:body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sz="1400" kern="1200" dirty="0">
                          <a:solidFill>
                            <a:schemeClr val="tx1"/>
                          </a:solidFill>
                          <a:latin typeface="+mn-lt"/>
                          <a:ea typeface="+mn-ea"/>
                          <a:cs typeface="+mn-cs"/>
                        </a:rPr>
                        <a:t>See NYSDOH AI Drug-Drug Interaction Guide: From HIV Prevention to Treatment &gt; TDF and TAF Interactions table</a:t>
                      </a:r>
                    </a:p>
                  </a:txBody>
                  <a:tcPr/>
                </a:tc>
                <a:tc>
                  <a:txBody>
                    <a:bodyPr/>
                    <a:lstStyle/>
                    <a:p>
                      <a:r>
                        <a:rPr lang="en-US" sz="1400" kern="1200" dirty="0">
                          <a:solidFill>
                            <a:schemeClr val="tx1"/>
                          </a:solidFill>
                          <a:latin typeface="+mn-lt"/>
                          <a:ea typeface="+mn-ea"/>
                          <a:cs typeface="+mn-cs"/>
                        </a:rPr>
                        <a:t>See NYSDOH AI Drug-Drug Interaction Guide: From HIV Prevention to Treatment &gt; CAB Interactions table</a:t>
                      </a:r>
                    </a:p>
                  </a:txBody>
                  <a:tcPr/>
                </a:tc>
                <a:tc>
                  <a:txBody>
                    <a:body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sz="1400" kern="1200" dirty="0">
                          <a:solidFill>
                            <a:schemeClr val="tx1"/>
                          </a:solidFill>
                          <a:latin typeface="+mn-lt"/>
                          <a:ea typeface="+mn-ea"/>
                          <a:cs typeface="+mn-cs"/>
                        </a:rPr>
                        <a:t>See NYSDOH AI Drug-Drug Interaction Guide: From HIV Prevention to Treatment &gt; LEN Interactions table</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Drug-drug interactions for SC LEN may require additional dosing or an alternative PrEP regimen.</a:t>
                      </a:r>
                    </a:p>
                  </a:txBody>
                  <a:tcPr/>
                </a:tc>
                <a:extLst>
                  <a:ext uri="{0D108BD9-81ED-4DB2-BD59-A6C34878D82A}">
                    <a16:rowId xmlns:a16="http://schemas.microsoft.com/office/drawing/2014/main" val="1025673863"/>
                  </a:ext>
                </a:extLst>
              </a:tr>
              <a:tr h="353278">
                <a:tc gridSpan="5">
                  <a:txBody>
                    <a:bodyPr/>
                    <a:lstStyle/>
                    <a:p>
                      <a:pPr marL="0" indent="0">
                        <a:spcBef>
                          <a:spcPts val="600"/>
                        </a:spcBef>
                        <a:buFont typeface="Arial" panose="020B0604020202020204" pitchFamily="34" charset="0"/>
                        <a:buNone/>
                      </a:pPr>
                      <a:r>
                        <a:rPr lang="en-US" sz="1800" i="1" kern="1200" dirty="0">
                          <a:solidFill>
                            <a:schemeClr val="tx1"/>
                          </a:solidFill>
                          <a:effectLst/>
                          <a:latin typeface="+mn-lt"/>
                          <a:ea typeface="+mn-ea"/>
                          <a:cs typeface="+mn-cs"/>
                        </a:rPr>
                        <a:t>Generic Formulation Availability</a:t>
                      </a:r>
                      <a:endParaRPr lang="en-US" sz="1400" kern="1200" dirty="0">
                        <a:solidFill>
                          <a:schemeClr val="tx1"/>
                        </a:solidFill>
                        <a:latin typeface="+mn-lt"/>
                        <a:ea typeface="+mn-ea"/>
                        <a:cs typeface="+mn-cs"/>
                      </a:endParaRPr>
                    </a:p>
                  </a:txBody>
                  <a:tcPr>
                    <a:solidFill>
                      <a:srgbClr val="EAE1F3"/>
                    </a:solidFill>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extLst>
                  <a:ext uri="{0D108BD9-81ED-4DB2-BD59-A6C34878D82A}">
                    <a16:rowId xmlns:a16="http://schemas.microsoft.com/office/drawing/2014/main" val="2514502962"/>
                  </a:ext>
                </a:extLst>
              </a:tr>
              <a:tr h="1000545">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Generic TDF/FTC is available</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Brand only</a:t>
                      </a:r>
                    </a:p>
                  </a:txBody>
                  <a:tcPr/>
                </a:tc>
                <a:tc>
                  <a:txBody>
                    <a:bodyPr/>
                    <a:lstStyle/>
                    <a:p>
                      <a:r>
                        <a:rPr lang="en-US" sz="1400" kern="1200" dirty="0">
                          <a:solidFill>
                            <a:schemeClr val="tx1"/>
                          </a:solidFill>
                          <a:latin typeface="+mn-lt"/>
                          <a:ea typeface="+mn-ea"/>
                          <a:cs typeface="+mn-cs"/>
                        </a:rPr>
                        <a:t>Brand only</a:t>
                      </a:r>
                      <a:endParaRPr lang="en-US" dirty="0"/>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Brand only</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TAF/FTC, CAB LA, and SC LEN may require prior insurance authorization.</a:t>
                      </a:r>
                    </a:p>
                  </a:txBody>
                  <a:tcPr/>
                </a:tc>
                <a:extLst>
                  <a:ext uri="{0D108BD9-81ED-4DB2-BD59-A6C34878D82A}">
                    <a16:rowId xmlns:a16="http://schemas.microsoft.com/office/drawing/2014/main" val="2520761937"/>
                  </a:ext>
                </a:extLst>
              </a:tr>
            </a:tbl>
          </a:graphicData>
        </a:graphic>
      </p:graphicFrame>
      <p:sp>
        <p:nvSpPr>
          <p:cNvPr id="4" name="Footer Placeholder 3">
            <a:extLst>
              <a:ext uri="{FF2B5EF4-FFF2-40B4-BE49-F238E27FC236}">
                <a16:creationId xmlns:a16="http://schemas.microsoft.com/office/drawing/2014/main" id="{D4280E2B-4479-2CFB-F824-1F812842A5B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7E7FC92-398A-442A-3D8C-EDDB007ABA1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004466A2-07DE-9467-727C-E69F3ECCD86B}"/>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757481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32307-74F9-4C46-9A4C-441331638A30}"/>
              </a:ext>
            </a:extLst>
          </p:cNvPr>
          <p:cNvSpPr>
            <a:spLocks noGrp="1"/>
          </p:cNvSpPr>
          <p:nvPr>
            <p:ph type="title"/>
          </p:nvPr>
        </p:nvSpPr>
        <p:spPr>
          <a:xfrm>
            <a:off x="501770" y="130355"/>
            <a:ext cx="10515600" cy="1015012"/>
          </a:xfrm>
        </p:spPr>
        <p:txBody>
          <a:bodyPr>
            <a:normAutofit/>
          </a:bodyPr>
          <a:lstStyle/>
          <a:p>
            <a:r>
              <a:rPr lang="en-US" sz="3200" dirty="0"/>
              <a:t>Benefits of Available PrEP Regimens</a:t>
            </a:r>
          </a:p>
        </p:txBody>
      </p:sp>
      <p:graphicFrame>
        <p:nvGraphicFramePr>
          <p:cNvPr id="7" name="Content Placeholder 6">
            <a:extLst>
              <a:ext uri="{FF2B5EF4-FFF2-40B4-BE49-F238E27FC236}">
                <a16:creationId xmlns:a16="http://schemas.microsoft.com/office/drawing/2014/main" id="{E8F8C1BB-1568-4E39-A416-D85B4FC05047}"/>
              </a:ext>
            </a:extLst>
          </p:cNvPr>
          <p:cNvGraphicFramePr>
            <a:graphicFrameLocks noGrp="1"/>
          </p:cNvGraphicFramePr>
          <p:nvPr>
            <p:ph idx="1"/>
            <p:extLst>
              <p:ext uri="{D42A27DB-BD31-4B8C-83A1-F6EECF244321}">
                <p14:modId xmlns:p14="http://schemas.microsoft.com/office/powerpoint/2010/main" val="996187480"/>
              </p:ext>
            </p:extLst>
          </p:nvPr>
        </p:nvGraphicFramePr>
        <p:xfrm>
          <a:off x="577970" y="940278"/>
          <a:ext cx="10965611" cy="5333192"/>
        </p:xfrm>
        <a:graphic>
          <a:graphicData uri="http://schemas.openxmlformats.org/drawingml/2006/table">
            <a:tbl>
              <a:tblPr firstRow="1" bandRow="1">
                <a:tableStyleId>{5940675A-B579-460E-94D1-54222C63F5DA}</a:tableStyleId>
              </a:tblPr>
              <a:tblGrid>
                <a:gridCol w="2380890">
                  <a:extLst>
                    <a:ext uri="{9D8B030D-6E8A-4147-A177-3AD203B41FA5}">
                      <a16:colId xmlns:a16="http://schemas.microsoft.com/office/drawing/2014/main" val="1975652964"/>
                    </a:ext>
                  </a:extLst>
                </a:gridCol>
                <a:gridCol w="2889849">
                  <a:extLst>
                    <a:ext uri="{9D8B030D-6E8A-4147-A177-3AD203B41FA5}">
                      <a16:colId xmlns:a16="http://schemas.microsoft.com/office/drawing/2014/main" val="1759969749"/>
                    </a:ext>
                  </a:extLst>
                </a:gridCol>
                <a:gridCol w="2872597">
                  <a:extLst>
                    <a:ext uri="{9D8B030D-6E8A-4147-A177-3AD203B41FA5}">
                      <a16:colId xmlns:a16="http://schemas.microsoft.com/office/drawing/2014/main" val="3988895028"/>
                    </a:ext>
                  </a:extLst>
                </a:gridCol>
                <a:gridCol w="2822275">
                  <a:extLst>
                    <a:ext uri="{9D8B030D-6E8A-4147-A177-3AD203B41FA5}">
                      <a16:colId xmlns:a16="http://schemas.microsoft.com/office/drawing/2014/main" val="4115306326"/>
                    </a:ext>
                  </a:extLst>
                </a:gridCol>
              </a:tblGrid>
              <a:tr h="628069">
                <a:tc>
                  <a:txBody>
                    <a:bodyPr/>
                    <a:lstStyle/>
                    <a:p>
                      <a:r>
                        <a:rPr lang="en-US" b="1" dirty="0">
                          <a:solidFill>
                            <a:schemeClr val="bg1"/>
                          </a:solidFill>
                        </a:rPr>
                        <a:t>All PrEP Regimens</a:t>
                      </a:r>
                    </a:p>
                  </a:txBody>
                  <a:tcPr anchor="b">
                    <a:solidFill>
                      <a:srgbClr val="523178"/>
                    </a:solidFill>
                  </a:tcPr>
                </a:tc>
                <a:tc>
                  <a:txBody>
                    <a:bodyPr/>
                    <a:lstStyle/>
                    <a:p>
                      <a:r>
                        <a:rPr lang="en-US" b="1" dirty="0">
                          <a:solidFill>
                            <a:schemeClr val="bg1"/>
                          </a:solidFill>
                        </a:rPr>
                        <a:t>Oral PrEP With TDF/FTC or TAF/FTC</a:t>
                      </a:r>
                    </a:p>
                  </a:txBody>
                  <a:tcPr anchor="b">
                    <a:solidFill>
                      <a:srgbClr val="52317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Injectable PrEP With CAB LA</a:t>
                      </a:r>
                    </a:p>
                  </a:txBody>
                  <a:tcPr anchor="b">
                    <a:solidFill>
                      <a:srgbClr val="523178"/>
                    </a:solidFill>
                  </a:tcPr>
                </a:tc>
                <a:tc>
                  <a:txBody>
                    <a:bodyPr/>
                    <a:lstStyle/>
                    <a:p>
                      <a:r>
                        <a:rPr lang="en-US" b="1" dirty="0">
                          <a:solidFill>
                            <a:schemeClr val="bg1"/>
                          </a:solidFill>
                        </a:rPr>
                        <a:t>Injectable PrEP With SC LEN</a:t>
                      </a:r>
                    </a:p>
                  </a:txBody>
                  <a:tcPr anchor="b">
                    <a:solidFill>
                      <a:srgbClr val="523178"/>
                    </a:solidFill>
                  </a:tcPr>
                </a:tc>
                <a:extLst>
                  <a:ext uri="{0D108BD9-81ED-4DB2-BD59-A6C34878D82A}">
                    <a16:rowId xmlns:a16="http://schemas.microsoft.com/office/drawing/2014/main" val="4110673713"/>
                  </a:ext>
                </a:extLst>
              </a:tr>
              <a:tr h="4693112">
                <a:tc>
                  <a:txBody>
                    <a:bodyPr/>
                    <a:lstStyle/>
                    <a:p>
                      <a:pPr marL="137160" indent="-137160">
                        <a:spcAft>
                          <a:spcPts val="300"/>
                        </a:spcAft>
                        <a:buFont typeface="Arial" panose="020B0604020202020204" pitchFamily="34" charset="0"/>
                        <a:buChar char="•"/>
                      </a:pPr>
                      <a:r>
                        <a:rPr lang="en-US" sz="1400" dirty="0"/>
                        <a:t>Highly effective when taken as directed</a:t>
                      </a:r>
                    </a:p>
                    <a:p>
                      <a:pPr marL="137160" indent="-137160">
                        <a:spcAft>
                          <a:spcPts val="300"/>
                        </a:spcAft>
                        <a:buFont typeface="Arial" panose="020B0604020202020204" pitchFamily="34" charset="0"/>
                        <a:buChar char="•"/>
                      </a:pPr>
                      <a:r>
                        <a:rPr lang="en-US" sz="1400" dirty="0"/>
                        <a:t>May decrease anxiety regarding HIV acquisition</a:t>
                      </a:r>
                    </a:p>
                    <a:p>
                      <a:pPr marL="137160" indent="-137160">
                        <a:spcAft>
                          <a:spcPts val="300"/>
                        </a:spcAft>
                        <a:buFont typeface="Arial" panose="020B0604020202020204" pitchFamily="34" charset="0"/>
                        <a:buChar char="•"/>
                      </a:pPr>
                      <a:r>
                        <a:rPr lang="en-US" sz="1400" dirty="0"/>
                        <a:t>Engages sexually active at-risk individuals in care who are then screened regularly for STIs</a:t>
                      </a:r>
                    </a:p>
                  </a:txBody>
                  <a:tcPr/>
                </a:tc>
                <a:tc>
                  <a:txBody>
                    <a:bodyPr/>
                    <a:lstStyle/>
                    <a:p>
                      <a:pPr marL="137160" indent="-137160">
                        <a:spcAft>
                          <a:spcPts val="300"/>
                        </a:spcAft>
                        <a:buFont typeface="Arial" panose="020B0604020202020204" pitchFamily="34" charset="0"/>
                        <a:buChar char="•"/>
                      </a:pPr>
                      <a:r>
                        <a:rPr lang="en-US" sz="1400" dirty="0"/>
                        <a:t>99% effective in reducing the risk of HIV acquisition when used as prescribed</a:t>
                      </a:r>
                    </a:p>
                    <a:p>
                      <a:pPr marL="137160" indent="-137160">
                        <a:spcAft>
                          <a:spcPts val="300"/>
                        </a:spcAft>
                        <a:buFont typeface="Arial" panose="020B0604020202020204" pitchFamily="34" charset="0"/>
                        <a:buChar char="•"/>
                      </a:pPr>
                      <a:r>
                        <a:rPr lang="en-US" sz="1400" b="1" dirty="0"/>
                        <a:t>TDF/FTC:</a:t>
                      </a:r>
                      <a:r>
                        <a:rPr lang="en-US" sz="1400" dirty="0"/>
                        <a:t> Indicated for all sexual and injection exposures</a:t>
                      </a:r>
                    </a:p>
                    <a:p>
                      <a:pPr marL="137160" indent="-137160">
                        <a:spcAft>
                          <a:spcPts val="300"/>
                        </a:spcAft>
                        <a:buFont typeface="Arial" panose="020B0604020202020204" pitchFamily="34" charset="0"/>
                        <a:buChar char="•"/>
                      </a:pPr>
                      <a:r>
                        <a:rPr lang="en-US" sz="1400" b="1" dirty="0"/>
                        <a:t>TAF/FTC: </a:t>
                      </a:r>
                      <a:r>
                        <a:rPr lang="en-US" sz="1400" dirty="0"/>
                        <a:t>Use for all sexual exposures (with shared decision-making for receptive vaginal sex)</a:t>
                      </a:r>
                    </a:p>
                    <a:p>
                      <a:pPr marL="137160" indent="-137160">
                        <a:spcAft>
                          <a:spcPts val="300"/>
                        </a:spcAft>
                        <a:buFont typeface="Arial" panose="020B0604020202020204" pitchFamily="34" charset="0"/>
                        <a:buChar char="•"/>
                      </a:pPr>
                      <a:r>
                        <a:rPr lang="en-US" sz="1400" dirty="0"/>
                        <a:t>Single tablet taken daily, and for TDF/FTC can also be taken before and after sex </a:t>
                      </a:r>
                    </a:p>
                    <a:p>
                      <a:pPr marL="137160" indent="-137160">
                        <a:spcAft>
                          <a:spcPts val="300"/>
                        </a:spcAft>
                        <a:buFont typeface="Arial" panose="020B0604020202020204" pitchFamily="34" charset="0"/>
                        <a:buChar char="•"/>
                      </a:pPr>
                      <a:r>
                        <a:rPr lang="en-US" sz="1400" dirty="0"/>
                        <a:t>Good safety profiles in people without HIV </a:t>
                      </a:r>
                    </a:p>
                    <a:p>
                      <a:pPr marL="137160" indent="-137160">
                        <a:spcAft>
                          <a:spcPts val="300"/>
                        </a:spcAft>
                        <a:buFont typeface="Arial" panose="020B0604020202020204" pitchFamily="34" charset="0"/>
                        <a:buChar char="•"/>
                      </a:pPr>
                      <a:r>
                        <a:rPr lang="en-US" sz="1400" dirty="0"/>
                        <a:t>Minimal adverse effects, most of which are manageable or resolve quickly </a:t>
                      </a:r>
                    </a:p>
                    <a:p>
                      <a:pPr marL="137160" indent="-137160">
                        <a:spcAft>
                          <a:spcPts val="300"/>
                        </a:spcAft>
                        <a:buFont typeface="Arial" panose="020B0604020202020204" pitchFamily="34" charset="0"/>
                        <a:buChar char="•"/>
                      </a:pPr>
                      <a:r>
                        <a:rPr lang="en-US" sz="1400" dirty="0"/>
                        <a:t>Appear to be safe for use during attempts to conceive and during pregnancy</a:t>
                      </a:r>
                    </a:p>
                    <a:p>
                      <a:pPr marL="137160" indent="-137160">
                        <a:spcAft>
                          <a:spcPts val="300"/>
                        </a:spcAft>
                        <a:buFont typeface="Arial" panose="020B0604020202020204" pitchFamily="34" charset="0"/>
                        <a:buChar char="•"/>
                      </a:pPr>
                      <a:r>
                        <a:rPr lang="en-US" sz="1400" dirty="0"/>
                        <a:t>Treats HBV infection</a:t>
                      </a:r>
                    </a:p>
                  </a:txBody>
                  <a:tcPr/>
                </a:tc>
                <a:tc>
                  <a:txBody>
                    <a:bodyPr/>
                    <a:lstStyle/>
                    <a:p>
                      <a:pPr marL="137160" indent="-137160">
                        <a:spcAft>
                          <a:spcPts val="300"/>
                        </a:spcAft>
                        <a:buFont typeface="Arial" panose="020B0604020202020204" pitchFamily="34" charset="0"/>
                        <a:buChar char="•"/>
                      </a:pPr>
                      <a:r>
                        <a:rPr lang="en-US" sz="1400" dirty="0"/>
                        <a:t>Statistical superiority to TDF/FTC has been attributed to a lack of adherence to the oral regimen</a:t>
                      </a:r>
                    </a:p>
                    <a:p>
                      <a:pPr marL="137160" indent="-137160">
                        <a:spcAft>
                          <a:spcPts val="300"/>
                        </a:spcAft>
                        <a:buFont typeface="Arial" panose="020B0604020202020204" pitchFamily="34" charset="0"/>
                        <a:buChar char="•"/>
                      </a:pPr>
                      <a:r>
                        <a:rPr lang="en-US" sz="1400" dirty="0"/>
                        <a:t>Indicated for all sexual exposures </a:t>
                      </a:r>
                    </a:p>
                    <a:p>
                      <a:pPr marL="137160" indent="-137160">
                        <a:spcAft>
                          <a:spcPts val="300"/>
                        </a:spcAft>
                        <a:buFont typeface="Arial" panose="020B0604020202020204" pitchFamily="34" charset="0"/>
                        <a:buChar char="•"/>
                      </a:pPr>
                      <a:r>
                        <a:rPr lang="en-US" sz="1400" dirty="0"/>
                        <a:t>Administered intramuscularly once every 2 months</a:t>
                      </a:r>
                    </a:p>
                    <a:p>
                      <a:pPr marL="137160" indent="-137160">
                        <a:spcAft>
                          <a:spcPts val="300"/>
                        </a:spcAft>
                        <a:buFont typeface="Arial" panose="020B0604020202020204" pitchFamily="34" charset="0"/>
                        <a:buChar char="•"/>
                      </a:pPr>
                      <a:r>
                        <a:rPr lang="en-US" sz="1400" dirty="0"/>
                        <a:t>Directly observed therapy</a:t>
                      </a:r>
                    </a:p>
                    <a:p>
                      <a:pPr marL="137160" indent="-137160">
                        <a:spcAft>
                          <a:spcPts val="300"/>
                        </a:spcAft>
                        <a:buFont typeface="Arial" panose="020B0604020202020204" pitchFamily="34" charset="0"/>
                        <a:buChar char="•"/>
                      </a:pPr>
                      <a:r>
                        <a:rPr lang="en-US" sz="1400" dirty="0"/>
                        <a:t>Advantageous option when adherence to oral PrEP may be challenged by ongoing substance use or mental health concerns, neurocognitive disorders, difficulty swallowing pills, privacy concerns, or other </a:t>
                      </a:r>
                    </a:p>
                    <a:p>
                      <a:pPr marL="137160" indent="-137160">
                        <a:spcAft>
                          <a:spcPts val="300"/>
                        </a:spcAft>
                        <a:buFont typeface="Arial" panose="020B0604020202020204" pitchFamily="34" charset="0"/>
                        <a:buChar char="•"/>
                      </a:pPr>
                      <a:endParaRPr lang="en-US" sz="1400" dirty="0"/>
                    </a:p>
                  </a:txBody>
                  <a:tcPr/>
                </a:tc>
                <a:tc>
                  <a:txBody>
                    <a:bodyPr/>
                    <a:lstStyle/>
                    <a:p>
                      <a:pPr marL="137160" indent="-137160">
                        <a:spcAft>
                          <a:spcPts val="300"/>
                        </a:spcAft>
                        <a:buFont typeface="Arial" panose="020B0604020202020204" pitchFamily="34" charset="0"/>
                        <a:buChar char="•"/>
                      </a:pPr>
                      <a:r>
                        <a:rPr lang="en-US" sz="1400" dirty="0"/>
                        <a:t>Statistical superiority to TDF/FTC and TAF/FTC has been attributed to a lack of adherence to the oral regimen</a:t>
                      </a:r>
                    </a:p>
                    <a:p>
                      <a:pPr marL="137160" indent="-137160">
                        <a:spcAft>
                          <a:spcPts val="300"/>
                        </a:spcAft>
                        <a:buFont typeface="Arial" panose="020B0604020202020204" pitchFamily="34" charset="0"/>
                        <a:buChar char="•"/>
                      </a:pPr>
                      <a:r>
                        <a:rPr lang="en-US" sz="1400" dirty="0"/>
                        <a:t>Indicated for all sexual exposures </a:t>
                      </a:r>
                    </a:p>
                    <a:p>
                      <a:pPr marL="137160" indent="-137160">
                        <a:spcAft>
                          <a:spcPts val="300"/>
                        </a:spcAft>
                        <a:buFont typeface="Arial" panose="020B0604020202020204" pitchFamily="34" charset="0"/>
                        <a:buChar char="•"/>
                      </a:pPr>
                      <a:r>
                        <a:rPr lang="en-US" sz="1400" dirty="0"/>
                        <a:t>Administered subcutaneously once every 6 months</a:t>
                      </a:r>
                    </a:p>
                    <a:p>
                      <a:pPr marL="137160" indent="-137160">
                        <a:spcAft>
                          <a:spcPts val="300"/>
                        </a:spcAft>
                        <a:buFont typeface="Arial" panose="020B0604020202020204" pitchFamily="34" charset="0"/>
                        <a:buChar char="•"/>
                      </a:pPr>
                      <a:r>
                        <a:rPr lang="en-US" sz="1400" dirty="0"/>
                        <a:t>Directly observed therapy</a:t>
                      </a:r>
                    </a:p>
                    <a:p>
                      <a:pPr marL="137160" indent="-137160">
                        <a:spcAft>
                          <a:spcPts val="300"/>
                        </a:spcAft>
                        <a:buFont typeface="Arial" panose="020B0604020202020204" pitchFamily="34" charset="0"/>
                        <a:buChar char="•"/>
                      </a:pPr>
                      <a:r>
                        <a:rPr lang="en-US" sz="1400" dirty="0"/>
                        <a:t>Advantageous option when adherence to oral PrEP may be challenged by ongoing substance use or mental health concerns, neurocognitive disorders, difficulty swallowing pills, privacy concerns, or other </a:t>
                      </a:r>
                    </a:p>
                  </a:txBody>
                  <a:tcPr/>
                </a:tc>
                <a:extLst>
                  <a:ext uri="{0D108BD9-81ED-4DB2-BD59-A6C34878D82A}">
                    <a16:rowId xmlns:a16="http://schemas.microsoft.com/office/drawing/2014/main" val="160558429"/>
                  </a:ext>
                </a:extLst>
              </a:tr>
            </a:tbl>
          </a:graphicData>
        </a:graphic>
      </p:graphicFrame>
      <p:sp>
        <p:nvSpPr>
          <p:cNvPr id="4" name="Footer Placeholder 3">
            <a:extLst>
              <a:ext uri="{FF2B5EF4-FFF2-40B4-BE49-F238E27FC236}">
                <a16:creationId xmlns:a16="http://schemas.microsoft.com/office/drawing/2014/main" id="{7513EE34-F8C4-49BF-B718-8441561DA13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45F3024-E12C-46C0-A0EF-CFD3FC5C9CC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C5BD804-F5E6-4458-8C04-8BDB09C59463}"/>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118450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AFBC3-86C5-1E8C-D9A9-8D2E6ADA3C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7E9D8A-B4D2-1647-586D-EEEE975F51CA}"/>
              </a:ext>
            </a:extLst>
          </p:cNvPr>
          <p:cNvSpPr>
            <a:spLocks noGrp="1"/>
          </p:cNvSpPr>
          <p:nvPr>
            <p:ph type="title"/>
          </p:nvPr>
        </p:nvSpPr>
        <p:spPr>
          <a:xfrm>
            <a:off x="544183" y="130354"/>
            <a:ext cx="10515600" cy="1015012"/>
          </a:xfrm>
        </p:spPr>
        <p:txBody>
          <a:bodyPr>
            <a:normAutofit/>
          </a:bodyPr>
          <a:lstStyle/>
          <a:p>
            <a:r>
              <a:rPr lang="en-US" sz="3200" dirty="0"/>
              <a:t>Limitations of Available PrEP Regimens</a:t>
            </a:r>
          </a:p>
        </p:txBody>
      </p:sp>
      <p:graphicFrame>
        <p:nvGraphicFramePr>
          <p:cNvPr id="7" name="Content Placeholder 6">
            <a:extLst>
              <a:ext uri="{FF2B5EF4-FFF2-40B4-BE49-F238E27FC236}">
                <a16:creationId xmlns:a16="http://schemas.microsoft.com/office/drawing/2014/main" id="{B1E32AFA-F88B-AC0D-7363-321689A93387}"/>
              </a:ext>
            </a:extLst>
          </p:cNvPr>
          <p:cNvGraphicFramePr>
            <a:graphicFrameLocks noGrp="1"/>
          </p:cNvGraphicFramePr>
          <p:nvPr>
            <p:ph idx="1"/>
            <p:extLst>
              <p:ext uri="{D42A27DB-BD31-4B8C-83A1-F6EECF244321}">
                <p14:modId xmlns:p14="http://schemas.microsoft.com/office/powerpoint/2010/main" val="3897199066"/>
              </p:ext>
            </p:extLst>
          </p:nvPr>
        </p:nvGraphicFramePr>
        <p:xfrm>
          <a:off x="544183" y="961714"/>
          <a:ext cx="10965611" cy="5460774"/>
        </p:xfrm>
        <a:graphic>
          <a:graphicData uri="http://schemas.openxmlformats.org/drawingml/2006/table">
            <a:tbl>
              <a:tblPr firstRow="1" bandRow="1">
                <a:tableStyleId>{5940675A-B579-460E-94D1-54222C63F5DA}</a:tableStyleId>
              </a:tblPr>
              <a:tblGrid>
                <a:gridCol w="2380890">
                  <a:extLst>
                    <a:ext uri="{9D8B030D-6E8A-4147-A177-3AD203B41FA5}">
                      <a16:colId xmlns:a16="http://schemas.microsoft.com/office/drawing/2014/main" val="1975652964"/>
                    </a:ext>
                  </a:extLst>
                </a:gridCol>
                <a:gridCol w="2674189">
                  <a:extLst>
                    <a:ext uri="{9D8B030D-6E8A-4147-A177-3AD203B41FA5}">
                      <a16:colId xmlns:a16="http://schemas.microsoft.com/office/drawing/2014/main" val="1759969749"/>
                    </a:ext>
                  </a:extLst>
                </a:gridCol>
                <a:gridCol w="2889849">
                  <a:extLst>
                    <a:ext uri="{9D8B030D-6E8A-4147-A177-3AD203B41FA5}">
                      <a16:colId xmlns:a16="http://schemas.microsoft.com/office/drawing/2014/main" val="3988895028"/>
                    </a:ext>
                  </a:extLst>
                </a:gridCol>
                <a:gridCol w="3020683">
                  <a:extLst>
                    <a:ext uri="{9D8B030D-6E8A-4147-A177-3AD203B41FA5}">
                      <a16:colId xmlns:a16="http://schemas.microsoft.com/office/drawing/2014/main" val="4115306326"/>
                    </a:ext>
                  </a:extLst>
                </a:gridCol>
              </a:tblGrid>
              <a:tr h="713514">
                <a:tc>
                  <a:txBody>
                    <a:bodyPr/>
                    <a:lstStyle/>
                    <a:p>
                      <a:r>
                        <a:rPr lang="en-US" b="1" dirty="0">
                          <a:solidFill>
                            <a:schemeClr val="bg1"/>
                          </a:solidFill>
                        </a:rPr>
                        <a:t>All PrEP Regimens</a:t>
                      </a:r>
                    </a:p>
                  </a:txBody>
                  <a:tcPr anchor="b">
                    <a:solidFill>
                      <a:srgbClr val="523178"/>
                    </a:solidFill>
                  </a:tcPr>
                </a:tc>
                <a:tc>
                  <a:txBody>
                    <a:bodyPr/>
                    <a:lstStyle/>
                    <a:p>
                      <a:r>
                        <a:rPr lang="en-US" b="1" dirty="0">
                          <a:solidFill>
                            <a:schemeClr val="bg1"/>
                          </a:solidFill>
                        </a:rPr>
                        <a:t>Oral PrEP With TDF/FTC or TAF/FTC</a:t>
                      </a:r>
                    </a:p>
                  </a:txBody>
                  <a:tcPr anchor="b">
                    <a:solidFill>
                      <a:srgbClr val="52317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Injectable PrEP With CAB LA</a:t>
                      </a:r>
                    </a:p>
                  </a:txBody>
                  <a:tcPr anchor="b">
                    <a:solidFill>
                      <a:srgbClr val="523178"/>
                    </a:solidFill>
                  </a:tcPr>
                </a:tc>
                <a:tc>
                  <a:txBody>
                    <a:bodyPr/>
                    <a:lstStyle/>
                    <a:p>
                      <a:r>
                        <a:rPr lang="en-US" b="1" dirty="0">
                          <a:solidFill>
                            <a:schemeClr val="bg1"/>
                          </a:solidFill>
                        </a:rPr>
                        <a:t>Injectable PrEP With SC LEN</a:t>
                      </a:r>
                    </a:p>
                  </a:txBody>
                  <a:tcPr anchor="b">
                    <a:solidFill>
                      <a:srgbClr val="523178"/>
                    </a:solidFill>
                  </a:tcPr>
                </a:tc>
                <a:extLst>
                  <a:ext uri="{0D108BD9-81ED-4DB2-BD59-A6C34878D82A}">
                    <a16:rowId xmlns:a16="http://schemas.microsoft.com/office/drawing/2014/main" val="4110673713"/>
                  </a:ext>
                </a:extLst>
              </a:tr>
              <a:tr h="4594857">
                <a:tc>
                  <a:txBody>
                    <a:bodyPr/>
                    <a:lstStyle/>
                    <a:p>
                      <a:pPr marL="137160" indent="-137160">
                        <a:spcAft>
                          <a:spcPts val="300"/>
                        </a:spcAft>
                        <a:buFont typeface="Arial" panose="020B0604020202020204" pitchFamily="34" charset="0"/>
                        <a:buChar char="•"/>
                      </a:pPr>
                      <a:r>
                        <a:rPr lang="en-US" sz="1600" dirty="0"/>
                        <a:t>Protection correlates with adherence to the dosing schedule </a:t>
                      </a:r>
                    </a:p>
                    <a:p>
                      <a:pPr marL="137160" indent="-137160">
                        <a:spcAft>
                          <a:spcPts val="300"/>
                        </a:spcAft>
                        <a:buFont typeface="Arial" panose="020B0604020202020204" pitchFamily="34" charset="0"/>
                        <a:buChar char="•"/>
                      </a:pPr>
                      <a:r>
                        <a:rPr lang="en-US" sz="1600" dirty="0"/>
                        <a:t>No significant protection against STIs other than HIV (some protection against HSV reported in heterosexual populations without HIV)</a:t>
                      </a:r>
                    </a:p>
                  </a:txBody>
                  <a:tcPr/>
                </a:tc>
                <a:tc>
                  <a:txBody>
                    <a:bodyPr/>
                    <a:lstStyle/>
                    <a:p>
                      <a:pPr marL="137160" indent="-137160">
                        <a:spcAft>
                          <a:spcPts val="300"/>
                        </a:spcAft>
                        <a:buFont typeface="Arial" panose="020B0604020202020204" pitchFamily="34" charset="0"/>
                        <a:buChar char="•"/>
                      </a:pPr>
                      <a:r>
                        <a:rPr lang="en-US" sz="1600" dirty="0"/>
                        <a:t>Requires daily adherence</a:t>
                      </a:r>
                    </a:p>
                    <a:p>
                      <a:pPr marL="137160" indent="-137160">
                        <a:spcAft>
                          <a:spcPts val="300"/>
                        </a:spcAft>
                        <a:buFont typeface="Arial" panose="020B0604020202020204" pitchFamily="34" charset="0"/>
                        <a:buChar char="•"/>
                      </a:pPr>
                      <a:r>
                        <a:rPr lang="en-US" sz="1600" dirty="0"/>
                        <a:t>Requires planning and adherence when TDF/FTC is dosed on-demand</a:t>
                      </a:r>
                    </a:p>
                    <a:p>
                      <a:pPr marL="137160" indent="-137160">
                        <a:spcAft>
                          <a:spcPts val="300"/>
                        </a:spcAft>
                        <a:buFont typeface="Arial" panose="020B0604020202020204" pitchFamily="34" charset="0"/>
                        <a:buChar char="•"/>
                      </a:pPr>
                      <a:r>
                        <a:rPr lang="en-US" sz="1600" dirty="0"/>
                        <a:t>Requires additional monitoring in patients with chronic HBV</a:t>
                      </a:r>
                    </a:p>
                    <a:p>
                      <a:pPr marL="137160" indent="-137160">
                        <a:spcAft>
                          <a:spcPts val="300"/>
                        </a:spcAft>
                        <a:buFont typeface="Arial" panose="020B0604020202020204" pitchFamily="34" charset="0"/>
                        <a:buChar char="•"/>
                      </a:pPr>
                      <a:r>
                        <a:rPr lang="en-US" sz="1600" dirty="0"/>
                        <a:t>Cost of TAF/FTC (no generic available)</a:t>
                      </a:r>
                    </a:p>
                    <a:p>
                      <a:pPr marL="137160" indent="-137160">
                        <a:spcAft>
                          <a:spcPts val="300"/>
                        </a:spcAft>
                        <a:buFont typeface="Arial" panose="020B0604020202020204" pitchFamily="34" charset="0"/>
                        <a:buChar char="•"/>
                      </a:pPr>
                      <a:r>
                        <a:rPr lang="en-US" sz="1600" dirty="0"/>
                        <a:t>No data on TAF/FTC for individuals who inject drugs </a:t>
                      </a:r>
                    </a:p>
                  </a:txBody>
                  <a:tcPr/>
                </a:tc>
                <a:tc>
                  <a:txBody>
                    <a:bodyPr/>
                    <a:lstStyle/>
                    <a:p>
                      <a:pPr marL="137160" indent="-137160">
                        <a:spcAft>
                          <a:spcPts val="300"/>
                        </a:spcAft>
                        <a:buFont typeface="Arial" panose="020B0604020202020204" pitchFamily="34" charset="0"/>
                        <a:buChar char="•"/>
                      </a:pPr>
                      <a:r>
                        <a:rPr lang="en-US" sz="1600" dirty="0"/>
                        <a:t>Requires deep IM injection</a:t>
                      </a:r>
                    </a:p>
                    <a:p>
                      <a:pPr marL="137160" indent="-137160">
                        <a:spcAft>
                          <a:spcPts val="300"/>
                        </a:spcAft>
                        <a:buFont typeface="Arial" panose="020B0604020202020204" pitchFamily="34" charset="0"/>
                        <a:buChar char="•"/>
                      </a:pPr>
                      <a:r>
                        <a:rPr lang="en-US" sz="1600" dirty="0"/>
                        <a:t>No data for individuals who inject drugs</a:t>
                      </a:r>
                    </a:p>
                    <a:p>
                      <a:pPr marL="137160" indent="-137160">
                        <a:spcAft>
                          <a:spcPts val="300"/>
                        </a:spcAft>
                        <a:buFont typeface="Arial" panose="020B0604020202020204" pitchFamily="34" charset="0"/>
                        <a:buChar char="•"/>
                      </a:pPr>
                      <a:r>
                        <a:rPr lang="en-US" sz="1600" dirty="0"/>
                        <a:t>Requires oral medications as bridging therapy when injections are missed</a:t>
                      </a:r>
                    </a:p>
                    <a:p>
                      <a:pPr marL="137160" indent="-137160">
                        <a:spcAft>
                          <a:spcPts val="300"/>
                        </a:spcAft>
                        <a:buFont typeface="Arial" panose="020B0604020202020204" pitchFamily="34" charset="0"/>
                        <a:buChar char="•"/>
                      </a:pPr>
                      <a:r>
                        <a:rPr lang="en-US" sz="1600" dirty="0"/>
                        <a:t>Requires ≥6 in-person healthcare visits per year</a:t>
                      </a:r>
                    </a:p>
                    <a:p>
                      <a:pPr marL="137160" indent="-137160">
                        <a:spcAft>
                          <a:spcPts val="300"/>
                        </a:spcAft>
                        <a:buFont typeface="Arial" panose="020B0604020202020204" pitchFamily="34" charset="0"/>
                        <a:buChar char="•"/>
                      </a:pPr>
                      <a:r>
                        <a:rPr lang="en-US" sz="1600" dirty="0"/>
                        <a:t>Does not treat HBV coinfection</a:t>
                      </a:r>
                    </a:p>
                    <a:p>
                      <a:pPr marL="137160" indent="-137160">
                        <a:spcAft>
                          <a:spcPts val="300"/>
                        </a:spcAft>
                        <a:buFont typeface="Arial" panose="020B0604020202020204" pitchFamily="34" charset="0"/>
                        <a:buChar char="•"/>
                      </a:pPr>
                      <a:r>
                        <a:rPr lang="en-US" sz="1600" dirty="0"/>
                        <a:t>Potential absorption issue for individuals with injectable silicone or other fillers in the gluteal area; discuss risks and consider ultrasound for assessment and alternative PrEP options </a:t>
                      </a:r>
                    </a:p>
                    <a:p>
                      <a:pPr marL="137160" indent="-137160">
                        <a:spcAft>
                          <a:spcPts val="300"/>
                        </a:spcAft>
                        <a:buFont typeface="Arial" panose="020B0604020202020204" pitchFamily="34" charset="0"/>
                        <a:buChar char="•"/>
                      </a:pPr>
                      <a:r>
                        <a:rPr lang="en-US" sz="1600" dirty="0"/>
                        <a:t>Implementation logistics</a:t>
                      </a:r>
                    </a:p>
                    <a:p>
                      <a:pPr marL="137160" indent="-137160">
                        <a:spcAft>
                          <a:spcPts val="300"/>
                        </a:spcAft>
                        <a:buFont typeface="Arial" panose="020B0604020202020204" pitchFamily="34" charset="0"/>
                        <a:buChar char="•"/>
                      </a:pPr>
                      <a:r>
                        <a:rPr lang="en-US" sz="1600" dirty="0"/>
                        <a:t>Cost (no generic available)</a:t>
                      </a:r>
                    </a:p>
                  </a:txBody>
                  <a:tcPr/>
                </a:tc>
                <a:tc>
                  <a:txBody>
                    <a:bodyPr/>
                    <a:lstStyle/>
                    <a:p>
                      <a:pPr marL="137160" indent="-137160">
                        <a:spcAft>
                          <a:spcPts val="300"/>
                        </a:spcAft>
                        <a:buFont typeface="Arial" panose="020B0604020202020204" pitchFamily="34" charset="0"/>
                        <a:buChar char="•"/>
                      </a:pPr>
                      <a:r>
                        <a:rPr lang="en-US" sz="1600" dirty="0"/>
                        <a:t>Increased risk of long-term impactful medication interactions </a:t>
                      </a:r>
                    </a:p>
                    <a:p>
                      <a:pPr marL="137160" indent="-137160">
                        <a:spcAft>
                          <a:spcPts val="300"/>
                        </a:spcAft>
                        <a:buFont typeface="Arial" panose="020B0604020202020204" pitchFamily="34" charset="0"/>
                        <a:buChar char="•"/>
                      </a:pPr>
                      <a:r>
                        <a:rPr lang="en-US" sz="1600" dirty="0"/>
                        <a:t>Data pending for individuals who inject drugs</a:t>
                      </a:r>
                    </a:p>
                    <a:p>
                      <a:pPr marL="137160" indent="-137160">
                        <a:spcAft>
                          <a:spcPts val="300"/>
                        </a:spcAft>
                        <a:buFont typeface="Arial" panose="020B0604020202020204" pitchFamily="34" charset="0"/>
                        <a:buChar char="•"/>
                      </a:pPr>
                      <a:r>
                        <a:rPr lang="en-US" sz="1600" dirty="0"/>
                        <a:t>Requires oral medications as bridging therapy when injections are missed</a:t>
                      </a:r>
                    </a:p>
                    <a:p>
                      <a:pPr marL="137160" indent="-137160">
                        <a:spcAft>
                          <a:spcPts val="300"/>
                        </a:spcAft>
                        <a:buFont typeface="Arial" panose="020B0604020202020204" pitchFamily="34" charset="0"/>
                        <a:buChar char="•"/>
                      </a:pPr>
                      <a:r>
                        <a:rPr lang="en-US" sz="1600" dirty="0"/>
                        <a:t>Does not treat HBV coinfection</a:t>
                      </a:r>
                    </a:p>
                    <a:p>
                      <a:pPr marL="137160" indent="-137160">
                        <a:spcAft>
                          <a:spcPts val="300"/>
                        </a:spcAft>
                        <a:buFont typeface="Arial" panose="020B0604020202020204" pitchFamily="34" charset="0"/>
                        <a:buChar char="•"/>
                      </a:pPr>
                      <a:r>
                        <a:rPr lang="en-US" sz="1600" dirty="0"/>
                        <a:t>Implementation logistics</a:t>
                      </a:r>
                    </a:p>
                    <a:p>
                      <a:pPr marL="137160" indent="-137160">
                        <a:spcAft>
                          <a:spcPts val="300"/>
                        </a:spcAft>
                        <a:buFont typeface="Arial" panose="020B0604020202020204" pitchFamily="34" charset="0"/>
                        <a:buChar char="•"/>
                      </a:pPr>
                      <a:r>
                        <a:rPr lang="en-US" sz="1600" dirty="0"/>
                        <a:t>Cost (no generic available)</a:t>
                      </a:r>
                    </a:p>
                  </a:txBody>
                  <a:tcPr/>
                </a:tc>
                <a:extLst>
                  <a:ext uri="{0D108BD9-81ED-4DB2-BD59-A6C34878D82A}">
                    <a16:rowId xmlns:a16="http://schemas.microsoft.com/office/drawing/2014/main" val="160558429"/>
                  </a:ext>
                </a:extLst>
              </a:tr>
            </a:tbl>
          </a:graphicData>
        </a:graphic>
      </p:graphicFrame>
      <p:sp>
        <p:nvSpPr>
          <p:cNvPr id="4" name="Footer Placeholder 3">
            <a:extLst>
              <a:ext uri="{FF2B5EF4-FFF2-40B4-BE49-F238E27FC236}">
                <a16:creationId xmlns:a16="http://schemas.microsoft.com/office/drawing/2014/main" id="{B45AAC58-89FC-4DF7-23D1-27B9CEE6DF24}"/>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24E641CD-1E4F-3505-3175-8AB0AC0AF7E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D8EAE7C1-5331-3504-DABF-E5EB9694D4F1}"/>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287229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7053D-8B13-AF7E-7BB2-6C2B735B2F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19EF67-4947-B493-9DA9-6B06ABE77868}"/>
              </a:ext>
            </a:extLst>
          </p:cNvPr>
          <p:cNvSpPr>
            <a:spLocks noGrp="1"/>
          </p:cNvSpPr>
          <p:nvPr>
            <p:ph type="title"/>
          </p:nvPr>
        </p:nvSpPr>
        <p:spPr>
          <a:xfrm>
            <a:off x="613194" y="373396"/>
            <a:ext cx="10515600" cy="1015012"/>
          </a:xfrm>
        </p:spPr>
        <p:txBody>
          <a:bodyPr>
            <a:normAutofit/>
          </a:bodyPr>
          <a:lstStyle/>
          <a:p>
            <a:r>
              <a:rPr lang="en-US" sz="3200" dirty="0"/>
              <a:t>Risks of Available PrEP Regimens</a:t>
            </a:r>
          </a:p>
        </p:txBody>
      </p:sp>
      <p:graphicFrame>
        <p:nvGraphicFramePr>
          <p:cNvPr id="7" name="Content Placeholder 6">
            <a:extLst>
              <a:ext uri="{FF2B5EF4-FFF2-40B4-BE49-F238E27FC236}">
                <a16:creationId xmlns:a16="http://schemas.microsoft.com/office/drawing/2014/main" id="{A6384360-A702-D31B-9C9B-B56A2B66DD69}"/>
              </a:ext>
            </a:extLst>
          </p:cNvPr>
          <p:cNvGraphicFramePr>
            <a:graphicFrameLocks noGrp="1"/>
          </p:cNvGraphicFramePr>
          <p:nvPr>
            <p:ph idx="1"/>
            <p:extLst>
              <p:ext uri="{D42A27DB-BD31-4B8C-83A1-F6EECF244321}">
                <p14:modId xmlns:p14="http://schemas.microsoft.com/office/powerpoint/2010/main" val="4032312912"/>
              </p:ext>
            </p:extLst>
          </p:nvPr>
        </p:nvGraphicFramePr>
        <p:xfrm>
          <a:off x="613194" y="1292199"/>
          <a:ext cx="10965611" cy="4194201"/>
        </p:xfrm>
        <a:graphic>
          <a:graphicData uri="http://schemas.openxmlformats.org/drawingml/2006/table">
            <a:tbl>
              <a:tblPr firstRow="1" bandRow="1">
                <a:tableStyleId>{5940675A-B579-460E-94D1-54222C63F5DA}</a:tableStyleId>
              </a:tblPr>
              <a:tblGrid>
                <a:gridCol w="2380890">
                  <a:extLst>
                    <a:ext uri="{9D8B030D-6E8A-4147-A177-3AD203B41FA5}">
                      <a16:colId xmlns:a16="http://schemas.microsoft.com/office/drawing/2014/main" val="1975652964"/>
                    </a:ext>
                  </a:extLst>
                </a:gridCol>
                <a:gridCol w="2674189">
                  <a:extLst>
                    <a:ext uri="{9D8B030D-6E8A-4147-A177-3AD203B41FA5}">
                      <a16:colId xmlns:a16="http://schemas.microsoft.com/office/drawing/2014/main" val="1759969749"/>
                    </a:ext>
                  </a:extLst>
                </a:gridCol>
                <a:gridCol w="2889849">
                  <a:extLst>
                    <a:ext uri="{9D8B030D-6E8A-4147-A177-3AD203B41FA5}">
                      <a16:colId xmlns:a16="http://schemas.microsoft.com/office/drawing/2014/main" val="3988895028"/>
                    </a:ext>
                  </a:extLst>
                </a:gridCol>
                <a:gridCol w="3020683">
                  <a:extLst>
                    <a:ext uri="{9D8B030D-6E8A-4147-A177-3AD203B41FA5}">
                      <a16:colId xmlns:a16="http://schemas.microsoft.com/office/drawing/2014/main" val="4115306326"/>
                    </a:ext>
                  </a:extLst>
                </a:gridCol>
              </a:tblGrid>
              <a:tr h="677186">
                <a:tc>
                  <a:txBody>
                    <a:bodyPr/>
                    <a:lstStyle/>
                    <a:p>
                      <a:r>
                        <a:rPr lang="en-US" b="1" dirty="0">
                          <a:solidFill>
                            <a:schemeClr val="bg1"/>
                          </a:solidFill>
                        </a:rPr>
                        <a:t>All PrEP Regimens</a:t>
                      </a:r>
                    </a:p>
                  </a:txBody>
                  <a:tcPr anchor="b">
                    <a:solidFill>
                      <a:srgbClr val="523178"/>
                    </a:solidFill>
                  </a:tcPr>
                </a:tc>
                <a:tc>
                  <a:txBody>
                    <a:bodyPr/>
                    <a:lstStyle/>
                    <a:p>
                      <a:r>
                        <a:rPr lang="en-US" b="1" dirty="0">
                          <a:solidFill>
                            <a:schemeClr val="bg1"/>
                          </a:solidFill>
                        </a:rPr>
                        <a:t>Oral PrEP With TDF/FTC or TAF/FTC</a:t>
                      </a:r>
                    </a:p>
                  </a:txBody>
                  <a:tcPr anchor="b">
                    <a:solidFill>
                      <a:srgbClr val="52317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Injectable PrEP With CAB LA</a:t>
                      </a:r>
                    </a:p>
                  </a:txBody>
                  <a:tcPr anchor="b">
                    <a:solidFill>
                      <a:srgbClr val="523178"/>
                    </a:solidFill>
                  </a:tcPr>
                </a:tc>
                <a:tc>
                  <a:txBody>
                    <a:bodyPr/>
                    <a:lstStyle/>
                    <a:p>
                      <a:r>
                        <a:rPr lang="en-US" b="1" dirty="0">
                          <a:solidFill>
                            <a:schemeClr val="bg1"/>
                          </a:solidFill>
                        </a:rPr>
                        <a:t>Injectable PrEP With SC LEN</a:t>
                      </a:r>
                    </a:p>
                  </a:txBody>
                  <a:tcPr anchor="b">
                    <a:solidFill>
                      <a:srgbClr val="523178"/>
                    </a:solidFill>
                  </a:tcPr>
                </a:tc>
                <a:extLst>
                  <a:ext uri="{0D108BD9-81ED-4DB2-BD59-A6C34878D82A}">
                    <a16:rowId xmlns:a16="http://schemas.microsoft.com/office/drawing/2014/main" val="4110673713"/>
                  </a:ext>
                </a:extLst>
              </a:tr>
              <a:tr h="3517015">
                <a:tc>
                  <a:txBody>
                    <a:bodyPr/>
                    <a:lstStyle/>
                    <a:p>
                      <a:pPr marL="0" indent="0">
                        <a:spcAft>
                          <a:spcPts val="300"/>
                        </a:spcAft>
                        <a:buFont typeface="Arial" panose="020B0604020202020204" pitchFamily="34" charset="0"/>
                        <a:buNone/>
                      </a:pPr>
                      <a:r>
                        <a:rPr lang="en-US" sz="1600" kern="1200" dirty="0">
                          <a:solidFill>
                            <a:schemeClr val="tx1"/>
                          </a:solidFill>
                          <a:latin typeface="+mn-lt"/>
                          <a:ea typeface="+mn-ea"/>
                          <a:cs typeface="+mn-cs"/>
                        </a:rPr>
                        <a:t>Continued use after undiagnosed HIV infection may result in development of drug-resistant virus </a:t>
                      </a:r>
                    </a:p>
                  </a:txBody>
                  <a:tcPr/>
                </a:tc>
                <a:tc>
                  <a:txBody>
                    <a:bodyPr/>
                    <a:lstStyle/>
                    <a:p>
                      <a:pPr marL="137160" indent="-137160">
                        <a:spcAft>
                          <a:spcPts val="300"/>
                        </a:spcAft>
                        <a:buFont typeface="Arial" panose="020B0604020202020204" pitchFamily="34" charset="0"/>
                        <a:buChar char="•"/>
                      </a:pPr>
                      <a:r>
                        <a:rPr lang="en-US" sz="1600" dirty="0"/>
                        <a:t>Safety concerns for individuals with impaired kidney function </a:t>
                      </a:r>
                    </a:p>
                    <a:p>
                      <a:pPr marL="137160" indent="-137160">
                        <a:spcAft>
                          <a:spcPts val="300"/>
                        </a:spcAft>
                        <a:buFont typeface="Arial" panose="020B0604020202020204" pitchFamily="34" charset="0"/>
                        <a:buChar char="•"/>
                      </a:pPr>
                      <a:r>
                        <a:rPr lang="en-US" sz="1600" dirty="0"/>
                        <a:t>Compared with TAF, TDF may be associated with reversible decreases in bone density in adults and irreversible bone density loss in individuals aged ≤19 years</a:t>
                      </a:r>
                    </a:p>
                  </a:txBody>
                  <a:tcPr/>
                </a:tc>
                <a:tc>
                  <a:txBody>
                    <a:bodyPr/>
                    <a:lstStyle/>
                    <a:p>
                      <a:pPr marL="137160" indent="-137160">
                        <a:spcAft>
                          <a:spcPts val="300"/>
                        </a:spcAft>
                        <a:buFont typeface="Arial" panose="020B0604020202020204" pitchFamily="34" charset="0"/>
                        <a:buChar char="•"/>
                      </a:pPr>
                      <a:r>
                        <a:rPr lang="en-US" sz="1600" dirty="0"/>
                        <a:t>Potential injection site reactions and other adverse events, including pyrexia</a:t>
                      </a:r>
                    </a:p>
                    <a:p>
                      <a:pPr marL="137160" indent="-137160">
                        <a:spcAft>
                          <a:spcPts val="300"/>
                        </a:spcAft>
                        <a:buFont typeface="Arial" panose="020B0604020202020204" pitchFamily="34" charset="0"/>
                        <a:buChar char="•"/>
                      </a:pPr>
                      <a:r>
                        <a:rPr lang="en-US" sz="1600" dirty="0"/>
                        <a:t>Potential for delayed detection of HIV infection using standard HIV testing algorithms </a:t>
                      </a:r>
                    </a:p>
                    <a:p>
                      <a:pPr marL="137160" indent="-137160">
                        <a:spcAft>
                          <a:spcPts val="300"/>
                        </a:spcAft>
                        <a:buFont typeface="Arial" panose="020B0604020202020204" pitchFamily="34" charset="0"/>
                        <a:buChar char="•"/>
                      </a:pPr>
                      <a:r>
                        <a:rPr lang="en-US" sz="1600" dirty="0"/>
                        <a:t>Long tail phase once treatment is discontinued </a:t>
                      </a:r>
                    </a:p>
                    <a:p>
                      <a:pPr marL="137160" indent="-137160">
                        <a:spcAft>
                          <a:spcPts val="300"/>
                        </a:spcAft>
                        <a:buFont typeface="Arial" panose="020B0604020202020204" pitchFamily="34" charset="0"/>
                        <a:buChar char="•"/>
                      </a:pPr>
                      <a:r>
                        <a:rPr lang="en-US" sz="1600" dirty="0"/>
                        <a:t>Rare breakthrough infections despite on-time injections </a:t>
                      </a:r>
                    </a:p>
                    <a:p>
                      <a:pPr marL="137160" indent="-137160">
                        <a:spcAft>
                          <a:spcPts val="300"/>
                        </a:spcAft>
                        <a:buFont typeface="Arial" panose="020B0604020202020204" pitchFamily="34" charset="0"/>
                        <a:buChar char="•"/>
                      </a:pPr>
                      <a:r>
                        <a:rPr lang="en-US" sz="1600" dirty="0"/>
                        <a:t>Breakthrough infection may eliminate first-line ART options</a:t>
                      </a:r>
                    </a:p>
                  </a:txBody>
                  <a:tcPr/>
                </a:tc>
                <a:tc>
                  <a:txBody>
                    <a:bodyPr/>
                    <a:lstStyle/>
                    <a:p>
                      <a:pPr marL="137160" indent="-137160">
                        <a:spcAft>
                          <a:spcPts val="300"/>
                        </a:spcAft>
                        <a:buFont typeface="Arial" panose="020B0604020202020204" pitchFamily="34" charset="0"/>
                        <a:buChar char="•"/>
                      </a:pPr>
                      <a:r>
                        <a:rPr lang="en-US" sz="1600" dirty="0"/>
                        <a:t>Injection site reactions are common (nodules, pain, and erythema at injection site)</a:t>
                      </a:r>
                    </a:p>
                    <a:p>
                      <a:pPr marL="137160" indent="-137160">
                        <a:spcAft>
                          <a:spcPts val="300"/>
                        </a:spcAft>
                        <a:buFont typeface="Arial" panose="020B0604020202020204" pitchFamily="34" charset="0"/>
                        <a:buChar char="•"/>
                      </a:pPr>
                      <a:r>
                        <a:rPr lang="en-US" sz="1600" dirty="0"/>
                        <a:t>Long tail phase once treatment is discontinued</a:t>
                      </a:r>
                    </a:p>
                    <a:p>
                      <a:pPr marL="137160" indent="-137160">
                        <a:spcAft>
                          <a:spcPts val="300"/>
                        </a:spcAft>
                        <a:buFont typeface="Arial" panose="020B0604020202020204" pitchFamily="34" charset="0"/>
                        <a:buChar char="•"/>
                      </a:pPr>
                      <a:r>
                        <a:rPr lang="en-US" sz="1600" dirty="0"/>
                        <a:t>Rare breakthrough infections despite on-time injections</a:t>
                      </a:r>
                    </a:p>
                  </a:txBody>
                  <a:tcPr/>
                </a:tc>
                <a:extLst>
                  <a:ext uri="{0D108BD9-81ED-4DB2-BD59-A6C34878D82A}">
                    <a16:rowId xmlns:a16="http://schemas.microsoft.com/office/drawing/2014/main" val="160558429"/>
                  </a:ext>
                </a:extLst>
              </a:tr>
            </a:tbl>
          </a:graphicData>
        </a:graphic>
      </p:graphicFrame>
      <p:sp>
        <p:nvSpPr>
          <p:cNvPr id="4" name="Footer Placeholder 3">
            <a:extLst>
              <a:ext uri="{FF2B5EF4-FFF2-40B4-BE49-F238E27FC236}">
                <a16:creationId xmlns:a16="http://schemas.microsoft.com/office/drawing/2014/main" id="{527ADD9F-C3C3-39C2-C030-18E24987E631}"/>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752A8403-4345-6EAE-3B24-AAC0DEEFB7E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D66B1A98-A17F-8D6D-5E4C-51654069E65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441118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9BA88-2C65-4CF8-8C26-F5512BD1E5E0}"/>
              </a:ext>
            </a:extLst>
          </p:cNvPr>
          <p:cNvSpPr>
            <a:spLocks noGrp="1"/>
          </p:cNvSpPr>
          <p:nvPr>
            <p:ph type="title"/>
          </p:nvPr>
        </p:nvSpPr>
        <p:spPr/>
        <p:txBody>
          <a:bodyPr/>
          <a:lstStyle/>
          <a:p>
            <a:r>
              <a:rPr lang="en-US" dirty="0"/>
              <a:t>Key Points: Time to Protection</a:t>
            </a:r>
          </a:p>
        </p:txBody>
      </p:sp>
      <p:sp>
        <p:nvSpPr>
          <p:cNvPr id="3" name="Content Placeholder 2">
            <a:extLst>
              <a:ext uri="{FF2B5EF4-FFF2-40B4-BE49-F238E27FC236}">
                <a16:creationId xmlns:a16="http://schemas.microsoft.com/office/drawing/2014/main" id="{B6C7232D-EF6C-44BE-9A87-A0F567DD52D2}"/>
              </a:ext>
            </a:extLst>
          </p:cNvPr>
          <p:cNvSpPr>
            <a:spLocks noGrp="1"/>
          </p:cNvSpPr>
          <p:nvPr>
            <p:ph idx="1"/>
          </p:nvPr>
        </p:nvSpPr>
        <p:spPr>
          <a:xfrm>
            <a:off x="838200" y="1690688"/>
            <a:ext cx="10515600" cy="4486275"/>
          </a:xfrm>
        </p:spPr>
        <p:txBody>
          <a:bodyPr>
            <a:normAutofit/>
          </a:bodyPr>
          <a:lstStyle/>
          <a:p>
            <a:pPr>
              <a:spcAft>
                <a:spcPts val="600"/>
              </a:spcAft>
            </a:pPr>
            <a:r>
              <a:rPr lang="en-US" sz="2400" dirty="0"/>
              <a:t>Time to protection after initiation of TDF/FTC as PrEP is based on pharmacokinetic modeling studies and has not been clinically determined but is estimated to be 7 days of daily dosing, and likely earlier, or 2 hours after a loading dose of 2 tablets taken simultaneously on the day of initiation. </a:t>
            </a:r>
          </a:p>
          <a:p>
            <a:pPr>
              <a:spcAft>
                <a:spcPts val="600"/>
              </a:spcAft>
            </a:pPr>
            <a:r>
              <a:rPr lang="en-US" sz="2400" dirty="0"/>
              <a:t>Time to protection for TAF/FTC is estimated to be 7 days, and likely earlier.</a:t>
            </a:r>
          </a:p>
          <a:p>
            <a:pPr>
              <a:spcAft>
                <a:spcPts val="600"/>
              </a:spcAft>
            </a:pPr>
            <a:r>
              <a:rPr lang="en-US" sz="2400" dirty="0"/>
              <a:t>Time to protection for CAB LA is estimated to be 7 days.</a:t>
            </a:r>
          </a:p>
          <a:p>
            <a:pPr>
              <a:spcAft>
                <a:spcPts val="600"/>
              </a:spcAft>
            </a:pPr>
            <a:r>
              <a:rPr lang="en-US" sz="2400" dirty="0"/>
              <a:t>Time to protection for SC LEN is estimated to be 2 hours after the second oral loading dose, or up to 28 days if the second oral dose is missed.</a:t>
            </a:r>
          </a:p>
        </p:txBody>
      </p:sp>
      <p:sp>
        <p:nvSpPr>
          <p:cNvPr id="4" name="Footer Placeholder 3">
            <a:extLst>
              <a:ext uri="{FF2B5EF4-FFF2-40B4-BE49-F238E27FC236}">
                <a16:creationId xmlns:a16="http://schemas.microsoft.com/office/drawing/2014/main" id="{8EB95593-B457-4FB7-A537-848444748126}"/>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5B2B0DE-87A1-4637-87EA-E23DBE225EEF}"/>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685C27F0-CF81-41C5-9BDB-4759B145CAB0}"/>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49644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F08A9-4ECF-7CD7-B287-55CE659D33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44F3CA-508A-E804-F600-EF30A5AE1597}"/>
              </a:ext>
            </a:extLst>
          </p:cNvPr>
          <p:cNvSpPr>
            <a:spLocks noGrp="1"/>
          </p:cNvSpPr>
          <p:nvPr>
            <p:ph type="title"/>
          </p:nvPr>
        </p:nvSpPr>
        <p:spPr>
          <a:xfrm>
            <a:off x="674298" y="127899"/>
            <a:ext cx="10515600" cy="1325563"/>
          </a:xfrm>
        </p:spPr>
        <p:txBody>
          <a:bodyPr>
            <a:normAutofit/>
          </a:bodyPr>
          <a:lstStyle/>
          <a:p>
            <a:r>
              <a:rPr lang="en-US" sz="3600" dirty="0"/>
              <a:t>Recommendations: </a:t>
            </a:r>
            <a:br>
              <a:rPr lang="en-US" sz="3600" dirty="0"/>
            </a:br>
            <a:r>
              <a:rPr lang="en-US" sz="3600" dirty="0"/>
              <a:t>Choosing and Prescribing a PrEP Regimen</a:t>
            </a:r>
          </a:p>
        </p:txBody>
      </p:sp>
      <p:sp>
        <p:nvSpPr>
          <p:cNvPr id="3" name="Content Placeholder 2">
            <a:extLst>
              <a:ext uri="{FF2B5EF4-FFF2-40B4-BE49-F238E27FC236}">
                <a16:creationId xmlns:a16="http://schemas.microsoft.com/office/drawing/2014/main" id="{130FE4E8-D78E-8C0C-2F2D-00C543B2FC9F}"/>
              </a:ext>
            </a:extLst>
          </p:cNvPr>
          <p:cNvSpPr>
            <a:spLocks noGrp="1"/>
          </p:cNvSpPr>
          <p:nvPr>
            <p:ph idx="1"/>
          </p:nvPr>
        </p:nvSpPr>
        <p:spPr>
          <a:xfrm>
            <a:off x="674298" y="1354437"/>
            <a:ext cx="10843404" cy="5184475"/>
          </a:xfrm>
        </p:spPr>
        <p:txBody>
          <a:bodyPr>
            <a:noAutofit/>
          </a:bodyPr>
          <a:lstStyle/>
          <a:p>
            <a:pPr>
              <a:spcBef>
                <a:spcPts val="300"/>
              </a:spcBef>
              <a:spcAft>
                <a:spcPts val="600"/>
              </a:spcAft>
            </a:pPr>
            <a:r>
              <a:rPr lang="en-US" sz="2000" dirty="0"/>
              <a:t>Clinicians should engage in shared decision-making with PrEP candidates to identify an optimal and safe regimen and dosing strategy based on patient preference, clinical considerations, and individual patient factors. (A3)</a:t>
            </a:r>
          </a:p>
          <a:p>
            <a:pPr>
              <a:spcBef>
                <a:spcPts val="300"/>
              </a:spcBef>
              <a:spcAft>
                <a:spcPts val="600"/>
              </a:spcAft>
            </a:pPr>
            <a:r>
              <a:rPr lang="en-US" sz="2000" dirty="0"/>
              <a:t>In the absence of contraindications, clinicians should recommend TDF/FTC as the preferred oral PrEP regimen for adults and adolescents aged 19 years or older who are at risk of acquiring HIV through rectal and genital sexual or injection drug use exposures. (A1)</a:t>
            </a:r>
          </a:p>
          <a:p>
            <a:pPr lvl="0">
              <a:spcBef>
                <a:spcPts val="300"/>
              </a:spcBef>
              <a:spcAft>
                <a:spcPts val="600"/>
              </a:spcAft>
            </a:pPr>
            <a:r>
              <a:rPr lang="en-US" sz="2000" dirty="0"/>
              <a:t>Clinicians should recommend TAF/FTC as the preferred oral PrEP regimen for sexual exposures in adults who have preexisting renal disease or osteoporosis. (A1) </a:t>
            </a:r>
          </a:p>
          <a:p>
            <a:pPr lvl="1">
              <a:spcBef>
                <a:spcPts val="300"/>
              </a:spcBef>
              <a:spcAft>
                <a:spcPts val="600"/>
              </a:spcAft>
              <a:buFont typeface="Courier New" panose="02070309020205020404" pitchFamily="49" charset="0"/>
              <a:buChar char="o"/>
            </a:pPr>
            <a:r>
              <a:rPr lang="en-US" sz="2000" dirty="0"/>
              <a:t>TAF/FTC is an alternative oral PrEP regimen if TDF/FTC is not tolerated or desired. (A3) </a:t>
            </a:r>
          </a:p>
          <a:p>
            <a:pPr lvl="0">
              <a:spcBef>
                <a:spcPts val="300"/>
              </a:spcBef>
              <a:spcAft>
                <a:spcPts val="600"/>
              </a:spcAft>
            </a:pPr>
            <a:r>
              <a:rPr lang="en-US" sz="2000" dirty="0"/>
              <a:t>Clinicians should recommend TAF/FTC as a preferred PrEP regimen for individuals aged 19 years or younger, given the potential for irreversible bone loss in this age group. (A2) </a:t>
            </a:r>
          </a:p>
          <a:p>
            <a:pPr>
              <a:spcBef>
                <a:spcPts val="300"/>
              </a:spcBef>
              <a:spcAft>
                <a:spcPts val="600"/>
              </a:spcAft>
            </a:pPr>
            <a:r>
              <a:rPr lang="en-US" sz="2000" dirty="0"/>
              <a:t>Clinicians should recommend daily TDF/FTC or TAF/FTC as the preferred PrEP regimen for patients who require HBV treatment. (A2†)</a:t>
            </a:r>
          </a:p>
          <a:p>
            <a:pPr>
              <a:spcBef>
                <a:spcPts val="300"/>
              </a:spcBef>
              <a:spcAft>
                <a:spcPts val="600"/>
              </a:spcAft>
            </a:pPr>
            <a:r>
              <a:rPr lang="en-US" sz="2000" dirty="0"/>
              <a:t>Clinicians should closely monitor patients with chronic HBV for potential viral rebound when PrEP with TDF/FTC or TAF/FTC is discontinued and develop an alternative treatment plan if necessary. (A2)</a:t>
            </a:r>
          </a:p>
        </p:txBody>
      </p:sp>
      <p:sp>
        <p:nvSpPr>
          <p:cNvPr id="4" name="Footer Placeholder 3">
            <a:extLst>
              <a:ext uri="{FF2B5EF4-FFF2-40B4-BE49-F238E27FC236}">
                <a16:creationId xmlns:a16="http://schemas.microsoft.com/office/drawing/2014/main" id="{509498A9-129A-995D-7DA2-0FEBA6DD35DA}"/>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2BD8AAC-1911-42A5-193C-0CAA2B8B407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CF6A896D-593E-BFFC-D0EF-25529C8F651B}"/>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658062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85DBA-F7A7-4FA1-B723-D1C6C523FF19}"/>
              </a:ext>
            </a:extLst>
          </p:cNvPr>
          <p:cNvSpPr>
            <a:spLocks noGrp="1"/>
          </p:cNvSpPr>
          <p:nvPr>
            <p:ph type="title"/>
          </p:nvPr>
        </p:nvSpPr>
        <p:spPr/>
        <p:txBody>
          <a:bodyPr/>
          <a:lstStyle/>
          <a:p>
            <a:r>
              <a:rPr lang="en-US" dirty="0"/>
              <a:t>Purpose of This Guideline</a:t>
            </a:r>
          </a:p>
        </p:txBody>
      </p:sp>
      <p:sp>
        <p:nvSpPr>
          <p:cNvPr id="3" name="Content Placeholder 2">
            <a:extLst>
              <a:ext uri="{FF2B5EF4-FFF2-40B4-BE49-F238E27FC236}">
                <a16:creationId xmlns:a16="http://schemas.microsoft.com/office/drawing/2014/main" id="{D9F31F05-41CD-4464-938A-03D55D19FC56}"/>
              </a:ext>
            </a:extLst>
          </p:cNvPr>
          <p:cNvSpPr>
            <a:spLocks noGrp="1"/>
          </p:cNvSpPr>
          <p:nvPr>
            <p:ph idx="1"/>
          </p:nvPr>
        </p:nvSpPr>
        <p:spPr>
          <a:xfrm>
            <a:off x="838200" y="1578634"/>
            <a:ext cx="10515600" cy="4433977"/>
          </a:xfrm>
        </p:spPr>
        <p:txBody>
          <a:bodyPr>
            <a:noAutofit/>
          </a:bodyPr>
          <a:lstStyle/>
          <a:p>
            <a:pPr>
              <a:spcAft>
                <a:spcPts val="600"/>
              </a:spcAft>
            </a:pPr>
            <a:r>
              <a:rPr lang="en-US" sz="2400" dirty="0"/>
              <a:t>Increase clinician awareness and knowledge of PrEP efficacy.</a:t>
            </a:r>
          </a:p>
          <a:p>
            <a:pPr>
              <a:spcAft>
                <a:spcPts val="600"/>
              </a:spcAft>
            </a:pPr>
            <a:r>
              <a:rPr lang="en-US" sz="2400" dirty="0"/>
              <a:t>Assist clinicians in identifying candidates for PrEP and increasing PrEP awareness, access, and uptake among individuals at risk of acquiring HIV through sexual and drug use exposures.</a:t>
            </a:r>
          </a:p>
          <a:p>
            <a:pPr>
              <a:spcAft>
                <a:spcPts val="600"/>
              </a:spcAft>
            </a:pPr>
            <a:r>
              <a:rPr lang="en-US" sz="2400" dirty="0"/>
              <a:t>Discuss barriers to PrEP access and encourage clinicians to assist PrEP candidates in reducing or eliminating these barriers.</a:t>
            </a:r>
          </a:p>
          <a:p>
            <a:pPr>
              <a:spcAft>
                <a:spcPts val="600"/>
              </a:spcAft>
            </a:pPr>
            <a:r>
              <a:rPr lang="en-US" sz="2400" dirty="0"/>
              <a:t>Provide clinicians with the information needed to help a PrEP candidate make the best choice regarding oral versus injectable PrEP and daily versus on-demand PrEP.</a:t>
            </a:r>
          </a:p>
          <a:p>
            <a:pPr>
              <a:spcAft>
                <a:spcPts val="600"/>
              </a:spcAft>
            </a:pPr>
            <a:r>
              <a:rPr lang="en-US" sz="2400" dirty="0"/>
              <a:t>Provide evidence-based recommendations for PrEP initiation, management, monitoring, and discontinuation. </a:t>
            </a:r>
          </a:p>
        </p:txBody>
      </p:sp>
      <p:sp>
        <p:nvSpPr>
          <p:cNvPr id="4" name="Footer Placeholder 3">
            <a:extLst>
              <a:ext uri="{FF2B5EF4-FFF2-40B4-BE49-F238E27FC236}">
                <a16:creationId xmlns:a16="http://schemas.microsoft.com/office/drawing/2014/main" id="{ED9DB806-D3DA-4DD4-A6B9-FFBDE79984EE}"/>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792A3D9B-52FD-43D8-97EF-2233785FD999}"/>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560E1C08-9BB2-41C7-826C-7DD483EF6F2F}"/>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1776140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CF57B-E52D-C2BF-B8C8-6A6FA6947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AE0A6D-3F94-03B5-41E3-3DF455AC99A4}"/>
              </a:ext>
            </a:extLst>
          </p:cNvPr>
          <p:cNvSpPr>
            <a:spLocks noGrp="1"/>
          </p:cNvSpPr>
          <p:nvPr>
            <p:ph type="title"/>
          </p:nvPr>
        </p:nvSpPr>
        <p:spPr>
          <a:xfrm>
            <a:off x="674298" y="296863"/>
            <a:ext cx="10515600" cy="1325563"/>
          </a:xfrm>
        </p:spPr>
        <p:txBody>
          <a:bodyPr>
            <a:normAutofit/>
          </a:bodyPr>
          <a:lstStyle/>
          <a:p>
            <a:r>
              <a:rPr lang="en-US" sz="3600" dirty="0"/>
              <a:t>Recommendations: </a:t>
            </a:r>
            <a:br>
              <a:rPr lang="en-US" sz="3600" dirty="0"/>
            </a:br>
            <a:r>
              <a:rPr lang="en-US" sz="3600" dirty="0"/>
              <a:t>Choosing and Prescribing a PrEP Regimen, </a:t>
            </a:r>
            <a:r>
              <a:rPr lang="en-US" sz="2400" i="1" dirty="0"/>
              <a:t>continued</a:t>
            </a:r>
            <a:endParaRPr lang="en-US" sz="3600" i="1" dirty="0"/>
          </a:p>
        </p:txBody>
      </p:sp>
      <p:sp>
        <p:nvSpPr>
          <p:cNvPr id="3" name="Content Placeholder 2">
            <a:extLst>
              <a:ext uri="{FF2B5EF4-FFF2-40B4-BE49-F238E27FC236}">
                <a16:creationId xmlns:a16="http://schemas.microsoft.com/office/drawing/2014/main" id="{32CD26F5-525F-1D42-84E9-4305C535502C}"/>
              </a:ext>
            </a:extLst>
          </p:cNvPr>
          <p:cNvSpPr>
            <a:spLocks noGrp="1"/>
          </p:cNvSpPr>
          <p:nvPr>
            <p:ph idx="1"/>
          </p:nvPr>
        </p:nvSpPr>
        <p:spPr>
          <a:xfrm>
            <a:off x="674298" y="1699405"/>
            <a:ext cx="10843404" cy="4502988"/>
          </a:xfrm>
        </p:spPr>
        <p:txBody>
          <a:bodyPr>
            <a:noAutofit/>
          </a:bodyPr>
          <a:lstStyle/>
          <a:p>
            <a:pPr>
              <a:spcBef>
                <a:spcPts val="300"/>
              </a:spcBef>
              <a:spcAft>
                <a:spcPts val="600"/>
              </a:spcAft>
            </a:pPr>
            <a:r>
              <a:rPr lang="en-US" sz="2000" dirty="0"/>
              <a:t>Clinicians should recommend CAB LA as a preferred PrEP regimen for protection against HIV through sexual exposure for individuals who are willing to receive regular IM injections and have no contraindications or barriers to its use. (A1)</a:t>
            </a:r>
          </a:p>
          <a:p>
            <a:pPr>
              <a:spcBef>
                <a:spcPts val="300"/>
              </a:spcBef>
              <a:spcAft>
                <a:spcPts val="600"/>
              </a:spcAft>
            </a:pPr>
            <a:r>
              <a:rPr lang="en-US" sz="2000" dirty="0"/>
              <a:t>An oral CAB lead-in is optional before initiation of CAB LA injections; if challenges adhering to daily oral medication have been identified, clinicians should engage patients in shared decision-making to weigh the risk of HIV acquisition against the benefit of an oral CAB lead-in. (A3)</a:t>
            </a:r>
          </a:p>
          <a:p>
            <a:pPr>
              <a:spcBef>
                <a:spcPts val="300"/>
              </a:spcBef>
              <a:spcAft>
                <a:spcPts val="600"/>
              </a:spcAft>
            </a:pPr>
            <a:r>
              <a:rPr lang="en-US" sz="2000" dirty="0"/>
              <a:t>Clinicians should administer CAB LA as indicated in Box 2: Preparation and Administration of Long-Acting Injectable Cabotegravir as Pre-Exposure Prophylaxis (see full guideline). (A1)</a:t>
            </a:r>
          </a:p>
          <a:p>
            <a:pPr>
              <a:spcBef>
                <a:spcPts val="300"/>
              </a:spcBef>
              <a:spcAft>
                <a:spcPts val="600"/>
              </a:spcAft>
            </a:pPr>
            <a:r>
              <a:rPr lang="en-US" sz="2000" dirty="0"/>
              <a:t>If a patient at ongoing risk of HIV acquisition discontinues CAB LA, the clinician should recommend an alternative PrEP regimen be started 2 months after the last injection and continued for at least 1 year to prevent potential acquisition of INSTI-resistant HIV. (A3)</a:t>
            </a:r>
          </a:p>
          <a:p>
            <a:pPr>
              <a:spcBef>
                <a:spcPts val="300"/>
              </a:spcBef>
              <a:spcAft>
                <a:spcPts val="600"/>
              </a:spcAft>
            </a:pPr>
            <a:r>
              <a:rPr lang="en-US" sz="2000" dirty="0"/>
              <a:t>Clinicians should discuss potential risks and benefits and engage individuals who are or may become pregnant in shared decision-making when considering CAB LA as PrEP. (A3)</a:t>
            </a:r>
          </a:p>
        </p:txBody>
      </p:sp>
      <p:sp>
        <p:nvSpPr>
          <p:cNvPr id="4" name="Footer Placeholder 3">
            <a:extLst>
              <a:ext uri="{FF2B5EF4-FFF2-40B4-BE49-F238E27FC236}">
                <a16:creationId xmlns:a16="http://schemas.microsoft.com/office/drawing/2014/main" id="{28E732FB-A1C6-A2B0-3954-FE69223E881C}"/>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9CC7982-AB71-510F-5CFB-09E572B7B9EF}"/>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6829EEC1-DC9D-369C-9160-6A9B5F9355F5}"/>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1822287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18E2C-C854-AB85-7C9A-F93F935E1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515A5D-ED58-A1E8-CE14-B8ADE14E0465}"/>
              </a:ext>
            </a:extLst>
          </p:cNvPr>
          <p:cNvSpPr>
            <a:spLocks noGrp="1"/>
          </p:cNvSpPr>
          <p:nvPr>
            <p:ph type="title"/>
          </p:nvPr>
        </p:nvSpPr>
        <p:spPr>
          <a:xfrm>
            <a:off x="674298" y="296863"/>
            <a:ext cx="10515600" cy="1325563"/>
          </a:xfrm>
        </p:spPr>
        <p:txBody>
          <a:bodyPr>
            <a:normAutofit/>
          </a:bodyPr>
          <a:lstStyle/>
          <a:p>
            <a:r>
              <a:rPr lang="en-US" sz="3600" dirty="0"/>
              <a:t>Recommendations: </a:t>
            </a:r>
            <a:br>
              <a:rPr lang="en-US" sz="3600" dirty="0"/>
            </a:br>
            <a:r>
              <a:rPr lang="en-US" sz="3600" dirty="0"/>
              <a:t>Choosing and Prescribing a PrEP Regimen, </a:t>
            </a:r>
            <a:r>
              <a:rPr lang="en-US" sz="2400" i="1" dirty="0"/>
              <a:t>continued</a:t>
            </a:r>
            <a:endParaRPr lang="en-US" sz="3600" i="1" dirty="0"/>
          </a:p>
        </p:txBody>
      </p:sp>
      <p:sp>
        <p:nvSpPr>
          <p:cNvPr id="3" name="Content Placeholder 2">
            <a:extLst>
              <a:ext uri="{FF2B5EF4-FFF2-40B4-BE49-F238E27FC236}">
                <a16:creationId xmlns:a16="http://schemas.microsoft.com/office/drawing/2014/main" id="{D97C95D8-A014-64D6-FF1C-AC5D64427949}"/>
              </a:ext>
            </a:extLst>
          </p:cNvPr>
          <p:cNvSpPr>
            <a:spLocks noGrp="1"/>
          </p:cNvSpPr>
          <p:nvPr>
            <p:ph idx="1"/>
          </p:nvPr>
        </p:nvSpPr>
        <p:spPr>
          <a:xfrm>
            <a:off x="674298" y="1699405"/>
            <a:ext cx="10843404" cy="3786995"/>
          </a:xfrm>
        </p:spPr>
        <p:txBody>
          <a:bodyPr>
            <a:noAutofit/>
          </a:bodyPr>
          <a:lstStyle/>
          <a:p>
            <a:pPr>
              <a:spcBef>
                <a:spcPts val="600"/>
              </a:spcBef>
              <a:spcAft>
                <a:spcPts val="600"/>
              </a:spcAft>
            </a:pPr>
            <a:r>
              <a:rPr lang="en-US" sz="2000" dirty="0"/>
              <a:t>Clinicians should recommend SC LEN as a preferred PrEP regimen for protection against HIV through sexual exposure for individuals who are willing to receive subcutaneous injections every 6 months and have no contraindications or barriers to its use. (A1) </a:t>
            </a:r>
          </a:p>
          <a:p>
            <a:pPr>
              <a:spcBef>
                <a:spcPts val="600"/>
              </a:spcBef>
              <a:spcAft>
                <a:spcPts val="600"/>
              </a:spcAft>
            </a:pPr>
            <a:r>
              <a:rPr lang="en-US" sz="2000" dirty="0"/>
              <a:t>Clinicians should administer SC LEN as indicated in Box 3: Dosing, Preparation, and Administration of Subcutaneous Lenacapavir as Pre-Exposure Prophylaxis (see full guideline). (A1)</a:t>
            </a:r>
          </a:p>
          <a:p>
            <a:pPr>
              <a:spcBef>
                <a:spcPts val="600"/>
              </a:spcBef>
              <a:spcAft>
                <a:spcPts val="600"/>
              </a:spcAft>
            </a:pPr>
            <a:r>
              <a:rPr lang="en-US" sz="2000" dirty="0"/>
              <a:t>If a patient at ongoing risk of HIV acquisition discontinues SC LEN, the clinician should recommend an alternative PrEP regimen be started 6 months after the last injection and continued for 6 months to prevent potential acquisition of capsid inhibitor–resistant HIV. </a:t>
            </a:r>
          </a:p>
          <a:p>
            <a:pPr>
              <a:spcBef>
                <a:spcPts val="600"/>
              </a:spcBef>
              <a:spcAft>
                <a:spcPts val="600"/>
              </a:spcAft>
            </a:pPr>
            <a:r>
              <a:rPr lang="en-US" sz="2000" dirty="0"/>
              <a:t>Clinicians should discuss potential risks and benefits and engage individuals who are or may become pregnant in shared decision-making when considering SC LEN as PrEP. (A3)</a:t>
            </a:r>
          </a:p>
        </p:txBody>
      </p:sp>
      <p:sp>
        <p:nvSpPr>
          <p:cNvPr id="4" name="Footer Placeholder 3">
            <a:extLst>
              <a:ext uri="{FF2B5EF4-FFF2-40B4-BE49-F238E27FC236}">
                <a16:creationId xmlns:a16="http://schemas.microsoft.com/office/drawing/2014/main" id="{72975B14-964B-411F-78A5-2670C41919E2}"/>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EF495CE-699A-FB14-E696-9B555996CA7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390E8B08-A0AB-2BE1-9B9F-69CD023D339C}"/>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869675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70520-836E-423D-9FE6-17E82BD10413}"/>
              </a:ext>
            </a:extLst>
          </p:cNvPr>
          <p:cNvSpPr>
            <a:spLocks noGrp="1"/>
          </p:cNvSpPr>
          <p:nvPr>
            <p:ph type="title"/>
          </p:nvPr>
        </p:nvSpPr>
        <p:spPr>
          <a:xfrm>
            <a:off x="751936" y="261608"/>
            <a:ext cx="10515600" cy="1325563"/>
          </a:xfrm>
        </p:spPr>
        <p:txBody>
          <a:bodyPr>
            <a:normAutofit/>
          </a:bodyPr>
          <a:lstStyle/>
          <a:p>
            <a:r>
              <a:rPr lang="en-US" sz="3600" dirty="0"/>
              <a:t>On-Demand PrEP Dosing</a:t>
            </a:r>
          </a:p>
        </p:txBody>
      </p:sp>
      <p:sp>
        <p:nvSpPr>
          <p:cNvPr id="3" name="Content Placeholder 2">
            <a:extLst>
              <a:ext uri="{FF2B5EF4-FFF2-40B4-BE49-F238E27FC236}">
                <a16:creationId xmlns:a16="http://schemas.microsoft.com/office/drawing/2014/main" id="{906A2C97-A58A-4D05-8ECC-1725CB817518}"/>
              </a:ext>
            </a:extLst>
          </p:cNvPr>
          <p:cNvSpPr>
            <a:spLocks noGrp="1"/>
          </p:cNvSpPr>
          <p:nvPr>
            <p:ph idx="1"/>
          </p:nvPr>
        </p:nvSpPr>
        <p:spPr>
          <a:xfrm>
            <a:off x="672860" y="1483743"/>
            <a:ext cx="10680940" cy="4019910"/>
          </a:xfrm>
        </p:spPr>
        <p:txBody>
          <a:bodyPr numCol="2">
            <a:normAutofit/>
          </a:bodyPr>
          <a:lstStyle/>
          <a:p>
            <a:pPr marL="0" indent="0">
              <a:buNone/>
            </a:pPr>
            <a:r>
              <a:rPr lang="en-US" sz="1800" b="1" dirty="0"/>
              <a:t>On-demand dosing for rectal and penile exposures:</a:t>
            </a:r>
            <a:r>
              <a:rPr lang="en-US" sz="1800" dirty="0"/>
              <a:t> TDF/FTC is taken as a “2-1-1” regimen:</a:t>
            </a:r>
          </a:p>
          <a:p>
            <a:pPr lvl="0"/>
            <a:r>
              <a:rPr lang="en-US" sz="1800" dirty="0"/>
              <a:t>2 to 24 hours </a:t>
            </a:r>
            <a:r>
              <a:rPr lang="en-US" sz="1800" i="1" dirty="0"/>
              <a:t>before</a:t>
            </a:r>
            <a:r>
              <a:rPr lang="en-US" sz="1800" dirty="0"/>
              <a:t> sex: </a:t>
            </a:r>
            <a:r>
              <a:rPr lang="en-US" sz="1800" b="1" dirty="0"/>
              <a:t>Take 2 </a:t>
            </a:r>
            <a:r>
              <a:rPr lang="en-US" sz="1800" dirty="0"/>
              <a:t>TDF/FTC tablets (closer to 24 hours is preferred), followed by</a:t>
            </a:r>
          </a:p>
          <a:p>
            <a:pPr lvl="0"/>
            <a:r>
              <a:rPr lang="en-US" sz="1800" dirty="0"/>
              <a:t>24 hours </a:t>
            </a:r>
            <a:r>
              <a:rPr lang="en-US" sz="1800" i="1" dirty="0"/>
              <a:t>after</a:t>
            </a:r>
            <a:r>
              <a:rPr lang="en-US" sz="1800" dirty="0"/>
              <a:t> sex: </a:t>
            </a:r>
            <a:r>
              <a:rPr lang="en-US" sz="1800" b="1" dirty="0"/>
              <a:t>Take 1 </a:t>
            </a:r>
            <a:r>
              <a:rPr lang="en-US" sz="1800" dirty="0"/>
              <a:t>TDF/FTC tablet, then</a:t>
            </a:r>
          </a:p>
          <a:p>
            <a:pPr lvl="0"/>
            <a:r>
              <a:rPr lang="en-US" sz="1800" dirty="0"/>
              <a:t>48 hours </a:t>
            </a:r>
            <a:r>
              <a:rPr lang="en-US" sz="1800" i="1" dirty="0"/>
              <a:t>after </a:t>
            </a:r>
            <a:r>
              <a:rPr lang="en-US" sz="1800" dirty="0"/>
              <a:t>sex: </a:t>
            </a:r>
            <a:r>
              <a:rPr lang="en-US" sz="1800" b="1" dirty="0"/>
              <a:t>Take 1 </a:t>
            </a:r>
            <a:r>
              <a:rPr lang="en-US" sz="1800" dirty="0"/>
              <a:t>TDF/FTC tablet</a:t>
            </a:r>
          </a:p>
          <a:p>
            <a:pPr lvl="0"/>
            <a:r>
              <a:rPr lang="en-US" sz="1800" dirty="0"/>
              <a:t>If sex occurs again: </a:t>
            </a:r>
            <a:r>
              <a:rPr lang="en-US" sz="1800" b="1" dirty="0"/>
              <a:t>Take 1</a:t>
            </a:r>
            <a:r>
              <a:rPr lang="en-US" sz="1800" dirty="0"/>
              <a:t> TDF/FTC tablet daily until 48 hours after the last sex act, effectively becoming daily PrEP for as long as sex continues. </a:t>
            </a:r>
          </a:p>
          <a:p>
            <a:pPr lvl="0"/>
            <a:endParaRPr lang="en-US" sz="1800" dirty="0"/>
          </a:p>
          <a:p>
            <a:pPr lvl="0"/>
            <a:endParaRPr lang="en-US" sz="1800" dirty="0"/>
          </a:p>
          <a:p>
            <a:pPr lvl="0"/>
            <a:endParaRPr lang="en-US" sz="1800" dirty="0"/>
          </a:p>
          <a:p>
            <a:pPr marL="0" lvl="0" indent="0">
              <a:buNone/>
            </a:pPr>
            <a:r>
              <a:rPr lang="en-US" sz="1800" b="1" dirty="0"/>
              <a:t>On-demand dosing for receptive vaginal exposures: </a:t>
            </a:r>
            <a:r>
              <a:rPr lang="en-US" sz="1800" dirty="0"/>
              <a:t>TDF/FTC is taken as a “2-1-1-1” regimen:</a:t>
            </a:r>
          </a:p>
          <a:p>
            <a:pPr lvl="0"/>
            <a:r>
              <a:rPr lang="en-US" sz="1800" dirty="0"/>
              <a:t>2 to 24 hours </a:t>
            </a:r>
            <a:r>
              <a:rPr lang="en-US" sz="1800" i="1" dirty="0"/>
              <a:t>before</a:t>
            </a:r>
            <a:r>
              <a:rPr lang="en-US" sz="1800" dirty="0"/>
              <a:t> sex: </a:t>
            </a:r>
            <a:r>
              <a:rPr lang="en-US" sz="1800" b="1" dirty="0"/>
              <a:t>Take 2</a:t>
            </a:r>
            <a:r>
              <a:rPr lang="en-US" sz="1800" dirty="0"/>
              <a:t> TDF/FTC tablets (closer to 24 hours is preferred), followed by</a:t>
            </a:r>
          </a:p>
          <a:p>
            <a:pPr lvl="0"/>
            <a:r>
              <a:rPr lang="en-US" sz="1800" dirty="0"/>
              <a:t>24 hours </a:t>
            </a:r>
            <a:r>
              <a:rPr lang="en-US" sz="1800" i="1" dirty="0"/>
              <a:t>after</a:t>
            </a:r>
            <a:r>
              <a:rPr lang="en-US" sz="1800" dirty="0"/>
              <a:t> sex: </a:t>
            </a:r>
            <a:r>
              <a:rPr lang="en-US" sz="1800" b="1" dirty="0"/>
              <a:t>Take 1</a:t>
            </a:r>
            <a:r>
              <a:rPr lang="en-US" sz="1800" dirty="0"/>
              <a:t> TDF/FTC tablet, then</a:t>
            </a:r>
          </a:p>
          <a:p>
            <a:pPr lvl="0"/>
            <a:r>
              <a:rPr lang="en-US" sz="1800" dirty="0"/>
              <a:t>48 hours </a:t>
            </a:r>
            <a:r>
              <a:rPr lang="en-US" sz="1800" i="1" dirty="0"/>
              <a:t>after</a:t>
            </a:r>
            <a:r>
              <a:rPr lang="en-US" sz="1800" dirty="0"/>
              <a:t> sex: </a:t>
            </a:r>
            <a:r>
              <a:rPr lang="en-US" sz="1800" b="1" dirty="0"/>
              <a:t>Take 1</a:t>
            </a:r>
            <a:r>
              <a:rPr lang="en-US" sz="1800" dirty="0"/>
              <a:t> TDF/FTC tablet</a:t>
            </a:r>
          </a:p>
          <a:p>
            <a:pPr lvl="0"/>
            <a:r>
              <a:rPr lang="en-US" sz="1800" dirty="0"/>
              <a:t>72 hours </a:t>
            </a:r>
            <a:r>
              <a:rPr lang="en-US" sz="1800" i="1" dirty="0"/>
              <a:t>after</a:t>
            </a:r>
            <a:r>
              <a:rPr lang="en-US" sz="1800" dirty="0"/>
              <a:t> sex: </a:t>
            </a:r>
            <a:r>
              <a:rPr lang="en-US" sz="1800" b="1" dirty="0"/>
              <a:t>Take 1</a:t>
            </a:r>
            <a:r>
              <a:rPr lang="en-US" sz="1800" dirty="0"/>
              <a:t> TDF/FTC tablet</a:t>
            </a:r>
          </a:p>
          <a:p>
            <a:pPr lvl="0"/>
            <a:r>
              <a:rPr lang="en-US" sz="1800" dirty="0"/>
              <a:t>If sex occurs again: </a:t>
            </a:r>
            <a:r>
              <a:rPr lang="en-US" sz="1800" b="1" dirty="0"/>
              <a:t>Take 1</a:t>
            </a:r>
            <a:r>
              <a:rPr lang="en-US" sz="1800" dirty="0"/>
              <a:t> TDF/FTC tablet daily until 72 hours after the last sex act, effectively becoming daily PrEP for as long as sex continues. </a:t>
            </a:r>
          </a:p>
          <a:p>
            <a:pPr lvl="0"/>
            <a:endParaRPr lang="en-US" sz="1800" dirty="0"/>
          </a:p>
        </p:txBody>
      </p:sp>
      <p:sp>
        <p:nvSpPr>
          <p:cNvPr id="4" name="Footer Placeholder 3">
            <a:extLst>
              <a:ext uri="{FF2B5EF4-FFF2-40B4-BE49-F238E27FC236}">
                <a16:creationId xmlns:a16="http://schemas.microsoft.com/office/drawing/2014/main" id="{A7B8A33E-DC8C-49BA-ACE7-272D7C74D39C}"/>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E7BC8AE5-B5F5-4408-8DE8-3032A69EA63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4F4386E-3A6D-48C7-8ED9-0FDEE170FA9C}"/>
              </a:ext>
            </a:extLst>
          </p:cNvPr>
          <p:cNvSpPr>
            <a:spLocks noGrp="1"/>
          </p:cNvSpPr>
          <p:nvPr>
            <p:ph type="dt" sz="half" idx="2"/>
          </p:nvPr>
        </p:nvSpPr>
        <p:spPr/>
        <p:txBody>
          <a:bodyPr/>
          <a:lstStyle/>
          <a:p>
            <a:r>
              <a:rPr lang="en-US" dirty="0"/>
              <a:t>OCTOBER 2025</a:t>
            </a:r>
          </a:p>
        </p:txBody>
      </p:sp>
      <p:sp>
        <p:nvSpPr>
          <p:cNvPr id="8" name="TextBox 7">
            <a:extLst>
              <a:ext uri="{FF2B5EF4-FFF2-40B4-BE49-F238E27FC236}">
                <a16:creationId xmlns:a16="http://schemas.microsoft.com/office/drawing/2014/main" id="{739FE96D-E8D9-88D6-E5F8-C8D82607B2E0}"/>
              </a:ext>
            </a:extLst>
          </p:cNvPr>
          <p:cNvSpPr txBox="1"/>
          <p:nvPr/>
        </p:nvSpPr>
        <p:spPr>
          <a:xfrm>
            <a:off x="914400" y="5253487"/>
            <a:ext cx="10213675" cy="369332"/>
          </a:xfrm>
          <a:prstGeom prst="rect">
            <a:avLst/>
          </a:prstGeom>
          <a:noFill/>
        </p:spPr>
        <p:txBody>
          <a:bodyPr wrap="square" rtlCol="0">
            <a:spAutoFit/>
          </a:bodyPr>
          <a:lstStyle/>
          <a:p>
            <a:r>
              <a:rPr lang="en-US" b="1" dirty="0"/>
              <a:t>Note: </a:t>
            </a:r>
            <a:r>
              <a:rPr lang="en-US" dirty="0"/>
              <a:t>On-demand dosing cannot be recommended for protection against blood exposures.</a:t>
            </a:r>
          </a:p>
        </p:txBody>
      </p:sp>
    </p:spTree>
    <p:extLst>
      <p:ext uri="{BB962C8B-B14F-4D97-AF65-F5344CB8AC3E}">
        <p14:creationId xmlns:p14="http://schemas.microsoft.com/office/powerpoint/2010/main" val="227878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05620-0DEA-413F-875B-D0DF53ED3AD3}"/>
              </a:ext>
            </a:extLst>
          </p:cNvPr>
          <p:cNvSpPr>
            <a:spLocks noGrp="1"/>
          </p:cNvSpPr>
          <p:nvPr>
            <p:ph type="title"/>
          </p:nvPr>
        </p:nvSpPr>
        <p:spPr/>
        <p:txBody>
          <a:bodyPr/>
          <a:lstStyle/>
          <a:p>
            <a:r>
              <a:rPr lang="en-US" dirty="0"/>
              <a:t>Key Points: Oral PrEP Dosing</a:t>
            </a:r>
          </a:p>
        </p:txBody>
      </p:sp>
      <p:sp>
        <p:nvSpPr>
          <p:cNvPr id="3" name="Content Placeholder 2">
            <a:extLst>
              <a:ext uri="{FF2B5EF4-FFF2-40B4-BE49-F238E27FC236}">
                <a16:creationId xmlns:a16="http://schemas.microsoft.com/office/drawing/2014/main" id="{418858DA-FEB2-4F77-8357-9B170C610E89}"/>
              </a:ext>
            </a:extLst>
          </p:cNvPr>
          <p:cNvSpPr>
            <a:spLocks noGrp="1"/>
          </p:cNvSpPr>
          <p:nvPr>
            <p:ph idx="1"/>
          </p:nvPr>
        </p:nvSpPr>
        <p:spPr>
          <a:xfrm>
            <a:off x="838200" y="1609964"/>
            <a:ext cx="10515600" cy="4351338"/>
          </a:xfrm>
        </p:spPr>
        <p:txBody>
          <a:bodyPr>
            <a:normAutofit/>
          </a:bodyPr>
          <a:lstStyle/>
          <a:p>
            <a:pPr>
              <a:spcAft>
                <a:spcPts val="600"/>
              </a:spcAft>
            </a:pPr>
            <a:r>
              <a:rPr lang="en-US" sz="2400" dirty="0"/>
              <a:t>On-demand PrEP with TDF/FTC is an alternative oral dosing option for sexual exposures. The number of days patients take a dose differs depending on the site of exposure.</a:t>
            </a:r>
          </a:p>
          <a:p>
            <a:pPr>
              <a:spcAft>
                <a:spcPts val="600"/>
              </a:spcAft>
            </a:pPr>
            <a:r>
              <a:rPr lang="en-US" sz="2400" dirty="0"/>
              <a:t>On-demand dosing of TAF/FTC as PrEP has not been studied in clinical trials; TAF/FTC should not be dosed in this way.</a:t>
            </a:r>
          </a:p>
          <a:p>
            <a:pPr>
              <a:spcAft>
                <a:spcPts val="600"/>
              </a:spcAft>
            </a:pPr>
            <a:r>
              <a:rPr lang="en-US" sz="2400" dirty="0"/>
              <a:t>On-demand PrEP is not recommended for individuals who use injection drugs or have HBV infection.</a:t>
            </a:r>
          </a:p>
          <a:p>
            <a:pPr>
              <a:spcAft>
                <a:spcPts val="600"/>
              </a:spcAft>
            </a:pPr>
            <a:r>
              <a:rPr lang="en-US" sz="2400" dirty="0"/>
              <a:t>When risk is episodic, use of PrEP only during discrete periods is a reasonable alternative to ongoing daily PrEP.</a:t>
            </a:r>
          </a:p>
        </p:txBody>
      </p:sp>
      <p:sp>
        <p:nvSpPr>
          <p:cNvPr id="4" name="Footer Placeholder 3">
            <a:extLst>
              <a:ext uri="{FF2B5EF4-FFF2-40B4-BE49-F238E27FC236}">
                <a16:creationId xmlns:a16="http://schemas.microsoft.com/office/drawing/2014/main" id="{04643118-C14B-4CBE-937F-28F9BEA7487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6F95527-E305-4278-B18E-8181727ADC0C}"/>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34868DF4-4EE8-4283-8485-A504966DE6EF}"/>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794632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7DAF4-B32C-2197-9BC5-2E7BBA02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8332C8-5333-1796-C594-673277110F05}"/>
              </a:ext>
            </a:extLst>
          </p:cNvPr>
          <p:cNvSpPr>
            <a:spLocks noGrp="1"/>
          </p:cNvSpPr>
          <p:nvPr>
            <p:ph type="title"/>
          </p:nvPr>
        </p:nvSpPr>
        <p:spPr>
          <a:xfrm>
            <a:off x="432758" y="0"/>
            <a:ext cx="10515600" cy="1325563"/>
          </a:xfrm>
        </p:spPr>
        <p:txBody>
          <a:bodyPr>
            <a:normAutofit/>
          </a:bodyPr>
          <a:lstStyle/>
          <a:p>
            <a:r>
              <a:rPr lang="en-US" sz="3200" dirty="0"/>
              <a:t>Dosing, Preparation, and Administration of CAB LA as PrEP</a:t>
            </a:r>
          </a:p>
        </p:txBody>
      </p:sp>
      <p:sp>
        <p:nvSpPr>
          <p:cNvPr id="3" name="Content Placeholder 2">
            <a:extLst>
              <a:ext uri="{FF2B5EF4-FFF2-40B4-BE49-F238E27FC236}">
                <a16:creationId xmlns:a16="http://schemas.microsoft.com/office/drawing/2014/main" id="{D5700C15-93B7-215E-57AD-A8B843A7F6C9}"/>
              </a:ext>
            </a:extLst>
          </p:cNvPr>
          <p:cNvSpPr>
            <a:spLocks noGrp="1"/>
          </p:cNvSpPr>
          <p:nvPr>
            <p:ph idx="1"/>
          </p:nvPr>
        </p:nvSpPr>
        <p:spPr>
          <a:xfrm>
            <a:off x="511114" y="1016599"/>
            <a:ext cx="11248127" cy="5339751"/>
          </a:xfrm>
        </p:spPr>
        <p:txBody>
          <a:bodyPr>
            <a:noAutofit/>
          </a:bodyPr>
          <a:lstStyle/>
          <a:p>
            <a:pPr marL="0" indent="0">
              <a:buNone/>
            </a:pPr>
            <a:r>
              <a:rPr lang="en-US" sz="1900" b="1" dirty="0"/>
              <a:t>Initiation and continuation doses:</a:t>
            </a:r>
            <a:endParaRPr lang="en-US" sz="1900" dirty="0"/>
          </a:p>
          <a:p>
            <a:pPr lvl="0"/>
            <a:r>
              <a:rPr lang="en-US" sz="1900" dirty="0"/>
              <a:t>CAB LA as PrEP is given as a 600 mg (3 mL) deep IM gluteal injection. After the first injection, a second injection is administered 4 weeks later, after which injections are administered every 8 weeks (within 1 week before or after the next planned dose). </a:t>
            </a:r>
          </a:p>
          <a:p>
            <a:pPr lvl="0"/>
            <a:r>
              <a:rPr lang="en-US" sz="1900" dirty="0"/>
              <a:t>If a planned injection is missed by 4 weeks or more (i.e., 12 weeks after the previous dose), then the next 2 injections should be administered 4 weeks apart before returning to a bimonthly injection schedule.</a:t>
            </a:r>
          </a:p>
          <a:p>
            <a:pPr marL="0" indent="0">
              <a:buNone/>
            </a:pPr>
            <a:r>
              <a:rPr lang="en-US" sz="1900" b="1" dirty="0"/>
              <a:t>Preparation and administration:</a:t>
            </a:r>
            <a:endParaRPr lang="en-US" sz="1900" dirty="0"/>
          </a:p>
          <a:p>
            <a:pPr lvl="0"/>
            <a:r>
              <a:rPr lang="en-US" sz="1900" dirty="0"/>
              <a:t>For aspiration, use a vial adaptor or general-use syringe with a sterile 21-gauge x 1 ½ inch hypodermic needle (adjust needle length based on body mass index).</a:t>
            </a:r>
          </a:p>
          <a:p>
            <a:pPr lvl="0"/>
            <a:r>
              <a:rPr lang="en-US" sz="1900" dirty="0"/>
              <a:t>Shake the vial vigorously before aspiration.</a:t>
            </a:r>
          </a:p>
          <a:p>
            <a:pPr lvl="0"/>
            <a:r>
              <a:rPr lang="en-US" sz="1900" dirty="0"/>
              <a:t>Once CAB LA has been drawn up into the syringe, it must be administered within 2 hours.</a:t>
            </a:r>
          </a:p>
          <a:p>
            <a:pPr lvl="0"/>
            <a:r>
              <a:rPr lang="en-US" sz="1900" dirty="0"/>
              <a:t>This deep IM injection is not appropriate for self-injection, and the only site currently recommended for injection is the gluteus. </a:t>
            </a:r>
          </a:p>
          <a:p>
            <a:r>
              <a:rPr lang="en-US" sz="1900" dirty="0"/>
              <a:t>Inject into the gluteus medius muscle at a 90-degree angle using a Z-track method, ventrogluteal (preferred) or dorsogluteal (upper-outer quadrant of the buttock), with care that the compound is not injected into a vein.</a:t>
            </a:r>
          </a:p>
        </p:txBody>
      </p:sp>
      <p:sp>
        <p:nvSpPr>
          <p:cNvPr id="4" name="Footer Placeholder 3">
            <a:extLst>
              <a:ext uri="{FF2B5EF4-FFF2-40B4-BE49-F238E27FC236}">
                <a16:creationId xmlns:a16="http://schemas.microsoft.com/office/drawing/2014/main" id="{3D3DDC16-FEC1-7C8E-0309-88ABB4013D6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3FDE593D-F0CD-E6AF-80AC-9723E922C137}"/>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3B60766-CE0C-D1A6-A912-DE02DE9405A0}"/>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2756364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28BEA-ED05-A2B9-493C-1DDFEE9651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C8CDFA-1905-F66E-473C-7F429D4B38DE}"/>
              </a:ext>
            </a:extLst>
          </p:cNvPr>
          <p:cNvSpPr>
            <a:spLocks noGrp="1"/>
          </p:cNvSpPr>
          <p:nvPr>
            <p:ph type="title"/>
          </p:nvPr>
        </p:nvSpPr>
        <p:spPr>
          <a:xfrm>
            <a:off x="388188" y="136525"/>
            <a:ext cx="10515600" cy="997759"/>
          </a:xfrm>
        </p:spPr>
        <p:txBody>
          <a:bodyPr>
            <a:normAutofit/>
          </a:bodyPr>
          <a:lstStyle/>
          <a:p>
            <a:r>
              <a:rPr lang="en-US" sz="3200" dirty="0"/>
              <a:t>Dosing, Preparation, and Administration of SC LEN as PrEP</a:t>
            </a:r>
          </a:p>
        </p:txBody>
      </p:sp>
      <p:sp>
        <p:nvSpPr>
          <p:cNvPr id="3" name="Content Placeholder 2">
            <a:extLst>
              <a:ext uri="{FF2B5EF4-FFF2-40B4-BE49-F238E27FC236}">
                <a16:creationId xmlns:a16="http://schemas.microsoft.com/office/drawing/2014/main" id="{A3F9A3F7-B081-A923-CB0D-6804855A0139}"/>
              </a:ext>
            </a:extLst>
          </p:cNvPr>
          <p:cNvSpPr>
            <a:spLocks noGrp="1"/>
          </p:cNvSpPr>
          <p:nvPr>
            <p:ph idx="1"/>
          </p:nvPr>
        </p:nvSpPr>
        <p:spPr>
          <a:xfrm>
            <a:off x="501769" y="930334"/>
            <a:ext cx="10852031" cy="5426016"/>
          </a:xfrm>
        </p:spPr>
        <p:txBody>
          <a:bodyPr>
            <a:noAutofit/>
          </a:bodyPr>
          <a:lstStyle/>
          <a:p>
            <a:pPr marL="0" indent="0">
              <a:spcBef>
                <a:spcPts val="600"/>
              </a:spcBef>
              <a:buNone/>
            </a:pPr>
            <a:r>
              <a:rPr lang="en-US" sz="1900" b="1" dirty="0"/>
              <a:t>Initiation and continuation doses: </a:t>
            </a:r>
            <a:endParaRPr lang="en-US" sz="1900" dirty="0"/>
          </a:p>
          <a:p>
            <a:pPr lvl="0">
              <a:spcBef>
                <a:spcPts val="600"/>
              </a:spcBef>
            </a:pPr>
            <a:r>
              <a:rPr lang="en-US" sz="1900" dirty="0"/>
              <a:t>Day 1: 927 mg (3 mL) LEN by SC injection (two 1.5 mL injections in separate areas) plus 600 mg LEN orally (two 300 mg tablets) </a:t>
            </a:r>
          </a:p>
          <a:p>
            <a:pPr lvl="0">
              <a:spcBef>
                <a:spcPts val="600"/>
              </a:spcBef>
            </a:pPr>
            <a:r>
              <a:rPr lang="en-US" sz="1900" dirty="0"/>
              <a:t>Day 2: 600 mg LEN orally (two 300 mg tablets) </a:t>
            </a:r>
          </a:p>
          <a:p>
            <a:pPr lvl="0">
              <a:spcBef>
                <a:spcPts val="600"/>
              </a:spcBef>
            </a:pPr>
            <a:r>
              <a:rPr lang="en-US" sz="1900" dirty="0"/>
              <a:t>Every 6 months (26 weeks), plus or minus 2 weeks, from the date of the last injection: 927 mg (3 mL) LEN by SC injection (two 1.5 mL injections in separate areas)</a:t>
            </a:r>
          </a:p>
          <a:p>
            <a:pPr marL="0" indent="0">
              <a:spcBef>
                <a:spcPts val="600"/>
              </a:spcBef>
              <a:buNone/>
            </a:pPr>
            <a:r>
              <a:rPr lang="en-US" sz="1900" b="1" dirty="0"/>
              <a:t>Preparation and administration: </a:t>
            </a:r>
            <a:endParaRPr lang="en-US" sz="1900" dirty="0"/>
          </a:p>
          <a:p>
            <a:pPr lvl="0">
              <a:spcBef>
                <a:spcPts val="600"/>
              </a:spcBef>
            </a:pPr>
            <a:r>
              <a:rPr lang="en-US" sz="1900" dirty="0"/>
              <a:t>Use of ice packs before and after and analgesics after injections significantly decreases discomfort from ISRs.</a:t>
            </a:r>
          </a:p>
          <a:p>
            <a:pPr lvl="0">
              <a:spcBef>
                <a:spcPts val="600"/>
              </a:spcBef>
            </a:pPr>
            <a:r>
              <a:rPr lang="en-US" sz="1900" dirty="0"/>
              <a:t>Once the solution has been drawn into the syringes, administer as soon as possible. Discard solution if not used within 4 hours. </a:t>
            </a:r>
          </a:p>
          <a:p>
            <a:pPr lvl="0">
              <a:spcBef>
                <a:spcPts val="600"/>
              </a:spcBef>
            </a:pPr>
            <a:r>
              <a:rPr lang="en-US" sz="1900" dirty="0"/>
              <a:t>SC LEN injections are administered at a 90° angle to decrease the risk of ISRs, placing the 2 injections on the opposite side of the body. The FDA lists the preferred site of administration as the abdomen, but the lateral thigh, upper arm, and buttocks are also acceptable sites based on patient preference. </a:t>
            </a:r>
          </a:p>
          <a:p>
            <a:pPr>
              <a:spcBef>
                <a:spcPts val="600"/>
              </a:spcBef>
            </a:pPr>
            <a:r>
              <a:rPr lang="en-US" sz="1900" dirty="0"/>
              <a:t>SC LEN is not appropriate for self-injection and should be administered by a healthcare professional.</a:t>
            </a:r>
          </a:p>
          <a:p>
            <a:pPr>
              <a:spcBef>
                <a:spcPts val="600"/>
              </a:spcBef>
            </a:pPr>
            <a:r>
              <a:rPr lang="en-US" sz="1900" dirty="0"/>
              <a:t>See full guideline for storage information.</a:t>
            </a:r>
          </a:p>
        </p:txBody>
      </p:sp>
      <p:sp>
        <p:nvSpPr>
          <p:cNvPr id="4" name="Footer Placeholder 3">
            <a:extLst>
              <a:ext uri="{FF2B5EF4-FFF2-40B4-BE49-F238E27FC236}">
                <a16:creationId xmlns:a16="http://schemas.microsoft.com/office/drawing/2014/main" id="{B1810963-DFA2-5F35-DE35-3B168EB97FC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12CADFD7-1C7C-DA4C-284E-FB41E808814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CD13B73B-BAFD-370F-3C4E-027AB790FB91}"/>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623333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86D25-F284-47CA-9E1A-41F7663A8590}"/>
              </a:ext>
            </a:extLst>
          </p:cNvPr>
          <p:cNvSpPr>
            <a:spLocks noGrp="1"/>
          </p:cNvSpPr>
          <p:nvPr>
            <p:ph type="title"/>
          </p:nvPr>
        </p:nvSpPr>
        <p:spPr>
          <a:xfrm>
            <a:off x="422694" y="0"/>
            <a:ext cx="10515600" cy="1325563"/>
          </a:xfrm>
        </p:spPr>
        <p:txBody>
          <a:bodyPr>
            <a:normAutofit/>
          </a:bodyPr>
          <a:lstStyle/>
          <a:p>
            <a:r>
              <a:rPr lang="en-US" sz="3600" dirty="0"/>
              <a:t>Managing Missed Injections</a:t>
            </a:r>
          </a:p>
        </p:txBody>
      </p:sp>
      <p:sp>
        <p:nvSpPr>
          <p:cNvPr id="3" name="Content Placeholder 2">
            <a:extLst>
              <a:ext uri="{FF2B5EF4-FFF2-40B4-BE49-F238E27FC236}">
                <a16:creationId xmlns:a16="http://schemas.microsoft.com/office/drawing/2014/main" id="{807B9505-7DC2-419F-81B8-C046FEE9C08B}"/>
              </a:ext>
            </a:extLst>
          </p:cNvPr>
          <p:cNvSpPr>
            <a:spLocks noGrp="1"/>
          </p:cNvSpPr>
          <p:nvPr>
            <p:ph idx="1"/>
          </p:nvPr>
        </p:nvSpPr>
        <p:spPr>
          <a:xfrm>
            <a:off x="422694" y="1325563"/>
            <a:ext cx="11129513" cy="4830792"/>
          </a:xfrm>
        </p:spPr>
        <p:txBody>
          <a:bodyPr numCol="1">
            <a:normAutofit fontScale="77500" lnSpcReduction="20000"/>
          </a:bodyPr>
          <a:lstStyle/>
          <a:p>
            <a:pPr marL="0" lvl="0" indent="0">
              <a:spcAft>
                <a:spcPts val="600"/>
              </a:spcAft>
              <a:buNone/>
            </a:pPr>
            <a:r>
              <a:rPr lang="en-US" sz="2200" b="1" u="sng" dirty="0"/>
              <a:t>CAB LA as PrEP:</a:t>
            </a:r>
          </a:p>
          <a:p>
            <a:pPr lvl="0">
              <a:spcAft>
                <a:spcPts val="600"/>
              </a:spcAft>
            </a:pPr>
            <a:r>
              <a:rPr lang="en-US" sz="2200" b="1" dirty="0"/>
              <a:t>Planned missed injection (&gt;5 weeks since initiation injection or &gt;9 weeks since last continuation injection):</a:t>
            </a:r>
            <a:r>
              <a:rPr lang="en-US" sz="2200" dirty="0"/>
              <a:t> If injection is missed for a planned reason, initiate oral PrEP (oral CAB, TDF/FTC, or TAF/FTC) beginning when the injection is due and continuing until CAB LA can be administered. If it has been more than 12 weeks since their last injection, the individual can stay on oral PrEP or restart CAB LA injections with the 4-week loading dose.</a:t>
            </a:r>
          </a:p>
          <a:p>
            <a:pPr lvl="0">
              <a:spcAft>
                <a:spcPts val="600"/>
              </a:spcAft>
            </a:pPr>
            <a:r>
              <a:rPr lang="en-US" sz="2200" b="1" dirty="0"/>
              <a:t>Unplanned missed injections:</a:t>
            </a:r>
            <a:r>
              <a:rPr lang="en-US" sz="2200" dirty="0"/>
              <a:t> If injection is missed for an unplanned reason, determine why the individual is unable to return and refer them for appropriate services as needed. Offer the individual oral PrEP until injections can be resumed (if appropriate) and guidance as noted above for planned missed injections. </a:t>
            </a:r>
            <a:endParaRPr lang="en-US" sz="2200" b="1" dirty="0"/>
          </a:p>
          <a:p>
            <a:pPr marL="0" indent="0">
              <a:spcAft>
                <a:spcPts val="600"/>
              </a:spcAft>
              <a:buNone/>
            </a:pPr>
            <a:r>
              <a:rPr lang="en-US" sz="2200" b="1" u="sng" dirty="0"/>
              <a:t>SC LEN as PrEP:</a:t>
            </a:r>
          </a:p>
          <a:p>
            <a:pPr lvl="0">
              <a:spcAft>
                <a:spcPts val="600"/>
              </a:spcAft>
            </a:pPr>
            <a:r>
              <a:rPr lang="en-US" sz="2200" b="1" dirty="0"/>
              <a:t>Planned missed injection &gt;14 days late (&gt;28 weeks since the last injection):</a:t>
            </a:r>
            <a:r>
              <a:rPr lang="en-US" sz="2200" dirty="0"/>
              <a:t> If injection is missed for a planned reason, initiate oral LEN 300 mg once every 7 days (beginning when the injection is due) and continue until SC LEN can be administered, up to a maximum of 6 months (26 weeks). If the injection is missed beyond 6 months (i.e., more than 52 weeks since the last injection), transition the individual to another PrEP regimen if they plan to continue PrEP. If oral LEN is unavailable for bridging, prescribe another oral PrEP regimen.</a:t>
            </a:r>
          </a:p>
          <a:p>
            <a:pPr lvl="0"/>
            <a:r>
              <a:rPr lang="en-US" sz="2200" b="1" dirty="0"/>
              <a:t>Unplanned missed injection &gt;14 days late (&gt;28 weeks since the last injection):</a:t>
            </a:r>
            <a:r>
              <a:rPr lang="en-US" sz="2200" dirty="0"/>
              <a:t> If injection is missed for an unplanned reason, determine why the individual is unable to return and refer them for appropriate services as needed. Offer the individual oral LEN or another oral PrEP regimen as noted above for planned missed injections. </a:t>
            </a:r>
          </a:p>
          <a:p>
            <a:pPr lvl="0">
              <a:spcAft>
                <a:spcPts val="600"/>
              </a:spcAft>
            </a:pPr>
            <a:endParaRPr lang="en-US" sz="1800" dirty="0"/>
          </a:p>
        </p:txBody>
      </p:sp>
      <p:sp>
        <p:nvSpPr>
          <p:cNvPr id="4" name="Footer Placeholder 3">
            <a:extLst>
              <a:ext uri="{FF2B5EF4-FFF2-40B4-BE49-F238E27FC236}">
                <a16:creationId xmlns:a16="http://schemas.microsoft.com/office/drawing/2014/main" id="{91EF7452-7A9D-4794-AABE-6ED32E8A0FC1}"/>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5B31A39-40A9-446B-AE0F-EC64DE2F6289}"/>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C98E846A-E987-432F-A69E-D6E7D9AD42FC}"/>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922136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12268-8A2E-4B62-8357-C76DFFE4EFF8}"/>
              </a:ext>
            </a:extLst>
          </p:cNvPr>
          <p:cNvSpPr>
            <a:spLocks noGrp="1"/>
          </p:cNvSpPr>
          <p:nvPr>
            <p:ph type="title"/>
          </p:nvPr>
        </p:nvSpPr>
        <p:spPr/>
        <p:txBody>
          <a:bodyPr/>
          <a:lstStyle/>
          <a:p>
            <a:r>
              <a:rPr lang="en-US" dirty="0"/>
              <a:t>Key Points: SC LEN</a:t>
            </a:r>
          </a:p>
        </p:txBody>
      </p:sp>
      <p:sp>
        <p:nvSpPr>
          <p:cNvPr id="3" name="Content Placeholder 2">
            <a:extLst>
              <a:ext uri="{FF2B5EF4-FFF2-40B4-BE49-F238E27FC236}">
                <a16:creationId xmlns:a16="http://schemas.microsoft.com/office/drawing/2014/main" id="{56648A49-CDE4-42A0-BFEA-BAA9E8F61B71}"/>
              </a:ext>
            </a:extLst>
          </p:cNvPr>
          <p:cNvSpPr>
            <a:spLocks noGrp="1"/>
          </p:cNvSpPr>
          <p:nvPr>
            <p:ph idx="1"/>
          </p:nvPr>
        </p:nvSpPr>
        <p:spPr>
          <a:xfrm>
            <a:off x="838200" y="1587261"/>
            <a:ext cx="10515600" cy="3226280"/>
          </a:xfrm>
        </p:spPr>
        <p:txBody>
          <a:bodyPr>
            <a:normAutofit/>
          </a:bodyPr>
          <a:lstStyle/>
          <a:p>
            <a:r>
              <a:rPr lang="en-US" sz="2400" dirty="0"/>
              <a:t>Apply ice packs to the planned injection sites for 10 minutes before injection and use analgesics as needed to decrease discomfort from ISRs.</a:t>
            </a:r>
          </a:p>
          <a:p>
            <a:r>
              <a:rPr lang="en-US" sz="2400" dirty="0"/>
              <a:t>Administer SC LEN injections at a 90° angle to decrease the risk of ISRs.</a:t>
            </a:r>
          </a:p>
          <a:p>
            <a:r>
              <a:rPr lang="en-US" sz="2400" dirty="0"/>
              <a:t>The day 2 dose of oral LEN is necessary to assure adequate LEN levels during initiation.</a:t>
            </a:r>
          </a:p>
          <a:p>
            <a:r>
              <a:rPr lang="en-US" sz="2400" dirty="0"/>
              <a:t>Supplemental doses of SC LEN are recommended for individuals initiating either strong or moderate CYP3A inducers. </a:t>
            </a:r>
          </a:p>
        </p:txBody>
      </p:sp>
      <p:sp>
        <p:nvSpPr>
          <p:cNvPr id="4" name="Footer Placeholder 3">
            <a:extLst>
              <a:ext uri="{FF2B5EF4-FFF2-40B4-BE49-F238E27FC236}">
                <a16:creationId xmlns:a16="http://schemas.microsoft.com/office/drawing/2014/main" id="{3A3BCC7F-E7C0-40B6-8E0E-9935EF6A5B08}"/>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6AC39BB-3BEF-4B01-B552-B5EA923C6EE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593AE6A4-F3E6-4401-8093-94A67A6BA7C5}"/>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6247928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D514E-A99D-4DB8-ADDC-302C50307D75}"/>
              </a:ext>
            </a:extLst>
          </p:cNvPr>
          <p:cNvSpPr>
            <a:spLocks noGrp="1"/>
          </p:cNvSpPr>
          <p:nvPr>
            <p:ph type="title"/>
          </p:nvPr>
        </p:nvSpPr>
        <p:spPr/>
        <p:txBody>
          <a:bodyPr/>
          <a:lstStyle/>
          <a:p>
            <a:r>
              <a:rPr lang="en-US" dirty="0"/>
              <a:t>Key Point: Implementing Injectable PrEP</a:t>
            </a:r>
          </a:p>
        </p:txBody>
      </p:sp>
      <p:sp>
        <p:nvSpPr>
          <p:cNvPr id="3" name="Content Placeholder 2">
            <a:extLst>
              <a:ext uri="{FF2B5EF4-FFF2-40B4-BE49-F238E27FC236}">
                <a16:creationId xmlns:a16="http://schemas.microsoft.com/office/drawing/2014/main" id="{BB10BAF5-39AB-4789-8131-A6A6A2C9FF94}"/>
              </a:ext>
            </a:extLst>
          </p:cNvPr>
          <p:cNvSpPr>
            <a:spLocks noGrp="1"/>
          </p:cNvSpPr>
          <p:nvPr>
            <p:ph idx="1"/>
          </p:nvPr>
        </p:nvSpPr>
        <p:spPr/>
        <p:txBody>
          <a:bodyPr/>
          <a:lstStyle/>
          <a:p>
            <a:r>
              <a:rPr lang="en-US" dirty="0"/>
              <a:t>The logistics of implementing CAB LA and SC LEN in PrEP programs may be challenging and require institutional, clinician, and individual preparations. Procedures for obtaining prior authorizations, medication storage, scheduling and reminders, tracking systems, staff education, and staffing levels must be addressed with implementation plans appropriate to each setting.</a:t>
            </a:r>
          </a:p>
          <a:p>
            <a:r>
              <a:rPr lang="en-US" dirty="0"/>
              <a:t>See Checklist 3 in full guideline for more details.</a:t>
            </a:r>
          </a:p>
        </p:txBody>
      </p:sp>
      <p:sp>
        <p:nvSpPr>
          <p:cNvPr id="4" name="Footer Placeholder 3">
            <a:extLst>
              <a:ext uri="{FF2B5EF4-FFF2-40B4-BE49-F238E27FC236}">
                <a16:creationId xmlns:a16="http://schemas.microsoft.com/office/drawing/2014/main" id="{13EF4598-BA99-4787-ABE4-2639B39116AA}"/>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A3B06B3-CCBA-45CF-A222-D41BC5F4EC9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8ED49591-E397-4C78-BC02-C474E908E605}"/>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612702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0BEBF-01CD-0F67-B534-EFCC78FEA4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C88EF4-BCE9-7CBC-4AD4-8A48DD648527}"/>
              </a:ext>
            </a:extLst>
          </p:cNvPr>
          <p:cNvSpPr>
            <a:spLocks noGrp="1"/>
          </p:cNvSpPr>
          <p:nvPr>
            <p:ph type="title"/>
          </p:nvPr>
        </p:nvSpPr>
        <p:spPr>
          <a:xfrm>
            <a:off x="622540" y="37411"/>
            <a:ext cx="10515600" cy="1325563"/>
          </a:xfrm>
        </p:spPr>
        <p:txBody>
          <a:bodyPr/>
          <a:lstStyle/>
          <a:p>
            <a:r>
              <a:rPr lang="en-US" dirty="0"/>
              <a:t>Recommendations: Initiating PrEP</a:t>
            </a:r>
          </a:p>
        </p:txBody>
      </p:sp>
      <p:sp>
        <p:nvSpPr>
          <p:cNvPr id="3" name="Content Placeholder 2">
            <a:extLst>
              <a:ext uri="{FF2B5EF4-FFF2-40B4-BE49-F238E27FC236}">
                <a16:creationId xmlns:a16="http://schemas.microsoft.com/office/drawing/2014/main" id="{EADD4DA1-6FFE-0F3D-AD8F-1E8BAB474967}"/>
              </a:ext>
            </a:extLst>
          </p:cNvPr>
          <p:cNvSpPr>
            <a:spLocks noGrp="1"/>
          </p:cNvSpPr>
          <p:nvPr>
            <p:ph idx="1"/>
          </p:nvPr>
        </p:nvSpPr>
        <p:spPr>
          <a:xfrm>
            <a:off x="691551" y="1276709"/>
            <a:ext cx="10013830" cy="5348377"/>
          </a:xfrm>
        </p:spPr>
        <p:txBody>
          <a:bodyPr>
            <a:normAutofit/>
          </a:bodyPr>
          <a:lstStyle/>
          <a:p>
            <a:pPr>
              <a:spcAft>
                <a:spcPts val="600"/>
              </a:spcAft>
            </a:pPr>
            <a:r>
              <a:rPr lang="en-US" sz="2400" dirty="0"/>
              <a:t>Before prescribing PrEP, clinicians should assess all candidates for:</a:t>
            </a:r>
          </a:p>
          <a:p>
            <a:pPr lvl="1">
              <a:spcBef>
                <a:spcPts val="1000"/>
              </a:spcBef>
              <a:buFont typeface="Wingdings" panose="05000000000000000000" pitchFamily="2" charset="2"/>
              <a:buChar char="§"/>
            </a:pPr>
            <a:r>
              <a:rPr lang="en-US" sz="2400" dirty="0"/>
              <a:t>Symptoms or signs of acute HIV, including febrile, flu-like, or mono-like illness in the previous 6 weeks (A3)</a:t>
            </a:r>
          </a:p>
          <a:p>
            <a:pPr lvl="1">
              <a:spcBef>
                <a:spcPts val="1000"/>
              </a:spcBef>
              <a:buFont typeface="Wingdings" panose="05000000000000000000" pitchFamily="2" charset="2"/>
              <a:buChar char="§"/>
            </a:pPr>
            <a:r>
              <a:rPr lang="en-US" sz="2400" dirty="0"/>
              <a:t>Risk encounters within the previous 72 hours that require PEP before PrEP (A3)</a:t>
            </a:r>
          </a:p>
          <a:p>
            <a:pPr lvl="1">
              <a:spcBef>
                <a:spcPts val="1000"/>
              </a:spcBef>
              <a:buFont typeface="Wingdings" panose="05000000000000000000" pitchFamily="2" charset="2"/>
              <a:buChar char="§"/>
            </a:pPr>
            <a:r>
              <a:rPr lang="en-US" sz="2400" dirty="0"/>
              <a:t>Reproductive plans (A3)</a:t>
            </a:r>
          </a:p>
          <a:p>
            <a:pPr lvl="1">
              <a:spcBef>
                <a:spcPts val="1000"/>
              </a:spcBef>
              <a:buFont typeface="Wingdings" panose="05000000000000000000" pitchFamily="2" charset="2"/>
              <a:buChar char="§"/>
            </a:pPr>
            <a:r>
              <a:rPr lang="en-US" sz="2400" dirty="0"/>
              <a:t>Potential drug-drug interactions or increased risk of nephrotoxicity with concomitant medications (A3)</a:t>
            </a:r>
          </a:p>
          <a:p>
            <a:pPr>
              <a:spcAft>
                <a:spcPts val="600"/>
              </a:spcAft>
            </a:pPr>
            <a:r>
              <a:rPr lang="en-US" sz="2400" dirty="0"/>
              <a:t>Clinicians should perform baseline laboratory testing as recommended in </a:t>
            </a:r>
            <a:r>
              <a:rPr lang="en-US" sz="2400" i="1" dirty="0"/>
              <a:t>Recommended Lab Tests for All individuals Within 1 Week Before Initiating PrEP</a:t>
            </a:r>
            <a:r>
              <a:rPr lang="en-US" sz="2400" dirty="0"/>
              <a:t> (Table 3 in full guideline).</a:t>
            </a:r>
          </a:p>
          <a:p>
            <a:endParaRPr lang="en-US" dirty="0"/>
          </a:p>
        </p:txBody>
      </p:sp>
      <p:sp>
        <p:nvSpPr>
          <p:cNvPr id="4" name="Footer Placeholder 3">
            <a:extLst>
              <a:ext uri="{FF2B5EF4-FFF2-40B4-BE49-F238E27FC236}">
                <a16:creationId xmlns:a16="http://schemas.microsoft.com/office/drawing/2014/main" id="{A263DFAB-71D3-7B21-69D3-6005815BF26F}"/>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A1D1BDB-3F82-971A-ADAA-9C813B6C4CE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A7B91444-7266-6F1D-F919-C7B9C1E802B1}"/>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773561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D83F4-96CE-47D8-9D6A-36EC7C33E6B9}"/>
              </a:ext>
            </a:extLst>
          </p:cNvPr>
          <p:cNvSpPr>
            <a:spLocks noGrp="1"/>
          </p:cNvSpPr>
          <p:nvPr>
            <p:ph type="title"/>
          </p:nvPr>
        </p:nvSpPr>
        <p:spPr>
          <a:xfrm>
            <a:off x="838200" y="501650"/>
            <a:ext cx="10515600" cy="1325563"/>
          </a:xfrm>
        </p:spPr>
        <p:txBody>
          <a:bodyPr/>
          <a:lstStyle/>
          <a:p>
            <a:r>
              <a:rPr lang="en-US" dirty="0"/>
              <a:t>Key Points: </a:t>
            </a:r>
            <a:br>
              <a:rPr lang="en-US" dirty="0"/>
            </a:br>
            <a:r>
              <a:rPr lang="en-US" dirty="0"/>
              <a:t>Improving PrEP Equity, Uptake, and Persistence</a:t>
            </a:r>
          </a:p>
        </p:txBody>
      </p:sp>
      <p:sp>
        <p:nvSpPr>
          <p:cNvPr id="3" name="Content Placeholder 2">
            <a:extLst>
              <a:ext uri="{FF2B5EF4-FFF2-40B4-BE49-F238E27FC236}">
                <a16:creationId xmlns:a16="http://schemas.microsoft.com/office/drawing/2014/main" id="{72FFC657-B8E4-4778-95B5-FCE1C449AA2A}"/>
              </a:ext>
            </a:extLst>
          </p:cNvPr>
          <p:cNvSpPr>
            <a:spLocks noGrp="1"/>
          </p:cNvSpPr>
          <p:nvPr>
            <p:ph idx="1"/>
          </p:nvPr>
        </p:nvSpPr>
        <p:spPr>
          <a:xfrm>
            <a:off x="838200" y="2005012"/>
            <a:ext cx="10695317" cy="4351338"/>
          </a:xfrm>
        </p:spPr>
        <p:txBody>
          <a:bodyPr>
            <a:normAutofit/>
          </a:bodyPr>
          <a:lstStyle/>
          <a:p>
            <a:pPr>
              <a:spcAft>
                <a:spcPts val="600"/>
              </a:spcAft>
            </a:pPr>
            <a:r>
              <a:rPr lang="en-US" sz="2400" dirty="0"/>
              <a:t>Offering PrEP choice improves uptake, adherence, persistence, and satisfaction.</a:t>
            </a:r>
          </a:p>
          <a:p>
            <a:pPr>
              <a:spcAft>
                <a:spcPts val="600"/>
              </a:spcAft>
            </a:pPr>
            <a:r>
              <a:rPr lang="en-US" sz="2400" dirty="0"/>
              <a:t>Individualized strategies to support PrEP adherence may improve PrEP persistence.</a:t>
            </a:r>
          </a:p>
          <a:p>
            <a:pPr>
              <a:spcAft>
                <a:spcPts val="600"/>
              </a:spcAft>
            </a:pPr>
            <a:r>
              <a:rPr lang="en-US" sz="2400" dirty="0"/>
              <a:t>PrEP use may be episodic as individuals start and stop based on fluctuations in risk. </a:t>
            </a:r>
          </a:p>
          <a:p>
            <a:pPr>
              <a:spcAft>
                <a:spcPts val="600"/>
              </a:spcAft>
            </a:pPr>
            <a:r>
              <a:rPr lang="en-US" sz="2400" dirty="0"/>
              <a:t>Providing gender-affirming care to transgender individuals can increase their engagement in PrEP care.</a:t>
            </a:r>
          </a:p>
          <a:p>
            <a:pPr>
              <a:spcAft>
                <a:spcPts val="600"/>
              </a:spcAft>
            </a:pPr>
            <a:r>
              <a:rPr lang="en-US" sz="2400" dirty="0"/>
              <a:t>TDF/FTC, TAF/FTC, CAB LA, and SC LEN are not expected to lower estrogen levels, and addressing this directly with transgender women may improve their willingness to take and adhere to PrEP.</a:t>
            </a:r>
          </a:p>
        </p:txBody>
      </p:sp>
      <p:sp>
        <p:nvSpPr>
          <p:cNvPr id="4" name="Footer Placeholder 3">
            <a:extLst>
              <a:ext uri="{FF2B5EF4-FFF2-40B4-BE49-F238E27FC236}">
                <a16:creationId xmlns:a16="http://schemas.microsoft.com/office/drawing/2014/main" id="{07532957-362A-4773-AEB6-A4C04B7C7A61}"/>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DB40B6E3-A950-4F62-9B4E-3A68A29092DE}"/>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F183DA32-7DEA-4C15-A5AB-65C0B312D03C}"/>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966093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F7E1B-AA45-498E-AB5F-FC3727448155}"/>
              </a:ext>
            </a:extLst>
          </p:cNvPr>
          <p:cNvSpPr>
            <a:spLocks noGrp="1"/>
          </p:cNvSpPr>
          <p:nvPr>
            <p:ph type="title"/>
          </p:nvPr>
        </p:nvSpPr>
        <p:spPr>
          <a:xfrm>
            <a:off x="622540" y="37411"/>
            <a:ext cx="10515600" cy="1325563"/>
          </a:xfrm>
        </p:spPr>
        <p:txBody>
          <a:bodyPr/>
          <a:lstStyle/>
          <a:p>
            <a:r>
              <a:rPr lang="en-US" dirty="0"/>
              <a:t>Recommendations: Initiating PrEP, </a:t>
            </a:r>
            <a:r>
              <a:rPr lang="en-US" sz="2800" i="1" dirty="0"/>
              <a:t>continued</a:t>
            </a:r>
            <a:endParaRPr lang="en-US" i="1" dirty="0"/>
          </a:p>
        </p:txBody>
      </p:sp>
      <p:sp>
        <p:nvSpPr>
          <p:cNvPr id="3" name="Content Placeholder 2">
            <a:extLst>
              <a:ext uri="{FF2B5EF4-FFF2-40B4-BE49-F238E27FC236}">
                <a16:creationId xmlns:a16="http://schemas.microsoft.com/office/drawing/2014/main" id="{448EFF45-359E-4841-ABD5-9A4527426164}"/>
              </a:ext>
            </a:extLst>
          </p:cNvPr>
          <p:cNvSpPr>
            <a:spLocks noGrp="1"/>
          </p:cNvSpPr>
          <p:nvPr>
            <p:ph idx="1"/>
          </p:nvPr>
        </p:nvSpPr>
        <p:spPr>
          <a:xfrm>
            <a:off x="708804" y="1121434"/>
            <a:ext cx="10644996" cy="5348377"/>
          </a:xfrm>
        </p:spPr>
        <p:txBody>
          <a:bodyPr>
            <a:normAutofit fontScale="92500" lnSpcReduction="20000"/>
          </a:bodyPr>
          <a:lstStyle/>
          <a:p>
            <a:pPr>
              <a:spcAft>
                <a:spcPts val="600"/>
              </a:spcAft>
            </a:pPr>
            <a:r>
              <a:rPr lang="en-US" sz="2400" dirty="0"/>
              <a:t>Clinicians should recommend same-day PrEP initiation while laboratory results are pending in candidates for whom there are no signs or symptoms of acute HIV infection, no history of renal disease, and no concern for HIV exposure in the previous 72 hours requiring PEP. (A2) </a:t>
            </a:r>
          </a:p>
          <a:p>
            <a:pPr>
              <a:spcAft>
                <a:spcPts val="600"/>
              </a:spcAft>
            </a:pPr>
            <a:r>
              <a:rPr lang="en-US" sz="2400" dirty="0"/>
              <a:t>For same-day initiation of PrEP, clinicians should obtain a rapid HIV test and order a laboratory-based HIV-1/2 Ag/Ab combination immunoassay and an HIV RNA test for all candidates unless there are laboratory-based HIV test results in the past 7 days (A3) and ensure that HIV test results are available and acted upon within 7 days of initiation. (A3) </a:t>
            </a:r>
          </a:p>
          <a:p>
            <a:pPr>
              <a:spcAft>
                <a:spcPts val="600"/>
              </a:spcAft>
            </a:pPr>
            <a:r>
              <a:rPr lang="en-US" sz="2400" dirty="0"/>
              <a:t>If a patient has a positive baseline HIV test result after oral PrEP initiation, the clinician should intensify the PrEP regimen to fully suppressive ART and refer the patient to an experienced HIV care provider for ongoing care. (A3)</a:t>
            </a:r>
          </a:p>
          <a:p>
            <a:pPr>
              <a:spcAft>
                <a:spcPts val="600"/>
              </a:spcAft>
            </a:pPr>
            <a:r>
              <a:rPr lang="en-US" sz="2400" dirty="0"/>
              <a:t>If a long-acting injectable PrEP regimen is chosen but same-day initiation is not possible, the clinician should initiate oral PrEP until injectable PrEP is available unless the individual declines. (A3)</a:t>
            </a:r>
          </a:p>
          <a:p>
            <a:pPr>
              <a:spcAft>
                <a:spcPts val="600"/>
              </a:spcAft>
            </a:pPr>
            <a:r>
              <a:rPr lang="en-US" sz="2400" dirty="0"/>
              <a:t>If same-day initiation is not possible, clinicians should repeat laboratory-based HIV-1/2 Ag/Ab and HIV RNA testing if more than 1 week has lapsed since HIV testing was performed (A3) and ensure that HIV test results are available and acted upon within 7 days of initiation. (A3) </a:t>
            </a:r>
          </a:p>
        </p:txBody>
      </p:sp>
      <p:sp>
        <p:nvSpPr>
          <p:cNvPr id="4" name="Footer Placeholder 3">
            <a:extLst>
              <a:ext uri="{FF2B5EF4-FFF2-40B4-BE49-F238E27FC236}">
                <a16:creationId xmlns:a16="http://schemas.microsoft.com/office/drawing/2014/main" id="{8FE16B94-C98B-42F0-95C7-E314DC9D729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1DBB6DD5-3FB1-43E6-BDF1-C861C269D82B}"/>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268EFAD-06FA-4C40-B152-61F1F7D2B018}"/>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914023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44CCF-9100-3D3B-2467-8A7C3CF0D2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527F6-CA63-F2B4-F16E-C97D34C7FDCB}"/>
              </a:ext>
            </a:extLst>
          </p:cNvPr>
          <p:cNvSpPr>
            <a:spLocks noGrp="1"/>
          </p:cNvSpPr>
          <p:nvPr>
            <p:ph type="title"/>
          </p:nvPr>
        </p:nvSpPr>
        <p:spPr>
          <a:xfrm>
            <a:off x="622540" y="37411"/>
            <a:ext cx="10515600" cy="1325563"/>
          </a:xfrm>
        </p:spPr>
        <p:txBody>
          <a:bodyPr/>
          <a:lstStyle/>
          <a:p>
            <a:r>
              <a:rPr lang="en-US" dirty="0"/>
              <a:t>Recommendations: Initiating PrEP, </a:t>
            </a:r>
            <a:r>
              <a:rPr lang="en-US" sz="2800" i="1" dirty="0"/>
              <a:t>continued</a:t>
            </a:r>
            <a:endParaRPr lang="en-US" i="1" dirty="0"/>
          </a:p>
        </p:txBody>
      </p:sp>
      <p:sp>
        <p:nvSpPr>
          <p:cNvPr id="3" name="Content Placeholder 2">
            <a:extLst>
              <a:ext uri="{FF2B5EF4-FFF2-40B4-BE49-F238E27FC236}">
                <a16:creationId xmlns:a16="http://schemas.microsoft.com/office/drawing/2014/main" id="{9DC4F168-7A68-7B84-8CCF-C1DA0E1852DC}"/>
              </a:ext>
            </a:extLst>
          </p:cNvPr>
          <p:cNvSpPr>
            <a:spLocks noGrp="1"/>
          </p:cNvSpPr>
          <p:nvPr>
            <p:ph idx="1"/>
          </p:nvPr>
        </p:nvSpPr>
        <p:spPr>
          <a:xfrm>
            <a:off x="708804" y="1121434"/>
            <a:ext cx="10644996" cy="5348377"/>
          </a:xfrm>
        </p:spPr>
        <p:txBody>
          <a:bodyPr>
            <a:normAutofit fontScale="92500" lnSpcReduction="10000"/>
          </a:bodyPr>
          <a:lstStyle/>
          <a:p>
            <a:pPr>
              <a:spcAft>
                <a:spcPts val="600"/>
              </a:spcAft>
            </a:pPr>
            <a:r>
              <a:rPr lang="en-US" sz="2400" dirty="0"/>
              <a:t>If an individual has been exposed to HIV within the previous 72 hours, the clinician should recommend PEP before PrEP. (A1) </a:t>
            </a:r>
          </a:p>
          <a:p>
            <a:pPr>
              <a:spcAft>
                <a:spcPts val="600"/>
              </a:spcAft>
            </a:pPr>
            <a:r>
              <a:rPr lang="en-US" sz="2400" dirty="0"/>
              <a:t>Clinicians should not wait to initiate PrEP in individuals who have had a potential exposure to HIV and are no longer eligible for PEP (&gt;72 hours) but are still in the window period for seroconversion when an HIV test cannot detect infection; doing so risks additional exposures and significant delays in PrEP. (A*) </a:t>
            </a:r>
          </a:p>
          <a:p>
            <a:pPr>
              <a:spcAft>
                <a:spcPts val="600"/>
              </a:spcAft>
            </a:pPr>
            <a:r>
              <a:rPr lang="en-US" sz="2400" dirty="0"/>
              <a:t>Clinicians should repeat HIV testing 1 month after PrEP initiation in individuals who report a risk exposure in the 30 days before PrEP initiation. (A2†)</a:t>
            </a:r>
          </a:p>
          <a:p>
            <a:pPr>
              <a:spcAft>
                <a:spcPts val="600"/>
              </a:spcAft>
            </a:pPr>
            <a:r>
              <a:rPr lang="en-US" sz="2400" dirty="0"/>
              <a:t>If a patient has a positive HIV test result after receiving the first CAB LA injection, the clinician should consult with an experienced HIV care provider to identify the best strategy for ART intensification. (A3) To consult an expert, call the NYSDOH AI CEI Line at 1-866-637-2342.</a:t>
            </a:r>
          </a:p>
          <a:p>
            <a:pPr>
              <a:spcAft>
                <a:spcPts val="600"/>
              </a:spcAft>
            </a:pPr>
            <a:r>
              <a:rPr lang="en-US" sz="2400" dirty="0"/>
              <a:t>If a patient has a positive HIV test result after receiving the first dose of SC LEN, clinicians should initiate any preferred ART regimen, or alternative ART regimen based on individual patient need, and refer the patient to an experienced HIV care provider for ongoing care. (A3)</a:t>
            </a:r>
          </a:p>
        </p:txBody>
      </p:sp>
      <p:sp>
        <p:nvSpPr>
          <p:cNvPr id="4" name="Footer Placeholder 3">
            <a:extLst>
              <a:ext uri="{FF2B5EF4-FFF2-40B4-BE49-F238E27FC236}">
                <a16:creationId xmlns:a16="http://schemas.microsoft.com/office/drawing/2014/main" id="{25165719-9707-A65E-A428-09C67CE68CAC}"/>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D2568872-ECF0-3DAF-977F-FA7F8CCED014}"/>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E4BE4D1-8717-9E72-FEEB-A46E4112D29D}"/>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9945775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24E5F-8822-4F13-8006-1198BB081C6F}"/>
              </a:ext>
            </a:extLst>
          </p:cNvPr>
          <p:cNvSpPr>
            <a:spLocks noGrp="1"/>
          </p:cNvSpPr>
          <p:nvPr>
            <p:ph type="title"/>
          </p:nvPr>
        </p:nvSpPr>
        <p:spPr>
          <a:xfrm>
            <a:off x="691551" y="66516"/>
            <a:ext cx="10515600" cy="1325563"/>
          </a:xfrm>
        </p:spPr>
        <p:txBody>
          <a:bodyPr>
            <a:normAutofit/>
          </a:bodyPr>
          <a:lstStyle/>
          <a:p>
            <a:r>
              <a:rPr lang="en-US" sz="3200" dirty="0"/>
              <a:t>Recommended Lab Tests for All Patients </a:t>
            </a:r>
            <a:br>
              <a:rPr lang="en-US" sz="3200" dirty="0"/>
            </a:br>
            <a:r>
              <a:rPr lang="en-US" sz="3200" dirty="0"/>
              <a:t>Within 1 Week Before Initiating PrEP</a:t>
            </a:r>
          </a:p>
        </p:txBody>
      </p:sp>
      <p:graphicFrame>
        <p:nvGraphicFramePr>
          <p:cNvPr id="7" name="Content Placeholder 6">
            <a:extLst>
              <a:ext uri="{FF2B5EF4-FFF2-40B4-BE49-F238E27FC236}">
                <a16:creationId xmlns:a16="http://schemas.microsoft.com/office/drawing/2014/main" id="{56495980-8A0E-4A00-9631-A961636186BE}"/>
              </a:ext>
            </a:extLst>
          </p:cNvPr>
          <p:cNvGraphicFramePr>
            <a:graphicFrameLocks noGrp="1"/>
          </p:cNvGraphicFramePr>
          <p:nvPr>
            <p:ph idx="1"/>
            <p:extLst>
              <p:ext uri="{D42A27DB-BD31-4B8C-83A1-F6EECF244321}">
                <p14:modId xmlns:p14="http://schemas.microsoft.com/office/powerpoint/2010/main" val="1160665700"/>
              </p:ext>
            </p:extLst>
          </p:nvPr>
        </p:nvGraphicFramePr>
        <p:xfrm>
          <a:off x="691551" y="1322070"/>
          <a:ext cx="10515600" cy="4815840"/>
        </p:xfrm>
        <a:graphic>
          <a:graphicData uri="http://schemas.openxmlformats.org/drawingml/2006/table">
            <a:tbl>
              <a:tblPr firstRow="1" bandRow="1">
                <a:tableStyleId>{5940675A-B579-460E-94D1-54222C63F5DA}</a:tableStyleId>
              </a:tblPr>
              <a:tblGrid>
                <a:gridCol w="1654834">
                  <a:extLst>
                    <a:ext uri="{9D8B030D-6E8A-4147-A177-3AD203B41FA5}">
                      <a16:colId xmlns:a16="http://schemas.microsoft.com/office/drawing/2014/main" val="2798979548"/>
                    </a:ext>
                  </a:extLst>
                </a:gridCol>
                <a:gridCol w="2035834">
                  <a:extLst>
                    <a:ext uri="{9D8B030D-6E8A-4147-A177-3AD203B41FA5}">
                      <a16:colId xmlns:a16="http://schemas.microsoft.com/office/drawing/2014/main" val="487008509"/>
                    </a:ext>
                  </a:extLst>
                </a:gridCol>
                <a:gridCol w="6824932">
                  <a:extLst>
                    <a:ext uri="{9D8B030D-6E8A-4147-A177-3AD203B41FA5}">
                      <a16:colId xmlns:a16="http://schemas.microsoft.com/office/drawing/2014/main" val="99867027"/>
                    </a:ext>
                  </a:extLst>
                </a:gridCol>
              </a:tblGrid>
              <a:tr h="370840">
                <a:tc>
                  <a:txBody>
                    <a:bodyPr/>
                    <a:lstStyle/>
                    <a:p>
                      <a:r>
                        <a:rPr lang="en-US" b="1" dirty="0">
                          <a:solidFill>
                            <a:schemeClr val="bg1"/>
                          </a:solidFill>
                        </a:rPr>
                        <a:t>Purpose (rating)</a:t>
                      </a:r>
                    </a:p>
                  </a:txBody>
                  <a:tcPr anchor="b">
                    <a:solidFill>
                      <a:srgbClr val="523178"/>
                    </a:solidFill>
                  </a:tcPr>
                </a:tc>
                <a:tc>
                  <a:txBody>
                    <a:bodyPr/>
                    <a:lstStyle/>
                    <a:p>
                      <a:r>
                        <a:rPr lang="en-US" b="1" dirty="0">
                          <a:solidFill>
                            <a:schemeClr val="bg1"/>
                          </a:solidFill>
                        </a:rPr>
                        <a:t>Test</a:t>
                      </a:r>
                    </a:p>
                  </a:txBody>
                  <a:tcPr anchor="b">
                    <a:solidFill>
                      <a:srgbClr val="523178"/>
                    </a:solidFill>
                  </a:tcPr>
                </a:tc>
                <a:tc>
                  <a:txBody>
                    <a:bodyPr/>
                    <a:lstStyle/>
                    <a:p>
                      <a:r>
                        <a:rPr lang="en-US" b="1" dirty="0">
                          <a:solidFill>
                            <a:schemeClr val="bg1"/>
                          </a:solidFill>
                        </a:rPr>
                        <a:t>Comments</a:t>
                      </a:r>
                    </a:p>
                  </a:txBody>
                  <a:tcPr anchor="b">
                    <a:solidFill>
                      <a:srgbClr val="523178"/>
                    </a:solidFill>
                  </a:tcPr>
                </a:tc>
                <a:extLst>
                  <a:ext uri="{0D108BD9-81ED-4DB2-BD59-A6C34878D82A}">
                    <a16:rowId xmlns:a16="http://schemas.microsoft.com/office/drawing/2014/main" val="786738084"/>
                  </a:ext>
                </a:extLst>
              </a:tr>
              <a:tr h="370840">
                <a:tc>
                  <a:txBody>
                    <a:bodyPr/>
                    <a:lstStyle/>
                    <a:p>
                      <a:pPr marL="0" indent="0">
                        <a:buFont typeface="Arial" panose="020B0604020202020204" pitchFamily="34" charset="0"/>
                        <a:buNone/>
                      </a:pPr>
                      <a:r>
                        <a:rPr lang="en-US" sz="1600" dirty="0"/>
                        <a:t>HIV status (A*)</a:t>
                      </a:r>
                    </a:p>
                  </a:txBody>
                  <a:tcPr/>
                </a:tc>
                <a:tc>
                  <a:txBody>
                    <a:bodyPr/>
                    <a:lstStyle/>
                    <a:p>
                      <a:pPr marL="285750" indent="-285750">
                        <a:buFont typeface="Arial" panose="020B0604020202020204" pitchFamily="34" charset="0"/>
                        <a:buChar char="•"/>
                      </a:pPr>
                      <a:r>
                        <a:rPr lang="en-US" sz="1600" dirty="0"/>
                        <a:t>Baseline HIV-1/2 Ag/Ab combination immunoassay</a:t>
                      </a:r>
                    </a:p>
                    <a:p>
                      <a:pPr marL="285750" indent="-285750">
                        <a:buFont typeface="Arial" panose="020B0604020202020204" pitchFamily="34" charset="0"/>
                        <a:buChar char="•"/>
                      </a:pPr>
                      <a:r>
                        <a:rPr lang="en-US" sz="1600" dirty="0"/>
                        <a:t>HIV RNA assay</a:t>
                      </a:r>
                    </a:p>
                  </a:txBody>
                  <a:tcPr/>
                </a:tc>
                <a:tc>
                  <a:txBody>
                    <a:bodyPr/>
                    <a:lstStyle/>
                    <a:p>
                      <a:pPr marL="285750" indent="-285750">
                        <a:buFont typeface="Arial" panose="020B0604020202020204" pitchFamily="34" charset="0"/>
                        <a:buChar char="•"/>
                      </a:pPr>
                      <a:r>
                        <a:rPr lang="en-US" sz="1600" dirty="0"/>
                        <a:t>A lab-based HIV Ag/Ab within the past 7 days. For same-day initiation, a rapid HIV test plus a lab-based test is required.</a:t>
                      </a:r>
                    </a:p>
                    <a:p>
                      <a:pPr marL="285750" indent="-285750">
                        <a:buFont typeface="Arial" panose="020B0604020202020204" pitchFamily="34" charset="0"/>
                        <a:buChar char="•"/>
                      </a:pPr>
                      <a:r>
                        <a:rPr lang="en-US" sz="1600" dirty="0"/>
                        <a:t>A negative HIV RNA assay more confidently rules out acute HIV infection, as individuals may be reluctant to disclose risk behavior.</a:t>
                      </a:r>
                    </a:p>
                    <a:p>
                      <a:pPr marL="285750" indent="-285750">
                        <a:buFont typeface="Arial" panose="020B0604020202020204" pitchFamily="34" charset="0"/>
                        <a:buChar char="•"/>
                      </a:pPr>
                      <a:r>
                        <a:rPr lang="en-US" sz="1600" dirty="0"/>
                        <a:t>HIV RNA testing is not required at initiation if switching PrEP regimens.</a:t>
                      </a:r>
                    </a:p>
                  </a:txBody>
                  <a:tcPr/>
                </a:tc>
                <a:extLst>
                  <a:ext uri="{0D108BD9-81ED-4DB2-BD59-A6C34878D82A}">
                    <a16:rowId xmlns:a16="http://schemas.microsoft.com/office/drawing/2014/main" val="2533675910"/>
                  </a:ext>
                </a:extLst>
              </a:tr>
              <a:tr h="370840">
                <a:tc>
                  <a:txBody>
                    <a:bodyPr/>
                    <a:lstStyle/>
                    <a:p>
                      <a:pPr marL="0" indent="0">
                        <a:buFont typeface="Arial" panose="020B0604020202020204" pitchFamily="34" charset="0"/>
                        <a:buNone/>
                      </a:pPr>
                      <a:r>
                        <a:rPr lang="en-US" sz="1600" dirty="0"/>
                        <a:t>Renal function (A*)</a:t>
                      </a:r>
                    </a:p>
                  </a:txBody>
                  <a:tcPr/>
                </a:tc>
                <a:tc>
                  <a:txBody>
                    <a:bodyPr/>
                    <a:lstStyle/>
                    <a:p>
                      <a:pPr marL="0" indent="0">
                        <a:buFont typeface="Arial" panose="020B0604020202020204" pitchFamily="34" charset="0"/>
                        <a:buNone/>
                      </a:pPr>
                      <a:r>
                        <a:rPr lang="en-US" sz="1600" dirty="0"/>
                        <a:t>Serum creatinine and calculated CrCl</a:t>
                      </a:r>
                    </a:p>
                  </a:txBody>
                  <a:tcPr/>
                </a:tc>
                <a:tc>
                  <a:txBody>
                    <a:bodyPr/>
                    <a:lstStyle/>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TDF/FTC:</a:t>
                      </a:r>
                      <a:r>
                        <a:rPr lang="en-US" sz="1600" kern="1200" dirty="0">
                          <a:solidFill>
                            <a:schemeClr val="tx1"/>
                          </a:solidFill>
                          <a:effectLst/>
                          <a:latin typeface="+mn-lt"/>
                          <a:ea typeface="+mn-ea"/>
                          <a:cs typeface="+mn-cs"/>
                        </a:rPr>
                        <a:t> Do not initiate in individuals with confirmed CrCl &lt;60 mL/min. </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TAF/FTC:</a:t>
                      </a:r>
                      <a:r>
                        <a:rPr lang="en-US" sz="1600" kern="1200" dirty="0">
                          <a:solidFill>
                            <a:schemeClr val="tx1"/>
                          </a:solidFill>
                          <a:effectLst/>
                          <a:latin typeface="+mn-lt"/>
                          <a:ea typeface="+mn-ea"/>
                          <a:cs typeface="+mn-cs"/>
                        </a:rPr>
                        <a:t> Do not initiate in individuals with confirmed CrCl &lt;30 mL/min.</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CAB LA:</a:t>
                      </a:r>
                      <a:r>
                        <a:rPr lang="en-US" sz="1600" kern="1200" dirty="0">
                          <a:solidFill>
                            <a:schemeClr val="tx1"/>
                          </a:solidFill>
                          <a:effectLst/>
                          <a:latin typeface="+mn-lt"/>
                          <a:ea typeface="+mn-ea"/>
                          <a:cs typeface="+mn-cs"/>
                        </a:rPr>
                        <a:t> Increase monitoring for adverse effects in individuals with CrCl &lt;30 mL/min.</a:t>
                      </a:r>
                    </a:p>
                    <a:p>
                      <a:pPr marL="285750" indent="-285750">
                        <a:buFont typeface="Arial" panose="020B0604020202020204" pitchFamily="34" charset="0"/>
                        <a:buChar char="•"/>
                      </a:pPr>
                      <a:r>
                        <a:rPr lang="en-US" sz="1600" b="1" kern="1200" dirty="0">
                          <a:solidFill>
                            <a:schemeClr val="tx1"/>
                          </a:solidFill>
                          <a:effectLst/>
                          <a:latin typeface="+mn-lt"/>
                          <a:ea typeface="+mn-ea"/>
                          <a:cs typeface="+mn-cs"/>
                        </a:rPr>
                        <a:t>SC LEN:</a:t>
                      </a:r>
                      <a:r>
                        <a:rPr lang="en-US" sz="1600" kern="1200" dirty="0">
                          <a:solidFill>
                            <a:schemeClr val="tx1"/>
                          </a:solidFill>
                          <a:effectLst/>
                          <a:latin typeface="+mn-lt"/>
                          <a:ea typeface="+mn-ea"/>
                          <a:cs typeface="+mn-cs"/>
                        </a:rPr>
                        <a:t> Increase monitoring for adverse effects in individuals with CrCl &lt;15 mL/min.</a:t>
                      </a:r>
                      <a:endParaRPr lang="en-US" sz="1400" dirty="0"/>
                    </a:p>
                  </a:txBody>
                  <a:tcPr/>
                </a:tc>
                <a:extLst>
                  <a:ext uri="{0D108BD9-81ED-4DB2-BD59-A6C34878D82A}">
                    <a16:rowId xmlns:a16="http://schemas.microsoft.com/office/drawing/2014/main" val="3955203041"/>
                  </a:ext>
                </a:extLst>
              </a:tr>
              <a:tr h="370840">
                <a:tc>
                  <a:txBody>
                    <a:bodyPr/>
                    <a:lstStyle/>
                    <a:p>
                      <a:pPr marL="0" indent="0">
                        <a:buFont typeface="Arial" panose="020B0604020202020204" pitchFamily="34" charset="0"/>
                        <a:buNone/>
                      </a:pPr>
                      <a:r>
                        <a:rPr lang="en-US" sz="1600" dirty="0"/>
                        <a:t>Pregnancy status (A3)</a:t>
                      </a:r>
                    </a:p>
                  </a:txBody>
                  <a:tcPr/>
                </a:tc>
                <a:tc>
                  <a:txBody>
                    <a:bodyPr/>
                    <a:lstStyle/>
                    <a:p>
                      <a:pPr marL="0" indent="0">
                        <a:buFont typeface="Arial" panose="020B0604020202020204" pitchFamily="34" charset="0"/>
                        <a:buNone/>
                      </a:pPr>
                      <a:r>
                        <a:rPr lang="en-US" sz="1600" dirty="0"/>
                        <a:t>Pregnancy test for all individuals of childbearing potential</a:t>
                      </a:r>
                    </a:p>
                  </a:txBody>
                  <a:tcPr/>
                </a:tc>
                <a:tc>
                  <a:txBody>
                    <a:bodyPr/>
                    <a:lstStyle/>
                    <a:p>
                      <a:pPr marL="285750" lvl="0" indent="-285750">
                        <a:buFont typeface="Arial" panose="020B0604020202020204" pitchFamily="34" charset="0"/>
                        <a:buChar char="•"/>
                      </a:pPr>
                      <a:r>
                        <a:rPr lang="en-US" sz="1600" kern="1200" dirty="0">
                          <a:solidFill>
                            <a:schemeClr val="tx1"/>
                          </a:solidFill>
                          <a:effectLst/>
                          <a:latin typeface="+mn-lt"/>
                          <a:ea typeface="+mn-ea"/>
                          <a:cs typeface="+mn-cs"/>
                        </a:rPr>
                        <a:t>Discuss the importance of preventing HIV during pregnancy with anyone who is or may become pregnant while using PrEP. </a:t>
                      </a:r>
                    </a:p>
                    <a:p>
                      <a:pPr marL="285750" indent="-285750">
                        <a:buFont typeface="Arial" panose="020B0604020202020204" pitchFamily="34" charset="0"/>
                        <a:buChar char="•"/>
                      </a:pPr>
                      <a:r>
                        <a:rPr lang="en-US" sz="1600" b="1" kern="1200" dirty="0">
                          <a:solidFill>
                            <a:schemeClr val="tx1"/>
                          </a:solidFill>
                          <a:effectLst/>
                          <a:latin typeface="+mn-lt"/>
                          <a:ea typeface="+mn-ea"/>
                          <a:cs typeface="+mn-cs"/>
                        </a:rPr>
                        <a:t>TDF/FTC, TAF/FTC, CAB LA, and SC LEN:</a:t>
                      </a:r>
                      <a:r>
                        <a:rPr lang="en-US" sz="1600" kern="1200" dirty="0">
                          <a:solidFill>
                            <a:schemeClr val="tx1"/>
                          </a:solidFill>
                          <a:effectLst/>
                          <a:latin typeface="+mn-lt"/>
                          <a:ea typeface="+mn-ea"/>
                          <a:cs typeface="+mn-cs"/>
                        </a:rPr>
                        <a:t> Discuss risks, benefits, and available data suggesting no increased risk of pregnancy complications or negative birth outcomes.</a:t>
                      </a:r>
                      <a:endParaRPr lang="en-US" sz="1400" dirty="0"/>
                    </a:p>
                  </a:txBody>
                  <a:tcPr/>
                </a:tc>
                <a:extLst>
                  <a:ext uri="{0D108BD9-81ED-4DB2-BD59-A6C34878D82A}">
                    <a16:rowId xmlns:a16="http://schemas.microsoft.com/office/drawing/2014/main" val="834757460"/>
                  </a:ext>
                </a:extLst>
              </a:tr>
            </a:tbl>
          </a:graphicData>
        </a:graphic>
      </p:graphicFrame>
      <p:sp>
        <p:nvSpPr>
          <p:cNvPr id="4" name="Footer Placeholder 3">
            <a:extLst>
              <a:ext uri="{FF2B5EF4-FFF2-40B4-BE49-F238E27FC236}">
                <a16:creationId xmlns:a16="http://schemas.microsoft.com/office/drawing/2014/main" id="{48248ECF-F5E5-4616-AC15-44872C7BD16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182A17A-761B-4CA8-8543-E027D6CE1A8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8F3951ED-8B37-412B-BBC1-0F8CF4730569}"/>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5511822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24E5F-8822-4F13-8006-1198BB081C6F}"/>
              </a:ext>
            </a:extLst>
          </p:cNvPr>
          <p:cNvSpPr>
            <a:spLocks noGrp="1"/>
          </p:cNvSpPr>
          <p:nvPr>
            <p:ph type="title"/>
          </p:nvPr>
        </p:nvSpPr>
        <p:spPr>
          <a:xfrm>
            <a:off x="760562" y="278861"/>
            <a:ext cx="10515600" cy="1325563"/>
          </a:xfrm>
        </p:spPr>
        <p:txBody>
          <a:bodyPr/>
          <a:lstStyle/>
          <a:p>
            <a:r>
              <a:rPr lang="en-US" sz="3200" dirty="0"/>
              <a:t>Recommended Lab Tests for All Patients </a:t>
            </a:r>
            <a:br>
              <a:rPr lang="en-US" sz="3200" dirty="0"/>
            </a:br>
            <a:r>
              <a:rPr lang="en-US" sz="3200" dirty="0"/>
              <a:t>Within 1 Week Before Initiating PrEP, </a:t>
            </a:r>
            <a:r>
              <a:rPr lang="en-US" sz="2400" i="1" dirty="0"/>
              <a:t>continued</a:t>
            </a:r>
            <a:endParaRPr lang="en-US" i="1" dirty="0"/>
          </a:p>
        </p:txBody>
      </p:sp>
      <p:graphicFrame>
        <p:nvGraphicFramePr>
          <p:cNvPr id="7" name="Content Placeholder 6">
            <a:extLst>
              <a:ext uri="{FF2B5EF4-FFF2-40B4-BE49-F238E27FC236}">
                <a16:creationId xmlns:a16="http://schemas.microsoft.com/office/drawing/2014/main" id="{56495980-8A0E-4A00-9631-A961636186BE}"/>
              </a:ext>
            </a:extLst>
          </p:cNvPr>
          <p:cNvGraphicFramePr>
            <a:graphicFrameLocks noGrp="1"/>
          </p:cNvGraphicFramePr>
          <p:nvPr>
            <p:ph idx="1"/>
            <p:extLst>
              <p:ext uri="{D42A27DB-BD31-4B8C-83A1-F6EECF244321}">
                <p14:modId xmlns:p14="http://schemas.microsoft.com/office/powerpoint/2010/main" val="2977497690"/>
              </p:ext>
            </p:extLst>
          </p:nvPr>
        </p:nvGraphicFramePr>
        <p:xfrm>
          <a:off x="838200" y="1515074"/>
          <a:ext cx="10515600" cy="4661439"/>
        </p:xfrm>
        <a:graphic>
          <a:graphicData uri="http://schemas.openxmlformats.org/drawingml/2006/table">
            <a:tbl>
              <a:tblPr firstRow="1" bandRow="1">
                <a:tableStyleId>{5940675A-B579-460E-94D1-54222C63F5DA}</a:tableStyleId>
              </a:tblPr>
              <a:tblGrid>
                <a:gridCol w="1961147">
                  <a:extLst>
                    <a:ext uri="{9D8B030D-6E8A-4147-A177-3AD203B41FA5}">
                      <a16:colId xmlns:a16="http://schemas.microsoft.com/office/drawing/2014/main" val="2798979548"/>
                    </a:ext>
                  </a:extLst>
                </a:gridCol>
                <a:gridCol w="2318085">
                  <a:extLst>
                    <a:ext uri="{9D8B030D-6E8A-4147-A177-3AD203B41FA5}">
                      <a16:colId xmlns:a16="http://schemas.microsoft.com/office/drawing/2014/main" val="487008509"/>
                    </a:ext>
                  </a:extLst>
                </a:gridCol>
                <a:gridCol w="6236368">
                  <a:extLst>
                    <a:ext uri="{9D8B030D-6E8A-4147-A177-3AD203B41FA5}">
                      <a16:colId xmlns:a16="http://schemas.microsoft.com/office/drawing/2014/main" val="99867027"/>
                    </a:ext>
                  </a:extLst>
                </a:gridCol>
              </a:tblGrid>
              <a:tr h="422951">
                <a:tc>
                  <a:txBody>
                    <a:bodyPr/>
                    <a:lstStyle/>
                    <a:p>
                      <a:r>
                        <a:rPr lang="en-US" b="1" dirty="0">
                          <a:solidFill>
                            <a:schemeClr val="bg1"/>
                          </a:solidFill>
                        </a:rPr>
                        <a:t>Purpose (rating)</a:t>
                      </a:r>
                    </a:p>
                  </a:txBody>
                  <a:tcPr>
                    <a:solidFill>
                      <a:srgbClr val="523178"/>
                    </a:solidFill>
                  </a:tcPr>
                </a:tc>
                <a:tc>
                  <a:txBody>
                    <a:bodyPr/>
                    <a:lstStyle/>
                    <a:p>
                      <a:r>
                        <a:rPr lang="en-US" b="1" dirty="0">
                          <a:solidFill>
                            <a:schemeClr val="bg1"/>
                          </a:solidFill>
                        </a:rPr>
                        <a:t>Test</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786738084"/>
                  </a:ext>
                </a:extLst>
              </a:tr>
              <a:tr h="938604">
                <a:tc>
                  <a:txBody>
                    <a:bodyPr/>
                    <a:lstStyle/>
                    <a:p>
                      <a:pPr marL="0" indent="0">
                        <a:buFont typeface="Arial" panose="020B0604020202020204" pitchFamily="34" charset="0"/>
                        <a:buNone/>
                      </a:pPr>
                      <a:r>
                        <a:rPr lang="en-US" sz="1600" dirty="0"/>
                        <a:t>HBV infection status (A2†)</a:t>
                      </a:r>
                    </a:p>
                  </a:txBody>
                  <a:tcPr/>
                </a:tc>
                <a:tc>
                  <a:txBody>
                    <a:bodyPr/>
                    <a:lstStyle/>
                    <a:p>
                      <a:pPr marL="0" indent="0">
                        <a:buFont typeface="Arial" panose="020B0604020202020204" pitchFamily="34" charset="0"/>
                        <a:buNone/>
                      </a:pPr>
                      <a:r>
                        <a:rPr lang="en-US" sz="1600" dirty="0"/>
                        <a:t>HBV serologies: HBsAg, anti-HBs, and anti-HBc (IgG or total)</a:t>
                      </a:r>
                    </a:p>
                  </a:txBody>
                  <a:tcPr/>
                </a:tc>
                <a:tc>
                  <a:txBody>
                    <a:bodyPr/>
                    <a:lstStyle/>
                    <a:p>
                      <a:pPr marL="137160" indent="-137160">
                        <a:buFont typeface="Arial" panose="020B0604020202020204" pitchFamily="34" charset="0"/>
                        <a:buChar char="•"/>
                      </a:pPr>
                      <a:r>
                        <a:rPr lang="en-US" sz="1600" dirty="0"/>
                        <a:t>Vaccinate nonimmune individuals (A2).</a:t>
                      </a:r>
                    </a:p>
                    <a:p>
                      <a:pPr marL="137160" indent="-137160">
                        <a:buFont typeface="Arial" panose="020B0604020202020204" pitchFamily="34" charset="0"/>
                        <a:buChar char="•"/>
                      </a:pPr>
                      <a:r>
                        <a:rPr lang="en-US" sz="1600" b="1" dirty="0"/>
                        <a:t>Chronic HBV: </a:t>
                      </a:r>
                      <a:r>
                        <a:rPr lang="en-US" sz="1600" dirty="0"/>
                        <a:t>Treat and monitor HBV or refer to an HBV specialist.</a:t>
                      </a:r>
                    </a:p>
                  </a:txBody>
                  <a:tcPr/>
                </a:tc>
                <a:extLst>
                  <a:ext uri="{0D108BD9-81ED-4DB2-BD59-A6C34878D82A}">
                    <a16:rowId xmlns:a16="http://schemas.microsoft.com/office/drawing/2014/main" val="2533675910"/>
                  </a:ext>
                </a:extLst>
              </a:tr>
              <a:tr h="660499">
                <a:tc>
                  <a:txBody>
                    <a:bodyPr/>
                    <a:lstStyle/>
                    <a:p>
                      <a:pPr marL="0" indent="0">
                        <a:buFont typeface="Arial" panose="020B0604020202020204" pitchFamily="34" charset="0"/>
                        <a:buNone/>
                      </a:pPr>
                      <a:r>
                        <a:rPr lang="en-US" sz="1600" dirty="0"/>
                        <a:t>Syphilis screening (A2†)</a:t>
                      </a:r>
                    </a:p>
                  </a:txBody>
                  <a:tcPr/>
                </a:tc>
                <a:tc>
                  <a:txBody>
                    <a:bodyPr/>
                    <a:lstStyle/>
                    <a:p>
                      <a:pPr marL="0" indent="0">
                        <a:buFont typeface="Arial" panose="020B0604020202020204" pitchFamily="34" charset="0"/>
                        <a:buNone/>
                      </a:pPr>
                      <a:r>
                        <a:rPr lang="en-US" sz="1600" dirty="0"/>
                        <a:t>All individuals: Syphilis testing</a:t>
                      </a:r>
                    </a:p>
                  </a:txBody>
                  <a:tcPr/>
                </a:tc>
                <a:tc>
                  <a:txBody>
                    <a:bodyPr/>
                    <a:lstStyle/>
                    <a:p>
                      <a:pPr marL="0" indent="0">
                        <a:buFont typeface="Arial" panose="020B0604020202020204" pitchFamily="34" charset="0"/>
                        <a:buNone/>
                      </a:pPr>
                      <a:r>
                        <a:rPr lang="en-US" sz="1600" dirty="0"/>
                        <a:t>Screen for syphilis according to the lab’s testing algorithm.</a:t>
                      </a:r>
                    </a:p>
                  </a:txBody>
                  <a:tcPr/>
                </a:tc>
                <a:extLst>
                  <a:ext uri="{0D108BD9-81ED-4DB2-BD59-A6C34878D82A}">
                    <a16:rowId xmlns:a16="http://schemas.microsoft.com/office/drawing/2014/main" val="3955203041"/>
                  </a:ext>
                </a:extLst>
              </a:tr>
              <a:tr h="2639385">
                <a:tc>
                  <a:txBody>
                    <a:bodyPr/>
                    <a:lstStyle/>
                    <a:p>
                      <a:pPr marL="0" indent="0">
                        <a:buFont typeface="Arial" panose="020B0604020202020204" pitchFamily="34" charset="0"/>
                        <a:buNone/>
                      </a:pPr>
                      <a:r>
                        <a:rPr lang="en-US" sz="1600" dirty="0"/>
                        <a:t>Gonorrhea and chlamydia screening (A2†)</a:t>
                      </a:r>
                    </a:p>
                  </a:txBody>
                  <a:tcPr/>
                </a:tc>
                <a:tc>
                  <a:txBody>
                    <a:bodyPr/>
                    <a:lstStyle/>
                    <a:p>
                      <a:pPr marL="137160" indent="-137160">
                        <a:buFont typeface="Arial" panose="020B0604020202020204" pitchFamily="34" charset="0"/>
                        <a:buChar char="•"/>
                      </a:pPr>
                      <a:r>
                        <a:rPr lang="en-US" sz="1600" dirty="0"/>
                        <a:t>All individuals, all potential exposure sites: NAAT</a:t>
                      </a:r>
                    </a:p>
                    <a:p>
                      <a:pPr marL="137160" indent="-137160">
                        <a:buFont typeface="Arial" panose="020B0604020202020204" pitchFamily="34" charset="0"/>
                        <a:buChar char="•"/>
                      </a:pPr>
                      <a:r>
                        <a:rPr lang="en-US" sz="1600" dirty="0"/>
                        <a:t>MSM and transgender women: Routine 3-site testing (genital, rectal, and pharyngeal) regardless of reported exposure sites, unless declined</a:t>
                      </a:r>
                    </a:p>
                  </a:txBody>
                  <a:tcPr/>
                </a:tc>
                <a:tc>
                  <a:txBody>
                    <a:bodyPr/>
                    <a:lstStyle/>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Detecting urethral infection:</a:t>
                      </a:r>
                      <a:r>
                        <a:rPr lang="en-US" sz="1600" kern="1200" dirty="0">
                          <a:solidFill>
                            <a:schemeClr val="tx1"/>
                          </a:solidFill>
                          <a:effectLst/>
                          <a:latin typeface="+mn-lt"/>
                          <a:ea typeface="+mn-ea"/>
                          <a:cs typeface="+mn-cs"/>
                        </a:rPr>
                        <a:t> Urine specimens are preferred over urethral specimens. </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Vaginal and cervical testing:</a:t>
                      </a:r>
                      <a:r>
                        <a:rPr lang="en-US" sz="1600" kern="1200" dirty="0">
                          <a:solidFill>
                            <a:schemeClr val="tx1"/>
                          </a:solidFill>
                          <a:effectLst/>
                          <a:latin typeface="+mn-lt"/>
                          <a:ea typeface="+mn-ea"/>
                          <a:cs typeface="+mn-cs"/>
                        </a:rPr>
                        <a:t> Vaginal swabs are preferred over urine-based testing. </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Transgender women with a neovagina:</a:t>
                      </a:r>
                      <a:r>
                        <a:rPr lang="en-US" sz="1600" kern="1200" dirty="0">
                          <a:solidFill>
                            <a:schemeClr val="tx1"/>
                          </a:solidFill>
                          <a:effectLst/>
                          <a:latin typeface="+mn-lt"/>
                          <a:ea typeface="+mn-ea"/>
                          <a:cs typeface="+mn-cs"/>
                        </a:rPr>
                        <a:t> Data are insufficient to support a recommendation regarding urine-based testing vs. vaginal swab.</a:t>
                      </a:r>
                    </a:p>
                    <a:p>
                      <a:pPr marL="285750" indent="-285750">
                        <a:buFont typeface="Arial" panose="020B0604020202020204" pitchFamily="34" charset="0"/>
                        <a:buChar char="•"/>
                      </a:pPr>
                      <a:r>
                        <a:rPr lang="en-US" sz="1600" kern="1200" dirty="0">
                          <a:solidFill>
                            <a:schemeClr val="tx1"/>
                          </a:solidFill>
                          <a:effectLst/>
                          <a:latin typeface="+mn-lt"/>
                          <a:ea typeface="+mn-ea"/>
                          <a:cs typeface="+mn-cs"/>
                        </a:rPr>
                        <a:t>Self-collected swabs from the </a:t>
                      </a:r>
                      <a:r>
                        <a:rPr lang="en-US" sz="1600" dirty="0"/>
                        <a:t>pharynx, vagina, and rectum </a:t>
                      </a:r>
                      <a:r>
                        <a:rPr lang="en-US" sz="1600" kern="1200" dirty="0">
                          <a:solidFill>
                            <a:schemeClr val="tx1"/>
                          </a:solidFill>
                          <a:effectLst/>
                          <a:latin typeface="+mn-lt"/>
                          <a:ea typeface="+mn-ea"/>
                          <a:cs typeface="+mn-cs"/>
                        </a:rPr>
                        <a:t>are reasonable and noninferior options for individuals who may prefer them over clinician-obtained swabs.</a:t>
                      </a:r>
                      <a:endParaRPr lang="en-US" sz="1400" dirty="0"/>
                    </a:p>
                  </a:txBody>
                  <a:tcPr/>
                </a:tc>
                <a:extLst>
                  <a:ext uri="{0D108BD9-81ED-4DB2-BD59-A6C34878D82A}">
                    <a16:rowId xmlns:a16="http://schemas.microsoft.com/office/drawing/2014/main" val="834757460"/>
                  </a:ext>
                </a:extLst>
              </a:tr>
            </a:tbl>
          </a:graphicData>
        </a:graphic>
      </p:graphicFrame>
      <p:sp>
        <p:nvSpPr>
          <p:cNvPr id="4" name="Footer Placeholder 3">
            <a:extLst>
              <a:ext uri="{FF2B5EF4-FFF2-40B4-BE49-F238E27FC236}">
                <a16:creationId xmlns:a16="http://schemas.microsoft.com/office/drawing/2014/main" id="{48248ECF-F5E5-4616-AC15-44872C7BD16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182A17A-761B-4CA8-8543-E027D6CE1A8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8F3951ED-8B37-412B-BBC1-0F8CF4730569}"/>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9762424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24E5F-8822-4F13-8006-1198BB081C6F}"/>
              </a:ext>
            </a:extLst>
          </p:cNvPr>
          <p:cNvSpPr>
            <a:spLocks noGrp="1"/>
          </p:cNvSpPr>
          <p:nvPr>
            <p:ph type="title"/>
          </p:nvPr>
        </p:nvSpPr>
        <p:spPr>
          <a:xfrm>
            <a:off x="838200" y="425510"/>
            <a:ext cx="10515600" cy="1325563"/>
          </a:xfrm>
        </p:spPr>
        <p:txBody>
          <a:bodyPr>
            <a:normAutofit/>
          </a:bodyPr>
          <a:lstStyle/>
          <a:p>
            <a:r>
              <a:rPr lang="en-US" sz="3200" dirty="0"/>
              <a:t>Recommended Lab Tests for All Patients </a:t>
            </a:r>
            <a:br>
              <a:rPr lang="en-US" sz="3200" dirty="0"/>
            </a:br>
            <a:r>
              <a:rPr lang="en-US" sz="3200" dirty="0"/>
              <a:t>Within 1 Week Before Initiating PrEP, </a:t>
            </a:r>
            <a:r>
              <a:rPr lang="en-US" sz="2400" i="1" dirty="0"/>
              <a:t>continued</a:t>
            </a:r>
            <a:endParaRPr lang="en-US" sz="3200" i="1" dirty="0"/>
          </a:p>
        </p:txBody>
      </p:sp>
      <p:graphicFrame>
        <p:nvGraphicFramePr>
          <p:cNvPr id="7" name="Content Placeholder 6">
            <a:extLst>
              <a:ext uri="{FF2B5EF4-FFF2-40B4-BE49-F238E27FC236}">
                <a16:creationId xmlns:a16="http://schemas.microsoft.com/office/drawing/2014/main" id="{56495980-8A0E-4A00-9631-A961636186BE}"/>
              </a:ext>
            </a:extLst>
          </p:cNvPr>
          <p:cNvGraphicFramePr>
            <a:graphicFrameLocks noGrp="1"/>
          </p:cNvGraphicFramePr>
          <p:nvPr>
            <p:ph idx="1"/>
            <p:extLst>
              <p:ext uri="{D42A27DB-BD31-4B8C-83A1-F6EECF244321}">
                <p14:modId xmlns:p14="http://schemas.microsoft.com/office/powerpoint/2010/main" val="3868607332"/>
              </p:ext>
            </p:extLst>
          </p:nvPr>
        </p:nvGraphicFramePr>
        <p:xfrm>
          <a:off x="838200" y="1820084"/>
          <a:ext cx="10515600" cy="4028440"/>
        </p:xfrm>
        <a:graphic>
          <a:graphicData uri="http://schemas.openxmlformats.org/drawingml/2006/table">
            <a:tbl>
              <a:tblPr firstRow="1" bandRow="1">
                <a:tableStyleId>{5940675A-B579-460E-94D1-54222C63F5DA}</a:tableStyleId>
              </a:tblPr>
              <a:tblGrid>
                <a:gridCol w="2327694">
                  <a:extLst>
                    <a:ext uri="{9D8B030D-6E8A-4147-A177-3AD203B41FA5}">
                      <a16:colId xmlns:a16="http://schemas.microsoft.com/office/drawing/2014/main" val="2798979548"/>
                    </a:ext>
                  </a:extLst>
                </a:gridCol>
                <a:gridCol w="2286000">
                  <a:extLst>
                    <a:ext uri="{9D8B030D-6E8A-4147-A177-3AD203B41FA5}">
                      <a16:colId xmlns:a16="http://schemas.microsoft.com/office/drawing/2014/main" val="487008509"/>
                    </a:ext>
                  </a:extLst>
                </a:gridCol>
                <a:gridCol w="5901906">
                  <a:extLst>
                    <a:ext uri="{9D8B030D-6E8A-4147-A177-3AD203B41FA5}">
                      <a16:colId xmlns:a16="http://schemas.microsoft.com/office/drawing/2014/main" val="99867027"/>
                    </a:ext>
                  </a:extLst>
                </a:gridCol>
              </a:tblGrid>
              <a:tr h="370840">
                <a:tc>
                  <a:txBody>
                    <a:bodyPr/>
                    <a:lstStyle/>
                    <a:p>
                      <a:r>
                        <a:rPr lang="en-US" b="1" dirty="0">
                          <a:solidFill>
                            <a:schemeClr val="bg1"/>
                          </a:solidFill>
                        </a:rPr>
                        <a:t>Purpose (rating)</a:t>
                      </a:r>
                    </a:p>
                  </a:txBody>
                  <a:tcPr>
                    <a:solidFill>
                      <a:srgbClr val="523178"/>
                    </a:solidFill>
                  </a:tcPr>
                </a:tc>
                <a:tc>
                  <a:txBody>
                    <a:bodyPr/>
                    <a:lstStyle/>
                    <a:p>
                      <a:r>
                        <a:rPr lang="en-US" b="1" dirty="0">
                          <a:solidFill>
                            <a:schemeClr val="bg1"/>
                          </a:solidFill>
                        </a:rPr>
                        <a:t>Test</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786738084"/>
                  </a:ext>
                </a:extLst>
              </a:tr>
              <a:tr h="370840">
                <a:tc>
                  <a:txBody>
                    <a:bodyPr/>
                    <a:lstStyle/>
                    <a:p>
                      <a:pPr marL="0" indent="0">
                        <a:buFont typeface="Arial" panose="020B0604020202020204" pitchFamily="34" charset="0"/>
                        <a:buNone/>
                      </a:pPr>
                      <a:r>
                        <a:rPr lang="en-US" dirty="0"/>
                        <a:t>HCV infection status (A3)</a:t>
                      </a:r>
                    </a:p>
                  </a:txBody>
                  <a:tcPr/>
                </a:tc>
                <a:tc>
                  <a:txBody>
                    <a:bodyPr/>
                    <a:lstStyle/>
                    <a:p>
                      <a:pPr marL="0" indent="0">
                        <a:buFont typeface="Arial" panose="020B0604020202020204" pitchFamily="34" charset="0"/>
                        <a:buNone/>
                      </a:pPr>
                      <a:r>
                        <a:rPr lang="en-US" dirty="0"/>
                        <a:t>HCV serology with reflex to RNA</a:t>
                      </a:r>
                    </a:p>
                  </a:txBody>
                  <a:tcPr/>
                </a:tc>
                <a:tc>
                  <a:txBody>
                    <a:bodyPr/>
                    <a:lstStyle/>
                    <a:p>
                      <a:pPr marL="0" indent="0">
                        <a:buFont typeface="Arial" panose="020B0604020202020204" pitchFamily="34" charset="0"/>
                        <a:buNone/>
                      </a:pPr>
                      <a:r>
                        <a:rPr lang="en-US" dirty="0"/>
                        <a:t>Inform individuals with HCV about transmission risk and offer or refer for treatment. </a:t>
                      </a:r>
                    </a:p>
                  </a:txBody>
                  <a:tcPr/>
                </a:tc>
                <a:extLst>
                  <a:ext uri="{0D108BD9-81ED-4DB2-BD59-A6C34878D82A}">
                    <a16:rowId xmlns:a16="http://schemas.microsoft.com/office/drawing/2014/main" val="2533675910"/>
                  </a:ext>
                </a:extLst>
              </a:tr>
              <a:tr h="370840">
                <a:tc>
                  <a:txBody>
                    <a:bodyPr/>
                    <a:lstStyle/>
                    <a:p>
                      <a:pPr marL="0" indent="0">
                        <a:buFont typeface="Arial" panose="020B0604020202020204" pitchFamily="34" charset="0"/>
                        <a:buNone/>
                      </a:pPr>
                      <a:r>
                        <a:rPr lang="en-US" dirty="0"/>
                        <a:t>HAV infection status (good practice)</a:t>
                      </a:r>
                    </a:p>
                  </a:txBody>
                  <a:tcPr/>
                </a:tc>
                <a:tc>
                  <a:txBody>
                    <a:bodyPr/>
                    <a:lstStyle/>
                    <a:p>
                      <a:pPr marL="0" indent="0">
                        <a:buFont typeface="Arial" panose="020B0604020202020204" pitchFamily="34" charset="0"/>
                        <a:buNone/>
                      </a:pPr>
                      <a:r>
                        <a:rPr lang="en-US" dirty="0"/>
                        <a:t>HAV serology for MSM and individuals at high risk of HAV infection</a:t>
                      </a:r>
                    </a:p>
                  </a:txBody>
                  <a:tcPr/>
                </a:tc>
                <a:tc>
                  <a:txBody>
                    <a:bodyPr/>
                    <a:lstStyle/>
                    <a:p>
                      <a:pPr marL="0" indent="0">
                        <a:buFont typeface="Arial" panose="020B0604020202020204" pitchFamily="34" charset="0"/>
                        <a:buNone/>
                      </a:pPr>
                      <a:r>
                        <a:rPr lang="en-US" dirty="0"/>
                        <a:t>Vaccinate nonimmune individuals.</a:t>
                      </a:r>
                    </a:p>
                  </a:txBody>
                  <a:tcPr/>
                </a:tc>
                <a:extLst>
                  <a:ext uri="{0D108BD9-81ED-4DB2-BD59-A6C34878D82A}">
                    <a16:rowId xmlns:a16="http://schemas.microsoft.com/office/drawing/2014/main" val="3955203041"/>
                  </a:ext>
                </a:extLst>
              </a:tr>
              <a:tr h="370840">
                <a:tc>
                  <a:txBody>
                    <a:bodyPr/>
                    <a:lstStyle/>
                    <a:p>
                      <a:pPr marL="0" indent="0">
                        <a:buFont typeface="Arial" panose="020B0604020202020204" pitchFamily="34" charset="0"/>
                        <a:buNone/>
                      </a:pPr>
                      <a:r>
                        <a:rPr lang="en-US" dirty="0"/>
                        <a:t>Hepatic function (good practice)</a:t>
                      </a:r>
                    </a:p>
                  </a:txBody>
                  <a:tcPr/>
                </a:tc>
                <a:tc>
                  <a:txBody>
                    <a:bodyPr/>
                    <a:lstStyle/>
                    <a:p>
                      <a:pPr marL="0" indent="0">
                        <a:buFont typeface="Arial" panose="020B0604020202020204" pitchFamily="34" charset="0"/>
                        <a:buNone/>
                      </a:pPr>
                      <a:r>
                        <a:rPr lang="en-US" dirty="0"/>
                        <a:t>Serum liver enzymes</a:t>
                      </a:r>
                    </a:p>
                  </a:txBody>
                  <a:tcPr/>
                </a:tc>
                <a:tc>
                  <a:txBody>
                    <a:bodyPr/>
                    <a:lstStyle/>
                    <a:p>
                      <a:pPr marL="0" indent="0">
                        <a:buFont typeface="Arial" panose="020B0604020202020204" pitchFamily="34" charset="0"/>
                        <a:buNone/>
                      </a:pPr>
                      <a:r>
                        <a:rPr lang="en-US" dirty="0"/>
                        <a:t>Increased serum liver enzymes may indicate acute or chronic viral hepatitis infection and require further evaluation.</a:t>
                      </a:r>
                    </a:p>
                  </a:txBody>
                  <a:tcPr/>
                </a:tc>
                <a:extLst>
                  <a:ext uri="{0D108BD9-81ED-4DB2-BD59-A6C34878D82A}">
                    <a16:rowId xmlns:a16="http://schemas.microsoft.com/office/drawing/2014/main" val="834757460"/>
                  </a:ext>
                </a:extLst>
              </a:tr>
              <a:tr h="370840">
                <a:tc>
                  <a:txBody>
                    <a:bodyPr/>
                    <a:lstStyle/>
                    <a:p>
                      <a:pPr marL="0" indent="0">
                        <a:buFont typeface="Arial" panose="020B0604020202020204" pitchFamily="34" charset="0"/>
                        <a:buNone/>
                      </a:pPr>
                      <a:r>
                        <a:rPr lang="en-US" dirty="0"/>
                        <a:t>Assess for preexisting renal disease, proteinuria, and glycosuria (good practice)</a:t>
                      </a:r>
                    </a:p>
                  </a:txBody>
                  <a:tcPr/>
                </a:tc>
                <a:tc>
                  <a:txBody>
                    <a:bodyPr/>
                    <a:lstStyle/>
                    <a:p>
                      <a:pPr marL="0" indent="0">
                        <a:buFont typeface="Arial" panose="020B0604020202020204" pitchFamily="34" charset="0"/>
                        <a:buNone/>
                      </a:pPr>
                      <a:r>
                        <a:rPr lang="en-US" dirty="0"/>
                        <a:t>Urinalysis</a:t>
                      </a:r>
                    </a:p>
                  </a:txBody>
                  <a:tcPr/>
                </a:tc>
                <a:tc>
                  <a:txBody>
                    <a:bodyPr/>
                    <a:lstStyle/>
                    <a:p>
                      <a:pPr marL="0" indent="0">
                        <a:buFont typeface="Arial" panose="020B0604020202020204" pitchFamily="34" charset="0"/>
                        <a:buNone/>
                      </a:pPr>
                      <a:r>
                        <a:rPr lang="en-US" dirty="0"/>
                        <a:t>Only calculated CrCl is used to guide decisions regarding the use of TDF/FTC and TAF/FTC as PrEP based on renal function; however, baseline urinalysis abnormalities may indicate an increased risk of renal tenofovir toxicity.</a:t>
                      </a:r>
                    </a:p>
                  </a:txBody>
                  <a:tcPr/>
                </a:tc>
                <a:extLst>
                  <a:ext uri="{0D108BD9-81ED-4DB2-BD59-A6C34878D82A}">
                    <a16:rowId xmlns:a16="http://schemas.microsoft.com/office/drawing/2014/main" val="2563386133"/>
                  </a:ext>
                </a:extLst>
              </a:tr>
            </a:tbl>
          </a:graphicData>
        </a:graphic>
      </p:graphicFrame>
      <p:sp>
        <p:nvSpPr>
          <p:cNvPr id="4" name="Footer Placeholder 3">
            <a:extLst>
              <a:ext uri="{FF2B5EF4-FFF2-40B4-BE49-F238E27FC236}">
                <a16:creationId xmlns:a16="http://schemas.microsoft.com/office/drawing/2014/main" id="{48248ECF-F5E5-4616-AC15-44872C7BD16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182A17A-761B-4CA8-8543-E027D6CE1A8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8F3951ED-8B37-412B-BBC1-0F8CF4730569}"/>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5778372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9FA73-CF5C-4081-B616-28AE47DBB913}"/>
              </a:ext>
            </a:extLst>
          </p:cNvPr>
          <p:cNvSpPr>
            <a:spLocks noGrp="1"/>
          </p:cNvSpPr>
          <p:nvPr>
            <p:ph type="title"/>
          </p:nvPr>
        </p:nvSpPr>
        <p:spPr/>
        <p:txBody>
          <a:bodyPr>
            <a:normAutofit/>
          </a:bodyPr>
          <a:lstStyle/>
          <a:p>
            <a:r>
              <a:rPr lang="en-US" dirty="0"/>
              <a:t>Key Points: </a:t>
            </a:r>
            <a:br>
              <a:rPr lang="en-US" dirty="0"/>
            </a:br>
            <a:r>
              <a:rPr lang="en-US" dirty="0"/>
              <a:t>Assessment and Counseling Before PrEP Initiation</a:t>
            </a:r>
          </a:p>
        </p:txBody>
      </p:sp>
      <p:sp>
        <p:nvSpPr>
          <p:cNvPr id="3" name="Content Placeholder 2">
            <a:extLst>
              <a:ext uri="{FF2B5EF4-FFF2-40B4-BE49-F238E27FC236}">
                <a16:creationId xmlns:a16="http://schemas.microsoft.com/office/drawing/2014/main" id="{F08347F6-C149-4A57-87EB-BFDD6B3EDED1}"/>
              </a:ext>
            </a:extLst>
          </p:cNvPr>
          <p:cNvSpPr>
            <a:spLocks noGrp="1"/>
          </p:cNvSpPr>
          <p:nvPr>
            <p:ph idx="1"/>
          </p:nvPr>
        </p:nvSpPr>
        <p:spPr/>
        <p:txBody>
          <a:bodyPr>
            <a:normAutofit/>
          </a:bodyPr>
          <a:lstStyle/>
          <a:p>
            <a:pPr>
              <a:spcAft>
                <a:spcPts val="600"/>
              </a:spcAft>
            </a:pPr>
            <a:r>
              <a:rPr lang="en-US" sz="2400" dirty="0"/>
              <a:t>Individualize the decision of which PrEP regimen to initiate by weighing patient preferences and the benefit of reducing their risk of acquiring HIV against the potential adverse effects of PrEP medications. </a:t>
            </a:r>
          </a:p>
          <a:p>
            <a:pPr>
              <a:spcAft>
                <a:spcPts val="600"/>
              </a:spcAft>
            </a:pPr>
            <a:r>
              <a:rPr lang="en-US" sz="2400" dirty="0"/>
              <a:t>Psychosocial assessments allow clinicians to identify modifiable barriers to adherence and provide services and referrals to support adherence and retention in care.</a:t>
            </a:r>
          </a:p>
          <a:p>
            <a:pPr>
              <a:spcAft>
                <a:spcPts val="600"/>
              </a:spcAft>
            </a:pPr>
            <a:r>
              <a:rPr lang="en-US" sz="2400" dirty="0"/>
              <a:t>Developing an HIV prevention plan that includes PrEP offers care providers the opportunity to engage individuals in primary care.</a:t>
            </a:r>
          </a:p>
          <a:p>
            <a:pPr>
              <a:spcAft>
                <a:spcPts val="600"/>
              </a:spcAft>
            </a:pPr>
            <a:r>
              <a:rPr lang="en-US" sz="2400" dirty="0"/>
              <a:t>See Checklist 2 in full guideline for more information.</a:t>
            </a:r>
          </a:p>
        </p:txBody>
      </p:sp>
      <p:sp>
        <p:nvSpPr>
          <p:cNvPr id="4" name="Footer Placeholder 3">
            <a:extLst>
              <a:ext uri="{FF2B5EF4-FFF2-40B4-BE49-F238E27FC236}">
                <a16:creationId xmlns:a16="http://schemas.microsoft.com/office/drawing/2014/main" id="{6352EA58-885B-47D5-A546-1780E629ECB1}"/>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21DD39A-355C-4514-B42E-345B69E156BE}"/>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72BCE3DF-AE4C-42EA-84A6-B915E2E4A4A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9037570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E74A6-0721-A16D-1F47-8EE01AFC61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DCA7E-F078-F169-AB0A-2E553B13BE66}"/>
              </a:ext>
            </a:extLst>
          </p:cNvPr>
          <p:cNvSpPr>
            <a:spLocks noGrp="1"/>
          </p:cNvSpPr>
          <p:nvPr>
            <p:ph type="title"/>
          </p:nvPr>
        </p:nvSpPr>
        <p:spPr>
          <a:xfrm>
            <a:off x="838200" y="434136"/>
            <a:ext cx="10515600" cy="1325563"/>
          </a:xfrm>
        </p:spPr>
        <p:txBody>
          <a:bodyPr>
            <a:normAutofit/>
          </a:bodyPr>
          <a:lstStyle/>
          <a:p>
            <a:r>
              <a:rPr lang="en-US" dirty="0"/>
              <a:t>Key Points: </a:t>
            </a:r>
            <a:br>
              <a:rPr lang="en-US" dirty="0"/>
            </a:br>
            <a:r>
              <a:rPr lang="en-US" dirty="0"/>
              <a:t>Same-Day </a:t>
            </a:r>
            <a:r>
              <a:rPr lang="en-US" dirty="0" err="1"/>
              <a:t>PrEP</a:t>
            </a:r>
            <a:r>
              <a:rPr lang="en-US" dirty="0"/>
              <a:t> Initiation and Adherence</a:t>
            </a:r>
          </a:p>
        </p:txBody>
      </p:sp>
      <p:sp>
        <p:nvSpPr>
          <p:cNvPr id="3" name="Content Placeholder 2">
            <a:extLst>
              <a:ext uri="{FF2B5EF4-FFF2-40B4-BE49-F238E27FC236}">
                <a16:creationId xmlns:a16="http://schemas.microsoft.com/office/drawing/2014/main" id="{36EB939E-3389-BE46-096D-E21645CCC63A}"/>
              </a:ext>
            </a:extLst>
          </p:cNvPr>
          <p:cNvSpPr>
            <a:spLocks noGrp="1"/>
          </p:cNvSpPr>
          <p:nvPr>
            <p:ph idx="1"/>
          </p:nvPr>
        </p:nvSpPr>
        <p:spPr>
          <a:xfrm>
            <a:off x="838200" y="1929142"/>
            <a:ext cx="10515600" cy="3514126"/>
          </a:xfrm>
        </p:spPr>
        <p:txBody>
          <a:bodyPr>
            <a:normAutofit/>
          </a:bodyPr>
          <a:lstStyle/>
          <a:p>
            <a:pPr>
              <a:spcAft>
                <a:spcPts val="600"/>
              </a:spcAft>
            </a:pPr>
            <a:r>
              <a:rPr lang="en-US" sz="2400" dirty="0"/>
              <a:t>Same-day initiation of PrEP is the goal whenever possible.</a:t>
            </a:r>
          </a:p>
          <a:p>
            <a:pPr>
              <a:spcAft>
                <a:spcPts val="600"/>
              </a:spcAft>
            </a:pPr>
            <a:r>
              <a:rPr lang="en-US" sz="2400" dirty="0"/>
              <a:t>Do not delay PrEP initiation if a patient has an HIV exposure too recent to be detected on testing.</a:t>
            </a:r>
          </a:p>
          <a:p>
            <a:pPr>
              <a:spcAft>
                <a:spcPts val="600"/>
              </a:spcAft>
            </a:pPr>
            <a:r>
              <a:rPr lang="en-US" sz="2400" dirty="0"/>
              <a:t>The minimum degree of adherence to oral PrEP required for protection against HIV is 4 or more doses per week. </a:t>
            </a:r>
          </a:p>
          <a:p>
            <a:pPr>
              <a:spcAft>
                <a:spcPts val="600"/>
              </a:spcAft>
            </a:pPr>
            <a:r>
              <a:rPr lang="en-US" sz="2400" dirty="0"/>
              <a:t>Long-acting injectable PrEP is a preferred PrEP option and is the preferred option when adherence to oral PrEP is a challenge. </a:t>
            </a:r>
          </a:p>
          <a:p>
            <a:pPr>
              <a:spcAft>
                <a:spcPts val="600"/>
              </a:spcAft>
            </a:pPr>
            <a:endParaRPr lang="en-US" sz="2400" dirty="0"/>
          </a:p>
        </p:txBody>
      </p:sp>
      <p:sp>
        <p:nvSpPr>
          <p:cNvPr id="4" name="Footer Placeholder 3">
            <a:extLst>
              <a:ext uri="{FF2B5EF4-FFF2-40B4-BE49-F238E27FC236}">
                <a16:creationId xmlns:a16="http://schemas.microsoft.com/office/drawing/2014/main" id="{801844F8-7E7D-C74F-36EC-978D8BD25DAD}"/>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68CFF5A4-FFF4-FFBB-179F-23A475B7797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C87B051-9E82-0693-BCA2-DEA7FF26C940}"/>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1045111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D6BF9-7030-4014-BA4A-82CDD79B02CF}"/>
              </a:ext>
            </a:extLst>
          </p:cNvPr>
          <p:cNvSpPr>
            <a:spLocks noGrp="1"/>
          </p:cNvSpPr>
          <p:nvPr>
            <p:ph type="title"/>
          </p:nvPr>
        </p:nvSpPr>
        <p:spPr>
          <a:xfrm>
            <a:off x="544903" y="234411"/>
            <a:ext cx="10515600" cy="1325563"/>
          </a:xfrm>
        </p:spPr>
        <p:txBody>
          <a:bodyPr>
            <a:normAutofit/>
          </a:bodyPr>
          <a:lstStyle/>
          <a:p>
            <a:r>
              <a:rPr lang="en-US" sz="3600" dirty="0"/>
              <a:t>Recommendations: Ongoing Laboratory Testing</a:t>
            </a:r>
          </a:p>
        </p:txBody>
      </p:sp>
      <p:sp>
        <p:nvSpPr>
          <p:cNvPr id="3" name="Content Placeholder 2">
            <a:extLst>
              <a:ext uri="{FF2B5EF4-FFF2-40B4-BE49-F238E27FC236}">
                <a16:creationId xmlns:a16="http://schemas.microsoft.com/office/drawing/2014/main" id="{6D173757-1E54-4116-A7B9-10F3952C5025}"/>
              </a:ext>
            </a:extLst>
          </p:cNvPr>
          <p:cNvSpPr>
            <a:spLocks noGrp="1"/>
          </p:cNvSpPr>
          <p:nvPr>
            <p:ph idx="1"/>
          </p:nvPr>
        </p:nvSpPr>
        <p:spPr>
          <a:xfrm>
            <a:off x="760562" y="1377051"/>
            <a:ext cx="10515600" cy="5058255"/>
          </a:xfrm>
        </p:spPr>
        <p:txBody>
          <a:bodyPr>
            <a:normAutofit fontScale="92500" lnSpcReduction="10000"/>
          </a:bodyPr>
          <a:lstStyle/>
          <a:p>
            <a:pPr>
              <a:spcAft>
                <a:spcPts val="600"/>
              </a:spcAft>
            </a:pPr>
            <a:r>
              <a:rPr lang="en-US" sz="2400" dirty="0"/>
              <a:t>Clinicians should perform ongoing laboratory and routine STI testing as recommended in </a:t>
            </a:r>
            <a:r>
              <a:rPr lang="en-US" sz="2400" i="1" dirty="0"/>
              <a:t>Recommended Routine Lab Testing for Individuals Using PrEP</a:t>
            </a:r>
            <a:r>
              <a:rPr lang="en-US" sz="2400" dirty="0"/>
              <a:t> (Table 4 in full guideline).</a:t>
            </a:r>
          </a:p>
          <a:p>
            <a:pPr>
              <a:spcAft>
                <a:spcPts val="600"/>
              </a:spcAft>
            </a:pPr>
            <a:r>
              <a:rPr lang="en-US" sz="2400" dirty="0"/>
              <a:t>For any individual who reports an HIV exposure that occurred in the 30 days before PrEP initiation, clinicians should repeat HIV testing 30 days after initiation. (A2†) </a:t>
            </a:r>
          </a:p>
          <a:p>
            <a:pPr>
              <a:spcAft>
                <a:spcPts val="600"/>
              </a:spcAft>
            </a:pPr>
            <a:r>
              <a:rPr lang="en-US" sz="2400" dirty="0"/>
              <a:t>Clinicians should perform an FDA-approved plasma or serum HIV-1/2 Ag/Ab combination immunoassay every 3 months in individuals taking oral PrEP. (A3) </a:t>
            </a:r>
          </a:p>
          <a:p>
            <a:pPr>
              <a:spcAft>
                <a:spcPts val="600"/>
              </a:spcAft>
            </a:pPr>
            <a:r>
              <a:rPr lang="en-US" sz="2400" dirty="0"/>
              <a:t>Clinicians should perform an FDA-approved plasma or serum HIV-1/2 Ag/Ab combination immunoassay at each injection visit for patients receiving SC LEN or CAB LA as PrEP. (A3)</a:t>
            </a:r>
          </a:p>
          <a:p>
            <a:pPr>
              <a:spcAft>
                <a:spcPts val="600"/>
              </a:spcAft>
            </a:pPr>
            <a:r>
              <a:rPr lang="en-US" sz="2400" dirty="0"/>
              <a:t>Clinicians should perform an HIV-1/2 Ag/Ab combination immunoassay and HIV RNA test in individuals who present with or report symptoms or signs of acute HIV infection. (A2)</a:t>
            </a:r>
          </a:p>
          <a:p>
            <a:pPr>
              <a:spcAft>
                <a:spcPts val="600"/>
              </a:spcAft>
            </a:pPr>
            <a:r>
              <a:rPr lang="en-US" sz="2400" dirty="0"/>
              <a:t>Clinicians should perform an HIV-1/2 Ag/Ab combination immunoassay and HIV RNA test in individuals who report inconsistent adherence to or an interruption of oral PrEP of more than 1 week or delays in injectable PrEP administration (without oral bridging) during times of sexual activity and possible HIV exposure. (A3) </a:t>
            </a:r>
          </a:p>
          <a:p>
            <a:endParaRPr lang="en-US" sz="2400" dirty="0"/>
          </a:p>
        </p:txBody>
      </p:sp>
      <p:sp>
        <p:nvSpPr>
          <p:cNvPr id="4" name="Footer Placeholder 3">
            <a:extLst>
              <a:ext uri="{FF2B5EF4-FFF2-40B4-BE49-F238E27FC236}">
                <a16:creationId xmlns:a16="http://schemas.microsoft.com/office/drawing/2014/main" id="{40968CCB-455C-4C24-8C6A-627DAFC04FCD}"/>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44C9DAB-6338-41C6-8815-A5CA66B80E1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9468520-62A4-4FB9-9E87-E330F230702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5662076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D0A2E-C087-CD21-F9D3-E6E4D244A2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85B04-7B82-57C0-8096-5B1949DE373D}"/>
              </a:ext>
            </a:extLst>
          </p:cNvPr>
          <p:cNvSpPr>
            <a:spLocks noGrp="1"/>
          </p:cNvSpPr>
          <p:nvPr>
            <p:ph type="title"/>
          </p:nvPr>
        </p:nvSpPr>
        <p:spPr>
          <a:xfrm>
            <a:off x="398252" y="0"/>
            <a:ext cx="10515600" cy="1325563"/>
          </a:xfrm>
        </p:spPr>
        <p:txBody>
          <a:bodyPr>
            <a:normAutofit/>
          </a:bodyPr>
          <a:lstStyle/>
          <a:p>
            <a:r>
              <a:rPr lang="en-US" sz="3600" dirty="0"/>
              <a:t>Recommendations: Ongoing Laboratory Testing, </a:t>
            </a:r>
            <a:r>
              <a:rPr lang="en-US" sz="2400" i="1" dirty="0"/>
              <a:t>continued</a:t>
            </a:r>
            <a:endParaRPr lang="en-US" sz="3600" i="1" dirty="0"/>
          </a:p>
        </p:txBody>
      </p:sp>
      <p:sp>
        <p:nvSpPr>
          <p:cNvPr id="3" name="Content Placeholder 2">
            <a:extLst>
              <a:ext uri="{FF2B5EF4-FFF2-40B4-BE49-F238E27FC236}">
                <a16:creationId xmlns:a16="http://schemas.microsoft.com/office/drawing/2014/main" id="{ADE0FCB1-AAF9-A6F5-401F-E6CB8A578BEE}"/>
              </a:ext>
            </a:extLst>
          </p:cNvPr>
          <p:cNvSpPr>
            <a:spLocks noGrp="1"/>
          </p:cNvSpPr>
          <p:nvPr>
            <p:ph idx="1"/>
          </p:nvPr>
        </p:nvSpPr>
        <p:spPr>
          <a:xfrm>
            <a:off x="527649" y="1109541"/>
            <a:ext cx="10515600" cy="5246809"/>
          </a:xfrm>
        </p:spPr>
        <p:txBody>
          <a:bodyPr>
            <a:normAutofit/>
          </a:bodyPr>
          <a:lstStyle/>
          <a:p>
            <a:pPr>
              <a:spcAft>
                <a:spcPts val="600"/>
              </a:spcAft>
            </a:pPr>
            <a:r>
              <a:rPr lang="en-US" sz="2200" dirty="0"/>
              <a:t>Clinicians should discontinue daily TDF/FTC as PrEP if an individual develops a confirmed CrCl &lt;50 mL/min and consider alternative options. (A3)</a:t>
            </a:r>
          </a:p>
          <a:p>
            <a:pPr>
              <a:spcAft>
                <a:spcPts val="600"/>
              </a:spcAft>
            </a:pPr>
            <a:r>
              <a:rPr lang="en-US" sz="2200" dirty="0"/>
              <a:t>Clinicians should discontinue TAF/FTC as PrEP if an individual develops a confirmed calculated CrCl &lt;30 mL/min. (A3)</a:t>
            </a:r>
          </a:p>
          <a:p>
            <a:pPr>
              <a:spcAft>
                <a:spcPts val="600"/>
              </a:spcAft>
            </a:pPr>
            <a:r>
              <a:rPr lang="en-US" sz="2200" dirty="0"/>
              <a:t>Clinicians should perform urinalysis at baseline and annually to assess urine glucose and protein in individuals taking TDF/FTC or TAF/FTC as PrEP. (B3)</a:t>
            </a:r>
          </a:p>
          <a:p>
            <a:pPr>
              <a:spcAft>
                <a:spcPts val="600"/>
              </a:spcAft>
            </a:pPr>
            <a:r>
              <a:rPr lang="en-US" sz="2200" dirty="0"/>
              <a:t>At every visit, a care team member should assess individuals for signs and symptoms of STIs, including syphilis and gonococcal and chlamydial infections, as part of a sexual history, perform testing as indicated, and treat STIs empirically based on symptoms while test results are pending. (A2†)</a:t>
            </a:r>
          </a:p>
          <a:p>
            <a:pPr>
              <a:spcAft>
                <a:spcPts val="600"/>
              </a:spcAft>
            </a:pPr>
            <a:r>
              <a:rPr lang="en-US" sz="2200" dirty="0"/>
              <a:t>Clinicians should perform HCV testing at least annually for at-risk individuals. (A3)</a:t>
            </a:r>
          </a:p>
          <a:p>
            <a:pPr>
              <a:spcAft>
                <a:spcPts val="600"/>
              </a:spcAft>
            </a:pPr>
            <a:r>
              <a:rPr lang="en-US" sz="2200" dirty="0"/>
              <a:t>At every visit, clinicians should assess the possibility of pregnancy in individuals of childbearing potential. (A3)</a:t>
            </a:r>
          </a:p>
          <a:p>
            <a:pPr>
              <a:spcAft>
                <a:spcPts val="600"/>
              </a:spcAft>
            </a:pPr>
            <a:endParaRPr lang="en-US" sz="2400" dirty="0"/>
          </a:p>
          <a:p>
            <a:endParaRPr lang="en-US" sz="2400" dirty="0"/>
          </a:p>
        </p:txBody>
      </p:sp>
      <p:sp>
        <p:nvSpPr>
          <p:cNvPr id="4" name="Footer Placeholder 3">
            <a:extLst>
              <a:ext uri="{FF2B5EF4-FFF2-40B4-BE49-F238E27FC236}">
                <a16:creationId xmlns:a16="http://schemas.microsoft.com/office/drawing/2014/main" id="{A3426D12-408B-EAB7-ABAB-CA0FB072884E}"/>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69CCDE7-F1FE-D5AF-89FB-737C51672A62}"/>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9A00B3BA-DFD0-5158-D3C9-EFC4C3C6A7CD}"/>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1853590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6FA27-8913-47F5-8005-70A4CAF679C3}"/>
              </a:ext>
            </a:extLst>
          </p:cNvPr>
          <p:cNvSpPr>
            <a:spLocks noGrp="1"/>
          </p:cNvSpPr>
          <p:nvPr>
            <p:ph type="title"/>
          </p:nvPr>
        </p:nvSpPr>
        <p:spPr>
          <a:xfrm>
            <a:off x="208546" y="211497"/>
            <a:ext cx="10515600" cy="1325563"/>
          </a:xfrm>
        </p:spPr>
        <p:txBody>
          <a:bodyPr>
            <a:normAutofit/>
          </a:bodyPr>
          <a:lstStyle/>
          <a:p>
            <a:r>
              <a:rPr lang="en-US" sz="3200" dirty="0"/>
              <a:t>Recommended Routine Lab Testing </a:t>
            </a:r>
            <a:br>
              <a:rPr lang="en-US" sz="3200" dirty="0"/>
            </a:br>
            <a:r>
              <a:rPr lang="en-US" sz="3200" dirty="0"/>
              <a:t>for Individuals Using PrEP</a:t>
            </a:r>
          </a:p>
        </p:txBody>
      </p:sp>
      <p:graphicFrame>
        <p:nvGraphicFramePr>
          <p:cNvPr id="7" name="Content Placeholder 6">
            <a:extLst>
              <a:ext uri="{FF2B5EF4-FFF2-40B4-BE49-F238E27FC236}">
                <a16:creationId xmlns:a16="http://schemas.microsoft.com/office/drawing/2014/main" id="{5F32D3AE-94EA-451D-A8DE-0827AC281EB0}"/>
              </a:ext>
            </a:extLst>
          </p:cNvPr>
          <p:cNvGraphicFramePr>
            <a:graphicFrameLocks noGrp="1"/>
          </p:cNvGraphicFramePr>
          <p:nvPr>
            <p:ph idx="1"/>
            <p:extLst>
              <p:ext uri="{D42A27DB-BD31-4B8C-83A1-F6EECF244321}">
                <p14:modId xmlns:p14="http://schemas.microsoft.com/office/powerpoint/2010/main" val="1076037391"/>
              </p:ext>
            </p:extLst>
          </p:nvPr>
        </p:nvGraphicFramePr>
        <p:xfrm>
          <a:off x="208546" y="1476675"/>
          <a:ext cx="11774908" cy="4724400"/>
        </p:xfrm>
        <a:graphic>
          <a:graphicData uri="http://schemas.openxmlformats.org/drawingml/2006/table">
            <a:tbl>
              <a:tblPr firstRow="1" bandRow="1">
                <a:tableStyleId>{5940675A-B579-460E-94D1-54222C63F5DA}</a:tableStyleId>
              </a:tblPr>
              <a:tblGrid>
                <a:gridCol w="1756612">
                  <a:extLst>
                    <a:ext uri="{9D8B030D-6E8A-4147-A177-3AD203B41FA5}">
                      <a16:colId xmlns:a16="http://schemas.microsoft.com/office/drawing/2014/main" val="177805575"/>
                    </a:ext>
                  </a:extLst>
                </a:gridCol>
                <a:gridCol w="2926019">
                  <a:extLst>
                    <a:ext uri="{9D8B030D-6E8A-4147-A177-3AD203B41FA5}">
                      <a16:colId xmlns:a16="http://schemas.microsoft.com/office/drawing/2014/main" val="2023627447"/>
                    </a:ext>
                  </a:extLst>
                </a:gridCol>
                <a:gridCol w="3864634">
                  <a:extLst>
                    <a:ext uri="{9D8B030D-6E8A-4147-A177-3AD203B41FA5}">
                      <a16:colId xmlns:a16="http://schemas.microsoft.com/office/drawing/2014/main" val="1215994580"/>
                    </a:ext>
                  </a:extLst>
                </a:gridCol>
                <a:gridCol w="3227643">
                  <a:extLst>
                    <a:ext uri="{9D8B030D-6E8A-4147-A177-3AD203B41FA5}">
                      <a16:colId xmlns:a16="http://schemas.microsoft.com/office/drawing/2014/main" val="1813283668"/>
                    </a:ext>
                  </a:extLst>
                </a:gridCol>
              </a:tblGrid>
              <a:tr h="227764">
                <a:tc rowSpan="2">
                  <a:txBody>
                    <a:bodyPr/>
                    <a:lstStyle/>
                    <a:p>
                      <a:r>
                        <a:rPr lang="en-US" sz="1400" b="1" dirty="0">
                          <a:solidFill>
                            <a:schemeClr val="bg1"/>
                          </a:solidFill>
                        </a:rPr>
                        <a:t>Test</a:t>
                      </a:r>
                    </a:p>
                  </a:txBody>
                  <a:tcPr anchor="b">
                    <a:solidFill>
                      <a:srgbClr val="523178"/>
                    </a:solidFill>
                  </a:tcPr>
                </a:tc>
                <a:tc gridSpan="3">
                  <a:txBody>
                    <a:bodyPr/>
                    <a:lstStyle/>
                    <a:p>
                      <a:pPr algn="ctr"/>
                      <a:r>
                        <a:rPr lang="en-US" sz="1400" b="1" dirty="0">
                          <a:solidFill>
                            <a:schemeClr val="bg1"/>
                          </a:solidFill>
                        </a:rPr>
                        <a:t>Laboratory Testing Indications</a:t>
                      </a:r>
                    </a:p>
                  </a:txBody>
                  <a:tcPr>
                    <a:solidFill>
                      <a:srgbClr val="523178"/>
                    </a:solidFill>
                  </a:tcPr>
                </a:tc>
                <a:tc hMerge="1">
                  <a:txBody>
                    <a:bodyPr/>
                    <a:lstStyle/>
                    <a:p>
                      <a:r>
                        <a:rPr lang="en-US" b="1" dirty="0">
                          <a:solidFill>
                            <a:schemeClr val="bg1"/>
                          </a:solidFill>
                        </a:rPr>
                        <a:t>Header</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3421003979"/>
                  </a:ext>
                </a:extLst>
              </a:tr>
              <a:tr h="203701">
                <a:tc vMerge="1">
                  <a:txBody>
                    <a:bodyPr/>
                    <a:lstStyle/>
                    <a:p>
                      <a:endParaRPr lang="en-US" b="1" dirty="0">
                        <a:solidFill>
                          <a:schemeClr val="bg1"/>
                        </a:solidFill>
                      </a:endParaRPr>
                    </a:p>
                  </a:txBody>
                  <a:tcPr>
                    <a:solidFill>
                      <a:srgbClr val="523178"/>
                    </a:solidFill>
                  </a:tcPr>
                </a:tc>
                <a:tc>
                  <a:txBody>
                    <a:bodyPr/>
                    <a:lstStyle/>
                    <a:p>
                      <a:pPr algn="ctr"/>
                      <a:r>
                        <a:rPr lang="en-US" sz="1400" b="1" dirty="0">
                          <a:solidFill>
                            <a:schemeClr val="bg1"/>
                          </a:solidFill>
                        </a:rPr>
                        <a:t>All PrEP Regimens</a:t>
                      </a:r>
                    </a:p>
                  </a:txBody>
                  <a:tcPr>
                    <a:solidFill>
                      <a:srgbClr val="523178"/>
                    </a:solidFill>
                  </a:tcPr>
                </a:tc>
                <a:tc>
                  <a:txBody>
                    <a:bodyPr/>
                    <a:lstStyle/>
                    <a:p>
                      <a:pPr algn="ctr"/>
                      <a:r>
                        <a:rPr lang="en-US" sz="1400" b="1" dirty="0">
                          <a:solidFill>
                            <a:schemeClr val="bg1"/>
                          </a:solidFill>
                        </a:rPr>
                        <a:t>Oral PrEP: TDF/FTC or TAF/FTC</a:t>
                      </a:r>
                    </a:p>
                  </a:txBody>
                  <a:tcPr>
                    <a:solidFill>
                      <a:srgbClr val="523178"/>
                    </a:solidFill>
                  </a:tcPr>
                </a:tc>
                <a:tc>
                  <a:txBody>
                    <a:bodyPr/>
                    <a:lstStyle/>
                    <a:p>
                      <a:pPr algn="ctr"/>
                      <a:r>
                        <a:rPr lang="en-US" sz="1400" b="1" dirty="0">
                          <a:solidFill>
                            <a:schemeClr val="bg1"/>
                          </a:solidFill>
                        </a:rPr>
                        <a:t>Injectable PrEP: CAB LA or SC LEN</a:t>
                      </a:r>
                    </a:p>
                  </a:txBody>
                  <a:tcPr>
                    <a:solidFill>
                      <a:srgbClr val="523178"/>
                    </a:solidFill>
                  </a:tcPr>
                </a:tc>
                <a:extLst>
                  <a:ext uri="{0D108BD9-81ED-4DB2-BD59-A6C34878D82A}">
                    <a16:rowId xmlns:a16="http://schemas.microsoft.com/office/drawing/2014/main" val="235728407"/>
                  </a:ext>
                </a:extLst>
              </a:tr>
              <a:tr h="370840">
                <a:tc>
                  <a:txBody>
                    <a:bodyPr/>
                    <a:lstStyle/>
                    <a:p>
                      <a:pPr marL="0" indent="0">
                        <a:buFont typeface="Arial" panose="020B0604020202020204" pitchFamily="34" charset="0"/>
                        <a:buNone/>
                      </a:pPr>
                      <a:r>
                        <a:rPr lang="de-DE" sz="1400" dirty="0"/>
                        <a:t>HIV-1/2 Ag/Ab combination immunoassay</a:t>
                      </a:r>
                      <a:endParaRPr lang="en-US" sz="1400" dirty="0"/>
                    </a:p>
                  </a:txBody>
                  <a:tcPr/>
                </a:tc>
                <a:tc>
                  <a:txBody>
                    <a:bodyPr/>
                    <a:lstStyle/>
                    <a:p>
                      <a:pPr marL="137160" indent="-137160">
                        <a:buFont typeface="Arial" panose="020B0604020202020204" pitchFamily="34" charset="0"/>
                        <a:buChar char="•"/>
                      </a:pPr>
                      <a:r>
                        <a:rPr lang="en-US" sz="1400" dirty="0"/>
                        <a:t>When a patient has symptoms of acute HIV (A2)</a:t>
                      </a:r>
                    </a:p>
                    <a:p>
                      <a:pPr marL="137160" indent="-137160">
                        <a:buFont typeface="Arial" panose="020B0604020202020204" pitchFamily="34" charset="0"/>
                        <a:buChar char="•"/>
                      </a:pPr>
                      <a:r>
                        <a:rPr lang="en-US" sz="1400" dirty="0"/>
                        <a:t>1 month after PrEP initiation if an HIV exposure occurred ≤1 month before the start of PrEP (A2†)</a:t>
                      </a:r>
                    </a:p>
                  </a:txBody>
                  <a:tcPr/>
                </a:tc>
                <a:tc>
                  <a:txBody>
                    <a:bodyPr/>
                    <a:lstStyle/>
                    <a:p>
                      <a:pPr marL="137160" indent="-137160">
                        <a:buFont typeface="Arial" panose="020B0604020202020204" pitchFamily="34" charset="0"/>
                        <a:buChar char="•"/>
                      </a:pPr>
                      <a:r>
                        <a:rPr lang="en-US" sz="1400" dirty="0"/>
                        <a:t>Every 3 months (A3)</a:t>
                      </a:r>
                    </a:p>
                    <a:p>
                      <a:pPr marL="137160" indent="-137160">
                        <a:buFont typeface="Arial" panose="020B0604020202020204" pitchFamily="34" charset="0"/>
                        <a:buChar char="•"/>
                      </a:pPr>
                      <a:r>
                        <a:rPr lang="en-US" sz="1400" dirty="0"/>
                        <a:t>When PrEP has been interrupted for &gt;1 week in the past month and a potential exposure occurred (A3)</a:t>
                      </a:r>
                    </a:p>
                    <a:p>
                      <a:pPr marL="137160" indent="-137160">
                        <a:buFont typeface="Arial" panose="020B0604020202020204" pitchFamily="34" charset="0"/>
                        <a:buChar char="•"/>
                      </a:pPr>
                      <a:r>
                        <a:rPr lang="en-US" sz="1400" dirty="0"/>
                        <a:t>When an individual reports inconsistent adherence during times of sexual activity and possible HIV exposure (A3)</a:t>
                      </a:r>
                    </a:p>
                  </a:txBody>
                  <a:tcPr/>
                </a:tc>
                <a:tc>
                  <a:txBody>
                    <a:bodyPr/>
                    <a:lstStyle/>
                    <a:p>
                      <a:pPr marL="137160" indent="-137160">
                        <a:buFont typeface="Arial" panose="020B0604020202020204" pitchFamily="34" charset="0"/>
                        <a:buChar char="•"/>
                      </a:pPr>
                      <a:r>
                        <a:rPr lang="en-US" sz="1400" dirty="0"/>
                        <a:t>At the end of the oral CAB lead-in (if used) (A2)</a:t>
                      </a:r>
                    </a:p>
                    <a:p>
                      <a:pPr marL="137160" indent="-137160">
                        <a:buFont typeface="Arial" panose="020B0604020202020204" pitchFamily="34" charset="0"/>
                        <a:buChar char="•"/>
                      </a:pPr>
                      <a:r>
                        <a:rPr lang="en-US" sz="1400" dirty="0"/>
                        <a:t>Every injection visit (A3)</a:t>
                      </a:r>
                    </a:p>
                    <a:p>
                      <a:pPr marL="137160" indent="-137160">
                        <a:buFont typeface="Arial" panose="020B0604020202020204" pitchFamily="34" charset="0"/>
                        <a:buChar char="•"/>
                      </a:pPr>
                      <a:r>
                        <a:rPr lang="en-US" sz="1400" dirty="0"/>
                        <a:t>Consider interim 3-month HIV testing for high-risk individuals receiving SC LEN every 6 months</a:t>
                      </a:r>
                    </a:p>
                  </a:txBody>
                  <a:tcPr/>
                </a:tc>
                <a:extLst>
                  <a:ext uri="{0D108BD9-81ED-4DB2-BD59-A6C34878D82A}">
                    <a16:rowId xmlns:a16="http://schemas.microsoft.com/office/drawing/2014/main" val="3605904717"/>
                  </a:ext>
                </a:extLst>
              </a:tr>
              <a:tr h="370840">
                <a:tc>
                  <a:txBody>
                    <a:bodyPr/>
                    <a:lstStyle/>
                    <a:p>
                      <a:pPr marL="0" indent="0">
                        <a:buFont typeface="Arial" panose="020B0604020202020204" pitchFamily="34" charset="0"/>
                        <a:buNone/>
                      </a:pPr>
                      <a:r>
                        <a:rPr lang="en-US" sz="1400" dirty="0"/>
                        <a:t>HIV RNA assay</a:t>
                      </a:r>
                    </a:p>
                  </a:txBody>
                  <a:tcPr/>
                </a:tc>
                <a:tc>
                  <a:txBody>
                    <a:bodyPr/>
                    <a:lstStyle/>
                    <a:p>
                      <a:pPr marL="0" indent="0">
                        <a:buFont typeface="Arial" panose="020B0604020202020204" pitchFamily="34" charset="0"/>
                        <a:buNone/>
                      </a:pPr>
                      <a:r>
                        <a:rPr lang="en-US" sz="1400" dirty="0"/>
                        <a:t>When a patient has symptoms of acute HIV (A2)</a:t>
                      </a:r>
                    </a:p>
                  </a:txBody>
                  <a:tcPr/>
                </a:tc>
                <a:tc>
                  <a:txBody>
                    <a:bodyPr/>
                    <a:lstStyle/>
                    <a:p>
                      <a:pPr marL="137160" indent="-137160">
                        <a:buFont typeface="Arial" panose="020B0604020202020204" pitchFamily="34" charset="0"/>
                        <a:buChar char="•"/>
                      </a:pPr>
                      <a:r>
                        <a:rPr lang="en-US" sz="1400" dirty="0"/>
                        <a:t>When PrEP has been interrupted for &gt;1 week in the past month and a potential exposure occurred (A3)</a:t>
                      </a:r>
                    </a:p>
                    <a:p>
                      <a:pPr marL="137160" indent="-137160">
                        <a:buFont typeface="Arial" panose="020B0604020202020204" pitchFamily="34" charset="0"/>
                        <a:buChar char="•"/>
                      </a:pPr>
                      <a:r>
                        <a:rPr lang="en-US" sz="1400" dirty="0"/>
                        <a:t>When an individual reports inconsistent </a:t>
                      </a:r>
                      <a:r>
                        <a:rPr lang="en-US" sz="1400" dirty="0" err="1"/>
                        <a:t>adherenence</a:t>
                      </a:r>
                      <a:r>
                        <a:rPr lang="en-US" sz="1400" dirty="0"/>
                        <a:t> during times of sexual activity and possible HIV exposure (A2)</a:t>
                      </a:r>
                    </a:p>
                  </a:txBody>
                  <a:tcPr/>
                </a:tc>
                <a:tc>
                  <a:txBody>
                    <a:bodyPr/>
                    <a:lstStyle/>
                    <a:p>
                      <a:pPr marL="137160" indent="-137160">
                        <a:buFont typeface="Arial" panose="020B0604020202020204" pitchFamily="34" charset="0"/>
                        <a:buChar char="•"/>
                      </a:pPr>
                      <a:r>
                        <a:rPr lang="en-US" sz="1400" dirty="0"/>
                        <a:t>At the end of the oral CAB lead-in, if implemented (A2)</a:t>
                      </a:r>
                    </a:p>
                    <a:p>
                      <a:pPr marL="137160" indent="-137160">
                        <a:buFont typeface="Arial" panose="020B0604020202020204" pitchFamily="34" charset="0"/>
                        <a:buChar char="•"/>
                      </a:pPr>
                      <a:r>
                        <a:rPr lang="en-US" sz="1400" dirty="0"/>
                        <a:t>At injection visit if injection was delayed without use of oral bridging</a:t>
                      </a:r>
                    </a:p>
                  </a:txBody>
                  <a:tcPr/>
                </a:tc>
                <a:extLst>
                  <a:ext uri="{0D108BD9-81ED-4DB2-BD59-A6C34878D82A}">
                    <a16:rowId xmlns:a16="http://schemas.microsoft.com/office/drawing/2014/main" val="3074776062"/>
                  </a:ext>
                </a:extLst>
              </a:tr>
              <a:tr h="370840">
                <a:tc>
                  <a:txBody>
                    <a:bodyPr/>
                    <a:lstStyle/>
                    <a:p>
                      <a:pPr marL="0" indent="0">
                        <a:buFont typeface="Arial" panose="020B0604020202020204" pitchFamily="34" charset="0"/>
                        <a:buNone/>
                      </a:pPr>
                      <a:r>
                        <a:rPr lang="en-US" sz="1400" dirty="0"/>
                        <a:t>Serum creatinine and calculated CrCl</a:t>
                      </a:r>
                    </a:p>
                  </a:txBody>
                  <a:tcPr/>
                </a:tc>
                <a:tc>
                  <a:txBody>
                    <a:bodyPr/>
                    <a:lstStyle/>
                    <a:p>
                      <a:pPr marL="0" indent="0" algn="ctr">
                        <a:buFont typeface="Arial" panose="020B0604020202020204" pitchFamily="34" charset="0"/>
                        <a:buNone/>
                      </a:pPr>
                      <a:r>
                        <a:rPr lang="en-US" sz="1400" dirty="0"/>
                        <a:t>—</a:t>
                      </a:r>
                    </a:p>
                  </a:txBody>
                  <a:tcPr/>
                </a:tc>
                <a:tc>
                  <a:txBody>
                    <a:bodyPr/>
                    <a:lstStyle/>
                    <a:p>
                      <a:pPr marL="137160" indent="-137160">
                        <a:buFont typeface="Arial" panose="020B0604020202020204" pitchFamily="34" charset="0"/>
                        <a:buChar char="•"/>
                      </a:pPr>
                      <a:r>
                        <a:rPr lang="en-US" sz="1400" dirty="0"/>
                        <a:t>3 months after initiation (B3) </a:t>
                      </a:r>
                    </a:p>
                    <a:p>
                      <a:pPr marL="137160" indent="-137160">
                        <a:buFont typeface="Arial" panose="020B0604020202020204" pitchFamily="34" charset="0"/>
                        <a:buChar char="•"/>
                      </a:pPr>
                      <a:r>
                        <a:rPr lang="en-US" sz="1400" dirty="0"/>
                        <a:t>Every 6-12 months thereafter (A3) </a:t>
                      </a:r>
                    </a:p>
                    <a:p>
                      <a:pPr marL="137160" indent="-137160">
                        <a:buFont typeface="Arial" panose="020B0604020202020204" pitchFamily="34" charset="0"/>
                        <a:buChar char="•"/>
                      </a:pPr>
                      <a:r>
                        <a:rPr lang="en-US" sz="1400" dirty="0"/>
                        <a:t>Consider more frequent screening in those at high risk, e.g., aged &gt;40 years or with comorbidities (A3)</a:t>
                      </a:r>
                    </a:p>
                  </a:txBody>
                  <a:tcPr/>
                </a:tc>
                <a:tc>
                  <a:txBody>
                    <a:bodyPr/>
                    <a:lstStyle/>
                    <a:p>
                      <a:pPr marL="0" indent="0">
                        <a:buFont typeface="Arial" panose="020B0604020202020204" pitchFamily="34" charset="0"/>
                        <a:buNone/>
                      </a:pPr>
                      <a:r>
                        <a:rPr lang="en-US" sz="1400" dirty="0"/>
                        <a:t>At least annually (A3)</a:t>
                      </a:r>
                    </a:p>
                  </a:txBody>
                  <a:tcPr/>
                </a:tc>
                <a:extLst>
                  <a:ext uri="{0D108BD9-81ED-4DB2-BD59-A6C34878D82A}">
                    <a16:rowId xmlns:a16="http://schemas.microsoft.com/office/drawing/2014/main" val="1322909965"/>
                  </a:ext>
                </a:extLst>
              </a:tr>
            </a:tbl>
          </a:graphicData>
        </a:graphic>
      </p:graphicFrame>
      <p:sp>
        <p:nvSpPr>
          <p:cNvPr id="4" name="Footer Placeholder 3">
            <a:extLst>
              <a:ext uri="{FF2B5EF4-FFF2-40B4-BE49-F238E27FC236}">
                <a16:creationId xmlns:a16="http://schemas.microsoft.com/office/drawing/2014/main" id="{FEEDF729-1EBF-47D2-BCC3-1116C10A4E68}"/>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751D9D19-9884-4761-9270-399F8F29100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61BAF17-E1B4-435E-ADA1-2E9C0D38B99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569291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A1D54-EF6C-47E6-8470-25836D742509}"/>
              </a:ext>
            </a:extLst>
          </p:cNvPr>
          <p:cNvSpPr>
            <a:spLocks noGrp="1"/>
          </p:cNvSpPr>
          <p:nvPr>
            <p:ph type="title"/>
          </p:nvPr>
        </p:nvSpPr>
        <p:spPr>
          <a:xfrm>
            <a:off x="838200" y="563532"/>
            <a:ext cx="10515600" cy="1325563"/>
          </a:xfrm>
        </p:spPr>
        <p:txBody>
          <a:bodyPr/>
          <a:lstStyle/>
          <a:p>
            <a:r>
              <a:rPr lang="en-US" dirty="0"/>
              <a:t>Recommendations: Who Should Use PrEP</a:t>
            </a:r>
          </a:p>
        </p:txBody>
      </p:sp>
      <p:sp>
        <p:nvSpPr>
          <p:cNvPr id="3" name="Content Placeholder 2">
            <a:extLst>
              <a:ext uri="{FF2B5EF4-FFF2-40B4-BE49-F238E27FC236}">
                <a16:creationId xmlns:a16="http://schemas.microsoft.com/office/drawing/2014/main" id="{45339327-5E9D-486F-9FCB-D5D316406219}"/>
              </a:ext>
            </a:extLst>
          </p:cNvPr>
          <p:cNvSpPr>
            <a:spLocks noGrp="1"/>
          </p:cNvSpPr>
          <p:nvPr>
            <p:ph idx="1"/>
          </p:nvPr>
        </p:nvSpPr>
        <p:spPr/>
        <p:txBody>
          <a:bodyPr>
            <a:normAutofit/>
          </a:bodyPr>
          <a:lstStyle/>
          <a:p>
            <a:pPr>
              <a:spcAft>
                <a:spcPts val="600"/>
              </a:spcAft>
            </a:pPr>
            <a:r>
              <a:rPr lang="en-US" sz="2400" dirty="0"/>
              <a:t>Clinicians should assess all individuals for HIV risk as a routine part of primary care. (A3)</a:t>
            </a:r>
          </a:p>
          <a:p>
            <a:pPr>
              <a:spcAft>
                <a:spcPts val="600"/>
              </a:spcAft>
            </a:pPr>
            <a:r>
              <a:rPr lang="en-US" sz="2400" dirty="0"/>
              <a:t>Clinicians should recommend PrEP for individuals, including adolescents, who do not have but are at risk of acquiring HIV. (A1)</a:t>
            </a:r>
          </a:p>
          <a:p>
            <a:pPr>
              <a:spcAft>
                <a:spcPts val="600"/>
              </a:spcAft>
            </a:pPr>
            <a:r>
              <a:rPr lang="en-US" sz="2400" dirty="0"/>
              <a:t>Clinicians should prescribe PrEP for any individual who self-identifies as being at risk of acquiring HIV. (A*)</a:t>
            </a:r>
          </a:p>
          <a:p>
            <a:pPr>
              <a:spcAft>
                <a:spcPts val="600"/>
              </a:spcAft>
            </a:pPr>
            <a:r>
              <a:rPr lang="en-US" sz="2400" dirty="0"/>
              <a:t>For individuals who are completing a course of nPEP and remain at risk of acquiring HIV, clinicians should recommend PrEP be initiated immediately upon completion of nPEP. (A3)</a:t>
            </a:r>
          </a:p>
        </p:txBody>
      </p:sp>
      <p:sp>
        <p:nvSpPr>
          <p:cNvPr id="4" name="Footer Placeholder 3">
            <a:extLst>
              <a:ext uri="{FF2B5EF4-FFF2-40B4-BE49-F238E27FC236}">
                <a16:creationId xmlns:a16="http://schemas.microsoft.com/office/drawing/2014/main" id="{2DC7ACF0-AF51-454E-BB28-0EEECA31B195}"/>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64AF63F-AD4D-4CF5-840C-8890AD30B67C}"/>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471E8593-FCFD-4B60-A2B4-D9DDEA4A0989}"/>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5892732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6FA27-8913-47F5-8005-70A4CAF679C3}"/>
              </a:ext>
            </a:extLst>
          </p:cNvPr>
          <p:cNvSpPr>
            <a:spLocks noGrp="1"/>
          </p:cNvSpPr>
          <p:nvPr>
            <p:ph type="title"/>
          </p:nvPr>
        </p:nvSpPr>
        <p:spPr>
          <a:xfrm>
            <a:off x="208546" y="212262"/>
            <a:ext cx="11049001" cy="1325563"/>
          </a:xfrm>
        </p:spPr>
        <p:txBody>
          <a:bodyPr/>
          <a:lstStyle/>
          <a:p>
            <a:r>
              <a:rPr lang="en-US" sz="3200" dirty="0"/>
              <a:t>Recommended Routine Laboratory Testing </a:t>
            </a:r>
            <a:br>
              <a:rPr lang="en-US" sz="3200" dirty="0"/>
            </a:br>
            <a:r>
              <a:rPr lang="en-US" sz="3200" dirty="0"/>
              <a:t>for Individuals Using PrEP, </a:t>
            </a:r>
            <a:r>
              <a:rPr lang="en-US" sz="2400" i="1" dirty="0"/>
              <a:t>continued</a:t>
            </a:r>
            <a:endParaRPr lang="en-US" i="1" dirty="0"/>
          </a:p>
        </p:txBody>
      </p:sp>
      <p:graphicFrame>
        <p:nvGraphicFramePr>
          <p:cNvPr id="7" name="Content Placeholder 6">
            <a:extLst>
              <a:ext uri="{FF2B5EF4-FFF2-40B4-BE49-F238E27FC236}">
                <a16:creationId xmlns:a16="http://schemas.microsoft.com/office/drawing/2014/main" id="{5F32D3AE-94EA-451D-A8DE-0827AC281EB0}"/>
              </a:ext>
            </a:extLst>
          </p:cNvPr>
          <p:cNvGraphicFramePr>
            <a:graphicFrameLocks noGrp="1"/>
          </p:cNvGraphicFramePr>
          <p:nvPr>
            <p:ph idx="1"/>
            <p:extLst>
              <p:ext uri="{D42A27DB-BD31-4B8C-83A1-F6EECF244321}">
                <p14:modId xmlns:p14="http://schemas.microsoft.com/office/powerpoint/2010/main" val="963771612"/>
              </p:ext>
            </p:extLst>
          </p:nvPr>
        </p:nvGraphicFramePr>
        <p:xfrm>
          <a:off x="208546" y="1537825"/>
          <a:ext cx="11774908" cy="4491233"/>
        </p:xfrm>
        <a:graphic>
          <a:graphicData uri="http://schemas.openxmlformats.org/drawingml/2006/table">
            <a:tbl>
              <a:tblPr firstRow="1" bandRow="1">
                <a:tableStyleId>{5940675A-B579-460E-94D1-54222C63F5DA}</a:tableStyleId>
              </a:tblPr>
              <a:tblGrid>
                <a:gridCol w="2518611">
                  <a:extLst>
                    <a:ext uri="{9D8B030D-6E8A-4147-A177-3AD203B41FA5}">
                      <a16:colId xmlns:a16="http://schemas.microsoft.com/office/drawing/2014/main" val="177805575"/>
                    </a:ext>
                  </a:extLst>
                </a:gridCol>
                <a:gridCol w="3810000">
                  <a:extLst>
                    <a:ext uri="{9D8B030D-6E8A-4147-A177-3AD203B41FA5}">
                      <a16:colId xmlns:a16="http://schemas.microsoft.com/office/drawing/2014/main" val="2023627447"/>
                    </a:ext>
                  </a:extLst>
                </a:gridCol>
                <a:gridCol w="2783306">
                  <a:extLst>
                    <a:ext uri="{9D8B030D-6E8A-4147-A177-3AD203B41FA5}">
                      <a16:colId xmlns:a16="http://schemas.microsoft.com/office/drawing/2014/main" val="1215994580"/>
                    </a:ext>
                  </a:extLst>
                </a:gridCol>
                <a:gridCol w="2662991">
                  <a:extLst>
                    <a:ext uri="{9D8B030D-6E8A-4147-A177-3AD203B41FA5}">
                      <a16:colId xmlns:a16="http://schemas.microsoft.com/office/drawing/2014/main" val="1813283668"/>
                    </a:ext>
                  </a:extLst>
                </a:gridCol>
              </a:tblGrid>
              <a:tr h="337874">
                <a:tc rowSpan="2">
                  <a:txBody>
                    <a:bodyPr/>
                    <a:lstStyle/>
                    <a:p>
                      <a:r>
                        <a:rPr lang="en-US" sz="1400" b="1" dirty="0">
                          <a:solidFill>
                            <a:schemeClr val="bg1"/>
                          </a:solidFill>
                        </a:rPr>
                        <a:t>Test</a:t>
                      </a:r>
                    </a:p>
                  </a:txBody>
                  <a:tcPr anchor="b">
                    <a:solidFill>
                      <a:srgbClr val="523178"/>
                    </a:solidFill>
                  </a:tcPr>
                </a:tc>
                <a:tc gridSpan="3">
                  <a:txBody>
                    <a:bodyPr/>
                    <a:lstStyle/>
                    <a:p>
                      <a:pPr algn="ctr"/>
                      <a:r>
                        <a:rPr lang="en-US" sz="1400" b="1" dirty="0">
                          <a:solidFill>
                            <a:schemeClr val="bg1"/>
                          </a:solidFill>
                        </a:rPr>
                        <a:t>Laboratory Testing Indications</a:t>
                      </a:r>
                    </a:p>
                  </a:txBody>
                  <a:tcPr>
                    <a:solidFill>
                      <a:srgbClr val="523178"/>
                    </a:solidFill>
                  </a:tcPr>
                </a:tc>
                <a:tc hMerge="1">
                  <a:txBody>
                    <a:bodyPr/>
                    <a:lstStyle/>
                    <a:p>
                      <a:r>
                        <a:rPr lang="en-US" b="1" dirty="0">
                          <a:solidFill>
                            <a:schemeClr val="bg1"/>
                          </a:solidFill>
                        </a:rPr>
                        <a:t>Header</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3421003979"/>
                  </a:ext>
                </a:extLst>
              </a:tr>
              <a:tr h="337874">
                <a:tc vMerge="1">
                  <a:txBody>
                    <a:bodyPr/>
                    <a:lstStyle/>
                    <a:p>
                      <a:endParaRPr lang="en-US" b="1" dirty="0">
                        <a:solidFill>
                          <a:schemeClr val="bg1"/>
                        </a:solidFill>
                      </a:endParaRPr>
                    </a:p>
                  </a:txBody>
                  <a:tcPr>
                    <a:solidFill>
                      <a:srgbClr val="523178"/>
                    </a:solidFill>
                  </a:tcPr>
                </a:tc>
                <a:tc>
                  <a:txBody>
                    <a:bodyPr/>
                    <a:lstStyle/>
                    <a:p>
                      <a:pPr algn="ctr"/>
                      <a:r>
                        <a:rPr lang="en-US" sz="1400" b="1" dirty="0">
                          <a:solidFill>
                            <a:schemeClr val="bg1"/>
                          </a:solidFill>
                        </a:rPr>
                        <a:t>All PrEP Regimens</a:t>
                      </a:r>
                    </a:p>
                  </a:txBody>
                  <a:tcPr>
                    <a:solidFill>
                      <a:srgbClr val="523178"/>
                    </a:solidFill>
                  </a:tcPr>
                </a:tc>
                <a:tc>
                  <a:txBody>
                    <a:bodyPr/>
                    <a:lstStyle/>
                    <a:p>
                      <a:pPr algn="ctr"/>
                      <a:r>
                        <a:rPr lang="en-US" sz="1400" b="1" dirty="0">
                          <a:solidFill>
                            <a:schemeClr val="bg1"/>
                          </a:solidFill>
                        </a:rPr>
                        <a:t>Oral PrEP: TDF/FTC or TAF/FTC</a:t>
                      </a:r>
                    </a:p>
                  </a:txBody>
                  <a:tcPr>
                    <a:solidFill>
                      <a:srgbClr val="523178"/>
                    </a:solidFill>
                  </a:tcPr>
                </a:tc>
                <a:tc>
                  <a:txBody>
                    <a:bodyPr/>
                    <a:lstStyle/>
                    <a:p>
                      <a:pPr algn="ctr"/>
                      <a:r>
                        <a:rPr lang="en-US" sz="1400" b="1" dirty="0">
                          <a:solidFill>
                            <a:schemeClr val="bg1"/>
                          </a:solidFill>
                        </a:rPr>
                        <a:t>Injectable PrEP: CAB LA or SC LEN</a:t>
                      </a:r>
                    </a:p>
                  </a:txBody>
                  <a:tcPr>
                    <a:solidFill>
                      <a:srgbClr val="523178"/>
                    </a:solidFill>
                  </a:tcPr>
                </a:tc>
                <a:extLst>
                  <a:ext uri="{0D108BD9-81ED-4DB2-BD59-A6C34878D82A}">
                    <a16:rowId xmlns:a16="http://schemas.microsoft.com/office/drawing/2014/main" val="235728407"/>
                  </a:ext>
                </a:extLst>
              </a:tr>
              <a:tr h="1383642">
                <a:tc>
                  <a:txBody>
                    <a:bodyPr/>
                    <a:lstStyle/>
                    <a:p>
                      <a:pPr marL="0" indent="0">
                        <a:buFont typeface="Arial" panose="020B0604020202020204" pitchFamily="34" charset="0"/>
                        <a:buNone/>
                      </a:pPr>
                      <a:r>
                        <a:rPr lang="en-US" sz="1400" dirty="0"/>
                        <a:t>STI (gonorrhea, chlamydia, and syphilis) screening (A2✝) </a:t>
                      </a:r>
                    </a:p>
                    <a:p>
                      <a:pPr marL="0" indent="0">
                        <a:buFont typeface="Arial" panose="020B0604020202020204" pitchFamily="34" charset="0"/>
                        <a:buNone/>
                      </a:pPr>
                      <a:endParaRPr lang="en-US" sz="1400" dirty="0"/>
                    </a:p>
                    <a:p>
                      <a:pPr marL="0" indent="0">
                        <a:buFont typeface="Arial" panose="020B0604020202020204" pitchFamily="34" charset="0"/>
                        <a:buNone/>
                      </a:pPr>
                      <a:r>
                        <a:rPr lang="en-US" sz="1400" dirty="0"/>
                        <a:t>Note: Screening can be less frequent in those at lower risk</a:t>
                      </a:r>
                    </a:p>
                  </a:txBody>
                  <a:tcPr/>
                </a:tc>
                <a:tc>
                  <a:txBody>
                    <a:bodyPr/>
                    <a:lstStyle/>
                    <a:p>
                      <a:pPr marL="0" indent="0">
                        <a:buFont typeface="Arial" panose="020B0604020202020204" pitchFamily="34" charset="0"/>
                        <a:buNone/>
                      </a:pPr>
                      <a:r>
                        <a:rPr lang="en-US" sz="1400" dirty="0"/>
                        <a:t>Ask about symptoms at every visit; if present, perform diagnostic testing and treat as indicated </a:t>
                      </a:r>
                    </a:p>
                  </a:txBody>
                  <a:tcPr/>
                </a:tc>
                <a:tc>
                  <a:txBody>
                    <a:bodyPr/>
                    <a:lstStyle/>
                    <a:p>
                      <a:pPr marL="0" indent="0">
                        <a:buFont typeface="Arial" panose="020B0604020202020204" pitchFamily="34" charset="0"/>
                        <a:buNone/>
                      </a:pPr>
                      <a:r>
                        <a:rPr lang="en-US" sz="1400" dirty="0"/>
                        <a:t>Every 3-6 months based on reported risk</a:t>
                      </a:r>
                    </a:p>
                  </a:txBody>
                  <a:tcPr/>
                </a:tc>
                <a:tc>
                  <a:txBody>
                    <a:bodyPr/>
                    <a:lstStyle/>
                    <a:p>
                      <a:pPr marL="285750" indent="-285750">
                        <a:buFont typeface="Arial" panose="020B0604020202020204" pitchFamily="34" charset="0"/>
                        <a:buChar char="•"/>
                      </a:pPr>
                      <a:r>
                        <a:rPr lang="en-US" sz="1400" dirty="0"/>
                        <a:t>CAB LA: Every 2-6 months based on reported risk </a:t>
                      </a:r>
                    </a:p>
                    <a:p>
                      <a:pPr marL="285750" indent="-285750">
                        <a:buFont typeface="Arial" panose="020B0604020202020204" pitchFamily="34" charset="0"/>
                        <a:buChar char="•"/>
                      </a:pPr>
                      <a:r>
                        <a:rPr lang="en-US" sz="1400" dirty="0"/>
                        <a:t>SC LEN: every 3-6 months based on reported risk</a:t>
                      </a:r>
                    </a:p>
                  </a:txBody>
                  <a:tcPr/>
                </a:tc>
                <a:extLst>
                  <a:ext uri="{0D108BD9-81ED-4DB2-BD59-A6C34878D82A}">
                    <a16:rowId xmlns:a16="http://schemas.microsoft.com/office/drawing/2014/main" val="3605904717"/>
                  </a:ext>
                </a:extLst>
              </a:tr>
              <a:tr h="500332">
                <a:tc>
                  <a:txBody>
                    <a:bodyPr/>
                    <a:lstStyle/>
                    <a:p>
                      <a:pPr marL="0" indent="0">
                        <a:buFont typeface="Arial" panose="020B0604020202020204" pitchFamily="34" charset="0"/>
                        <a:buNone/>
                      </a:pPr>
                      <a:r>
                        <a:rPr lang="en-US" sz="1400" dirty="0"/>
                        <a:t>HCV serology</a:t>
                      </a:r>
                    </a:p>
                  </a:txBody>
                  <a:tcPr/>
                </a:tc>
                <a:tc>
                  <a:txBody>
                    <a:bodyPr/>
                    <a:lstStyle/>
                    <a:p>
                      <a:pPr marL="0" indent="0">
                        <a:buFont typeface="Arial" panose="020B0604020202020204" pitchFamily="34" charset="0"/>
                        <a:buNone/>
                      </a:pPr>
                      <a:r>
                        <a:rPr lang="en-US" sz="1400" dirty="0"/>
                        <a:t>At least annually if at risk (A3)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a:r>
                    </a:p>
                  </a:txBody>
                  <a:tcPr/>
                </a:tc>
                <a:extLst>
                  <a:ext uri="{0D108BD9-81ED-4DB2-BD59-A6C34878D82A}">
                    <a16:rowId xmlns:a16="http://schemas.microsoft.com/office/drawing/2014/main" val="3074776062"/>
                  </a:ext>
                </a:extLst>
              </a:tr>
              <a:tr h="1520431">
                <a:tc>
                  <a:txBody>
                    <a:bodyPr/>
                    <a:lstStyle/>
                    <a:p>
                      <a:pPr marL="0" indent="0">
                        <a:buFont typeface="Arial" panose="020B0604020202020204" pitchFamily="34" charset="0"/>
                        <a:buNone/>
                      </a:pPr>
                      <a:r>
                        <a:rPr lang="en-US" sz="1400" dirty="0"/>
                        <a:t>Pregnancy test in individuals of childbearing potential</a:t>
                      </a:r>
                    </a:p>
                  </a:txBody>
                  <a:tcPr/>
                </a:tc>
                <a:tc>
                  <a:txBody>
                    <a:bodyPr/>
                    <a:lstStyle/>
                    <a:p>
                      <a:pPr marL="137160" indent="-137160">
                        <a:buFont typeface="Arial" panose="020B0604020202020204" pitchFamily="34" charset="0"/>
                        <a:buChar char="•"/>
                      </a:pPr>
                      <a:r>
                        <a:rPr lang="en-US" sz="1400" dirty="0"/>
                        <a:t>At every visit, assess for the possibility of pregnancy (A3)</a:t>
                      </a:r>
                    </a:p>
                    <a:p>
                      <a:pPr marL="137160" indent="-137160">
                        <a:buFont typeface="Arial" panose="020B0604020202020204" pitchFamily="34" charset="0"/>
                        <a:buChar char="•"/>
                      </a:pPr>
                      <a:r>
                        <a:rPr lang="en-US" sz="1400" dirty="0"/>
                        <a:t>Test for pregnancy when appropriate and on patient request (A3)</a:t>
                      </a:r>
                    </a:p>
                    <a:p>
                      <a:pPr marL="137160" indent="-137160">
                        <a:buFont typeface="Arial" panose="020B0604020202020204" pitchFamily="34" charset="0"/>
                        <a:buChar char="•"/>
                      </a:pPr>
                      <a:r>
                        <a:rPr lang="en-US" sz="1400" dirty="0"/>
                        <a:t>Offer contraception when requested or indicated (A3)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a:r>
                    </a:p>
                  </a:txBody>
                  <a:tcPr/>
                </a:tc>
                <a:extLst>
                  <a:ext uri="{0D108BD9-81ED-4DB2-BD59-A6C34878D82A}">
                    <a16:rowId xmlns:a16="http://schemas.microsoft.com/office/drawing/2014/main" val="1322909965"/>
                  </a:ext>
                </a:extLst>
              </a:tr>
              <a:tr h="411080">
                <a:tc>
                  <a:txBody>
                    <a:bodyPr/>
                    <a:lstStyle/>
                    <a:p>
                      <a:pPr marL="0" indent="0">
                        <a:buFont typeface="Arial" panose="020B0604020202020204" pitchFamily="34" charset="0"/>
                        <a:buNone/>
                      </a:pPr>
                      <a:r>
                        <a:rPr lang="en-US" sz="1400" dirty="0"/>
                        <a:t>Urinalysis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a:t>
                      </a:r>
                    </a:p>
                  </a:txBody>
                  <a:tcPr/>
                </a:tc>
                <a:tc>
                  <a:txBody>
                    <a:bodyPr/>
                    <a:lstStyle/>
                    <a:p>
                      <a:pPr marL="0" indent="0">
                        <a:buFont typeface="Arial" panose="020B0604020202020204" pitchFamily="34" charset="0"/>
                        <a:buNone/>
                      </a:pPr>
                      <a:r>
                        <a:rPr lang="en-US" sz="1400" dirty="0"/>
                        <a:t>Annually (B3)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a:t>
                      </a:r>
                    </a:p>
                  </a:txBody>
                  <a:tcPr/>
                </a:tc>
                <a:extLst>
                  <a:ext uri="{0D108BD9-81ED-4DB2-BD59-A6C34878D82A}">
                    <a16:rowId xmlns:a16="http://schemas.microsoft.com/office/drawing/2014/main" val="4224838624"/>
                  </a:ext>
                </a:extLst>
              </a:tr>
            </a:tbl>
          </a:graphicData>
        </a:graphic>
      </p:graphicFrame>
      <p:sp>
        <p:nvSpPr>
          <p:cNvPr id="4" name="Footer Placeholder 3">
            <a:extLst>
              <a:ext uri="{FF2B5EF4-FFF2-40B4-BE49-F238E27FC236}">
                <a16:creationId xmlns:a16="http://schemas.microsoft.com/office/drawing/2014/main" id="{FEEDF729-1EBF-47D2-BCC3-1116C10A4E68}"/>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751D9D19-9884-4761-9270-399F8F29100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61BAF17-E1B4-435E-ADA1-2E9C0D38B99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5667204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3C8D9-9117-43B2-A259-02303BC665BA}"/>
              </a:ext>
            </a:extLst>
          </p:cNvPr>
          <p:cNvSpPr>
            <a:spLocks noGrp="1"/>
          </p:cNvSpPr>
          <p:nvPr>
            <p:ph type="title"/>
          </p:nvPr>
        </p:nvSpPr>
        <p:spPr>
          <a:xfrm>
            <a:off x="579407" y="0"/>
            <a:ext cx="10515600" cy="1052422"/>
          </a:xfrm>
        </p:spPr>
        <p:txBody>
          <a:bodyPr/>
          <a:lstStyle/>
          <a:p>
            <a:r>
              <a:rPr lang="en-US" dirty="0"/>
              <a:t>Key Points: HIV Testing</a:t>
            </a:r>
          </a:p>
        </p:txBody>
      </p:sp>
      <p:sp>
        <p:nvSpPr>
          <p:cNvPr id="3" name="Content Placeholder 2">
            <a:extLst>
              <a:ext uri="{FF2B5EF4-FFF2-40B4-BE49-F238E27FC236}">
                <a16:creationId xmlns:a16="http://schemas.microsoft.com/office/drawing/2014/main" id="{5543BD3D-BF2D-4318-B5CA-01FDCD2AFFC2}"/>
              </a:ext>
            </a:extLst>
          </p:cNvPr>
          <p:cNvSpPr>
            <a:spLocks noGrp="1"/>
          </p:cNvSpPr>
          <p:nvPr>
            <p:ph idx="1"/>
          </p:nvPr>
        </p:nvSpPr>
        <p:spPr>
          <a:xfrm>
            <a:off x="682925" y="944367"/>
            <a:ext cx="10515600" cy="4969265"/>
          </a:xfrm>
        </p:spPr>
        <p:txBody>
          <a:bodyPr>
            <a:noAutofit/>
          </a:bodyPr>
          <a:lstStyle/>
          <a:p>
            <a:pPr lvl="0"/>
            <a:r>
              <a:rPr lang="en-US" sz="2200" dirty="0"/>
              <a:t>Routine HIV RNA testing is not recommended for individuals who are adherent to TDF/FTC or TAF/FTC as PrEP, for the following reasons:</a:t>
            </a:r>
          </a:p>
          <a:p>
            <a:pPr lvl="1">
              <a:buFont typeface="Courier New" panose="02070309020205020404" pitchFamily="49" charset="0"/>
              <a:buChar char="o"/>
            </a:pPr>
            <a:r>
              <a:rPr lang="en-US" sz="2200" dirty="0"/>
              <a:t>Breakthrough infections are rare with adherence to these regimens.</a:t>
            </a:r>
          </a:p>
          <a:p>
            <a:pPr lvl="1">
              <a:buFont typeface="Courier New" panose="02070309020205020404" pitchFamily="49" charset="0"/>
              <a:buChar char="o"/>
            </a:pPr>
            <a:r>
              <a:rPr lang="en-US" sz="2200" dirty="0"/>
              <a:t>The use of an HIV-1/2 Ag/Ab combination immunoassay alone does not significantly delay detection of new infections.</a:t>
            </a:r>
          </a:p>
          <a:p>
            <a:pPr lvl="1">
              <a:buFont typeface="Courier New" panose="02070309020205020404" pitchFamily="49" charset="0"/>
              <a:buChar char="o"/>
            </a:pPr>
            <a:r>
              <a:rPr lang="en-US" sz="2200" dirty="0"/>
              <a:t>Failure of these regimens infrequently leads to resistance.</a:t>
            </a:r>
          </a:p>
          <a:p>
            <a:pPr lvl="1">
              <a:buFont typeface="Courier New" panose="02070309020205020404" pitchFamily="49" charset="0"/>
              <a:buChar char="o"/>
            </a:pPr>
            <a:r>
              <a:rPr lang="en-US" sz="2200" dirty="0"/>
              <a:t>The M184V/I mutation has little impact on response to initial HIV treatment.</a:t>
            </a:r>
          </a:p>
          <a:p>
            <a:pPr lvl="0"/>
            <a:r>
              <a:rPr lang="en-US" sz="2200" dirty="0"/>
              <a:t>Routine HIV testing is an integral component of safe PrEP use.</a:t>
            </a:r>
          </a:p>
          <a:p>
            <a:pPr lvl="0"/>
            <a:r>
              <a:rPr lang="en-US" sz="2200" dirty="0"/>
              <a:t>If an individual taking oral PrEP misses a scheduled testing appointment, do not interrupt PrEP. Instead, encourage the continuation of PrEP and work with the individual to reschedule any necessary visits or laboratory testing. </a:t>
            </a:r>
          </a:p>
          <a:p>
            <a:pPr lvl="0"/>
            <a:r>
              <a:rPr lang="en-US" sz="2200" dirty="0"/>
              <a:t>Frequent screening for HIV infection is performed to prevent the development of drug-resistant virus and protect against HIV transmission if seroconversion has occurred.</a:t>
            </a:r>
          </a:p>
          <a:p>
            <a:r>
              <a:rPr lang="en-US" sz="2200" dirty="0"/>
              <a:t>Alternative monitoring models, such as at-home testing and telehealth visits, can decrease barriers to PrEP access and monitoring.</a:t>
            </a:r>
          </a:p>
        </p:txBody>
      </p:sp>
      <p:sp>
        <p:nvSpPr>
          <p:cNvPr id="4" name="Footer Placeholder 3">
            <a:extLst>
              <a:ext uri="{FF2B5EF4-FFF2-40B4-BE49-F238E27FC236}">
                <a16:creationId xmlns:a16="http://schemas.microsoft.com/office/drawing/2014/main" id="{78EA5E85-3F00-4BE3-B0B7-6F5B9C2FFB25}"/>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5CEFCBB-3337-44B0-890C-1C47D7D692A5}"/>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55E1E1C9-DA25-4EDD-A17E-FBA3BBA1F7D4}"/>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275298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C2DB7-658D-4BAA-88A6-0154757B9E05}"/>
              </a:ext>
            </a:extLst>
          </p:cNvPr>
          <p:cNvSpPr>
            <a:spLocks noGrp="1"/>
          </p:cNvSpPr>
          <p:nvPr>
            <p:ph type="title"/>
          </p:nvPr>
        </p:nvSpPr>
        <p:spPr/>
        <p:txBody>
          <a:bodyPr/>
          <a:lstStyle/>
          <a:p>
            <a:r>
              <a:rPr lang="en-US" dirty="0"/>
              <a:t>Key Points: STI Testing</a:t>
            </a:r>
          </a:p>
        </p:txBody>
      </p:sp>
      <p:sp>
        <p:nvSpPr>
          <p:cNvPr id="3" name="Content Placeholder 2">
            <a:extLst>
              <a:ext uri="{FF2B5EF4-FFF2-40B4-BE49-F238E27FC236}">
                <a16:creationId xmlns:a16="http://schemas.microsoft.com/office/drawing/2014/main" id="{E0DC4D8A-FDC1-4AC5-8E8B-096FEA7BA9BD}"/>
              </a:ext>
            </a:extLst>
          </p:cNvPr>
          <p:cNvSpPr>
            <a:spLocks noGrp="1"/>
          </p:cNvSpPr>
          <p:nvPr>
            <p:ph idx="1"/>
          </p:nvPr>
        </p:nvSpPr>
        <p:spPr/>
        <p:txBody>
          <a:bodyPr/>
          <a:lstStyle/>
          <a:p>
            <a:pPr lvl="0"/>
            <a:r>
              <a:rPr lang="en-US" dirty="0"/>
              <a:t>STI testing at close intervals, including extragenital testing for gonorrhea and chlamydia, and prompt treatment of STIs are integral components of PrEP management.</a:t>
            </a:r>
          </a:p>
          <a:p>
            <a:pPr lvl="0"/>
            <a:r>
              <a:rPr lang="en-US" dirty="0"/>
              <a:t>Offer doxy-PEP to MSM and transgender women with ongoing risk of STI exposure.</a:t>
            </a:r>
          </a:p>
          <a:p>
            <a:r>
              <a:rPr lang="en-US" dirty="0"/>
              <a:t>Engage in shared decision-making about doxy-PEP with cisgender men who have sex with individuals assigned female sex at birth.</a:t>
            </a:r>
          </a:p>
        </p:txBody>
      </p:sp>
      <p:sp>
        <p:nvSpPr>
          <p:cNvPr id="4" name="Footer Placeholder 3">
            <a:extLst>
              <a:ext uri="{FF2B5EF4-FFF2-40B4-BE49-F238E27FC236}">
                <a16:creationId xmlns:a16="http://schemas.microsoft.com/office/drawing/2014/main" id="{5950FAEC-9550-4496-ADF7-926C58EEDB02}"/>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A34730A3-4E59-4274-8787-2B2FD37E593D}"/>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563276C9-3A31-45E8-AEC9-E613EE7FAD0E}"/>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687381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1E581-A888-4A3A-960D-89E02363819B}"/>
              </a:ext>
            </a:extLst>
          </p:cNvPr>
          <p:cNvSpPr>
            <a:spLocks noGrp="1"/>
          </p:cNvSpPr>
          <p:nvPr>
            <p:ph type="title"/>
          </p:nvPr>
        </p:nvSpPr>
        <p:spPr/>
        <p:txBody>
          <a:bodyPr/>
          <a:lstStyle/>
          <a:p>
            <a:r>
              <a:rPr lang="en-US" dirty="0"/>
              <a:t>Recommendations: Suspected Acute HIV</a:t>
            </a:r>
          </a:p>
        </p:txBody>
      </p:sp>
      <p:sp>
        <p:nvSpPr>
          <p:cNvPr id="3" name="Content Placeholder 2">
            <a:extLst>
              <a:ext uri="{FF2B5EF4-FFF2-40B4-BE49-F238E27FC236}">
                <a16:creationId xmlns:a16="http://schemas.microsoft.com/office/drawing/2014/main" id="{1C17DE4E-04A2-441C-AC04-3D83A6E317BE}"/>
              </a:ext>
            </a:extLst>
          </p:cNvPr>
          <p:cNvSpPr>
            <a:spLocks noGrp="1"/>
          </p:cNvSpPr>
          <p:nvPr>
            <p:ph idx="1"/>
          </p:nvPr>
        </p:nvSpPr>
        <p:spPr>
          <a:xfrm>
            <a:off x="838200" y="1449238"/>
            <a:ext cx="10515600" cy="4727725"/>
          </a:xfrm>
        </p:spPr>
        <p:txBody>
          <a:bodyPr>
            <a:normAutofit fontScale="92500"/>
          </a:bodyPr>
          <a:lstStyle/>
          <a:p>
            <a:pPr>
              <a:spcAft>
                <a:spcPts val="600"/>
              </a:spcAft>
            </a:pPr>
            <a:r>
              <a:rPr lang="en-US" sz="2400" dirty="0"/>
              <a:t>For individuals with any symptoms of acute retroviral illness and for whom acute HIV is suspected, clinicians should perform a plasma HIV RNA test in conjunction with a laboratory-based HIV-1/2 Ag/Ab combination immunoassay. (A2)</a:t>
            </a:r>
          </a:p>
          <a:p>
            <a:pPr>
              <a:spcAft>
                <a:spcPts val="600"/>
              </a:spcAft>
            </a:pPr>
            <a:r>
              <a:rPr lang="en-US" sz="2400" dirty="0"/>
              <a:t>In the case of a reactive HIV-1/2 Ag/Ab combination immunoassay result and an HIV RNA test result that indicates the virus at any level, a diagnosis of HIV can be made and the clinician should initiate treatment. (A1)</a:t>
            </a:r>
          </a:p>
          <a:p>
            <a:pPr>
              <a:spcAft>
                <a:spcPts val="600"/>
              </a:spcAft>
            </a:pPr>
            <a:r>
              <a:rPr lang="en-US" sz="2400" dirty="0"/>
              <a:t>In the case of a nonreactive HIV-1/2 Ag/Ab combination immunoassay result and an HIV RNA level ≥200 copies/mL, the clinician can make a presumptive diagnosis of acute HIV infection and should proceed with treatment as outlined in the full guideline. (A3) </a:t>
            </a:r>
          </a:p>
          <a:p>
            <a:pPr>
              <a:spcAft>
                <a:spcPts val="600"/>
              </a:spcAft>
            </a:pPr>
            <a:r>
              <a:rPr lang="en-US" sz="2400" dirty="0"/>
              <a:t>Clinicians should inform individuals with suspected acute HIV about the increased risk of transmitting HIV during acute HIV infection and advise them to refrain from sexual activity or use condoms to minimize transmission risk until acute infection is ruled out. (A2)</a:t>
            </a:r>
          </a:p>
          <a:p>
            <a:endParaRPr lang="en-US" sz="2000" dirty="0"/>
          </a:p>
          <a:p>
            <a:endParaRPr lang="en-US" sz="2000" dirty="0"/>
          </a:p>
        </p:txBody>
      </p:sp>
      <p:sp>
        <p:nvSpPr>
          <p:cNvPr id="4" name="Footer Placeholder 3">
            <a:extLst>
              <a:ext uri="{FF2B5EF4-FFF2-40B4-BE49-F238E27FC236}">
                <a16:creationId xmlns:a16="http://schemas.microsoft.com/office/drawing/2014/main" id="{69416E21-DBBD-4510-9320-31663D9A77B2}"/>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E0989E65-1D56-454A-A433-7D269415FD65}"/>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0532ED0-9549-4BFD-A4B3-65168D15373D}"/>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8380290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EB319-AD23-4B47-983A-FF85C03959B1}"/>
              </a:ext>
            </a:extLst>
          </p:cNvPr>
          <p:cNvSpPr>
            <a:spLocks noGrp="1"/>
          </p:cNvSpPr>
          <p:nvPr>
            <p:ph type="title"/>
          </p:nvPr>
        </p:nvSpPr>
        <p:spPr>
          <a:xfrm>
            <a:off x="838200" y="600149"/>
            <a:ext cx="10515600" cy="1325563"/>
          </a:xfrm>
        </p:spPr>
        <p:txBody>
          <a:bodyPr>
            <a:normAutofit/>
          </a:bodyPr>
          <a:lstStyle/>
          <a:p>
            <a:r>
              <a:rPr lang="en-US" sz="3600" dirty="0"/>
              <a:t>Recommendations: Reactive HIV Screening Test Result</a:t>
            </a:r>
          </a:p>
        </p:txBody>
      </p:sp>
      <p:sp>
        <p:nvSpPr>
          <p:cNvPr id="3" name="Content Placeholder 2">
            <a:extLst>
              <a:ext uri="{FF2B5EF4-FFF2-40B4-BE49-F238E27FC236}">
                <a16:creationId xmlns:a16="http://schemas.microsoft.com/office/drawing/2014/main" id="{C9C1DF0B-2E0A-45E0-965C-81922B02BCDC}"/>
              </a:ext>
            </a:extLst>
          </p:cNvPr>
          <p:cNvSpPr>
            <a:spLocks noGrp="1"/>
          </p:cNvSpPr>
          <p:nvPr>
            <p:ph idx="1"/>
          </p:nvPr>
        </p:nvSpPr>
        <p:spPr/>
        <p:txBody>
          <a:bodyPr>
            <a:normAutofit/>
          </a:bodyPr>
          <a:lstStyle/>
          <a:p>
            <a:pPr>
              <a:spcAft>
                <a:spcPts val="600"/>
              </a:spcAft>
            </a:pPr>
            <a:r>
              <a:rPr lang="en-US" sz="2400" dirty="0"/>
              <a:t>Clinicians should assess for dosing interruption of any duration and identify any access or adherence barriers (A3); potential risk exposures since the previous HIV test (A*); and signs and symptoms of acute HIV since the last visit (A2).</a:t>
            </a:r>
          </a:p>
          <a:p>
            <a:pPr>
              <a:spcAft>
                <a:spcPts val="600"/>
              </a:spcAft>
            </a:pPr>
            <a:r>
              <a:rPr lang="en-US" sz="2400" dirty="0"/>
              <a:t>Clinicians should perform supplemental diagnostic testing as soon as possible according to the standard HIV laboratory testing algorithm. (A1)</a:t>
            </a:r>
          </a:p>
          <a:p>
            <a:pPr>
              <a:spcAft>
                <a:spcPts val="600"/>
              </a:spcAft>
            </a:pPr>
            <a:r>
              <a:rPr lang="en-US" sz="2400" dirty="0"/>
              <a:t>If supplemental laboratory testing confirms HIV, the clinician should perform quantitative HIV RNA testing (if not already obtained) to measure viral load, order ART initiation laboratory testing, perform genotypic resistance testing, and initiate ART. (A2)</a:t>
            </a:r>
          </a:p>
        </p:txBody>
      </p:sp>
      <p:sp>
        <p:nvSpPr>
          <p:cNvPr id="4" name="Footer Placeholder 3">
            <a:extLst>
              <a:ext uri="{FF2B5EF4-FFF2-40B4-BE49-F238E27FC236}">
                <a16:creationId xmlns:a16="http://schemas.microsoft.com/office/drawing/2014/main" id="{D0EDF1CF-A276-44D2-B36E-BDDEE8A900D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89B4CF55-3D49-49A2-8CFE-6207D799E268}"/>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8F9235A-E1F5-42AD-8EB3-BA3989304FD6}"/>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0555213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4F13F-4F14-41C2-9EF0-25FCBC224563}"/>
              </a:ext>
            </a:extLst>
          </p:cNvPr>
          <p:cNvSpPr>
            <a:spLocks noGrp="1"/>
          </p:cNvSpPr>
          <p:nvPr>
            <p:ph type="title"/>
          </p:nvPr>
        </p:nvSpPr>
        <p:spPr>
          <a:xfrm>
            <a:off x="838200" y="425510"/>
            <a:ext cx="10515600" cy="1325563"/>
          </a:xfrm>
        </p:spPr>
        <p:txBody>
          <a:bodyPr>
            <a:normAutofit/>
          </a:bodyPr>
          <a:lstStyle/>
          <a:p>
            <a:r>
              <a:rPr lang="en-US" sz="3600" dirty="0"/>
              <a:t>Recommendations: Ambiguous HIV Test Results</a:t>
            </a:r>
          </a:p>
        </p:txBody>
      </p:sp>
      <p:sp>
        <p:nvSpPr>
          <p:cNvPr id="3" name="Content Placeholder 2">
            <a:extLst>
              <a:ext uri="{FF2B5EF4-FFF2-40B4-BE49-F238E27FC236}">
                <a16:creationId xmlns:a16="http://schemas.microsoft.com/office/drawing/2014/main" id="{485680E9-9C3C-427B-AF38-71E155639AE3}"/>
              </a:ext>
            </a:extLst>
          </p:cNvPr>
          <p:cNvSpPr>
            <a:spLocks noGrp="1"/>
          </p:cNvSpPr>
          <p:nvPr>
            <p:ph idx="1"/>
          </p:nvPr>
        </p:nvSpPr>
        <p:spPr>
          <a:xfrm>
            <a:off x="751936" y="1437436"/>
            <a:ext cx="10515600" cy="4747704"/>
          </a:xfrm>
        </p:spPr>
        <p:txBody>
          <a:bodyPr>
            <a:normAutofit fontScale="85000" lnSpcReduction="10000"/>
          </a:bodyPr>
          <a:lstStyle/>
          <a:p>
            <a:pPr lvl="0">
              <a:spcAft>
                <a:spcPts val="600"/>
              </a:spcAft>
            </a:pPr>
            <a:r>
              <a:rPr lang="en-US" dirty="0"/>
              <a:t>Clinicians should consider a reactive HIV-1/2 Ag/Ab combination immunoassay result with a positive HIV-1/2 differentiation and/or a qualitative HIV RNA or a quantitative HIV RNA of any level as a positive HIV test result. (A2)</a:t>
            </a:r>
          </a:p>
          <a:p>
            <a:pPr lvl="0">
              <a:spcAft>
                <a:spcPts val="600"/>
              </a:spcAft>
            </a:pPr>
            <a:r>
              <a:rPr lang="en-US" dirty="0"/>
              <a:t>In the case of an ambiguous HIV test result (a reactive HIV-1/2 Ag/Ab combination immunoassay result with negative HIV-1/2 differentiation test and a negative HIV RNA test result, or a nonreactive HIV-1/2 Ag/Ab combination immunoassay result and an HIV RNA level &lt;200 copies/mL), the clinician should repeat HIV diagnostic testing to either exclude a false-positive result or identify a true-positive result with a blunted viral response due to the presence of antiretroviral agents used as PrEP. (A3)</a:t>
            </a:r>
          </a:p>
          <a:p>
            <a:pPr lvl="0">
              <a:spcAft>
                <a:spcPts val="600"/>
              </a:spcAft>
            </a:pPr>
            <a:r>
              <a:rPr lang="en-US" dirty="0"/>
              <a:t>In the case of continued ambiguous HIV test results, the clinician should continue PrEP or intensify to a fully suppressive ART regimen and consult with an experienced HIV and PrEP care provider for guidance on appropriate next steps. (A3) To consult an expert, call the NYSDOH AI CEI Line at 1-866-637-2342.</a:t>
            </a:r>
          </a:p>
        </p:txBody>
      </p:sp>
      <p:sp>
        <p:nvSpPr>
          <p:cNvPr id="4" name="Footer Placeholder 3">
            <a:extLst>
              <a:ext uri="{FF2B5EF4-FFF2-40B4-BE49-F238E27FC236}">
                <a16:creationId xmlns:a16="http://schemas.microsoft.com/office/drawing/2014/main" id="{674A02DC-032C-41FD-A691-C1D96780C12A}"/>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F781CCB4-63AF-469F-8716-A62FA3846FCF}"/>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B8E349A-9A77-4D45-BFD1-421B8FAEC0F3}"/>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1967227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4E965-018B-4EAF-88EF-788ED60DAAEC}"/>
              </a:ext>
            </a:extLst>
          </p:cNvPr>
          <p:cNvSpPr>
            <a:spLocks noGrp="1"/>
          </p:cNvSpPr>
          <p:nvPr>
            <p:ph type="title"/>
          </p:nvPr>
        </p:nvSpPr>
        <p:spPr>
          <a:xfrm>
            <a:off x="751937" y="667050"/>
            <a:ext cx="10515600" cy="1325563"/>
          </a:xfrm>
        </p:spPr>
        <p:txBody>
          <a:bodyPr>
            <a:normAutofit fontScale="90000"/>
          </a:bodyPr>
          <a:lstStyle/>
          <a:p>
            <a:r>
              <a:rPr lang="en-US" dirty="0"/>
              <a:t>Recommendations: ART Selection for a Positive </a:t>
            </a:r>
            <a:br>
              <a:rPr lang="en-US" dirty="0"/>
            </a:br>
            <a:r>
              <a:rPr lang="en-US" dirty="0"/>
              <a:t>HIV Test Result or When Choosing to Intensify ART for </a:t>
            </a:r>
            <a:br>
              <a:rPr lang="en-US" dirty="0"/>
            </a:br>
            <a:r>
              <a:rPr lang="en-US" dirty="0"/>
              <a:t>an Ambiguous HIV Test Result</a:t>
            </a:r>
          </a:p>
        </p:txBody>
      </p:sp>
      <p:sp>
        <p:nvSpPr>
          <p:cNvPr id="3" name="Content Placeholder 2">
            <a:extLst>
              <a:ext uri="{FF2B5EF4-FFF2-40B4-BE49-F238E27FC236}">
                <a16:creationId xmlns:a16="http://schemas.microsoft.com/office/drawing/2014/main" id="{31676847-D64A-4B31-97C4-A2317FBAD0BE}"/>
              </a:ext>
            </a:extLst>
          </p:cNvPr>
          <p:cNvSpPr>
            <a:spLocks noGrp="1"/>
          </p:cNvSpPr>
          <p:nvPr>
            <p:ph idx="1"/>
          </p:nvPr>
        </p:nvSpPr>
        <p:spPr>
          <a:xfrm>
            <a:off x="838200" y="2415829"/>
            <a:ext cx="10515600" cy="3248475"/>
          </a:xfrm>
        </p:spPr>
        <p:txBody>
          <a:bodyPr>
            <a:normAutofit/>
          </a:bodyPr>
          <a:lstStyle/>
          <a:p>
            <a:pPr lvl="0">
              <a:spcAft>
                <a:spcPts val="600"/>
              </a:spcAft>
            </a:pPr>
            <a:r>
              <a:rPr lang="en-US" sz="2400" dirty="0"/>
              <a:t>For individuals taking TDF/FTC or TAF/FTC as PrEP, clinicians should intensify with DTG or BIC. (A3)</a:t>
            </a:r>
          </a:p>
          <a:p>
            <a:pPr lvl="0">
              <a:spcAft>
                <a:spcPts val="600"/>
              </a:spcAft>
            </a:pPr>
            <a:r>
              <a:rPr lang="en-US" sz="2400" dirty="0"/>
              <a:t>For individuals receiving SC LEN as PrEP, clinicians should initiate any preferred ART regimen. (A3)</a:t>
            </a:r>
          </a:p>
          <a:p>
            <a:pPr lvl="0">
              <a:spcAft>
                <a:spcPts val="600"/>
              </a:spcAft>
            </a:pPr>
            <a:r>
              <a:rPr lang="en-US" sz="2400" dirty="0"/>
              <a:t>For individuals receiving CAB LA as PrEP, clinicians should initiate a PI-based ART regimen while awaiting resistance test results. (A2)</a:t>
            </a:r>
          </a:p>
        </p:txBody>
      </p:sp>
      <p:sp>
        <p:nvSpPr>
          <p:cNvPr id="4" name="Footer Placeholder 3">
            <a:extLst>
              <a:ext uri="{FF2B5EF4-FFF2-40B4-BE49-F238E27FC236}">
                <a16:creationId xmlns:a16="http://schemas.microsoft.com/office/drawing/2014/main" id="{66116105-80A9-4969-8763-C0DA6B784AA6}"/>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8CE4A3C-0ECB-4383-A1B4-4860F0B4663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8129325-5FAD-45B1-8BD0-4B56E6881252}"/>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0882407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399E4-6C70-4EC1-9307-B7966DF6C669}"/>
              </a:ext>
            </a:extLst>
          </p:cNvPr>
          <p:cNvSpPr>
            <a:spLocks noGrp="1"/>
          </p:cNvSpPr>
          <p:nvPr>
            <p:ph type="title"/>
          </p:nvPr>
        </p:nvSpPr>
        <p:spPr/>
        <p:txBody>
          <a:bodyPr>
            <a:normAutofit/>
          </a:bodyPr>
          <a:lstStyle/>
          <a:p>
            <a:r>
              <a:rPr lang="en-US" dirty="0"/>
              <a:t>Key Points: Managing a Positive HIV Test Result</a:t>
            </a:r>
          </a:p>
        </p:txBody>
      </p:sp>
      <p:sp>
        <p:nvSpPr>
          <p:cNvPr id="3" name="Content Placeholder 2">
            <a:extLst>
              <a:ext uri="{FF2B5EF4-FFF2-40B4-BE49-F238E27FC236}">
                <a16:creationId xmlns:a16="http://schemas.microsoft.com/office/drawing/2014/main" id="{E97FD2F4-2C87-4224-B2BD-F81C55682AE3}"/>
              </a:ext>
            </a:extLst>
          </p:cNvPr>
          <p:cNvSpPr>
            <a:spLocks noGrp="1"/>
          </p:cNvSpPr>
          <p:nvPr>
            <p:ph idx="1"/>
          </p:nvPr>
        </p:nvSpPr>
        <p:spPr>
          <a:xfrm>
            <a:off x="838200" y="1587260"/>
            <a:ext cx="10515600" cy="4589703"/>
          </a:xfrm>
        </p:spPr>
        <p:txBody>
          <a:bodyPr>
            <a:normAutofit/>
          </a:bodyPr>
          <a:lstStyle/>
          <a:p>
            <a:pPr>
              <a:spcAft>
                <a:spcPts val="600"/>
              </a:spcAft>
            </a:pPr>
            <a:r>
              <a:rPr lang="en-US" sz="2400" dirty="0"/>
              <a:t>PrEP failure is rare, and HIV acquisition is almost always caused by lack of adherence to oral medication or injection schedules.</a:t>
            </a:r>
          </a:p>
          <a:p>
            <a:pPr>
              <a:spcAft>
                <a:spcPts val="600"/>
              </a:spcAft>
            </a:pPr>
            <a:r>
              <a:rPr lang="en-US" sz="2400" dirty="0"/>
              <a:t>Assessing for signs and symptoms of potential HIV seroconversion in individuals using PrEP is crucial, as PrEP medication is not adequate treatment for acute or chronic HIV infection.</a:t>
            </a:r>
          </a:p>
          <a:p>
            <a:pPr>
              <a:spcAft>
                <a:spcPts val="600"/>
              </a:spcAft>
            </a:pPr>
            <a:r>
              <a:rPr lang="en-US" sz="2400" dirty="0"/>
              <a:t>Empiric HIV treatment should be initiated immediately upon confirmation of HIV infection while awaiting resistance test results.</a:t>
            </a:r>
          </a:p>
          <a:p>
            <a:pPr>
              <a:spcAft>
                <a:spcPts val="600"/>
              </a:spcAft>
            </a:pPr>
            <a:r>
              <a:rPr lang="en-US" sz="2400" dirty="0"/>
              <a:t>PrEP use may alter HIV viral load and immune response and cause ambiguous HIV test results. Consultation with an experienced HIV care provider is recommended when HIV test results are inconclusive.</a:t>
            </a:r>
          </a:p>
        </p:txBody>
      </p:sp>
      <p:sp>
        <p:nvSpPr>
          <p:cNvPr id="4" name="Footer Placeholder 3">
            <a:extLst>
              <a:ext uri="{FF2B5EF4-FFF2-40B4-BE49-F238E27FC236}">
                <a16:creationId xmlns:a16="http://schemas.microsoft.com/office/drawing/2014/main" id="{E8B4D59B-09D3-435B-BDD6-31D6DD6872D2}"/>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1AA5706E-1F6C-4B70-AFAC-509B4243751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9DE71EE8-78DB-4C90-9B94-D3A36DC51441}"/>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163422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C5D7A-14B2-4F65-8FE5-659FD23320F1}"/>
              </a:ext>
            </a:extLst>
          </p:cNvPr>
          <p:cNvSpPr>
            <a:spLocks noGrp="1"/>
          </p:cNvSpPr>
          <p:nvPr>
            <p:ph type="title"/>
          </p:nvPr>
        </p:nvSpPr>
        <p:spPr>
          <a:xfrm>
            <a:off x="743310" y="241540"/>
            <a:ext cx="10515600" cy="1325563"/>
          </a:xfrm>
        </p:spPr>
        <p:txBody>
          <a:bodyPr/>
          <a:lstStyle/>
          <a:p>
            <a:r>
              <a:rPr lang="en-US" dirty="0"/>
              <a:t>Recommendations: Discontinuing PrEP</a:t>
            </a:r>
          </a:p>
        </p:txBody>
      </p:sp>
      <p:sp>
        <p:nvSpPr>
          <p:cNvPr id="3" name="Content Placeholder 2">
            <a:extLst>
              <a:ext uri="{FF2B5EF4-FFF2-40B4-BE49-F238E27FC236}">
                <a16:creationId xmlns:a16="http://schemas.microsoft.com/office/drawing/2014/main" id="{FC740F82-56ED-4EA9-BF00-AC0A60917048}"/>
              </a:ext>
            </a:extLst>
          </p:cNvPr>
          <p:cNvSpPr>
            <a:spLocks noGrp="1"/>
          </p:cNvSpPr>
          <p:nvPr>
            <p:ph idx="1"/>
          </p:nvPr>
        </p:nvSpPr>
        <p:spPr>
          <a:xfrm>
            <a:off x="743310" y="1398978"/>
            <a:ext cx="10515600" cy="4803415"/>
          </a:xfrm>
        </p:spPr>
        <p:txBody>
          <a:bodyPr>
            <a:normAutofit/>
          </a:bodyPr>
          <a:lstStyle/>
          <a:p>
            <a:pPr>
              <a:spcAft>
                <a:spcPts val="600"/>
              </a:spcAft>
            </a:pPr>
            <a:r>
              <a:rPr lang="en-US" sz="2400" dirty="0"/>
              <a:t>Clinicians should discontinue PrEP in any individual with a confirmed positive HIV test result and initiate a fully active HIV regimen. (A1)</a:t>
            </a:r>
          </a:p>
          <a:p>
            <a:pPr>
              <a:spcAft>
                <a:spcPts val="600"/>
              </a:spcAft>
            </a:pPr>
            <a:r>
              <a:rPr lang="en-US" sz="2400" dirty="0"/>
              <a:t>Clinicians should discontinue oral PrEP if an individual does not adhere to HIV testing requirements despite repeated efforts at engagement in care. (A3)</a:t>
            </a:r>
          </a:p>
          <a:p>
            <a:pPr>
              <a:spcAft>
                <a:spcPts val="600"/>
              </a:spcAft>
            </a:pPr>
            <a:r>
              <a:rPr lang="en-US" sz="2400" dirty="0"/>
              <a:t>Clinicians should discontinue injectable PrEP if there are repeated episodes of late or missed injections without oral bridging medication despite repeated efforts to engage the individual in care. (A3)</a:t>
            </a:r>
          </a:p>
          <a:p>
            <a:pPr>
              <a:spcAft>
                <a:spcPts val="600"/>
              </a:spcAft>
            </a:pPr>
            <a:r>
              <a:rPr lang="en-US" sz="2400" dirty="0"/>
              <a:t>Clinicians should discontinue TDF/FTC as PrEP in individuals who develop a confirmed calculated CrCl &lt;50 mL/min and discontinue TAF/FTC as PrEP in individuals who develop a confirmed CrCl &lt;30 mL/min (A2); switch to an alternate PrEP regimen in those who wish to continue PrEP. (A3)</a:t>
            </a:r>
          </a:p>
        </p:txBody>
      </p:sp>
      <p:sp>
        <p:nvSpPr>
          <p:cNvPr id="4" name="Footer Placeholder 3">
            <a:extLst>
              <a:ext uri="{FF2B5EF4-FFF2-40B4-BE49-F238E27FC236}">
                <a16:creationId xmlns:a16="http://schemas.microsoft.com/office/drawing/2014/main" id="{DC01385C-C412-4932-84B2-E91E5E1EF89C}"/>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874FE0F-D73D-4EF5-A5C6-570B06B1DF7D}"/>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972A65B6-3BC1-43D3-A7A5-5029A6A48C59}"/>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0683447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BEDC5-C1E7-7C1E-0AD2-598BAA1B9C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5A3C96-DAF8-D98A-B2BC-7E7E1A3E9F14}"/>
              </a:ext>
            </a:extLst>
          </p:cNvPr>
          <p:cNvSpPr>
            <a:spLocks noGrp="1"/>
          </p:cNvSpPr>
          <p:nvPr>
            <p:ph type="title"/>
          </p:nvPr>
        </p:nvSpPr>
        <p:spPr>
          <a:xfrm>
            <a:off x="743310" y="215660"/>
            <a:ext cx="10515600" cy="1325563"/>
          </a:xfrm>
        </p:spPr>
        <p:txBody>
          <a:bodyPr/>
          <a:lstStyle/>
          <a:p>
            <a:r>
              <a:rPr lang="en-US" dirty="0"/>
              <a:t>Recommendations: Discontinuing PrEP, </a:t>
            </a:r>
            <a:r>
              <a:rPr lang="en-US" sz="2800" i="1" dirty="0"/>
              <a:t>continued</a:t>
            </a:r>
            <a:endParaRPr lang="en-US" i="1" dirty="0"/>
          </a:p>
        </p:txBody>
      </p:sp>
      <p:sp>
        <p:nvSpPr>
          <p:cNvPr id="3" name="Content Placeholder 2">
            <a:extLst>
              <a:ext uri="{FF2B5EF4-FFF2-40B4-BE49-F238E27FC236}">
                <a16:creationId xmlns:a16="http://schemas.microsoft.com/office/drawing/2014/main" id="{5AE4A688-2D44-337F-B6F9-BFCB7B660175}"/>
              </a:ext>
            </a:extLst>
          </p:cNvPr>
          <p:cNvSpPr>
            <a:spLocks noGrp="1"/>
          </p:cNvSpPr>
          <p:nvPr>
            <p:ph idx="1"/>
          </p:nvPr>
        </p:nvSpPr>
        <p:spPr>
          <a:xfrm>
            <a:off x="743310" y="1260955"/>
            <a:ext cx="10515600" cy="4803415"/>
          </a:xfrm>
        </p:spPr>
        <p:txBody>
          <a:bodyPr>
            <a:normAutofit/>
          </a:bodyPr>
          <a:lstStyle/>
          <a:p>
            <a:r>
              <a:rPr lang="en-US" sz="2400" dirty="0"/>
              <a:t>Clinicians should closely monitor individuals with chronic HBV for potential viral rebound when PrEP with TDF/FTC or TAF/FTC is discontinued and develop an alternative treatment plan if necessary. (A2)</a:t>
            </a:r>
          </a:p>
          <a:p>
            <a:r>
              <a:rPr lang="en-US" sz="2400" dirty="0"/>
              <a:t>For individuals who decide to discontinue PrEP but have a recent HIV exposure, clinicians should advise them to continue PrEP until 48 hours after last rectal exposure (A2†) and 72 hours after last vaginal receptive exposure (A3).</a:t>
            </a:r>
          </a:p>
          <a:p>
            <a:r>
              <a:rPr lang="en-US" sz="2400" dirty="0"/>
              <a:t>Clinicians should educate individuals about the “tail” phase of long-acting injectable PrEP medications and the risk of developing drug resistance after HIV acquisition with use of subtherapeutic levels of antiretroviral medications during this period and should provide individualized guidance on alternative PrEP options and prevention planning if HIV risk continues. (A1)</a:t>
            </a:r>
          </a:p>
          <a:p>
            <a:r>
              <a:rPr lang="en-US" sz="2400" dirty="0"/>
              <a:t>Clinicians should advise individuals on how to access PrEP in the future should they want to restart it. (A3)</a:t>
            </a:r>
          </a:p>
        </p:txBody>
      </p:sp>
      <p:sp>
        <p:nvSpPr>
          <p:cNvPr id="4" name="Footer Placeholder 3">
            <a:extLst>
              <a:ext uri="{FF2B5EF4-FFF2-40B4-BE49-F238E27FC236}">
                <a16:creationId xmlns:a16="http://schemas.microsoft.com/office/drawing/2014/main" id="{46D77AE2-056E-1E77-AAC2-EABD5B3239C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29EA2276-E8B2-EE4C-DD7C-757EBFAF2F29}"/>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5ACFEA2-4F55-0BCC-AF6A-94FE8006A2E3}"/>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500929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0B50F-D68E-4342-AB01-9B9CCBEDFAD2}"/>
              </a:ext>
            </a:extLst>
          </p:cNvPr>
          <p:cNvSpPr>
            <a:spLocks noGrp="1"/>
          </p:cNvSpPr>
          <p:nvPr>
            <p:ph type="title"/>
          </p:nvPr>
        </p:nvSpPr>
        <p:spPr/>
        <p:txBody>
          <a:bodyPr/>
          <a:lstStyle/>
          <a:p>
            <a:r>
              <a:rPr lang="en-US" dirty="0"/>
              <a:t>Recommendations: Contraindications to PrEP</a:t>
            </a:r>
          </a:p>
        </p:txBody>
      </p:sp>
      <p:sp>
        <p:nvSpPr>
          <p:cNvPr id="3" name="Content Placeholder 2">
            <a:extLst>
              <a:ext uri="{FF2B5EF4-FFF2-40B4-BE49-F238E27FC236}">
                <a16:creationId xmlns:a16="http://schemas.microsoft.com/office/drawing/2014/main" id="{BAE767F7-48B6-4DEC-A461-5ADB7EFC7881}"/>
              </a:ext>
            </a:extLst>
          </p:cNvPr>
          <p:cNvSpPr>
            <a:spLocks noGrp="1"/>
          </p:cNvSpPr>
          <p:nvPr>
            <p:ph idx="1"/>
          </p:nvPr>
        </p:nvSpPr>
        <p:spPr>
          <a:xfrm>
            <a:off x="838200" y="1561381"/>
            <a:ext cx="10515600" cy="4615582"/>
          </a:xfrm>
        </p:spPr>
        <p:txBody>
          <a:bodyPr>
            <a:normAutofit/>
          </a:bodyPr>
          <a:lstStyle/>
          <a:p>
            <a:pPr lvl="0">
              <a:spcAft>
                <a:spcPts val="600"/>
              </a:spcAft>
            </a:pPr>
            <a:r>
              <a:rPr lang="en-US" sz="2400" dirty="0"/>
              <a:t>Clinicians should not prescribe oral or injectable PrEP for any patient with a documented HIV diagnosis; none of the available PrEP regimens are adequate for HIV treatment. (A1)</a:t>
            </a:r>
          </a:p>
          <a:p>
            <a:pPr lvl="0">
              <a:spcAft>
                <a:spcPts val="600"/>
              </a:spcAft>
            </a:pPr>
            <a:r>
              <a:rPr lang="en-US" sz="2400" dirty="0"/>
              <a:t>Clinicians should recommend individuals with confirmed HIV immediately initiate a fully suppressive ART regimen. (A1) </a:t>
            </a:r>
          </a:p>
          <a:p>
            <a:pPr lvl="0">
              <a:spcAft>
                <a:spcPts val="600"/>
              </a:spcAft>
            </a:pPr>
            <a:r>
              <a:rPr lang="en-US" sz="2400" dirty="0"/>
              <a:t>Clinicians should not initiate TDF/FTC as PrEP for any individual with a confirmed CrCl &lt;60 mL/min and should discontinue it in patients with a confirmed CrCl &lt;50 mL/min; in such cases, TDF/FTC as PrEP is contraindicated. (A1)</a:t>
            </a:r>
          </a:p>
          <a:p>
            <a:pPr lvl="0">
              <a:spcAft>
                <a:spcPts val="600"/>
              </a:spcAft>
            </a:pPr>
            <a:r>
              <a:rPr lang="en-US" sz="2400" dirty="0"/>
              <a:t>Clinicians should not prescribe TAF/FTC as PrEP for any individual with a confirmed CrCl &lt;30 mL/min; in such cases, TAF/FTC as PrEP is contraindicated. (A1)</a:t>
            </a:r>
          </a:p>
        </p:txBody>
      </p:sp>
      <p:sp>
        <p:nvSpPr>
          <p:cNvPr id="4" name="Footer Placeholder 3">
            <a:extLst>
              <a:ext uri="{FF2B5EF4-FFF2-40B4-BE49-F238E27FC236}">
                <a16:creationId xmlns:a16="http://schemas.microsoft.com/office/drawing/2014/main" id="{60781013-10C7-4084-8389-9E76F9EACEE0}"/>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6FBD3E2C-C845-47C3-9EDA-EC130AA5974A}"/>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6A11FA00-4536-4C47-B4E2-A60989EAF52F}"/>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6898971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281BA-D6D0-A5FD-2098-A545FFC3A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238295-978F-97E9-920E-57FF78C2B763}"/>
              </a:ext>
            </a:extLst>
          </p:cNvPr>
          <p:cNvSpPr>
            <a:spLocks noGrp="1"/>
          </p:cNvSpPr>
          <p:nvPr>
            <p:ph type="title"/>
          </p:nvPr>
        </p:nvSpPr>
        <p:spPr>
          <a:xfrm>
            <a:off x="743310" y="310551"/>
            <a:ext cx="10515600" cy="1325563"/>
          </a:xfrm>
        </p:spPr>
        <p:txBody>
          <a:bodyPr/>
          <a:lstStyle/>
          <a:p>
            <a:r>
              <a:rPr lang="en-US" dirty="0"/>
              <a:t>Key Points: Discontinuing PrEP</a:t>
            </a:r>
            <a:endParaRPr lang="en-US" i="1" dirty="0"/>
          </a:p>
        </p:txBody>
      </p:sp>
      <p:sp>
        <p:nvSpPr>
          <p:cNvPr id="3" name="Content Placeholder 2">
            <a:extLst>
              <a:ext uri="{FF2B5EF4-FFF2-40B4-BE49-F238E27FC236}">
                <a16:creationId xmlns:a16="http://schemas.microsoft.com/office/drawing/2014/main" id="{37AECD32-A0BD-BDAA-0B51-BAF1FC8BF659}"/>
              </a:ext>
            </a:extLst>
          </p:cNvPr>
          <p:cNvSpPr>
            <a:spLocks noGrp="1"/>
          </p:cNvSpPr>
          <p:nvPr>
            <p:ph idx="1"/>
          </p:nvPr>
        </p:nvSpPr>
        <p:spPr>
          <a:xfrm>
            <a:off x="743310" y="1459363"/>
            <a:ext cx="10515600" cy="4070170"/>
          </a:xfrm>
        </p:spPr>
        <p:txBody>
          <a:bodyPr>
            <a:normAutofit/>
          </a:bodyPr>
          <a:lstStyle/>
          <a:p>
            <a:pPr>
              <a:spcAft>
                <a:spcPts val="600"/>
              </a:spcAft>
            </a:pPr>
            <a:r>
              <a:rPr lang="en-US" sz="2400" dirty="0"/>
              <a:t>PrEP can be discontinued for individuals no longer at risk of HIV acquisition because they have changed behaviors that put them at risk.</a:t>
            </a:r>
          </a:p>
          <a:p>
            <a:pPr>
              <a:spcAft>
                <a:spcPts val="600"/>
              </a:spcAft>
            </a:pPr>
            <a:r>
              <a:rPr lang="en-US" sz="2400" dirty="0"/>
              <a:t>If renal dysfunction develops while an individual is taking TDF/FTC or TAF/FTC as PrEP, address potentially reversible causes before discontinuing.</a:t>
            </a:r>
          </a:p>
          <a:p>
            <a:pPr>
              <a:spcAft>
                <a:spcPts val="600"/>
              </a:spcAft>
            </a:pPr>
            <a:r>
              <a:rPr lang="en-US" sz="2400" dirty="0"/>
              <a:t>CAB LA and SC LEN are PrEP options for individuals with severe or end-stage renal impairment.</a:t>
            </a:r>
          </a:p>
          <a:p>
            <a:pPr>
              <a:spcAft>
                <a:spcPts val="600"/>
              </a:spcAft>
            </a:pPr>
            <a:r>
              <a:rPr lang="en-US" sz="2400" dirty="0"/>
              <a:t>For an individual at ongoing risk because of nonadherence to protocols, make attempts to engage the patient in ongoing care and accommodate individual needs before discontinuing PrEP.</a:t>
            </a:r>
          </a:p>
        </p:txBody>
      </p:sp>
      <p:sp>
        <p:nvSpPr>
          <p:cNvPr id="4" name="Footer Placeholder 3">
            <a:extLst>
              <a:ext uri="{FF2B5EF4-FFF2-40B4-BE49-F238E27FC236}">
                <a16:creationId xmlns:a16="http://schemas.microsoft.com/office/drawing/2014/main" id="{B6F22AF2-0DBE-CDCE-91EA-038A02A2F17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70839D2-A593-4AEB-CEAB-9A4BA4E359B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E86393A-CA2D-5467-29BA-54608325F896}"/>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4514366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dirty="0"/>
              <a:t>www.hivguidelines.org</a:t>
            </a:r>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dirty="0"/>
              <a:t>www.hivguidelines.org</a:t>
            </a:r>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PrEP to Prevent HIV and Promote Sexual Health</a:t>
            </a:r>
          </a:p>
          <a:p>
            <a:r>
              <a:rPr lang="en-US" b="1" dirty="0"/>
              <a:t>Also available:</a:t>
            </a:r>
            <a:r>
              <a:rPr lang="en-US" dirty="0"/>
              <a:t> Printable pocket guide, PDF</a:t>
            </a:r>
          </a:p>
        </p:txBody>
      </p:sp>
      <p:pic>
        <p:nvPicPr>
          <p:cNvPr id="7" name="Picture 6">
            <a:extLst>
              <a:ext uri="{FF2B5EF4-FFF2-40B4-BE49-F238E27FC236}">
                <a16:creationId xmlns:a16="http://schemas.microsoft.com/office/drawing/2014/main" id="{EC0FE1A0-531F-4267-828C-A4CF78DE59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0000" y="3220452"/>
            <a:ext cx="2242804" cy="2242804"/>
          </a:xfrm>
          <a:prstGeom prst="rect">
            <a:avLst/>
          </a:prstGeom>
        </p:spPr>
      </p:pic>
      <p:pic>
        <p:nvPicPr>
          <p:cNvPr id="8" name="Picture 7">
            <a:extLst>
              <a:ext uri="{FF2B5EF4-FFF2-40B4-BE49-F238E27FC236}">
                <a16:creationId xmlns:a16="http://schemas.microsoft.com/office/drawing/2014/main" id="{C03060E9-388D-44F3-B4C2-27416A47DD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9" name="TextBox 8">
            <a:extLst>
              <a:ext uri="{FF2B5EF4-FFF2-40B4-BE49-F238E27FC236}">
                <a16:creationId xmlns:a16="http://schemas.microsoft.com/office/drawing/2014/main" id="{C01A4364-1BC6-43C3-A85A-CB040FE36464}"/>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4" action="ppaction://hlinkfile"/>
              </a:rPr>
              <a:t>viremic.org</a:t>
            </a:r>
            <a:endParaRPr lang="en-US" dirty="0"/>
          </a:p>
        </p:txBody>
      </p:sp>
    </p:spTree>
    <p:extLst>
      <p:ext uri="{BB962C8B-B14F-4D97-AF65-F5344CB8AC3E}">
        <p14:creationId xmlns:p14="http://schemas.microsoft.com/office/powerpoint/2010/main" val="1205125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AB66E-C572-441D-9337-78D3B7CA4178}"/>
              </a:ext>
            </a:extLst>
          </p:cNvPr>
          <p:cNvSpPr>
            <a:spLocks noGrp="1"/>
          </p:cNvSpPr>
          <p:nvPr>
            <p:ph type="title"/>
          </p:nvPr>
        </p:nvSpPr>
        <p:spPr>
          <a:xfrm>
            <a:off x="552090" y="-77638"/>
            <a:ext cx="10515600" cy="1325563"/>
          </a:xfrm>
        </p:spPr>
        <p:txBody>
          <a:bodyPr>
            <a:normAutofit/>
          </a:bodyPr>
          <a:lstStyle/>
          <a:p>
            <a:r>
              <a:rPr lang="en-US" sz="3600" dirty="0"/>
              <a:t>Offer PrEP to Individuals Who:</a:t>
            </a:r>
          </a:p>
        </p:txBody>
      </p:sp>
      <p:sp>
        <p:nvSpPr>
          <p:cNvPr id="3" name="Content Placeholder 2">
            <a:extLst>
              <a:ext uri="{FF2B5EF4-FFF2-40B4-BE49-F238E27FC236}">
                <a16:creationId xmlns:a16="http://schemas.microsoft.com/office/drawing/2014/main" id="{070E7728-085C-4009-AA23-4C787726F197}"/>
              </a:ext>
            </a:extLst>
          </p:cNvPr>
          <p:cNvSpPr>
            <a:spLocks noGrp="1"/>
          </p:cNvSpPr>
          <p:nvPr>
            <p:ph idx="1"/>
          </p:nvPr>
        </p:nvSpPr>
        <p:spPr>
          <a:xfrm>
            <a:off x="396815" y="983186"/>
            <a:ext cx="11033185" cy="5373164"/>
          </a:xfrm>
        </p:spPr>
        <p:txBody>
          <a:bodyPr numCol="2">
            <a:noAutofit/>
          </a:bodyPr>
          <a:lstStyle/>
          <a:p>
            <a:pPr>
              <a:spcBef>
                <a:spcPts val="600"/>
              </a:spcBef>
              <a:spcAft>
                <a:spcPts val="600"/>
              </a:spcAft>
            </a:pPr>
            <a:r>
              <a:rPr lang="en-US" sz="1800" dirty="0"/>
              <a:t>Self-identify as being at risk without disclosing specific risk behaviors</a:t>
            </a:r>
          </a:p>
          <a:p>
            <a:pPr>
              <a:spcBef>
                <a:spcPts val="600"/>
              </a:spcBef>
              <a:spcAft>
                <a:spcPts val="600"/>
              </a:spcAft>
            </a:pPr>
            <a:r>
              <a:rPr lang="en-US" sz="1800" dirty="0"/>
              <a:t>Engage in condomless sex with partners whose HIV status is unknown, who have untreated HIV, or who are being treated for HIV but have unsuppressed virus </a:t>
            </a:r>
          </a:p>
          <a:p>
            <a:pPr>
              <a:spcBef>
                <a:spcPts val="600"/>
              </a:spcBef>
              <a:spcAft>
                <a:spcPts val="600"/>
              </a:spcAft>
            </a:pPr>
            <a:r>
              <a:rPr lang="en-US" sz="1800" dirty="0"/>
              <a:t>Are attempting to conceive with a partner with HIV who is not consistently virally suppressed or whose suppression status is unknown, or want the further reassurance of HIV prevention via PrEP</a:t>
            </a:r>
          </a:p>
          <a:p>
            <a:pPr>
              <a:spcBef>
                <a:spcPts val="600"/>
              </a:spcBef>
              <a:spcAft>
                <a:spcPts val="600"/>
              </a:spcAft>
            </a:pPr>
            <a:r>
              <a:rPr lang="en-US" sz="1800" dirty="0"/>
              <a:t>Are at ongoing risk of HIV acquisition during pregnancy through inconsistent condom use with sex partners who have unsuppressed virus </a:t>
            </a:r>
          </a:p>
          <a:p>
            <a:pPr>
              <a:spcBef>
                <a:spcPts val="600"/>
              </a:spcBef>
              <a:spcAft>
                <a:spcPts val="600"/>
              </a:spcAft>
            </a:pPr>
            <a:r>
              <a:rPr lang="en-US" sz="1800" dirty="0"/>
              <a:t>Report recreational use of mood-altering substances during sex, including but not limited to alcohol, methamphetamine, cocaine, ecstasy, and gamma hydroxybutyrate</a:t>
            </a:r>
          </a:p>
          <a:p>
            <a:pPr>
              <a:spcBef>
                <a:spcPts val="600"/>
              </a:spcBef>
              <a:spcAft>
                <a:spcPts val="600"/>
              </a:spcAft>
            </a:pPr>
            <a:r>
              <a:rPr lang="en-US" sz="1800" dirty="0"/>
              <a:t>Have multiple or anonymous sex partners or are involved with partners who do</a:t>
            </a:r>
          </a:p>
          <a:p>
            <a:pPr>
              <a:spcBef>
                <a:spcPts val="600"/>
              </a:spcBef>
              <a:spcAft>
                <a:spcPts val="600"/>
              </a:spcAft>
            </a:pPr>
            <a:r>
              <a:rPr lang="en-US" sz="1800" dirty="0"/>
              <a:t>Engage in sexual activity at parties and other high-risk venues or have sex partners who do </a:t>
            </a:r>
          </a:p>
          <a:p>
            <a:pPr>
              <a:spcBef>
                <a:spcPts val="600"/>
              </a:spcBef>
              <a:spcAft>
                <a:spcPts val="600"/>
              </a:spcAft>
            </a:pPr>
            <a:r>
              <a:rPr lang="en-US" sz="1800" dirty="0"/>
              <a:t>Are involved in or have sex partners involved in transactional sex (i.e., sex for money, drugs, food, or housing), including commercial sex workers and their clients</a:t>
            </a:r>
          </a:p>
          <a:p>
            <a:pPr>
              <a:spcBef>
                <a:spcPts val="600"/>
              </a:spcBef>
              <a:spcAft>
                <a:spcPts val="600"/>
              </a:spcAft>
            </a:pPr>
            <a:r>
              <a:rPr lang="en-US" sz="1800" dirty="0"/>
              <a:t>Have been diagnosed with at least 1 bacterial STI in the previous 12 months</a:t>
            </a:r>
          </a:p>
          <a:p>
            <a:pPr>
              <a:spcBef>
                <a:spcPts val="600"/>
              </a:spcBef>
              <a:spcAft>
                <a:spcPts val="600"/>
              </a:spcAft>
            </a:pPr>
            <a:r>
              <a:rPr lang="en-US" sz="1800" dirty="0"/>
              <a:t>Report injecting substances or having sex partners who inject substances, including illicit drugs, hormones, or silicone</a:t>
            </a:r>
          </a:p>
          <a:p>
            <a:pPr>
              <a:spcBef>
                <a:spcPts val="600"/>
              </a:spcBef>
              <a:spcAft>
                <a:spcPts val="600"/>
              </a:spcAft>
            </a:pPr>
            <a:r>
              <a:rPr lang="en-US" sz="1800" dirty="0"/>
              <a:t>Are receiving nPEP and anticipate ongoing risk or have used multiple courses of nPEP</a:t>
            </a:r>
          </a:p>
          <a:p>
            <a:pPr>
              <a:spcBef>
                <a:spcPts val="600"/>
              </a:spcBef>
              <a:spcAft>
                <a:spcPts val="600"/>
              </a:spcAft>
            </a:pPr>
            <a:r>
              <a:rPr lang="en-US" sz="1800" dirty="0"/>
              <a:t>Request the protection of PrEP even if their sex partners have an undetectable HIV viral load</a:t>
            </a:r>
          </a:p>
          <a:p>
            <a:pPr>
              <a:spcBef>
                <a:spcPts val="600"/>
              </a:spcBef>
              <a:spcAft>
                <a:spcPts val="600"/>
              </a:spcAft>
            </a:pPr>
            <a:r>
              <a:rPr lang="en-US" sz="1800" dirty="0"/>
              <a:t>Acknowledge the possibility of or anticipate engaging in risk behaviors soon </a:t>
            </a:r>
          </a:p>
        </p:txBody>
      </p:sp>
      <p:sp>
        <p:nvSpPr>
          <p:cNvPr id="4" name="Footer Placeholder 3">
            <a:extLst>
              <a:ext uri="{FF2B5EF4-FFF2-40B4-BE49-F238E27FC236}">
                <a16:creationId xmlns:a16="http://schemas.microsoft.com/office/drawing/2014/main" id="{297B68FD-8B09-4918-A98C-B63F7662716E}"/>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2728FFF-7D03-4EFF-8D17-ACBB7186C4EC}"/>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E8F75711-C946-432B-8EB9-98DB788DAC1F}"/>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1120872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A2992-D386-42CD-9D02-BD71A9467EFB}"/>
              </a:ext>
            </a:extLst>
          </p:cNvPr>
          <p:cNvSpPr>
            <a:spLocks noGrp="1"/>
          </p:cNvSpPr>
          <p:nvPr>
            <p:ph type="title"/>
          </p:nvPr>
        </p:nvSpPr>
        <p:spPr>
          <a:xfrm>
            <a:off x="682925" y="414112"/>
            <a:ext cx="10515600" cy="1325563"/>
          </a:xfrm>
        </p:spPr>
        <p:txBody>
          <a:bodyPr>
            <a:normAutofit/>
          </a:bodyPr>
          <a:lstStyle/>
          <a:p>
            <a:r>
              <a:rPr lang="en-US" sz="3600" i="1" dirty="0"/>
              <a:t>Do Not Withhold PrEP</a:t>
            </a:r>
            <a:r>
              <a:rPr lang="en-US" sz="3600" dirty="0"/>
              <a:t> From Eligible Candidates Who:</a:t>
            </a:r>
          </a:p>
        </p:txBody>
      </p:sp>
      <p:sp>
        <p:nvSpPr>
          <p:cNvPr id="3" name="Content Placeholder 2">
            <a:extLst>
              <a:ext uri="{FF2B5EF4-FFF2-40B4-BE49-F238E27FC236}">
                <a16:creationId xmlns:a16="http://schemas.microsoft.com/office/drawing/2014/main" id="{BF2C99FC-8F80-4609-893A-DF48F9DDB351}"/>
              </a:ext>
            </a:extLst>
          </p:cNvPr>
          <p:cNvSpPr>
            <a:spLocks noGrp="1"/>
          </p:cNvSpPr>
          <p:nvPr>
            <p:ph idx="1"/>
          </p:nvPr>
        </p:nvSpPr>
        <p:spPr>
          <a:xfrm>
            <a:off x="838200" y="1540953"/>
            <a:ext cx="10515600" cy="4351338"/>
          </a:xfrm>
        </p:spPr>
        <p:txBody>
          <a:bodyPr numCol="1">
            <a:normAutofit/>
          </a:bodyPr>
          <a:lstStyle/>
          <a:p>
            <a:pPr>
              <a:spcAft>
                <a:spcPts val="600"/>
              </a:spcAft>
            </a:pPr>
            <a:r>
              <a:rPr lang="en-US" sz="2400" dirty="0"/>
              <a:t>Are pregnant or planning to conceive</a:t>
            </a:r>
          </a:p>
          <a:p>
            <a:pPr>
              <a:spcAft>
                <a:spcPts val="600"/>
              </a:spcAft>
            </a:pPr>
            <a:r>
              <a:rPr lang="en-US" sz="2400" dirty="0"/>
              <a:t>Inconsistently use condoms or other risk-reduction methods</a:t>
            </a:r>
          </a:p>
          <a:p>
            <a:pPr>
              <a:spcAft>
                <a:spcPts val="600"/>
              </a:spcAft>
            </a:pPr>
            <a:r>
              <a:rPr lang="en-US" sz="2400" dirty="0"/>
              <a:t>Engage in substance use </a:t>
            </a:r>
          </a:p>
          <a:p>
            <a:pPr>
              <a:spcAft>
                <a:spcPts val="600"/>
              </a:spcAft>
            </a:pPr>
            <a:r>
              <a:rPr lang="en-US" sz="2400" dirty="0"/>
              <a:t>Have mental health disorders of any severity</a:t>
            </a:r>
          </a:p>
          <a:p>
            <a:pPr>
              <a:spcAft>
                <a:spcPts val="600"/>
              </a:spcAft>
            </a:pPr>
            <a:r>
              <a:rPr lang="en-US" sz="2400" dirty="0"/>
              <a:t>Experience intimate partner violence </a:t>
            </a:r>
          </a:p>
          <a:p>
            <a:pPr>
              <a:spcAft>
                <a:spcPts val="600"/>
              </a:spcAft>
            </a:pPr>
            <a:r>
              <a:rPr lang="en-US" sz="2400" dirty="0"/>
              <a:t>Have unstable housing or limited social support </a:t>
            </a:r>
          </a:p>
          <a:p>
            <a:pPr>
              <a:spcAft>
                <a:spcPts val="600"/>
              </a:spcAft>
            </a:pPr>
            <a:r>
              <a:rPr lang="en-US" sz="2400" dirty="0"/>
              <a:t>Have recently had an STI</a:t>
            </a:r>
          </a:p>
          <a:p>
            <a:pPr>
              <a:spcAft>
                <a:spcPts val="600"/>
              </a:spcAft>
            </a:pPr>
            <a:r>
              <a:rPr lang="en-US" sz="2400" dirty="0"/>
              <a:t>Have a partner with HIV who has an undetectable viral load</a:t>
            </a:r>
          </a:p>
          <a:p>
            <a:pPr marL="0" indent="0">
              <a:buNone/>
            </a:pPr>
            <a:endParaRPr lang="en-US" dirty="0"/>
          </a:p>
        </p:txBody>
      </p:sp>
      <p:sp>
        <p:nvSpPr>
          <p:cNvPr id="4" name="Footer Placeholder 3">
            <a:extLst>
              <a:ext uri="{FF2B5EF4-FFF2-40B4-BE49-F238E27FC236}">
                <a16:creationId xmlns:a16="http://schemas.microsoft.com/office/drawing/2014/main" id="{F9B41EB8-6932-4FDB-9DC7-E63A4300C0F4}"/>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AE93015-5F21-4C31-8243-8F7EFA167D57}"/>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98BC697-BBE9-4DAA-A33B-97A5E82B58DF}"/>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445340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85B94-B0F2-44AA-8133-1088298A080D}"/>
              </a:ext>
            </a:extLst>
          </p:cNvPr>
          <p:cNvSpPr>
            <a:spLocks noGrp="1"/>
          </p:cNvSpPr>
          <p:nvPr>
            <p:ph type="title"/>
          </p:nvPr>
        </p:nvSpPr>
        <p:spPr>
          <a:xfrm>
            <a:off x="176464" y="241269"/>
            <a:ext cx="10956985" cy="1325563"/>
          </a:xfrm>
        </p:spPr>
        <p:txBody>
          <a:bodyPr>
            <a:normAutofit/>
          </a:bodyPr>
          <a:lstStyle/>
          <a:p>
            <a:r>
              <a:rPr lang="en-US" sz="2800" dirty="0"/>
              <a:t>Key Clinical and Logistical Factors in Choosing a PrEP Regimen</a:t>
            </a:r>
          </a:p>
        </p:txBody>
      </p:sp>
      <p:graphicFrame>
        <p:nvGraphicFramePr>
          <p:cNvPr id="7" name="Content Placeholder 6">
            <a:extLst>
              <a:ext uri="{FF2B5EF4-FFF2-40B4-BE49-F238E27FC236}">
                <a16:creationId xmlns:a16="http://schemas.microsoft.com/office/drawing/2014/main" id="{B59F02E7-3C66-41B6-9808-F44A7F524390}"/>
              </a:ext>
            </a:extLst>
          </p:cNvPr>
          <p:cNvGraphicFramePr>
            <a:graphicFrameLocks noGrp="1"/>
          </p:cNvGraphicFramePr>
          <p:nvPr>
            <p:ph idx="1"/>
            <p:extLst>
              <p:ext uri="{D42A27DB-BD31-4B8C-83A1-F6EECF244321}">
                <p14:modId xmlns:p14="http://schemas.microsoft.com/office/powerpoint/2010/main" val="2652211959"/>
              </p:ext>
            </p:extLst>
          </p:nvPr>
        </p:nvGraphicFramePr>
        <p:xfrm>
          <a:off x="152401" y="1195897"/>
          <a:ext cx="11863135" cy="4876800"/>
        </p:xfrm>
        <a:graphic>
          <a:graphicData uri="http://schemas.openxmlformats.org/drawingml/2006/table">
            <a:tbl>
              <a:tblPr firstRow="1" bandRow="1">
                <a:tableStyleId>{5940675A-B579-460E-94D1-54222C63F5DA}</a:tableStyleId>
              </a:tblPr>
              <a:tblGrid>
                <a:gridCol w="1842117">
                  <a:extLst>
                    <a:ext uri="{9D8B030D-6E8A-4147-A177-3AD203B41FA5}">
                      <a16:colId xmlns:a16="http://schemas.microsoft.com/office/drawing/2014/main" val="2099779379"/>
                    </a:ext>
                  </a:extLst>
                </a:gridCol>
                <a:gridCol w="1999512">
                  <a:extLst>
                    <a:ext uri="{9D8B030D-6E8A-4147-A177-3AD203B41FA5}">
                      <a16:colId xmlns:a16="http://schemas.microsoft.com/office/drawing/2014/main" val="2060766372"/>
                    </a:ext>
                  </a:extLst>
                </a:gridCol>
                <a:gridCol w="2234242">
                  <a:extLst>
                    <a:ext uri="{9D8B030D-6E8A-4147-A177-3AD203B41FA5}">
                      <a16:colId xmlns:a16="http://schemas.microsoft.com/office/drawing/2014/main" val="3678274739"/>
                    </a:ext>
                  </a:extLst>
                </a:gridCol>
                <a:gridCol w="2001328">
                  <a:extLst>
                    <a:ext uri="{9D8B030D-6E8A-4147-A177-3AD203B41FA5}">
                      <a16:colId xmlns:a16="http://schemas.microsoft.com/office/drawing/2014/main" val="960138708"/>
                    </a:ext>
                  </a:extLst>
                </a:gridCol>
                <a:gridCol w="3785936">
                  <a:extLst>
                    <a:ext uri="{9D8B030D-6E8A-4147-A177-3AD203B41FA5}">
                      <a16:colId xmlns:a16="http://schemas.microsoft.com/office/drawing/2014/main" val="2876763084"/>
                    </a:ext>
                  </a:extLst>
                </a:gridCol>
              </a:tblGrid>
              <a:tr h="348562">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48562">
                <a:tc gridSpan="5">
                  <a:txBody>
                    <a:bodyPr/>
                    <a:lstStyle/>
                    <a:p>
                      <a:r>
                        <a:rPr lang="en-US" b="0" i="1" dirty="0">
                          <a:solidFill>
                            <a:schemeClr val="tx1"/>
                          </a:solidFill>
                        </a:rPr>
                        <a:t>Indications</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569947"/>
                  </a:ext>
                </a:extLst>
              </a:tr>
              <a:tr h="4043080">
                <a:tc>
                  <a:txBody>
                    <a:bodyPr/>
                    <a:lstStyle/>
                    <a:p>
                      <a:pPr marL="0" indent="0">
                        <a:buFont typeface="Arial" panose="020B0604020202020204" pitchFamily="34" charset="0"/>
                        <a:buNone/>
                      </a:pPr>
                      <a:r>
                        <a:rPr lang="en-US" sz="1600" dirty="0"/>
                        <a:t>Sexual and injection drug use exposures in adults and adolescents weighing ≥35 kg</a:t>
                      </a:r>
                    </a:p>
                  </a:txBody>
                  <a:tcPr/>
                </a:tc>
                <a:tc>
                  <a:txBody>
                    <a:bodyPr/>
                    <a:lstStyle/>
                    <a:p>
                      <a:pPr marL="285750" indent="-285750">
                        <a:spcBef>
                          <a:spcPts val="600"/>
                        </a:spcBef>
                        <a:buFont typeface="Arial" panose="020B0604020202020204" pitchFamily="34" charset="0"/>
                        <a:buChar char="•"/>
                      </a:pPr>
                      <a:r>
                        <a:rPr lang="en-US" sz="1600" dirty="0"/>
                        <a:t>Sexual exposures in adults and adolescents weighing ≥35 kg </a:t>
                      </a:r>
                    </a:p>
                    <a:p>
                      <a:pPr marL="285750" indent="-285750">
                        <a:spcBef>
                          <a:spcPts val="600"/>
                        </a:spcBef>
                        <a:buFont typeface="Arial" panose="020B0604020202020204" pitchFamily="34" charset="0"/>
                        <a:buChar char="•"/>
                      </a:pPr>
                      <a:r>
                        <a:rPr lang="en-US" sz="1600" dirty="0"/>
                        <a:t>Not studied for injection drug exposure</a:t>
                      </a:r>
                    </a:p>
                  </a:txBody>
                  <a:tcPr/>
                </a:tc>
                <a:tc>
                  <a:txBody>
                    <a:bodyPr/>
                    <a:lstStyle/>
                    <a:p>
                      <a:pPr marL="285750" indent="-285750">
                        <a:spcBef>
                          <a:spcPts val="600"/>
                        </a:spcBef>
                        <a:buFont typeface="Arial" panose="020B0604020202020204" pitchFamily="34" charset="0"/>
                        <a:buChar char="•"/>
                      </a:pPr>
                      <a:r>
                        <a:rPr lang="en-US" sz="1600" dirty="0"/>
                        <a:t>Sexual exposures in adults and adolescents weighing ≥35 kg </a:t>
                      </a:r>
                    </a:p>
                    <a:p>
                      <a:pPr marL="285750" indent="-285750">
                        <a:spcBef>
                          <a:spcPts val="600"/>
                        </a:spcBef>
                        <a:buFont typeface="Arial" panose="020B0604020202020204" pitchFamily="34" charset="0"/>
                        <a:buChar char="•"/>
                      </a:pPr>
                      <a:r>
                        <a:rPr lang="en-US" sz="1600" dirty="0"/>
                        <a:t>Not studied for injection drug exposure</a:t>
                      </a:r>
                    </a:p>
                  </a:txBody>
                  <a:tcPr/>
                </a:tc>
                <a:tc>
                  <a:txBody>
                    <a:bodyPr/>
                    <a:lstStyle/>
                    <a:p>
                      <a:pPr marL="137160" indent="-137160">
                        <a:spcBef>
                          <a:spcPts val="600"/>
                        </a:spcBef>
                        <a:buFont typeface="Arial" panose="020B0604020202020204" pitchFamily="34" charset="0"/>
                        <a:buChar char="•"/>
                      </a:pPr>
                      <a:r>
                        <a:rPr lang="en-US" sz="1600" dirty="0"/>
                        <a:t>Sexual exposures in adults and adolescents weighing ≥35 kg </a:t>
                      </a:r>
                    </a:p>
                    <a:p>
                      <a:pPr marL="137160" indent="-137160">
                        <a:spcBef>
                          <a:spcPts val="600"/>
                        </a:spcBef>
                        <a:buFont typeface="Arial" panose="020B0604020202020204" pitchFamily="34" charset="0"/>
                        <a:buChar char="•"/>
                      </a:pPr>
                      <a:r>
                        <a:rPr lang="en-US" sz="1600" dirty="0"/>
                        <a:t>Under study for injection drug use</a:t>
                      </a:r>
                    </a:p>
                  </a:txBody>
                  <a:tcPr/>
                </a:tc>
                <a:tc>
                  <a:txBody>
                    <a:bodyPr/>
                    <a:lstStyle/>
                    <a:p>
                      <a:pPr marL="285750" indent="-285750">
                        <a:spcBef>
                          <a:spcPts val="600"/>
                        </a:spcBef>
                        <a:buFont typeface="Arial" panose="020B0604020202020204" pitchFamily="34" charset="0"/>
                        <a:buChar char="•"/>
                      </a:pPr>
                      <a:r>
                        <a:rPr lang="en-US" sz="1600" dirty="0"/>
                        <a:t>A 2017 amendment to the NYCRR grants </a:t>
                      </a:r>
                      <a:r>
                        <a:rPr lang="en-US" sz="1600" kern="1200" dirty="0">
                          <a:solidFill>
                            <a:schemeClr val="tx1"/>
                          </a:solidFill>
                          <a:latin typeface="+mn-lt"/>
                          <a:ea typeface="+mn-ea"/>
                          <a:cs typeface="+mn-cs"/>
                        </a:rPr>
                        <a:t>minors</a:t>
                      </a:r>
                      <a:r>
                        <a:rPr lang="en-US" sz="1600" dirty="0"/>
                        <a:t> capacity to consent to PrEP and PEP without parental/guardian involvement.</a:t>
                      </a:r>
                    </a:p>
                    <a:p>
                      <a:pPr marL="285750" indent="-285750">
                        <a:spcBef>
                          <a:spcPts val="600"/>
                        </a:spcBef>
                        <a:buFont typeface="Arial" panose="020B0604020202020204" pitchFamily="34" charset="0"/>
                        <a:buChar char="•"/>
                      </a:pPr>
                      <a:r>
                        <a:rPr lang="en-US" sz="1600" dirty="0"/>
                        <a:t>Although not FDA indicated, TAF/FTC is an oral PrEP option for HIV exposure through receptive vaginal sex if TDF/FTC is not tolerated or desired or there is preexisting bone or renal disease, with shared decision-making.</a:t>
                      </a:r>
                    </a:p>
                    <a:p>
                      <a:pPr marL="285750" indent="-285750">
                        <a:spcBef>
                          <a:spcPts val="600"/>
                        </a:spcBef>
                        <a:buFont typeface="Arial" panose="020B0604020202020204" pitchFamily="34" charset="0"/>
                        <a:buChar char="•"/>
                      </a:pPr>
                      <a:r>
                        <a:rPr lang="en-US" sz="1600" dirty="0"/>
                        <a:t>Although TAF/FTC and CAB LA have not been studied for injection drug use exposure and data are still pending for SC LEN, it is reasonable to think these PrEP options will be effective for exposures from injection drug use.</a:t>
                      </a:r>
                    </a:p>
                  </a:txBody>
                  <a:tcPr/>
                </a:tc>
                <a:extLst>
                  <a:ext uri="{0D108BD9-81ED-4DB2-BD59-A6C34878D82A}">
                    <a16:rowId xmlns:a16="http://schemas.microsoft.com/office/drawing/2014/main" val="735094661"/>
                  </a:ext>
                </a:extLst>
              </a:tr>
            </a:tbl>
          </a:graphicData>
        </a:graphic>
      </p:graphicFrame>
      <p:sp>
        <p:nvSpPr>
          <p:cNvPr id="4" name="Footer Placeholder 3">
            <a:extLst>
              <a:ext uri="{FF2B5EF4-FFF2-40B4-BE49-F238E27FC236}">
                <a16:creationId xmlns:a16="http://schemas.microsoft.com/office/drawing/2014/main" id="{AA7C7172-92DE-4FF2-8A47-C7CD3C9FA2CB}"/>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E33238BE-D2F9-489B-A34E-F93BE0895D8E}"/>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E0A3ACFD-B054-4953-9A0A-F75BBD0523EB}"/>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580673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A202B-2150-0F52-BAE6-F628D3DEF7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2A9F73-3938-72BE-0004-3351977B6D02}"/>
              </a:ext>
            </a:extLst>
          </p:cNvPr>
          <p:cNvSpPr>
            <a:spLocks noGrp="1"/>
          </p:cNvSpPr>
          <p:nvPr>
            <p:ph type="title"/>
          </p:nvPr>
        </p:nvSpPr>
        <p:spPr>
          <a:xfrm>
            <a:off x="98827" y="460094"/>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3EDC47AC-76D0-32F3-6BC3-95C5C4CFF68F}"/>
              </a:ext>
            </a:extLst>
          </p:cNvPr>
          <p:cNvGraphicFramePr>
            <a:graphicFrameLocks noGrp="1"/>
          </p:cNvGraphicFramePr>
          <p:nvPr>
            <p:ph idx="1"/>
            <p:extLst>
              <p:ext uri="{D42A27DB-BD31-4B8C-83A1-F6EECF244321}">
                <p14:modId xmlns:p14="http://schemas.microsoft.com/office/powerpoint/2010/main" val="1779920236"/>
              </p:ext>
            </p:extLst>
          </p:nvPr>
        </p:nvGraphicFramePr>
        <p:xfrm>
          <a:off x="164432" y="1264909"/>
          <a:ext cx="11863135" cy="4838397"/>
        </p:xfrm>
        <a:graphic>
          <a:graphicData uri="http://schemas.openxmlformats.org/drawingml/2006/table">
            <a:tbl>
              <a:tblPr firstRow="1" bandRow="1">
                <a:tableStyleId>{5940675A-B579-460E-94D1-54222C63F5DA}</a:tableStyleId>
              </a:tblPr>
              <a:tblGrid>
                <a:gridCol w="3015309">
                  <a:extLst>
                    <a:ext uri="{9D8B030D-6E8A-4147-A177-3AD203B41FA5}">
                      <a16:colId xmlns:a16="http://schemas.microsoft.com/office/drawing/2014/main" val="2099779379"/>
                    </a:ext>
                  </a:extLst>
                </a:gridCol>
                <a:gridCol w="2061713">
                  <a:extLst>
                    <a:ext uri="{9D8B030D-6E8A-4147-A177-3AD203B41FA5}">
                      <a16:colId xmlns:a16="http://schemas.microsoft.com/office/drawing/2014/main" val="3294332142"/>
                    </a:ext>
                  </a:extLst>
                </a:gridCol>
                <a:gridCol w="2165230">
                  <a:extLst>
                    <a:ext uri="{9D8B030D-6E8A-4147-A177-3AD203B41FA5}">
                      <a16:colId xmlns:a16="http://schemas.microsoft.com/office/drawing/2014/main" val="2464327712"/>
                    </a:ext>
                  </a:extLst>
                </a:gridCol>
                <a:gridCol w="2070340">
                  <a:extLst>
                    <a:ext uri="{9D8B030D-6E8A-4147-A177-3AD203B41FA5}">
                      <a16:colId xmlns:a16="http://schemas.microsoft.com/office/drawing/2014/main" val="1155998487"/>
                    </a:ext>
                  </a:extLst>
                </a:gridCol>
                <a:gridCol w="2550543">
                  <a:extLst>
                    <a:ext uri="{9D8B030D-6E8A-4147-A177-3AD203B41FA5}">
                      <a16:colId xmlns:a16="http://schemas.microsoft.com/office/drawing/2014/main" val="1099726903"/>
                    </a:ext>
                  </a:extLst>
                </a:gridCol>
              </a:tblGrid>
              <a:tr h="335803">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35803">
                <a:tc gridSpan="5">
                  <a:txBody>
                    <a:bodyPr/>
                    <a:lstStyle/>
                    <a:p>
                      <a:r>
                        <a:rPr lang="en-US" b="0" i="1" dirty="0">
                          <a:solidFill>
                            <a:schemeClr val="tx1"/>
                          </a:solidFill>
                        </a:rPr>
                        <a:t>Time to Protection </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b="0" i="1" dirty="0">
                        <a:solidFill>
                          <a:schemeClr val="tx1"/>
                        </a:solidFill>
                      </a:endParaRPr>
                    </a:p>
                  </a:txBody>
                  <a:tcPr>
                    <a:solidFill>
                      <a:srgbClr val="EAE1F3"/>
                    </a:solidFill>
                  </a:tcPr>
                </a:tc>
                <a:extLst>
                  <a:ext uri="{0D108BD9-81ED-4DB2-BD59-A6C34878D82A}">
                    <a16:rowId xmlns:a16="http://schemas.microsoft.com/office/drawing/2014/main" val="1020569947"/>
                  </a:ext>
                </a:extLst>
              </a:tr>
              <a:tr h="1661172">
                <a:tc>
                  <a:txBody>
                    <a:bodyPr/>
                    <a:lstStyle/>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All exposures: within 7 days of daily dosing</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All sexual exposures: 2 hours after initiating with a double dose of TDF/FTC </a:t>
                      </a:r>
                    </a:p>
                  </a:txBody>
                  <a:tcPr/>
                </a:tc>
                <a:tc>
                  <a:txBody>
                    <a:bodyPr/>
                    <a:lstStyle/>
                    <a:p>
                      <a:r>
                        <a:rPr lang="en-US" sz="1600" dirty="0"/>
                        <a:t>Not defined, but expected to be ≤7 days </a:t>
                      </a:r>
                      <a:endParaRPr lang="en-US" dirty="0"/>
                    </a:p>
                  </a:txBody>
                  <a:tcPr/>
                </a:tc>
                <a:tc>
                  <a:txBody>
                    <a:bodyPr/>
                    <a:lstStyle/>
                    <a:p>
                      <a:r>
                        <a:rPr lang="en-US" sz="1600" dirty="0"/>
                        <a:t>Estimated efficacy at 7 days </a:t>
                      </a:r>
                      <a:endParaRPr lang="en-US" dirty="0"/>
                    </a:p>
                  </a:txBody>
                  <a:tcPr/>
                </a:tc>
                <a:tc>
                  <a:txBody>
                    <a:bodyPr/>
                    <a:lstStyle/>
                    <a:p>
                      <a:r>
                        <a:rPr lang="en-US" sz="1600" dirty="0"/>
                        <a:t>2 hours after second oral loading dose</a:t>
                      </a:r>
                      <a:endParaRPr lang="en-US" dirty="0"/>
                    </a:p>
                  </a:txBody>
                  <a:tcPr/>
                </a:tc>
                <a:tc>
                  <a:txBody>
                    <a:bodyPr/>
                    <a:lstStyle/>
                    <a:p>
                      <a:pPr marL="0" indent="0">
                        <a:spcBef>
                          <a:spcPts val="600"/>
                        </a:spcBef>
                        <a:buFont typeface="Arial" panose="020B0604020202020204" pitchFamily="34" charset="0"/>
                        <a:buNone/>
                      </a:pPr>
                      <a:r>
                        <a:rPr lang="en-US" sz="1600" dirty="0"/>
                        <a:t>See discussion of time to protection in full guideline.</a:t>
                      </a:r>
                    </a:p>
                  </a:txBody>
                  <a:tcPr/>
                </a:tc>
                <a:extLst>
                  <a:ext uri="{0D108BD9-81ED-4DB2-BD59-A6C34878D82A}">
                    <a16:rowId xmlns:a16="http://schemas.microsoft.com/office/drawing/2014/main" val="735094661"/>
                  </a:ext>
                </a:extLst>
              </a:tr>
              <a:tr h="370936">
                <a:tc gridSpan="5">
                  <a:txBody>
                    <a:bodyPr/>
                    <a:lstStyle/>
                    <a:p>
                      <a:pPr marL="0" indent="0">
                        <a:spcBef>
                          <a:spcPts val="600"/>
                        </a:spcBef>
                        <a:buFont typeface="Arial" panose="020B0604020202020204" pitchFamily="34" charset="0"/>
                        <a:buNone/>
                      </a:pPr>
                      <a:r>
                        <a:rPr lang="en-US" sz="1800" b="0" i="1" kern="1200" dirty="0">
                          <a:solidFill>
                            <a:schemeClr val="tx1"/>
                          </a:solidFill>
                          <a:latin typeface="+mn-lt"/>
                          <a:ea typeface="+mn-ea"/>
                          <a:cs typeface="+mn-cs"/>
                        </a:rPr>
                        <a:t>Renal Safety</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800" b="0" i="1" kern="1200" dirty="0">
                        <a:solidFill>
                          <a:schemeClr val="tx1"/>
                        </a:solidFill>
                        <a:latin typeface="+mn-lt"/>
                        <a:ea typeface="+mn-ea"/>
                        <a:cs typeface="+mn-cs"/>
                      </a:endParaRPr>
                    </a:p>
                  </a:txBody>
                  <a:tcPr>
                    <a:solidFill>
                      <a:srgbClr val="EAE1F3"/>
                    </a:solidFill>
                  </a:tcPr>
                </a:tc>
                <a:extLst>
                  <a:ext uri="{0D108BD9-81ED-4DB2-BD59-A6C34878D82A}">
                    <a16:rowId xmlns:a16="http://schemas.microsoft.com/office/drawing/2014/main" val="2657366680"/>
                  </a:ext>
                </a:extLst>
              </a:tr>
              <a:tr h="2074769">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Do not initiate if confirmed CrCl &lt;60 mL/min.</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Discontinue if confirmed CrCl &lt;50 mL/min. </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Potential effect on renal tubular function; meta-analysis shows good safety </a:t>
                      </a:r>
                    </a:p>
                  </a:txBody>
                  <a:tcPr/>
                </a:tc>
                <a:tc>
                  <a:txBody>
                    <a:bodyPr/>
                    <a:lstStyle/>
                    <a:p>
                      <a:pPr marL="285750" indent="-285750">
                        <a:spcBef>
                          <a:spcPts val="600"/>
                        </a:spcBef>
                        <a:buFont typeface="Arial" panose="020B0604020202020204" pitchFamily="34" charset="0"/>
                        <a:buChar char="•"/>
                      </a:pPr>
                      <a:r>
                        <a:rPr lang="en-US" sz="1600" dirty="0"/>
                        <a:t>Improved renal biomarkers compared with TDF </a:t>
                      </a:r>
                    </a:p>
                    <a:p>
                      <a:pPr marL="285750" indent="-285750">
                        <a:spcBef>
                          <a:spcPts val="600"/>
                        </a:spcBef>
                        <a:buFont typeface="Arial" panose="020B0604020202020204" pitchFamily="34" charset="0"/>
                        <a:buChar char="•"/>
                      </a:pPr>
                      <a:r>
                        <a:rPr lang="en-US" sz="1600" dirty="0"/>
                        <a:t>Do not initiate if confirmed CrCl &lt;30 mL/min.</a:t>
                      </a:r>
                      <a:endParaRPr lang="en-US" dirty="0"/>
                    </a:p>
                  </a:txBody>
                  <a:tcPr/>
                </a:tc>
                <a:tc>
                  <a:txBody>
                    <a:bodyPr/>
                    <a:lstStyle/>
                    <a:p>
                      <a:r>
                        <a:rPr lang="en-US" sz="1600" dirty="0"/>
                        <a:t>Increased monitoring for adverse effects is recommended if CrCl &lt;30 mL/min.</a:t>
                      </a:r>
                      <a:endParaRPr lang="en-US" sz="2000" dirty="0"/>
                    </a:p>
                  </a:txBody>
                  <a:tcPr/>
                </a:tc>
                <a:tc>
                  <a:txBody>
                    <a:bodyPr/>
                    <a:lstStyle/>
                    <a:p>
                      <a:r>
                        <a:rPr lang="en-US" sz="1600" kern="1200" dirty="0">
                          <a:solidFill>
                            <a:schemeClr val="tx1"/>
                          </a:solidFill>
                          <a:latin typeface="+mn-lt"/>
                          <a:ea typeface="+mn-ea"/>
                          <a:cs typeface="+mn-cs"/>
                        </a:rPr>
                        <a:t>Increased monitoring for adverse effects is recommended if CrCl &lt;15 mL/min.</a:t>
                      </a:r>
                      <a:endParaRPr lang="en-US" sz="2000" dirty="0"/>
                    </a:p>
                  </a:txBody>
                  <a:tcPr/>
                </a:tc>
                <a:tc>
                  <a:txBody>
                    <a:bodyPr/>
                    <a:lstStyle/>
                    <a:p>
                      <a:pPr marL="0" indent="0">
                        <a:spcBef>
                          <a:spcPts val="600"/>
                        </a:spcBef>
                        <a:buFont typeface="Arial" panose="020B0604020202020204" pitchFamily="34" charset="0"/>
                        <a:buNone/>
                      </a:pPr>
                      <a:r>
                        <a:rPr lang="en-US" sz="1600" dirty="0"/>
                        <a:t>More frequent monitoring may be required for individuals at increased risk of renal disease (i.e., hypertension, diabetes, age &gt;40 years).</a:t>
                      </a:r>
                    </a:p>
                  </a:txBody>
                  <a:tcPr/>
                </a:tc>
                <a:extLst>
                  <a:ext uri="{0D108BD9-81ED-4DB2-BD59-A6C34878D82A}">
                    <a16:rowId xmlns:a16="http://schemas.microsoft.com/office/drawing/2014/main" val="1025673863"/>
                  </a:ext>
                </a:extLst>
              </a:tr>
            </a:tbl>
          </a:graphicData>
        </a:graphic>
      </p:graphicFrame>
      <p:sp>
        <p:nvSpPr>
          <p:cNvPr id="4" name="Footer Placeholder 3">
            <a:extLst>
              <a:ext uri="{FF2B5EF4-FFF2-40B4-BE49-F238E27FC236}">
                <a16:creationId xmlns:a16="http://schemas.microsoft.com/office/drawing/2014/main" id="{F37FCFFF-128C-AF65-EE37-67E9C4F4304B}"/>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1E679AFF-CDB4-5E06-5112-D50DFF301342}"/>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910CD5B2-BA67-2AE7-53FC-C1CACFF25CDB}"/>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239954110"/>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1625</TotalTime>
  <Words>8885</Words>
  <Application>Microsoft Office PowerPoint</Application>
  <PresentationFormat>Widescreen</PresentationFormat>
  <Paragraphs>711</Paragraphs>
  <Slides>52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Calibri Light</vt:lpstr>
      <vt:lpstr>Courier New</vt:lpstr>
      <vt:lpstr>Wingdings</vt:lpstr>
      <vt:lpstr>Content</vt:lpstr>
      <vt:lpstr>PowerPoint Presentation</vt:lpstr>
      <vt:lpstr>Purpose of This Guideline</vt:lpstr>
      <vt:lpstr>Key Points:  Improving PrEP Equity, Uptake, and Persistence</vt:lpstr>
      <vt:lpstr>Recommendations: Who Should Use PrEP</vt:lpstr>
      <vt:lpstr>Recommendations: Contraindications to PrEP</vt:lpstr>
      <vt:lpstr>Offer PrEP to Individuals Who:</vt:lpstr>
      <vt:lpstr>Do Not Withhold PrEP From Eligible Candidates Who:</vt:lpstr>
      <vt:lpstr>Key Clinical and Logistical Factors in Choosing a PrEP Regimen</vt:lpstr>
      <vt:lpstr>Key Clinical and Logistical Factors in Choosing a PrEP Regimen, continued</vt:lpstr>
      <vt:lpstr>Key Clinical and Logistical Factors in Choosing a PrEP Regimen, continued</vt:lpstr>
      <vt:lpstr>Key Clinical and Logistical Factors in Choosing a PrEP Regimen, continued</vt:lpstr>
      <vt:lpstr>Key Clinical and Logistical Factors in Choosing a PrEP Regimen, continued</vt:lpstr>
      <vt:lpstr>Key Clinical and Logistical Factors in Choosing a PrEP Regimen, continued</vt:lpstr>
      <vt:lpstr>Key Clinical and Logistical Factors in Choosing a PrEP Regimen, continued</vt:lpstr>
      <vt:lpstr>Benefits of Available PrEP Regimens</vt:lpstr>
      <vt:lpstr>Limitations of Available PrEP Regimens</vt:lpstr>
      <vt:lpstr>Risks of Available PrEP Regimens</vt:lpstr>
      <vt:lpstr>Key Points: Time to Protection</vt:lpstr>
      <vt:lpstr>Recommendations:  Choosing and Prescribing a PrEP Regimen</vt:lpstr>
      <vt:lpstr>Recommendations:  Choosing and Prescribing a PrEP Regimen, continued</vt:lpstr>
      <vt:lpstr>Recommendations:  Choosing and Prescribing a PrEP Regimen, continued</vt:lpstr>
      <vt:lpstr>On-Demand PrEP Dosing</vt:lpstr>
      <vt:lpstr>Key Points: Oral PrEP Dosing</vt:lpstr>
      <vt:lpstr>Dosing, Preparation, and Administration of CAB LA as PrEP</vt:lpstr>
      <vt:lpstr>Dosing, Preparation, and Administration of SC LEN as PrEP</vt:lpstr>
      <vt:lpstr>Managing Missed Injections</vt:lpstr>
      <vt:lpstr>Key Points: SC LEN</vt:lpstr>
      <vt:lpstr>Key Point: Implementing Injectable PrEP</vt:lpstr>
      <vt:lpstr>Recommendations: Initiating PrEP</vt:lpstr>
      <vt:lpstr>Recommendations: Initiating PrEP, continued</vt:lpstr>
      <vt:lpstr>Recommendations: Initiating PrEP, continued</vt:lpstr>
      <vt:lpstr>Recommended Lab Tests for All Patients  Within 1 Week Before Initiating PrEP</vt:lpstr>
      <vt:lpstr>Recommended Lab Tests for All Patients  Within 1 Week Before Initiating PrEP, continued</vt:lpstr>
      <vt:lpstr>Recommended Lab Tests for All Patients  Within 1 Week Before Initiating PrEP, continued</vt:lpstr>
      <vt:lpstr>Key Points:  Assessment and Counseling Before PrEP Initiation</vt:lpstr>
      <vt:lpstr>Key Points:  Same-Day PrEP Initiation and Adherence</vt:lpstr>
      <vt:lpstr>Recommendations: Ongoing Laboratory Testing</vt:lpstr>
      <vt:lpstr>Recommendations: Ongoing Laboratory Testing, continued</vt:lpstr>
      <vt:lpstr>Recommended Routine Lab Testing  for Individuals Using PrEP</vt:lpstr>
      <vt:lpstr>Recommended Routine Laboratory Testing  for Individuals Using PrEP, continued</vt:lpstr>
      <vt:lpstr>Key Points: HIV Testing</vt:lpstr>
      <vt:lpstr>Key Points: STI Testing</vt:lpstr>
      <vt:lpstr>Recommendations: Suspected Acute HIV</vt:lpstr>
      <vt:lpstr>Recommendations: Reactive HIV Screening Test Result</vt:lpstr>
      <vt:lpstr>Recommendations: Ambiguous HIV Test Results</vt:lpstr>
      <vt:lpstr>Recommendations: ART Selection for a Positive  HIV Test Result or When Choosing to Intensify ART for  an Ambiguous HIV Test Result</vt:lpstr>
      <vt:lpstr>Key Points: Managing a Positive HIV Test Result</vt:lpstr>
      <vt:lpstr>Recommendations: Discontinuing PrEP</vt:lpstr>
      <vt:lpstr>Recommendations: Discontinuing PrEP, continued</vt:lpstr>
      <vt:lpstr>Key Points: Discontinuing PrEP</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Hanna Gribble</cp:lastModifiedBy>
  <cp:revision>221</cp:revision>
  <dcterms:created xsi:type="dcterms:W3CDTF">2022-05-26T16:37:43Z</dcterms:created>
  <dcterms:modified xsi:type="dcterms:W3CDTF">2025-10-16T21:01:01Z</dcterms:modified>
</cp:coreProperties>
</file>