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73" r:id="rId3"/>
    <p:sldId id="259" r:id="rId4"/>
    <p:sldId id="260" r:id="rId5"/>
    <p:sldId id="261" r:id="rId6"/>
    <p:sldId id="263" r:id="rId7"/>
    <p:sldId id="262" r:id="rId8"/>
    <p:sldId id="264" r:id="rId9"/>
    <p:sldId id="265" r:id="rId10"/>
    <p:sldId id="266" r:id="rId11"/>
    <p:sldId id="274" r:id="rId12"/>
    <p:sldId id="269" r:id="rId13"/>
    <p:sldId id="270" r:id="rId14"/>
    <p:sldId id="275" r:id="rId15"/>
    <p:sldId id="271" r:id="rId16"/>
    <p:sldId id="272" r:id="rId17"/>
    <p:sldId id="257" r:id="rId18"/>
    <p:sldId id="25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3178"/>
    <a:srgbClr val="331F4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38" d="100"/>
          <a:sy n="38" d="100"/>
        </p:scale>
        <p:origin x="68" y="6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D8AFF89-6860-493C-92B5-C658713E7E1F}" type="datetimeFigureOut">
              <a:rPr lang="en-US" smtClean="0"/>
              <a:t>7/17/2025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0F90C9-9F3B-4B5C-A652-02F825FA8BD0}" type="slidenum">
              <a:rPr lang="en-US" smtClean="0"/>
              <a:t>‹#›</a:t>
            </a:fld>
            <a:endParaRPr lang="en-US"/>
          </a:p>
        </p:txBody>
      </p:sp>
    </p:spTree>
    <p:extLst>
      <p:ext uri="{BB962C8B-B14F-4D97-AF65-F5344CB8AC3E}">
        <p14:creationId xmlns:p14="http://schemas.microsoft.com/office/powerpoint/2010/main" val="25715658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FB458-E6EA-427F-A270-0CA09B5FA597}"/>
              </a:ext>
            </a:extLst>
          </p:cNvPr>
          <p:cNvSpPr>
            <a:spLocks noGrp="1"/>
          </p:cNvSpPr>
          <p:nvPr>
            <p:ph type="title" hasCustomPrompt="1"/>
          </p:nvPr>
        </p:nvSpPr>
        <p:spPr/>
        <p:txBody>
          <a:bodyPr/>
          <a:lstStyle>
            <a:lvl1pPr>
              <a:defRPr/>
            </a:lvl1pPr>
          </a:lstStyle>
          <a:p>
            <a:r>
              <a:rPr lang="en-US" dirty="0"/>
              <a:t>Copy and paste this table into new slides</a:t>
            </a:r>
          </a:p>
        </p:txBody>
      </p:sp>
      <p:sp>
        <p:nvSpPr>
          <p:cNvPr id="3" name="Footer Placeholder 2">
            <a:extLst>
              <a:ext uri="{FF2B5EF4-FFF2-40B4-BE49-F238E27FC236}">
                <a16:creationId xmlns:a16="http://schemas.microsoft.com/office/drawing/2014/main" id="{4311619C-288C-4FE9-895C-06541043DF1E}"/>
              </a:ext>
            </a:extLst>
          </p:cNvPr>
          <p:cNvSpPr>
            <a:spLocks noGrp="1"/>
          </p:cNvSpPr>
          <p:nvPr>
            <p:ph type="ftr" sz="quarter" idx="10"/>
          </p:nvPr>
        </p:nvSpPr>
        <p:spPr/>
        <p:txBody>
          <a:bodyPr/>
          <a:lstStyle/>
          <a:p>
            <a:r>
              <a:rPr lang="en-US"/>
              <a:t>NYSDOH AIDS Institute Clinical Guidelines Program</a:t>
            </a:r>
            <a:endParaRPr lang="en-US" dirty="0"/>
          </a:p>
        </p:txBody>
      </p:sp>
      <p:sp>
        <p:nvSpPr>
          <p:cNvPr id="4" name="Slide Number Placeholder 3">
            <a:extLst>
              <a:ext uri="{FF2B5EF4-FFF2-40B4-BE49-F238E27FC236}">
                <a16:creationId xmlns:a16="http://schemas.microsoft.com/office/drawing/2014/main" id="{F8D9BB23-6ADF-4D2A-BC3C-B99A76D069C0}"/>
              </a:ext>
            </a:extLst>
          </p:cNvPr>
          <p:cNvSpPr>
            <a:spLocks noGrp="1"/>
          </p:cNvSpPr>
          <p:nvPr>
            <p:ph type="sldNum" sz="quarter" idx="11"/>
          </p:nvPr>
        </p:nvSpPr>
        <p:spPr/>
        <p:txBody>
          <a:bodyPr/>
          <a:lstStyle/>
          <a:p>
            <a:r>
              <a:rPr lang="en-US"/>
              <a:t>www.hivguidelines.org</a:t>
            </a:r>
            <a:endParaRPr lang="en-US" dirty="0"/>
          </a:p>
        </p:txBody>
      </p:sp>
      <p:sp>
        <p:nvSpPr>
          <p:cNvPr id="5" name="Date Placeholder 4">
            <a:extLst>
              <a:ext uri="{FF2B5EF4-FFF2-40B4-BE49-F238E27FC236}">
                <a16:creationId xmlns:a16="http://schemas.microsoft.com/office/drawing/2014/main" id="{0BBC07FF-3681-4EAC-8893-C0EE5BBBD5C1}"/>
              </a:ext>
            </a:extLst>
          </p:cNvPr>
          <p:cNvSpPr>
            <a:spLocks noGrp="1"/>
          </p:cNvSpPr>
          <p:nvPr>
            <p:ph type="dt" sz="half" idx="12"/>
          </p:nvPr>
        </p:nvSpPr>
        <p:spPr/>
        <p:txBody>
          <a:bodyPr/>
          <a:lstStyle/>
          <a:p>
            <a:r>
              <a:rPr lang="en-US"/>
              <a:t>MONTH YEAR</a:t>
            </a:r>
            <a:endParaRPr lang="en-US" dirty="0"/>
          </a:p>
        </p:txBody>
      </p:sp>
      <p:graphicFrame>
        <p:nvGraphicFramePr>
          <p:cNvPr id="6" name="Table 5">
            <a:extLst>
              <a:ext uri="{FF2B5EF4-FFF2-40B4-BE49-F238E27FC236}">
                <a16:creationId xmlns:a16="http://schemas.microsoft.com/office/drawing/2014/main" id="{6D4CDBBC-9F5F-4BC7-BD08-B694E644794D}"/>
              </a:ext>
            </a:extLst>
          </p:cNvPr>
          <p:cNvGraphicFramePr>
            <a:graphicFrameLocks noGrp="1"/>
          </p:cNvGraphicFramePr>
          <p:nvPr userDrawn="1">
            <p:extLst>
              <p:ext uri="{D42A27DB-BD31-4B8C-83A1-F6EECF244321}">
                <p14:modId xmlns:p14="http://schemas.microsoft.com/office/powerpoint/2010/main" val="785534670"/>
              </p:ext>
            </p:extLst>
          </p:nvPr>
        </p:nvGraphicFramePr>
        <p:xfrm>
          <a:off x="838200" y="1843088"/>
          <a:ext cx="10515600" cy="2225040"/>
        </p:xfrm>
        <a:graphic>
          <a:graphicData uri="http://schemas.openxmlformats.org/drawingml/2006/table">
            <a:tbl>
              <a:tblPr firstRow="1" bandRow="1">
                <a:tableStyleId>{5940675A-B579-460E-94D1-54222C63F5DA}</a:tableStyleId>
              </a:tblPr>
              <a:tblGrid>
                <a:gridCol w="2628900">
                  <a:extLst>
                    <a:ext uri="{9D8B030D-6E8A-4147-A177-3AD203B41FA5}">
                      <a16:colId xmlns:a16="http://schemas.microsoft.com/office/drawing/2014/main" val="2965091158"/>
                    </a:ext>
                  </a:extLst>
                </a:gridCol>
                <a:gridCol w="2628900">
                  <a:extLst>
                    <a:ext uri="{9D8B030D-6E8A-4147-A177-3AD203B41FA5}">
                      <a16:colId xmlns:a16="http://schemas.microsoft.com/office/drawing/2014/main" val="1943214951"/>
                    </a:ext>
                  </a:extLst>
                </a:gridCol>
                <a:gridCol w="2628900">
                  <a:extLst>
                    <a:ext uri="{9D8B030D-6E8A-4147-A177-3AD203B41FA5}">
                      <a16:colId xmlns:a16="http://schemas.microsoft.com/office/drawing/2014/main" val="2036904806"/>
                    </a:ext>
                  </a:extLst>
                </a:gridCol>
                <a:gridCol w="2628900">
                  <a:extLst>
                    <a:ext uri="{9D8B030D-6E8A-4147-A177-3AD203B41FA5}">
                      <a16:colId xmlns:a16="http://schemas.microsoft.com/office/drawing/2014/main" val="2736412188"/>
                    </a:ext>
                  </a:extLst>
                </a:gridCol>
              </a:tblGrid>
              <a:tr h="370840">
                <a:tc>
                  <a:txBody>
                    <a:bodyPr/>
                    <a:lstStyle/>
                    <a:p>
                      <a:r>
                        <a:rPr lang="en-US" b="1" dirty="0">
                          <a:solidFill>
                            <a:schemeClr val="bg1"/>
                          </a:solidFill>
                        </a:rPr>
                        <a:t>Header</a:t>
                      </a:r>
                    </a:p>
                  </a:txBody>
                  <a:tcPr>
                    <a:solidFill>
                      <a:srgbClr val="523178"/>
                    </a:solidFill>
                  </a:tcPr>
                </a:tc>
                <a:tc>
                  <a:txBody>
                    <a:bodyPr/>
                    <a:lstStyle/>
                    <a:p>
                      <a:r>
                        <a:rPr lang="en-US" b="1" dirty="0">
                          <a:solidFill>
                            <a:schemeClr val="bg1"/>
                          </a:solidFill>
                        </a:rPr>
                        <a:t>Header</a:t>
                      </a:r>
                    </a:p>
                  </a:txBody>
                  <a:tcPr>
                    <a:solidFill>
                      <a:srgbClr val="523178"/>
                    </a:solidFill>
                  </a:tcPr>
                </a:tc>
                <a:tc>
                  <a:txBody>
                    <a:bodyPr/>
                    <a:lstStyle/>
                    <a:p>
                      <a:r>
                        <a:rPr lang="en-US" b="1" dirty="0">
                          <a:solidFill>
                            <a:schemeClr val="bg1"/>
                          </a:solidFill>
                        </a:rPr>
                        <a:t>Header</a:t>
                      </a:r>
                    </a:p>
                  </a:txBody>
                  <a:tcPr>
                    <a:solidFill>
                      <a:srgbClr val="523178"/>
                    </a:solidFill>
                  </a:tcPr>
                </a:tc>
                <a:tc>
                  <a:txBody>
                    <a:bodyPr/>
                    <a:lstStyle/>
                    <a:p>
                      <a:r>
                        <a:rPr lang="en-US" b="1" dirty="0">
                          <a:solidFill>
                            <a:schemeClr val="bg1"/>
                          </a:solidFill>
                        </a:rPr>
                        <a:t>Header</a:t>
                      </a:r>
                    </a:p>
                  </a:txBody>
                  <a:tcPr>
                    <a:solidFill>
                      <a:srgbClr val="523178"/>
                    </a:solidFill>
                  </a:tcPr>
                </a:tc>
                <a:extLst>
                  <a:ext uri="{0D108BD9-81ED-4DB2-BD59-A6C34878D82A}">
                    <a16:rowId xmlns:a16="http://schemas.microsoft.com/office/drawing/2014/main" val="1391323950"/>
                  </a:ext>
                </a:extLst>
              </a:tr>
              <a:tr h="370840">
                <a:tc>
                  <a:txBody>
                    <a:bodyPr/>
                    <a:lstStyle/>
                    <a:p>
                      <a:pPr marL="137160" indent="-137160">
                        <a:buFont typeface="Arial" panose="020B0604020202020204" pitchFamily="34" charset="0"/>
                        <a:buChar char="•"/>
                      </a:pPr>
                      <a:r>
                        <a:rPr lang="en-US" dirty="0"/>
                        <a:t>Text</a:t>
                      </a:r>
                    </a:p>
                  </a:txBody>
                  <a:tcPr/>
                </a:tc>
                <a:tc>
                  <a:txBody>
                    <a:bodyPr/>
                    <a:lstStyle/>
                    <a:p>
                      <a:pPr marL="137160" indent="-137160">
                        <a:buFont typeface="Arial" panose="020B0604020202020204" pitchFamily="34" charset="0"/>
                        <a:buChar char="•"/>
                      </a:pPr>
                      <a:endParaRPr lang="en-US" dirty="0"/>
                    </a:p>
                  </a:txBody>
                  <a:tcPr/>
                </a:tc>
                <a:tc>
                  <a:txBody>
                    <a:bodyPr/>
                    <a:lstStyle/>
                    <a:p>
                      <a:pPr marL="137160" indent="-137160">
                        <a:buFont typeface="Arial" panose="020B0604020202020204" pitchFamily="34" charset="0"/>
                        <a:buChar char="•"/>
                      </a:pPr>
                      <a:endParaRPr lang="en-US" dirty="0"/>
                    </a:p>
                  </a:txBody>
                  <a:tcPr/>
                </a:tc>
                <a:tc>
                  <a:txBody>
                    <a:bodyPr/>
                    <a:lstStyle/>
                    <a:p>
                      <a:pPr marL="137160" indent="-137160">
                        <a:buFont typeface="Arial" panose="020B0604020202020204" pitchFamily="34" charset="0"/>
                        <a:buChar char="•"/>
                      </a:pPr>
                      <a:endParaRPr lang="en-US" dirty="0"/>
                    </a:p>
                  </a:txBody>
                  <a:tcPr/>
                </a:tc>
                <a:extLst>
                  <a:ext uri="{0D108BD9-81ED-4DB2-BD59-A6C34878D82A}">
                    <a16:rowId xmlns:a16="http://schemas.microsoft.com/office/drawing/2014/main" val="4279552632"/>
                  </a:ext>
                </a:extLst>
              </a:tr>
              <a:tr h="370840">
                <a:tc>
                  <a:txBody>
                    <a:bodyPr/>
                    <a:lstStyle/>
                    <a:p>
                      <a:pPr marL="137160" indent="-137160">
                        <a:buFont typeface="Arial" panose="020B0604020202020204" pitchFamily="34" charset="0"/>
                        <a:buChar char="•"/>
                      </a:pPr>
                      <a:endParaRPr lang="en-US"/>
                    </a:p>
                  </a:txBody>
                  <a:tcPr/>
                </a:tc>
                <a:tc>
                  <a:txBody>
                    <a:bodyPr/>
                    <a:lstStyle/>
                    <a:p>
                      <a:pPr marL="137160" indent="-137160">
                        <a:buFont typeface="Arial" panose="020B0604020202020204" pitchFamily="34" charset="0"/>
                        <a:buChar char="•"/>
                      </a:pPr>
                      <a:endParaRPr lang="en-US"/>
                    </a:p>
                  </a:txBody>
                  <a:tcPr/>
                </a:tc>
                <a:tc>
                  <a:txBody>
                    <a:bodyPr/>
                    <a:lstStyle/>
                    <a:p>
                      <a:pPr marL="137160" indent="-137160">
                        <a:buFont typeface="Arial" panose="020B0604020202020204" pitchFamily="34" charset="0"/>
                        <a:buChar char="•"/>
                      </a:pPr>
                      <a:endParaRPr lang="en-US" dirty="0"/>
                    </a:p>
                  </a:txBody>
                  <a:tcPr/>
                </a:tc>
                <a:tc>
                  <a:txBody>
                    <a:bodyPr/>
                    <a:lstStyle/>
                    <a:p>
                      <a:pPr marL="137160" indent="-137160">
                        <a:buFont typeface="Arial" panose="020B0604020202020204" pitchFamily="34" charset="0"/>
                        <a:buChar char="•"/>
                      </a:pPr>
                      <a:endParaRPr lang="en-US" dirty="0"/>
                    </a:p>
                  </a:txBody>
                  <a:tcPr/>
                </a:tc>
                <a:extLst>
                  <a:ext uri="{0D108BD9-81ED-4DB2-BD59-A6C34878D82A}">
                    <a16:rowId xmlns:a16="http://schemas.microsoft.com/office/drawing/2014/main" val="3964962726"/>
                  </a:ext>
                </a:extLst>
              </a:tr>
              <a:tr h="370840">
                <a:tc>
                  <a:txBody>
                    <a:bodyPr/>
                    <a:lstStyle/>
                    <a:p>
                      <a:pPr marL="137160" indent="-137160">
                        <a:buFont typeface="Arial" panose="020B0604020202020204" pitchFamily="34" charset="0"/>
                        <a:buChar char="•"/>
                      </a:pPr>
                      <a:endParaRPr lang="en-US"/>
                    </a:p>
                  </a:txBody>
                  <a:tcPr/>
                </a:tc>
                <a:tc>
                  <a:txBody>
                    <a:bodyPr/>
                    <a:lstStyle/>
                    <a:p>
                      <a:pPr marL="137160" indent="-137160">
                        <a:buFont typeface="Arial" panose="020B0604020202020204" pitchFamily="34" charset="0"/>
                        <a:buChar char="•"/>
                      </a:pPr>
                      <a:endParaRPr lang="en-US"/>
                    </a:p>
                  </a:txBody>
                  <a:tcPr/>
                </a:tc>
                <a:tc>
                  <a:txBody>
                    <a:bodyPr/>
                    <a:lstStyle/>
                    <a:p>
                      <a:pPr marL="137160" indent="-137160">
                        <a:buFont typeface="Arial" panose="020B0604020202020204" pitchFamily="34" charset="0"/>
                        <a:buChar char="•"/>
                      </a:pPr>
                      <a:endParaRPr lang="en-US"/>
                    </a:p>
                  </a:txBody>
                  <a:tcPr/>
                </a:tc>
                <a:tc>
                  <a:txBody>
                    <a:bodyPr/>
                    <a:lstStyle/>
                    <a:p>
                      <a:pPr marL="137160" indent="-137160">
                        <a:buFont typeface="Arial" panose="020B0604020202020204" pitchFamily="34" charset="0"/>
                        <a:buChar char="•"/>
                      </a:pPr>
                      <a:endParaRPr lang="en-US" dirty="0"/>
                    </a:p>
                  </a:txBody>
                  <a:tcPr/>
                </a:tc>
                <a:extLst>
                  <a:ext uri="{0D108BD9-81ED-4DB2-BD59-A6C34878D82A}">
                    <a16:rowId xmlns:a16="http://schemas.microsoft.com/office/drawing/2014/main" val="2233240769"/>
                  </a:ext>
                </a:extLst>
              </a:tr>
              <a:tr h="370840">
                <a:tc>
                  <a:txBody>
                    <a:bodyPr/>
                    <a:lstStyle/>
                    <a:p>
                      <a:pPr marL="137160" indent="-137160">
                        <a:buFont typeface="Arial" panose="020B0604020202020204" pitchFamily="34" charset="0"/>
                        <a:buChar char="•"/>
                      </a:pPr>
                      <a:endParaRPr lang="en-US"/>
                    </a:p>
                  </a:txBody>
                  <a:tcPr/>
                </a:tc>
                <a:tc>
                  <a:txBody>
                    <a:bodyPr/>
                    <a:lstStyle/>
                    <a:p>
                      <a:pPr marL="137160" indent="-137160">
                        <a:buFont typeface="Arial" panose="020B0604020202020204" pitchFamily="34" charset="0"/>
                        <a:buChar char="•"/>
                      </a:pPr>
                      <a:endParaRPr lang="en-US"/>
                    </a:p>
                  </a:txBody>
                  <a:tcPr/>
                </a:tc>
                <a:tc>
                  <a:txBody>
                    <a:bodyPr/>
                    <a:lstStyle/>
                    <a:p>
                      <a:pPr marL="137160" indent="-137160">
                        <a:buFont typeface="Arial" panose="020B0604020202020204" pitchFamily="34" charset="0"/>
                        <a:buChar char="•"/>
                      </a:pPr>
                      <a:endParaRPr lang="en-US"/>
                    </a:p>
                  </a:txBody>
                  <a:tcPr/>
                </a:tc>
                <a:tc>
                  <a:txBody>
                    <a:bodyPr/>
                    <a:lstStyle/>
                    <a:p>
                      <a:pPr marL="137160" indent="-137160">
                        <a:buFont typeface="Arial" panose="020B0604020202020204" pitchFamily="34" charset="0"/>
                        <a:buChar char="•"/>
                      </a:pPr>
                      <a:endParaRPr lang="en-US" dirty="0"/>
                    </a:p>
                  </a:txBody>
                  <a:tcPr/>
                </a:tc>
                <a:extLst>
                  <a:ext uri="{0D108BD9-81ED-4DB2-BD59-A6C34878D82A}">
                    <a16:rowId xmlns:a16="http://schemas.microsoft.com/office/drawing/2014/main" val="1170612783"/>
                  </a:ext>
                </a:extLst>
              </a:tr>
              <a:tr h="370840">
                <a:tc>
                  <a:txBody>
                    <a:bodyPr/>
                    <a:lstStyle/>
                    <a:p>
                      <a:pPr marL="137160" indent="-137160">
                        <a:buFont typeface="Arial" panose="020B0604020202020204" pitchFamily="34" charset="0"/>
                        <a:buChar char="•"/>
                      </a:pPr>
                      <a:endParaRPr lang="en-US"/>
                    </a:p>
                  </a:txBody>
                  <a:tcPr/>
                </a:tc>
                <a:tc>
                  <a:txBody>
                    <a:bodyPr/>
                    <a:lstStyle/>
                    <a:p>
                      <a:pPr marL="137160" indent="-137160">
                        <a:buFont typeface="Arial" panose="020B0604020202020204" pitchFamily="34" charset="0"/>
                        <a:buChar char="•"/>
                      </a:pPr>
                      <a:endParaRPr lang="en-US"/>
                    </a:p>
                  </a:txBody>
                  <a:tcPr/>
                </a:tc>
                <a:tc>
                  <a:txBody>
                    <a:bodyPr/>
                    <a:lstStyle/>
                    <a:p>
                      <a:pPr marL="137160" indent="-137160">
                        <a:buFont typeface="Arial" panose="020B0604020202020204" pitchFamily="34" charset="0"/>
                        <a:buChar char="•"/>
                      </a:pPr>
                      <a:endParaRPr lang="en-US"/>
                    </a:p>
                  </a:txBody>
                  <a:tcPr/>
                </a:tc>
                <a:tc>
                  <a:txBody>
                    <a:bodyPr/>
                    <a:lstStyle/>
                    <a:p>
                      <a:pPr marL="137160" indent="-137160">
                        <a:buFont typeface="Arial" panose="020B0604020202020204" pitchFamily="34" charset="0"/>
                        <a:buChar char="•"/>
                      </a:pPr>
                      <a:endParaRPr lang="en-US" dirty="0"/>
                    </a:p>
                  </a:txBody>
                  <a:tcPr/>
                </a:tc>
                <a:extLst>
                  <a:ext uri="{0D108BD9-81ED-4DB2-BD59-A6C34878D82A}">
                    <a16:rowId xmlns:a16="http://schemas.microsoft.com/office/drawing/2014/main" val="554396577"/>
                  </a:ext>
                </a:extLst>
              </a:tr>
            </a:tbl>
          </a:graphicData>
        </a:graphic>
      </p:graphicFrame>
    </p:spTree>
    <p:extLst>
      <p:ext uri="{BB962C8B-B14F-4D97-AF65-F5344CB8AC3E}">
        <p14:creationId xmlns:p14="http://schemas.microsoft.com/office/powerpoint/2010/main" val="609673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Title Placeholder 1">
            <a:extLst>
              <a:ext uri="{FF2B5EF4-FFF2-40B4-BE49-F238E27FC236}">
                <a16:creationId xmlns:a16="http://schemas.microsoft.com/office/drawing/2014/main" id="{2956861F-471E-4867-8CA0-64C1B8583468}"/>
              </a:ext>
            </a:extLst>
          </p:cNvPr>
          <p:cNvSpPr>
            <a:spLocks noGrp="1"/>
          </p:cNvSpPr>
          <p:nvPr>
            <p:ph type="title"/>
          </p:nvPr>
        </p:nvSpPr>
        <p:spPr>
          <a:xfrm>
            <a:off x="838200" y="136525"/>
            <a:ext cx="9717505" cy="1325563"/>
          </a:xfrm>
          <a:prstGeom prst="rect">
            <a:avLst/>
          </a:prstGeom>
        </p:spPr>
        <p:txBody>
          <a:bodyPr vert="horz" lIns="91440" tIns="45720" rIns="91440" bIns="45720" rtlCol="0" anchor="ctr">
            <a:normAutofit/>
          </a:bodyPr>
          <a:lstStyle/>
          <a:p>
            <a:r>
              <a:rPr lang="en-US" dirty="0"/>
              <a:t>Click to edit Master title style</a:t>
            </a:r>
          </a:p>
        </p:txBody>
      </p:sp>
      <p:sp>
        <p:nvSpPr>
          <p:cNvPr id="11" name="Text Placeholder 2">
            <a:extLst>
              <a:ext uri="{FF2B5EF4-FFF2-40B4-BE49-F238E27FC236}">
                <a16:creationId xmlns:a16="http://schemas.microsoft.com/office/drawing/2014/main" id="{415E7499-E057-4A88-BE36-9CED3A66B1F6}"/>
              </a:ext>
            </a:extLst>
          </p:cNvPr>
          <p:cNvSpPr>
            <a:spLocks noGrp="1"/>
          </p:cNvSpPr>
          <p:nvPr>
            <p:ph idx="1"/>
          </p:nvPr>
        </p:nvSpPr>
        <p:spPr>
          <a:xfrm>
            <a:off x="838200" y="1564105"/>
            <a:ext cx="10515600" cy="461285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p:txBody>
      </p:sp>
      <p:sp>
        <p:nvSpPr>
          <p:cNvPr id="3" name="Footer Placeholder 2">
            <a:extLst>
              <a:ext uri="{FF2B5EF4-FFF2-40B4-BE49-F238E27FC236}">
                <a16:creationId xmlns:a16="http://schemas.microsoft.com/office/drawing/2014/main" id="{7049AC4E-D8BB-4B00-8255-3DDA22B23D79}"/>
              </a:ext>
            </a:extLst>
          </p:cNvPr>
          <p:cNvSpPr>
            <a:spLocks noGrp="1"/>
          </p:cNvSpPr>
          <p:nvPr>
            <p:ph type="ftr" sz="quarter" idx="11"/>
          </p:nvPr>
        </p:nvSpPr>
        <p:spPr/>
        <p:txBody>
          <a:bodyPr/>
          <a:lstStyle/>
          <a:p>
            <a:r>
              <a:rPr lang="en-US"/>
              <a:t>NYSDOH AIDS Institute Clinical Guidelines Program</a:t>
            </a:r>
            <a:endParaRPr lang="en-US" dirty="0"/>
          </a:p>
        </p:txBody>
      </p:sp>
      <p:sp>
        <p:nvSpPr>
          <p:cNvPr id="4" name="Slide Number Placeholder 3">
            <a:extLst>
              <a:ext uri="{FF2B5EF4-FFF2-40B4-BE49-F238E27FC236}">
                <a16:creationId xmlns:a16="http://schemas.microsoft.com/office/drawing/2014/main" id="{AF16702A-DA3E-444D-9613-E37755F13D7E}"/>
              </a:ext>
            </a:extLst>
          </p:cNvPr>
          <p:cNvSpPr>
            <a:spLocks noGrp="1"/>
          </p:cNvSpPr>
          <p:nvPr>
            <p:ph type="sldNum" sz="quarter" idx="12"/>
          </p:nvPr>
        </p:nvSpPr>
        <p:spPr/>
        <p:txBody>
          <a:bodyPr/>
          <a:lstStyle/>
          <a:p>
            <a:r>
              <a:rPr lang="en-US"/>
              <a:t>www.hivguidelines.org</a:t>
            </a:r>
            <a:endParaRPr lang="en-US" dirty="0"/>
          </a:p>
        </p:txBody>
      </p:sp>
      <p:sp>
        <p:nvSpPr>
          <p:cNvPr id="6" name="Date Placeholder 3">
            <a:extLst>
              <a:ext uri="{FF2B5EF4-FFF2-40B4-BE49-F238E27FC236}">
                <a16:creationId xmlns:a16="http://schemas.microsoft.com/office/drawing/2014/main" id="{8C065E23-58B0-47C2-BAF2-36F1AB1626A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MONTH YEAR</a:t>
            </a:r>
          </a:p>
        </p:txBody>
      </p:sp>
    </p:spTree>
    <p:extLst>
      <p:ext uri="{BB962C8B-B14F-4D97-AF65-F5344CB8AC3E}">
        <p14:creationId xmlns:p14="http://schemas.microsoft.com/office/powerpoint/2010/main" val="12973271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EB1BA2E-98D3-406F-8D4C-60CD1C4A897E}"/>
              </a:ext>
            </a:extLst>
          </p:cNvPr>
          <p:cNvSpPr>
            <a:spLocks noGrp="1"/>
          </p:cNvSpPr>
          <p:nvPr>
            <p:ph type="title"/>
          </p:nvPr>
        </p:nvSpPr>
        <p:spPr>
          <a:xfrm>
            <a:off x="838200" y="136525"/>
            <a:ext cx="9716122"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1EEB9328-205D-4FEB-BB5E-833FB212CCF8}"/>
              </a:ext>
            </a:extLst>
          </p:cNvPr>
          <p:cNvSpPr>
            <a:spLocks noGrp="1"/>
          </p:cNvSpPr>
          <p:nvPr>
            <p:ph type="body" idx="1"/>
          </p:nvPr>
        </p:nvSpPr>
        <p:spPr>
          <a:xfrm>
            <a:off x="838200" y="1596189"/>
            <a:ext cx="10515600" cy="4580774"/>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p:txBody>
      </p:sp>
      <p:sp>
        <p:nvSpPr>
          <p:cNvPr id="5" name="Footer Placeholder 4">
            <a:extLst>
              <a:ext uri="{FF2B5EF4-FFF2-40B4-BE49-F238E27FC236}">
                <a16:creationId xmlns:a16="http://schemas.microsoft.com/office/drawing/2014/main" id="{8047F27E-F12C-4880-AFE8-1EED8E3FB4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NYSDOH AIDS Institute Clinical Guidelines Program</a:t>
            </a:r>
          </a:p>
        </p:txBody>
      </p:sp>
      <p:sp>
        <p:nvSpPr>
          <p:cNvPr id="8" name="Slide Number Placeholder 7">
            <a:extLst>
              <a:ext uri="{FF2B5EF4-FFF2-40B4-BE49-F238E27FC236}">
                <a16:creationId xmlns:a16="http://schemas.microsoft.com/office/drawing/2014/main" id="{CAFCFE23-4E54-4A12-BD8A-5107F9B5B1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a:t>www.hivguidelines.org</a:t>
            </a:r>
          </a:p>
        </p:txBody>
      </p:sp>
      <p:sp>
        <p:nvSpPr>
          <p:cNvPr id="4" name="Date Placeholder 3">
            <a:extLst>
              <a:ext uri="{FF2B5EF4-FFF2-40B4-BE49-F238E27FC236}">
                <a16:creationId xmlns:a16="http://schemas.microsoft.com/office/drawing/2014/main" id="{F9CA2C0A-0C2B-4B5A-B14F-B010C8B093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MONTH YEAR</a:t>
            </a:r>
          </a:p>
        </p:txBody>
      </p:sp>
      <p:pic>
        <p:nvPicPr>
          <p:cNvPr id="9" name="Picture 8">
            <a:extLst>
              <a:ext uri="{FF2B5EF4-FFF2-40B4-BE49-F238E27FC236}">
                <a16:creationId xmlns:a16="http://schemas.microsoft.com/office/drawing/2014/main" id="{8AF12E35-C294-431D-97F4-F29632D0FAEF}"/>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539997" y="136525"/>
            <a:ext cx="1491582" cy="745791"/>
          </a:xfrm>
          <a:prstGeom prst="rect">
            <a:avLst/>
          </a:prstGeom>
        </p:spPr>
      </p:pic>
    </p:spTree>
    <p:extLst>
      <p:ext uri="{BB962C8B-B14F-4D97-AF65-F5344CB8AC3E}">
        <p14:creationId xmlns:p14="http://schemas.microsoft.com/office/powerpoint/2010/main" val="292209501"/>
      </p:ext>
    </p:extLst>
  </p:cSld>
  <p:clrMap bg1="lt1" tx1="dk1" bg2="lt2" tx2="dk2" accent1="accent1" accent2="accent2" accent3="accent3" accent4="accent4" accent5="accent5" accent6="accent6" hlink="hlink" folHlink="folHlink"/>
  <p:sldLayoutIdLst>
    <p:sldLayoutId id="2147483650" r:id="rId1"/>
    <p:sldLayoutId id="2147483649" r:id="rId2"/>
  </p:sldLayoutIdLst>
  <p:hf hdr="0"/>
  <p:txStyles>
    <p:titleStyle>
      <a:lvl1pPr algn="l" defTabSz="914400" rtl="0" eaLnBrk="1" latinLnBrk="0" hangingPunct="1">
        <a:lnSpc>
          <a:spcPct val="90000"/>
        </a:lnSpc>
        <a:spcBef>
          <a:spcPct val="0"/>
        </a:spcBef>
        <a:buNone/>
        <a:defRPr sz="4000" b="1" i="0" kern="1200" baseline="0">
          <a:solidFill>
            <a:schemeClr val="tx1"/>
          </a:solidFill>
          <a:effectLst>
            <a:outerShdw blurRad="50800" dist="38100" dir="2700000" algn="tl" rotWithShape="0">
              <a:prstClr val="black">
                <a:alpha val="40000"/>
              </a:prstClr>
            </a:outerShdw>
          </a:effectLst>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baseline="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baseline="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www.hivguidelines.org/guideline/hiv-testing/?mycollection=hiv-testing-acute-infection"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s://www.cdc.gov/mpox/hcp/clinical-signs/index.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hyperlink" Target="viremic.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2">
            <a:extLst>
              <a:ext uri="{FF2B5EF4-FFF2-40B4-BE49-F238E27FC236}">
                <a16:creationId xmlns:a16="http://schemas.microsoft.com/office/drawing/2014/main" id="{D2A4328F-46B1-4229-B077-31783946341A}"/>
              </a:ext>
            </a:extLst>
          </p:cNvPr>
          <p:cNvSpPr txBox="1">
            <a:spLocks/>
          </p:cNvSpPr>
          <p:nvPr/>
        </p:nvSpPr>
        <p:spPr>
          <a:xfrm>
            <a:off x="1441501" y="2419316"/>
            <a:ext cx="9144000" cy="2210873"/>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baseline="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baseline="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Aft>
                <a:spcPts val="1800"/>
              </a:spcAft>
              <a:buNone/>
            </a:pPr>
            <a:r>
              <a:rPr lang="en-US" sz="5400" dirty="0">
                <a:effectLst>
                  <a:outerShdw blurRad="38100" dist="38100" dir="2700000" algn="tl">
                    <a:srgbClr val="000000">
                      <a:alpha val="43137"/>
                    </a:srgbClr>
                  </a:outerShdw>
                </a:effectLst>
              </a:rPr>
              <a:t>Prevention and Treatment of Mpox </a:t>
            </a:r>
          </a:p>
          <a:p>
            <a:pPr marL="0" indent="0" algn="ctr">
              <a:spcAft>
                <a:spcPts val="1800"/>
              </a:spcAft>
              <a:buNone/>
            </a:pPr>
            <a:r>
              <a:rPr lang="en-US" sz="4800" dirty="0">
                <a:solidFill>
                  <a:srgbClr val="331F44"/>
                </a:solidFill>
              </a:rPr>
              <a:t>www.hivguidelines.org</a:t>
            </a:r>
          </a:p>
          <a:p>
            <a:pPr marL="0" indent="0">
              <a:buNone/>
            </a:pPr>
            <a:endParaRPr lang="en-US" sz="4800" dirty="0">
              <a:latin typeface="+mj-lt"/>
            </a:endParaRPr>
          </a:p>
        </p:txBody>
      </p:sp>
      <p:sp>
        <p:nvSpPr>
          <p:cNvPr id="2" name="Date Placeholder 1">
            <a:extLst>
              <a:ext uri="{FF2B5EF4-FFF2-40B4-BE49-F238E27FC236}">
                <a16:creationId xmlns:a16="http://schemas.microsoft.com/office/drawing/2014/main" id="{52607920-6DE4-47D0-8A04-982D67867674}"/>
              </a:ext>
            </a:extLst>
          </p:cNvPr>
          <p:cNvSpPr>
            <a:spLocks noGrp="1"/>
          </p:cNvSpPr>
          <p:nvPr>
            <p:ph type="dt" sz="half" idx="2"/>
          </p:nvPr>
        </p:nvSpPr>
        <p:spPr>
          <a:xfrm>
            <a:off x="838200" y="6356350"/>
            <a:ext cx="2743200" cy="365125"/>
          </a:xfrm>
          <a:prstGeom prst="rect">
            <a:avLst/>
          </a:prstGeom>
        </p:spPr>
        <p:txBody>
          <a:bodyPr/>
          <a:lstStyle/>
          <a:p>
            <a:r>
              <a:rPr lang="en-US" dirty="0"/>
              <a:t>JULY 2025</a:t>
            </a:r>
          </a:p>
        </p:txBody>
      </p:sp>
      <p:sp>
        <p:nvSpPr>
          <p:cNvPr id="3" name="Footer Placeholder 2">
            <a:extLst>
              <a:ext uri="{FF2B5EF4-FFF2-40B4-BE49-F238E27FC236}">
                <a16:creationId xmlns:a16="http://schemas.microsoft.com/office/drawing/2014/main" id="{91F37E02-385B-4CEC-806B-9AEBB752A99D}"/>
              </a:ext>
            </a:extLst>
          </p:cNvPr>
          <p:cNvSpPr>
            <a:spLocks noGrp="1"/>
          </p:cNvSpPr>
          <p:nvPr>
            <p:ph type="ftr" sz="quarter" idx="11"/>
          </p:nvPr>
        </p:nvSpPr>
        <p:spPr>
          <a:xfrm>
            <a:off x="4038600" y="6356350"/>
            <a:ext cx="4114800" cy="365125"/>
          </a:xfrm>
        </p:spPr>
        <p:txBody>
          <a:bodyPr/>
          <a:lstStyle/>
          <a:p>
            <a:r>
              <a:rPr lang="en-US" dirty="0"/>
              <a:t>NYSDOH AIDS Institute Clinical Guidelines Program</a:t>
            </a:r>
          </a:p>
        </p:txBody>
      </p:sp>
    </p:spTree>
    <p:extLst>
      <p:ext uri="{BB962C8B-B14F-4D97-AF65-F5344CB8AC3E}">
        <p14:creationId xmlns:p14="http://schemas.microsoft.com/office/powerpoint/2010/main" val="698657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43FC3-96A2-47F0-B427-1784D5B03C73}"/>
              </a:ext>
            </a:extLst>
          </p:cNvPr>
          <p:cNvSpPr>
            <a:spLocks noGrp="1"/>
          </p:cNvSpPr>
          <p:nvPr>
            <p:ph type="title"/>
          </p:nvPr>
        </p:nvSpPr>
        <p:spPr>
          <a:xfrm>
            <a:off x="685800" y="385762"/>
            <a:ext cx="9717505" cy="1325563"/>
          </a:xfrm>
        </p:spPr>
        <p:txBody>
          <a:bodyPr/>
          <a:lstStyle/>
          <a:p>
            <a:r>
              <a:rPr lang="en-US" dirty="0"/>
              <a:t>Recommendations: </a:t>
            </a:r>
            <a:br>
              <a:rPr lang="en-US" dirty="0"/>
            </a:br>
            <a:r>
              <a:rPr lang="en-US" dirty="0"/>
              <a:t>Mpox Presentation and Diagnosis</a:t>
            </a:r>
          </a:p>
        </p:txBody>
      </p:sp>
      <p:sp>
        <p:nvSpPr>
          <p:cNvPr id="3" name="Content Placeholder 2">
            <a:extLst>
              <a:ext uri="{FF2B5EF4-FFF2-40B4-BE49-F238E27FC236}">
                <a16:creationId xmlns:a16="http://schemas.microsoft.com/office/drawing/2014/main" id="{F501E0F3-C2C2-45AE-98D1-E9C13F762DC0}"/>
              </a:ext>
            </a:extLst>
          </p:cNvPr>
          <p:cNvSpPr>
            <a:spLocks noGrp="1"/>
          </p:cNvSpPr>
          <p:nvPr>
            <p:ph idx="1"/>
          </p:nvPr>
        </p:nvSpPr>
        <p:spPr>
          <a:xfrm>
            <a:off x="685800" y="1724025"/>
            <a:ext cx="10833100" cy="5264150"/>
          </a:xfrm>
        </p:spPr>
        <p:txBody>
          <a:bodyPr>
            <a:normAutofit/>
          </a:bodyPr>
          <a:lstStyle/>
          <a:p>
            <a:r>
              <a:rPr lang="en-US" sz="2400" dirty="0"/>
              <a:t>Before evaluating people with suspected mpox, clinicians should don personal protective equipment, including a gown, an N95 respirator or comparable mask, eye protection, and gloves. (A3)</a:t>
            </a:r>
          </a:p>
          <a:p>
            <a:r>
              <a:rPr lang="en-US" sz="2400" dirty="0"/>
              <a:t>To diagnose mpox, clinicians should obtain 4 swabs for PCR testing: 2 specimens each taken from swabs of 2 skin lesions, whenever possible, preferably in different stages and at different body sites, without unroofing lesions. (A3)</a:t>
            </a:r>
          </a:p>
          <a:p>
            <a:r>
              <a:rPr lang="en-US" sz="2400" dirty="0"/>
              <a:t>Clinicians should recommend HIV antibody/antigen testing and STI testing (e.g., syphilis serologies and exposure-site gonorrhea and chlamydia NAAT) for any patient with suspected or confirmed sexually acquired mpox. (A3)</a:t>
            </a:r>
          </a:p>
          <a:p>
            <a:pPr lvl="1"/>
            <a:r>
              <a:rPr lang="en-US" sz="2400" dirty="0"/>
              <a:t>See the NYSDOH AI guideline </a:t>
            </a:r>
            <a:r>
              <a:rPr lang="en-US" sz="2400" dirty="0">
                <a:hlinkClick r:id="rId2"/>
              </a:rPr>
              <a:t>HIV Testing</a:t>
            </a:r>
            <a:r>
              <a:rPr lang="en-US" sz="2400" dirty="0"/>
              <a:t>.</a:t>
            </a:r>
          </a:p>
          <a:p>
            <a:r>
              <a:rPr lang="en-US" sz="2400" dirty="0"/>
              <a:t>Clinicians should recommend that patients with suspected or confirmed mpox avoid exposing others to lesions to reduce mpox transmission. (A*)</a:t>
            </a:r>
          </a:p>
          <a:p>
            <a:endParaRPr lang="en-US" dirty="0"/>
          </a:p>
        </p:txBody>
      </p:sp>
      <p:sp>
        <p:nvSpPr>
          <p:cNvPr id="4" name="Footer Placeholder 3">
            <a:extLst>
              <a:ext uri="{FF2B5EF4-FFF2-40B4-BE49-F238E27FC236}">
                <a16:creationId xmlns:a16="http://schemas.microsoft.com/office/drawing/2014/main" id="{33ACFDCA-CC31-4DA6-8333-643AAF1105B1}"/>
              </a:ext>
            </a:extLst>
          </p:cNvPr>
          <p:cNvSpPr>
            <a:spLocks noGrp="1"/>
          </p:cNvSpPr>
          <p:nvPr>
            <p:ph type="ftr" sz="quarter" idx="11"/>
          </p:nvPr>
        </p:nvSpPr>
        <p:spPr/>
        <p:txBody>
          <a:bodyPr/>
          <a:lstStyle/>
          <a:p>
            <a:r>
              <a:rPr lang="en-US"/>
              <a:t>NYSDOH AIDS Institute Clinical Guidelines Program</a:t>
            </a:r>
            <a:endParaRPr lang="en-US" dirty="0"/>
          </a:p>
        </p:txBody>
      </p:sp>
      <p:sp>
        <p:nvSpPr>
          <p:cNvPr id="5" name="Slide Number Placeholder 4">
            <a:extLst>
              <a:ext uri="{FF2B5EF4-FFF2-40B4-BE49-F238E27FC236}">
                <a16:creationId xmlns:a16="http://schemas.microsoft.com/office/drawing/2014/main" id="{08BBAD93-6C0D-410A-9B4B-D4793F810D90}"/>
              </a:ext>
            </a:extLst>
          </p:cNvPr>
          <p:cNvSpPr>
            <a:spLocks noGrp="1"/>
          </p:cNvSpPr>
          <p:nvPr>
            <p:ph type="sldNum" sz="quarter" idx="12"/>
          </p:nvPr>
        </p:nvSpPr>
        <p:spPr/>
        <p:txBody>
          <a:bodyPr/>
          <a:lstStyle/>
          <a:p>
            <a:r>
              <a:rPr lang="en-US"/>
              <a:t>www.hivguidelines.org</a:t>
            </a:r>
            <a:endParaRPr lang="en-US" dirty="0"/>
          </a:p>
        </p:txBody>
      </p:sp>
      <p:sp>
        <p:nvSpPr>
          <p:cNvPr id="6" name="Date Placeholder 5">
            <a:extLst>
              <a:ext uri="{FF2B5EF4-FFF2-40B4-BE49-F238E27FC236}">
                <a16:creationId xmlns:a16="http://schemas.microsoft.com/office/drawing/2014/main" id="{2E14C430-D1C1-4714-8D3B-420FBF719574}"/>
              </a:ext>
            </a:extLst>
          </p:cNvPr>
          <p:cNvSpPr>
            <a:spLocks noGrp="1"/>
          </p:cNvSpPr>
          <p:nvPr>
            <p:ph type="dt" sz="half" idx="2"/>
          </p:nvPr>
        </p:nvSpPr>
        <p:spPr/>
        <p:txBody>
          <a:bodyPr/>
          <a:lstStyle/>
          <a:p>
            <a:r>
              <a:rPr lang="en-US" dirty="0"/>
              <a:t>JULY 2025</a:t>
            </a:r>
          </a:p>
        </p:txBody>
      </p:sp>
    </p:spTree>
    <p:extLst>
      <p:ext uri="{BB962C8B-B14F-4D97-AF65-F5344CB8AC3E}">
        <p14:creationId xmlns:p14="http://schemas.microsoft.com/office/powerpoint/2010/main" val="21839425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46343-C111-4F13-9471-1DDBF5A07857}"/>
              </a:ext>
            </a:extLst>
          </p:cNvPr>
          <p:cNvSpPr>
            <a:spLocks noGrp="1"/>
          </p:cNvSpPr>
          <p:nvPr>
            <p:ph type="title"/>
          </p:nvPr>
        </p:nvSpPr>
        <p:spPr>
          <a:xfrm>
            <a:off x="596900" y="238542"/>
            <a:ext cx="9956800" cy="1325563"/>
          </a:xfrm>
        </p:spPr>
        <p:txBody>
          <a:bodyPr/>
          <a:lstStyle/>
          <a:p>
            <a:r>
              <a:rPr lang="en-US" dirty="0"/>
              <a:t>Stages of </a:t>
            </a:r>
            <a:r>
              <a:rPr lang="en-US" dirty="0" err="1"/>
              <a:t>Mpox</a:t>
            </a:r>
            <a:r>
              <a:rPr lang="en-US" dirty="0"/>
              <a:t> Lesions</a:t>
            </a:r>
          </a:p>
        </p:txBody>
      </p:sp>
      <p:sp>
        <p:nvSpPr>
          <p:cNvPr id="3" name="Content Placeholder 2">
            <a:extLst>
              <a:ext uri="{FF2B5EF4-FFF2-40B4-BE49-F238E27FC236}">
                <a16:creationId xmlns:a16="http://schemas.microsoft.com/office/drawing/2014/main" id="{9DBB9D96-7376-48CF-A745-78632AFDDC56}"/>
              </a:ext>
            </a:extLst>
          </p:cNvPr>
          <p:cNvSpPr>
            <a:spLocks noGrp="1"/>
          </p:cNvSpPr>
          <p:nvPr>
            <p:ph idx="1"/>
          </p:nvPr>
        </p:nvSpPr>
        <p:spPr>
          <a:xfrm>
            <a:off x="838200" y="4948989"/>
            <a:ext cx="10515600" cy="1227974"/>
          </a:xfrm>
        </p:spPr>
        <p:txBody>
          <a:bodyPr>
            <a:normAutofit/>
          </a:bodyPr>
          <a:lstStyle/>
          <a:p>
            <a:pPr marL="0" indent="0">
              <a:buNone/>
            </a:pPr>
            <a:r>
              <a:rPr lang="en-US" sz="2000" b="1" dirty="0"/>
              <a:t>Notes:</a:t>
            </a:r>
          </a:p>
          <a:p>
            <a:pPr marL="514350" indent="-514350">
              <a:buFont typeface="+mj-lt"/>
              <a:buAutoNum type="alphaLcPeriod"/>
            </a:pPr>
            <a:r>
              <a:rPr lang="en-US" sz="2000" dirty="0"/>
              <a:t>Photographs collected by the authors with patient consent.</a:t>
            </a:r>
          </a:p>
          <a:p>
            <a:pPr marL="514350" indent="-514350">
              <a:buFont typeface="+mj-lt"/>
              <a:buAutoNum type="alphaLcPeriod"/>
            </a:pPr>
            <a:r>
              <a:rPr lang="en-US" sz="2000" dirty="0"/>
              <a:t>See also Centers for Disease Control and Prevention </a:t>
            </a:r>
            <a:r>
              <a:rPr lang="en-US" sz="2000" dirty="0" err="1"/>
              <a:t>Mpox</a:t>
            </a:r>
            <a:r>
              <a:rPr lang="en-US" sz="2000" dirty="0"/>
              <a:t> &gt; </a:t>
            </a:r>
            <a:r>
              <a:rPr lang="en-US" sz="2000" dirty="0">
                <a:hlinkClick r:id="rId2"/>
              </a:rPr>
              <a:t>Clinical Features of </a:t>
            </a:r>
            <a:r>
              <a:rPr lang="en-US" sz="2000" dirty="0" err="1">
                <a:hlinkClick r:id="rId2"/>
              </a:rPr>
              <a:t>Mpox</a:t>
            </a:r>
            <a:r>
              <a:rPr lang="en-US" sz="2000" dirty="0"/>
              <a:t>.</a:t>
            </a:r>
          </a:p>
        </p:txBody>
      </p:sp>
      <p:sp>
        <p:nvSpPr>
          <p:cNvPr id="4" name="Footer Placeholder 3">
            <a:extLst>
              <a:ext uri="{FF2B5EF4-FFF2-40B4-BE49-F238E27FC236}">
                <a16:creationId xmlns:a16="http://schemas.microsoft.com/office/drawing/2014/main" id="{7CC079C3-574E-4F21-AB7D-6DE5437D780D}"/>
              </a:ext>
            </a:extLst>
          </p:cNvPr>
          <p:cNvSpPr>
            <a:spLocks noGrp="1"/>
          </p:cNvSpPr>
          <p:nvPr>
            <p:ph type="ftr" sz="quarter" idx="11"/>
          </p:nvPr>
        </p:nvSpPr>
        <p:spPr/>
        <p:txBody>
          <a:bodyPr/>
          <a:lstStyle/>
          <a:p>
            <a:r>
              <a:rPr lang="en-US"/>
              <a:t>NYSDOH AIDS Institute Clinical Guidelines Program</a:t>
            </a:r>
            <a:endParaRPr lang="en-US" dirty="0"/>
          </a:p>
        </p:txBody>
      </p:sp>
      <p:sp>
        <p:nvSpPr>
          <p:cNvPr id="5" name="Slide Number Placeholder 4">
            <a:extLst>
              <a:ext uri="{FF2B5EF4-FFF2-40B4-BE49-F238E27FC236}">
                <a16:creationId xmlns:a16="http://schemas.microsoft.com/office/drawing/2014/main" id="{0AF668F7-EAE8-41E9-900E-9D03B104084E}"/>
              </a:ext>
            </a:extLst>
          </p:cNvPr>
          <p:cNvSpPr>
            <a:spLocks noGrp="1"/>
          </p:cNvSpPr>
          <p:nvPr>
            <p:ph type="sldNum" sz="quarter" idx="12"/>
          </p:nvPr>
        </p:nvSpPr>
        <p:spPr/>
        <p:txBody>
          <a:bodyPr/>
          <a:lstStyle/>
          <a:p>
            <a:r>
              <a:rPr lang="en-US"/>
              <a:t>www.hivguidelines.org</a:t>
            </a:r>
            <a:endParaRPr lang="en-US" dirty="0"/>
          </a:p>
        </p:txBody>
      </p:sp>
      <p:sp>
        <p:nvSpPr>
          <p:cNvPr id="6" name="Date Placeholder 5">
            <a:extLst>
              <a:ext uri="{FF2B5EF4-FFF2-40B4-BE49-F238E27FC236}">
                <a16:creationId xmlns:a16="http://schemas.microsoft.com/office/drawing/2014/main" id="{C230D14F-183C-48C0-A3B5-8BF7D5335D27}"/>
              </a:ext>
            </a:extLst>
          </p:cNvPr>
          <p:cNvSpPr>
            <a:spLocks noGrp="1"/>
          </p:cNvSpPr>
          <p:nvPr>
            <p:ph type="dt" sz="half" idx="2"/>
          </p:nvPr>
        </p:nvSpPr>
        <p:spPr/>
        <p:txBody>
          <a:bodyPr/>
          <a:lstStyle/>
          <a:p>
            <a:r>
              <a:rPr lang="en-US" dirty="0"/>
              <a:t>JULY 2025</a:t>
            </a:r>
          </a:p>
        </p:txBody>
      </p:sp>
      <p:pic>
        <p:nvPicPr>
          <p:cNvPr id="8" name="Picture 7">
            <a:extLst>
              <a:ext uri="{FF2B5EF4-FFF2-40B4-BE49-F238E27FC236}">
                <a16:creationId xmlns:a16="http://schemas.microsoft.com/office/drawing/2014/main" id="{41F64DFB-BAAD-48EC-B4D1-05BD31D3D60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1000" y="1564105"/>
            <a:ext cx="11430000" cy="3095625"/>
          </a:xfrm>
          <a:prstGeom prst="rect">
            <a:avLst/>
          </a:prstGeom>
        </p:spPr>
      </p:pic>
    </p:spTree>
    <p:extLst>
      <p:ext uri="{BB962C8B-B14F-4D97-AF65-F5344CB8AC3E}">
        <p14:creationId xmlns:p14="http://schemas.microsoft.com/office/powerpoint/2010/main" val="2987745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4B266-7984-44BF-A84C-BEEB2DF525A5}"/>
              </a:ext>
            </a:extLst>
          </p:cNvPr>
          <p:cNvSpPr>
            <a:spLocks noGrp="1"/>
          </p:cNvSpPr>
          <p:nvPr>
            <p:ph type="title"/>
          </p:nvPr>
        </p:nvSpPr>
        <p:spPr>
          <a:xfrm>
            <a:off x="622300" y="365125"/>
            <a:ext cx="9717505" cy="1325563"/>
          </a:xfrm>
        </p:spPr>
        <p:txBody>
          <a:bodyPr/>
          <a:lstStyle/>
          <a:p>
            <a:r>
              <a:rPr lang="en-US" dirty="0"/>
              <a:t>Key Points: Mpox Presentation and Diagnosis</a:t>
            </a:r>
          </a:p>
        </p:txBody>
      </p:sp>
      <p:sp>
        <p:nvSpPr>
          <p:cNvPr id="3" name="Content Placeholder 2">
            <a:extLst>
              <a:ext uri="{FF2B5EF4-FFF2-40B4-BE49-F238E27FC236}">
                <a16:creationId xmlns:a16="http://schemas.microsoft.com/office/drawing/2014/main" id="{37C1418F-F350-4540-8E52-F7A35163E280}"/>
              </a:ext>
            </a:extLst>
          </p:cNvPr>
          <p:cNvSpPr>
            <a:spLocks noGrp="1"/>
          </p:cNvSpPr>
          <p:nvPr>
            <p:ph idx="1"/>
          </p:nvPr>
        </p:nvSpPr>
        <p:spPr>
          <a:xfrm>
            <a:off x="838200" y="1937546"/>
            <a:ext cx="10515600" cy="3371054"/>
          </a:xfrm>
        </p:spPr>
        <p:txBody>
          <a:bodyPr>
            <a:normAutofit/>
          </a:bodyPr>
          <a:lstStyle/>
          <a:p>
            <a:r>
              <a:rPr lang="en-US" dirty="0"/>
              <a:t>Test for mpox in patients who present with a rash that is potentially consistent with mpox, especially if epidemiologic criteria are present or a known exposure has occurred, regardless of vaccination status or prior infection.</a:t>
            </a:r>
          </a:p>
          <a:p>
            <a:r>
              <a:rPr lang="en-US" dirty="0"/>
              <a:t>Per New York State Public Health Law, all positive mpox test results must be reported to the local health department.</a:t>
            </a:r>
          </a:p>
        </p:txBody>
      </p:sp>
      <p:sp>
        <p:nvSpPr>
          <p:cNvPr id="4" name="Footer Placeholder 3">
            <a:extLst>
              <a:ext uri="{FF2B5EF4-FFF2-40B4-BE49-F238E27FC236}">
                <a16:creationId xmlns:a16="http://schemas.microsoft.com/office/drawing/2014/main" id="{8690E180-A8EC-400E-ABB8-16CFBDE5727A}"/>
              </a:ext>
            </a:extLst>
          </p:cNvPr>
          <p:cNvSpPr>
            <a:spLocks noGrp="1"/>
          </p:cNvSpPr>
          <p:nvPr>
            <p:ph type="ftr" sz="quarter" idx="11"/>
          </p:nvPr>
        </p:nvSpPr>
        <p:spPr/>
        <p:txBody>
          <a:bodyPr/>
          <a:lstStyle/>
          <a:p>
            <a:r>
              <a:rPr lang="en-US"/>
              <a:t>NYSDOH AIDS Institute Clinical Guidelines Program</a:t>
            </a:r>
            <a:endParaRPr lang="en-US" dirty="0"/>
          </a:p>
        </p:txBody>
      </p:sp>
      <p:sp>
        <p:nvSpPr>
          <p:cNvPr id="5" name="Slide Number Placeholder 4">
            <a:extLst>
              <a:ext uri="{FF2B5EF4-FFF2-40B4-BE49-F238E27FC236}">
                <a16:creationId xmlns:a16="http://schemas.microsoft.com/office/drawing/2014/main" id="{62BB6EDE-613F-4655-BA88-2B1D099B15F4}"/>
              </a:ext>
            </a:extLst>
          </p:cNvPr>
          <p:cNvSpPr>
            <a:spLocks noGrp="1"/>
          </p:cNvSpPr>
          <p:nvPr>
            <p:ph type="sldNum" sz="quarter" idx="12"/>
          </p:nvPr>
        </p:nvSpPr>
        <p:spPr/>
        <p:txBody>
          <a:bodyPr/>
          <a:lstStyle/>
          <a:p>
            <a:r>
              <a:rPr lang="en-US"/>
              <a:t>www.hivguidelines.org</a:t>
            </a:r>
            <a:endParaRPr lang="en-US" dirty="0"/>
          </a:p>
        </p:txBody>
      </p:sp>
      <p:sp>
        <p:nvSpPr>
          <p:cNvPr id="6" name="Date Placeholder 5">
            <a:extLst>
              <a:ext uri="{FF2B5EF4-FFF2-40B4-BE49-F238E27FC236}">
                <a16:creationId xmlns:a16="http://schemas.microsoft.com/office/drawing/2014/main" id="{EF9CBE5A-B164-44E0-AC2C-AC79760A570B}"/>
              </a:ext>
            </a:extLst>
          </p:cNvPr>
          <p:cNvSpPr>
            <a:spLocks noGrp="1"/>
          </p:cNvSpPr>
          <p:nvPr>
            <p:ph type="dt" sz="half" idx="2"/>
          </p:nvPr>
        </p:nvSpPr>
        <p:spPr/>
        <p:txBody>
          <a:bodyPr/>
          <a:lstStyle/>
          <a:p>
            <a:r>
              <a:rPr lang="en-US" dirty="0"/>
              <a:t>JULY 2025</a:t>
            </a:r>
          </a:p>
        </p:txBody>
      </p:sp>
    </p:spTree>
    <p:extLst>
      <p:ext uri="{BB962C8B-B14F-4D97-AF65-F5344CB8AC3E}">
        <p14:creationId xmlns:p14="http://schemas.microsoft.com/office/powerpoint/2010/main" val="29936069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A028D-EAA4-4B0C-9913-1275174F40CF}"/>
              </a:ext>
            </a:extLst>
          </p:cNvPr>
          <p:cNvSpPr>
            <a:spLocks noGrp="1"/>
          </p:cNvSpPr>
          <p:nvPr>
            <p:ph type="title"/>
          </p:nvPr>
        </p:nvSpPr>
        <p:spPr>
          <a:xfrm>
            <a:off x="609600" y="248364"/>
            <a:ext cx="9806405" cy="646906"/>
          </a:xfrm>
        </p:spPr>
        <p:txBody>
          <a:bodyPr>
            <a:normAutofit/>
          </a:bodyPr>
          <a:lstStyle/>
          <a:p>
            <a:r>
              <a:rPr lang="en-US" sz="2400" dirty="0"/>
              <a:t>Common Differential Diagnoses for Clinical Syndromes Caused by Mpox </a:t>
            </a:r>
          </a:p>
        </p:txBody>
      </p:sp>
      <p:sp>
        <p:nvSpPr>
          <p:cNvPr id="4" name="Footer Placeholder 3">
            <a:extLst>
              <a:ext uri="{FF2B5EF4-FFF2-40B4-BE49-F238E27FC236}">
                <a16:creationId xmlns:a16="http://schemas.microsoft.com/office/drawing/2014/main" id="{EC01C996-B939-48E1-B1C7-62219CA80156}"/>
              </a:ext>
            </a:extLst>
          </p:cNvPr>
          <p:cNvSpPr>
            <a:spLocks noGrp="1"/>
          </p:cNvSpPr>
          <p:nvPr>
            <p:ph type="ftr" sz="quarter" idx="11"/>
          </p:nvPr>
        </p:nvSpPr>
        <p:spPr/>
        <p:txBody>
          <a:bodyPr/>
          <a:lstStyle/>
          <a:p>
            <a:r>
              <a:rPr lang="en-US"/>
              <a:t>NYSDOH AIDS Institute Clinical Guidelines Program</a:t>
            </a:r>
            <a:endParaRPr lang="en-US" dirty="0"/>
          </a:p>
        </p:txBody>
      </p:sp>
      <p:sp>
        <p:nvSpPr>
          <p:cNvPr id="5" name="Slide Number Placeholder 4">
            <a:extLst>
              <a:ext uri="{FF2B5EF4-FFF2-40B4-BE49-F238E27FC236}">
                <a16:creationId xmlns:a16="http://schemas.microsoft.com/office/drawing/2014/main" id="{313FCB94-ABF8-4E9F-B88F-DF2764A1F90B}"/>
              </a:ext>
            </a:extLst>
          </p:cNvPr>
          <p:cNvSpPr>
            <a:spLocks noGrp="1"/>
          </p:cNvSpPr>
          <p:nvPr>
            <p:ph type="sldNum" sz="quarter" idx="12"/>
          </p:nvPr>
        </p:nvSpPr>
        <p:spPr/>
        <p:txBody>
          <a:bodyPr/>
          <a:lstStyle/>
          <a:p>
            <a:r>
              <a:rPr lang="en-US"/>
              <a:t>www.hivguidelines.org</a:t>
            </a:r>
            <a:endParaRPr lang="en-US" dirty="0"/>
          </a:p>
        </p:txBody>
      </p:sp>
      <p:sp>
        <p:nvSpPr>
          <p:cNvPr id="6" name="Date Placeholder 5">
            <a:extLst>
              <a:ext uri="{FF2B5EF4-FFF2-40B4-BE49-F238E27FC236}">
                <a16:creationId xmlns:a16="http://schemas.microsoft.com/office/drawing/2014/main" id="{37A1F7AD-3983-4851-BB24-5DA60EBEB4F7}"/>
              </a:ext>
            </a:extLst>
          </p:cNvPr>
          <p:cNvSpPr>
            <a:spLocks noGrp="1"/>
          </p:cNvSpPr>
          <p:nvPr>
            <p:ph type="dt" sz="half" idx="2"/>
          </p:nvPr>
        </p:nvSpPr>
        <p:spPr/>
        <p:txBody>
          <a:bodyPr/>
          <a:lstStyle/>
          <a:p>
            <a:r>
              <a:rPr lang="en-US" dirty="0"/>
              <a:t>JULY 2025</a:t>
            </a:r>
          </a:p>
        </p:txBody>
      </p:sp>
      <p:graphicFrame>
        <p:nvGraphicFramePr>
          <p:cNvPr id="7" name="Table 6">
            <a:extLst>
              <a:ext uri="{FF2B5EF4-FFF2-40B4-BE49-F238E27FC236}">
                <a16:creationId xmlns:a16="http://schemas.microsoft.com/office/drawing/2014/main" id="{206AF6C1-11D8-4CC0-B1AB-E5416D70F7E8}"/>
              </a:ext>
            </a:extLst>
          </p:cNvPr>
          <p:cNvGraphicFramePr>
            <a:graphicFrameLocks noGrp="1"/>
          </p:cNvGraphicFramePr>
          <p:nvPr>
            <p:extLst>
              <p:ext uri="{D42A27DB-BD31-4B8C-83A1-F6EECF244321}">
                <p14:modId xmlns:p14="http://schemas.microsoft.com/office/powerpoint/2010/main" val="1555987841"/>
              </p:ext>
            </p:extLst>
          </p:nvPr>
        </p:nvGraphicFramePr>
        <p:xfrm>
          <a:off x="609600" y="936942"/>
          <a:ext cx="11252200" cy="5419408"/>
        </p:xfrm>
        <a:graphic>
          <a:graphicData uri="http://schemas.openxmlformats.org/drawingml/2006/table">
            <a:tbl>
              <a:tblPr firstRow="1" bandRow="1">
                <a:tableStyleId>{5940675A-B579-460E-94D1-54222C63F5DA}</a:tableStyleId>
              </a:tblPr>
              <a:tblGrid>
                <a:gridCol w="2501900">
                  <a:extLst>
                    <a:ext uri="{9D8B030D-6E8A-4147-A177-3AD203B41FA5}">
                      <a16:colId xmlns:a16="http://schemas.microsoft.com/office/drawing/2014/main" val="2965091158"/>
                    </a:ext>
                  </a:extLst>
                </a:gridCol>
                <a:gridCol w="8750300">
                  <a:extLst>
                    <a:ext uri="{9D8B030D-6E8A-4147-A177-3AD203B41FA5}">
                      <a16:colId xmlns:a16="http://schemas.microsoft.com/office/drawing/2014/main" val="2036904806"/>
                    </a:ext>
                  </a:extLst>
                </a:gridCol>
              </a:tblGrid>
              <a:tr h="512128">
                <a:tc>
                  <a:txBody>
                    <a:bodyPr/>
                    <a:lstStyle/>
                    <a:p>
                      <a:r>
                        <a:rPr lang="en-US" sz="1600" b="1" dirty="0">
                          <a:solidFill>
                            <a:schemeClr val="bg1"/>
                          </a:solidFill>
                        </a:rPr>
                        <a:t>Clinical Syndrome</a:t>
                      </a:r>
                    </a:p>
                  </a:txBody>
                  <a:tcPr anchor="ctr">
                    <a:solidFill>
                      <a:srgbClr val="523178"/>
                    </a:solidFill>
                  </a:tcPr>
                </a:tc>
                <a:tc>
                  <a:txBody>
                    <a:bodyPr/>
                    <a:lstStyle/>
                    <a:p>
                      <a:r>
                        <a:rPr lang="en-US" sz="1600" b="1" dirty="0">
                          <a:solidFill>
                            <a:schemeClr val="bg1"/>
                          </a:solidFill>
                        </a:rPr>
                        <a:t>Common Differential Diagnoses and Distinguishing Features </a:t>
                      </a:r>
                    </a:p>
                  </a:txBody>
                  <a:tcPr anchor="ctr">
                    <a:solidFill>
                      <a:srgbClr val="523178"/>
                    </a:solidFill>
                  </a:tcPr>
                </a:tc>
                <a:extLst>
                  <a:ext uri="{0D108BD9-81ED-4DB2-BD59-A6C34878D82A}">
                    <a16:rowId xmlns:a16="http://schemas.microsoft.com/office/drawing/2014/main" val="1391323950"/>
                  </a:ext>
                </a:extLst>
              </a:tr>
              <a:tr h="0">
                <a:tc>
                  <a:txBody>
                    <a:bodyPr/>
                    <a:lstStyle/>
                    <a:p>
                      <a:pPr marL="0" indent="0">
                        <a:buFont typeface="Arial" panose="020B0604020202020204" pitchFamily="34" charset="0"/>
                        <a:buNone/>
                      </a:pPr>
                      <a:r>
                        <a:rPr lang="en-US" sz="1600" b="1" dirty="0"/>
                        <a:t>Rash, localized or general</a:t>
                      </a:r>
                    </a:p>
                  </a:txBody>
                  <a:tcPr/>
                </a:tc>
                <a:tc>
                  <a:txBody>
                    <a:bodyPr/>
                    <a:lstStyle/>
                    <a:p>
                      <a:pPr lvl="0"/>
                      <a:r>
                        <a:rPr lang="en-US" sz="1600" b="1" kern="1200" dirty="0">
                          <a:solidFill>
                            <a:schemeClr val="tx1"/>
                          </a:solidFill>
                          <a:effectLst/>
                          <a:latin typeface="+mn-lt"/>
                          <a:ea typeface="+mn-ea"/>
                          <a:cs typeface="+mn-cs"/>
                        </a:rPr>
                        <a:t>Herpes simplex virus:</a:t>
                      </a:r>
                      <a:r>
                        <a:rPr lang="en-US" sz="1600" kern="1200" dirty="0">
                          <a:solidFill>
                            <a:schemeClr val="tx1"/>
                          </a:solidFill>
                          <a:effectLst/>
                          <a:latin typeface="+mn-lt"/>
                          <a:ea typeface="+mn-ea"/>
                          <a:cs typeface="+mn-cs"/>
                        </a:rPr>
                        <a:t> History of prior outbreaks is common; generalized rash is less common; systemic symptoms are uncommon with localized rash</a:t>
                      </a:r>
                    </a:p>
                    <a:p>
                      <a:pPr lvl="0"/>
                      <a:r>
                        <a:rPr lang="en-US" sz="1600" b="1" kern="1200" dirty="0">
                          <a:solidFill>
                            <a:schemeClr val="tx1"/>
                          </a:solidFill>
                          <a:effectLst/>
                          <a:latin typeface="+mn-lt"/>
                          <a:ea typeface="+mn-ea"/>
                          <a:cs typeface="+mn-cs"/>
                        </a:rPr>
                        <a:t>Varicella zoster virus:</a:t>
                      </a:r>
                      <a:r>
                        <a:rPr lang="en-US" sz="1600" kern="1200" dirty="0">
                          <a:solidFill>
                            <a:schemeClr val="tx1"/>
                          </a:solidFill>
                          <a:effectLst/>
                          <a:latin typeface="+mn-lt"/>
                          <a:ea typeface="+mn-ea"/>
                          <a:cs typeface="+mn-cs"/>
                        </a:rPr>
                        <a:t> Dermatomal distribution (shingles); isolated anogenital involvement is less common</a:t>
                      </a:r>
                    </a:p>
                    <a:p>
                      <a:pPr lvl="0"/>
                      <a:r>
                        <a:rPr lang="en-US" sz="1600" b="1" kern="1200" dirty="0">
                          <a:solidFill>
                            <a:schemeClr val="tx1"/>
                          </a:solidFill>
                          <a:effectLst/>
                          <a:latin typeface="+mn-lt"/>
                          <a:ea typeface="+mn-ea"/>
                          <a:cs typeface="+mn-cs"/>
                        </a:rPr>
                        <a:t>Molluscum contagiosum:</a:t>
                      </a:r>
                      <a:r>
                        <a:rPr lang="en-US" sz="1600" kern="1200" dirty="0">
                          <a:solidFill>
                            <a:schemeClr val="tx1"/>
                          </a:solidFill>
                          <a:effectLst/>
                          <a:latin typeface="+mn-lt"/>
                          <a:ea typeface="+mn-ea"/>
                          <a:cs typeface="+mn-cs"/>
                        </a:rPr>
                        <a:t> Lesions are typically painless; systemic symptoms, mucosal involvement, and lesions on palms or soles are less common</a:t>
                      </a:r>
                    </a:p>
                    <a:p>
                      <a:pPr lvl="0"/>
                      <a:r>
                        <a:rPr lang="en-US" sz="1600" b="1" kern="1200" dirty="0">
                          <a:solidFill>
                            <a:schemeClr val="tx1"/>
                          </a:solidFill>
                          <a:effectLst/>
                          <a:latin typeface="+mn-lt"/>
                          <a:ea typeface="+mn-ea"/>
                          <a:cs typeface="+mn-cs"/>
                        </a:rPr>
                        <a:t>Secondary syphilis:</a:t>
                      </a:r>
                      <a:r>
                        <a:rPr lang="en-US" sz="1600" kern="1200" dirty="0">
                          <a:solidFill>
                            <a:schemeClr val="tx1"/>
                          </a:solidFill>
                          <a:effectLst/>
                          <a:latin typeface="+mn-lt"/>
                          <a:ea typeface="+mn-ea"/>
                          <a:cs typeface="+mn-cs"/>
                        </a:rPr>
                        <a:t> Rash typically presents without vesicles or umbilication, though can be ulcerated or pustular</a:t>
                      </a:r>
                    </a:p>
                    <a:p>
                      <a:r>
                        <a:rPr lang="en-US" sz="1600" b="1" kern="1200" dirty="0">
                          <a:solidFill>
                            <a:schemeClr val="tx1"/>
                          </a:solidFill>
                          <a:effectLst/>
                          <a:latin typeface="+mn-lt"/>
                          <a:ea typeface="+mn-ea"/>
                          <a:cs typeface="+mn-cs"/>
                        </a:rPr>
                        <a:t>Acute HIV:</a:t>
                      </a:r>
                      <a:r>
                        <a:rPr lang="en-US" sz="1600" kern="1200" dirty="0">
                          <a:solidFill>
                            <a:schemeClr val="tx1"/>
                          </a:solidFill>
                          <a:effectLst/>
                          <a:latin typeface="+mn-lt"/>
                          <a:ea typeface="+mn-ea"/>
                          <a:cs typeface="+mn-cs"/>
                        </a:rPr>
                        <a:t> Umbilication of skin lesions and anogenital involvement are uncommon</a:t>
                      </a:r>
                      <a:endParaRPr lang="en-US" sz="1600" dirty="0"/>
                    </a:p>
                  </a:txBody>
                  <a:tcPr/>
                </a:tc>
                <a:extLst>
                  <a:ext uri="{0D108BD9-81ED-4DB2-BD59-A6C34878D82A}">
                    <a16:rowId xmlns:a16="http://schemas.microsoft.com/office/drawing/2014/main" val="4279552632"/>
                  </a:ext>
                </a:extLst>
              </a:tr>
              <a:tr h="370840">
                <a:tc>
                  <a:txBody>
                    <a:bodyPr/>
                    <a:lstStyle/>
                    <a:p>
                      <a:pPr marL="0" indent="0">
                        <a:buFont typeface="Arial" panose="020B0604020202020204" pitchFamily="34" charset="0"/>
                        <a:buNone/>
                      </a:pPr>
                      <a:r>
                        <a:rPr lang="en-US" sz="1600" b="1" kern="1200" dirty="0">
                          <a:solidFill>
                            <a:schemeClr val="tx1"/>
                          </a:solidFill>
                          <a:effectLst/>
                          <a:latin typeface="+mn-lt"/>
                          <a:ea typeface="+mn-ea"/>
                          <a:cs typeface="+mn-cs"/>
                        </a:rPr>
                        <a:t>Genital ulcer</a:t>
                      </a:r>
                      <a:endParaRPr lang="en-US" sz="1600" b="1" dirty="0"/>
                    </a:p>
                  </a:txBody>
                  <a:tcPr/>
                </a:tc>
                <a:tc>
                  <a:txBody>
                    <a:bodyPr/>
                    <a:lstStyle/>
                    <a:p>
                      <a:pPr lvl="0"/>
                      <a:r>
                        <a:rPr lang="en-US" sz="1600" b="1" kern="1200" dirty="0">
                          <a:solidFill>
                            <a:schemeClr val="tx1"/>
                          </a:solidFill>
                          <a:effectLst/>
                          <a:latin typeface="+mn-lt"/>
                          <a:ea typeface="+mn-ea"/>
                          <a:cs typeface="+mn-cs"/>
                        </a:rPr>
                        <a:t>Herpes simplex virus:</a:t>
                      </a:r>
                      <a:r>
                        <a:rPr lang="en-US" sz="1600" kern="1200" dirty="0">
                          <a:solidFill>
                            <a:schemeClr val="tx1"/>
                          </a:solidFill>
                          <a:effectLst/>
                          <a:latin typeface="+mn-lt"/>
                          <a:ea typeface="+mn-ea"/>
                          <a:cs typeface="+mn-cs"/>
                        </a:rPr>
                        <a:t> History of prior outbreaks is common; systemic symptoms are rare</a:t>
                      </a:r>
                    </a:p>
                    <a:p>
                      <a:pPr lvl="0"/>
                      <a:r>
                        <a:rPr lang="en-US" sz="1600" b="1" kern="1200" dirty="0">
                          <a:solidFill>
                            <a:schemeClr val="tx1"/>
                          </a:solidFill>
                          <a:effectLst/>
                          <a:latin typeface="+mn-lt"/>
                          <a:ea typeface="+mn-ea"/>
                          <a:cs typeface="+mn-cs"/>
                        </a:rPr>
                        <a:t>Primary syphilis:</a:t>
                      </a:r>
                      <a:r>
                        <a:rPr lang="en-US" sz="1600" kern="1200" dirty="0">
                          <a:solidFill>
                            <a:schemeClr val="tx1"/>
                          </a:solidFill>
                          <a:effectLst/>
                          <a:latin typeface="+mn-lt"/>
                          <a:ea typeface="+mn-ea"/>
                          <a:cs typeface="+mn-cs"/>
                        </a:rPr>
                        <a:t> Typically painless</a:t>
                      </a:r>
                    </a:p>
                    <a:p>
                      <a:pPr lvl="0"/>
                      <a:r>
                        <a:rPr lang="en-US" sz="1600" b="1" kern="1200" dirty="0">
                          <a:solidFill>
                            <a:schemeClr val="tx1"/>
                          </a:solidFill>
                          <a:effectLst/>
                          <a:latin typeface="+mn-lt"/>
                          <a:ea typeface="+mn-ea"/>
                          <a:cs typeface="+mn-cs"/>
                        </a:rPr>
                        <a:t>Lymphogranuloma venereum:</a:t>
                      </a:r>
                      <a:r>
                        <a:rPr lang="en-US" sz="1600" kern="1200" dirty="0">
                          <a:solidFill>
                            <a:schemeClr val="tx1"/>
                          </a:solidFill>
                          <a:effectLst/>
                          <a:latin typeface="+mn-lt"/>
                          <a:ea typeface="+mn-ea"/>
                          <a:cs typeface="+mn-cs"/>
                        </a:rPr>
                        <a:t> Ulcer is typically painless and often resolved at time of presentation</a:t>
                      </a:r>
                    </a:p>
                    <a:p>
                      <a:r>
                        <a:rPr lang="en-US" sz="1600" b="1" kern="1200" dirty="0">
                          <a:solidFill>
                            <a:schemeClr val="tx1"/>
                          </a:solidFill>
                          <a:effectLst/>
                          <a:latin typeface="+mn-lt"/>
                          <a:ea typeface="+mn-ea"/>
                          <a:cs typeface="+mn-cs"/>
                        </a:rPr>
                        <a:t>Chancroid:</a:t>
                      </a:r>
                      <a:r>
                        <a:rPr lang="en-US" sz="1600" kern="1200" dirty="0">
                          <a:solidFill>
                            <a:schemeClr val="tx1"/>
                          </a:solidFill>
                          <a:effectLst/>
                          <a:latin typeface="+mn-lt"/>
                          <a:ea typeface="+mn-ea"/>
                          <a:cs typeface="+mn-cs"/>
                        </a:rPr>
                        <a:t> Currently rare in the United States </a:t>
                      </a:r>
                      <a:endParaRPr lang="en-US" sz="1600" dirty="0"/>
                    </a:p>
                  </a:txBody>
                  <a:tcPr/>
                </a:tc>
                <a:extLst>
                  <a:ext uri="{0D108BD9-81ED-4DB2-BD59-A6C34878D82A}">
                    <a16:rowId xmlns:a16="http://schemas.microsoft.com/office/drawing/2014/main" val="3964962726"/>
                  </a:ext>
                </a:extLst>
              </a:tr>
              <a:tr h="1112520">
                <a:tc>
                  <a:txBody>
                    <a:bodyPr/>
                    <a:lstStyle/>
                    <a:p>
                      <a:pPr marL="0" indent="0">
                        <a:buFont typeface="Arial" panose="020B0604020202020204" pitchFamily="34" charset="0"/>
                        <a:buNone/>
                      </a:pPr>
                      <a:r>
                        <a:rPr lang="en-US" sz="1600" b="1" kern="1200" dirty="0">
                          <a:solidFill>
                            <a:schemeClr val="tx1"/>
                          </a:solidFill>
                          <a:effectLst/>
                          <a:latin typeface="+mn-lt"/>
                          <a:ea typeface="+mn-ea"/>
                          <a:cs typeface="+mn-cs"/>
                        </a:rPr>
                        <a:t>Proctitis</a:t>
                      </a:r>
                    </a:p>
                  </a:txBody>
                  <a:tcPr/>
                </a:tc>
                <a:tc>
                  <a:txBody>
                    <a:bodyPr/>
                    <a:lstStyle/>
                    <a:p>
                      <a:pPr lvl="0"/>
                      <a:r>
                        <a:rPr lang="en-US" sz="1600" b="1" kern="1200" dirty="0">
                          <a:solidFill>
                            <a:schemeClr val="tx1"/>
                          </a:solidFill>
                          <a:effectLst/>
                          <a:latin typeface="+mn-lt"/>
                          <a:ea typeface="+mn-ea"/>
                          <a:cs typeface="+mn-cs"/>
                        </a:rPr>
                        <a:t>Gonorrhea:</a:t>
                      </a:r>
                      <a:r>
                        <a:rPr lang="en-US" sz="1600" kern="1200" dirty="0">
                          <a:solidFill>
                            <a:schemeClr val="tx1"/>
                          </a:solidFill>
                          <a:effectLst/>
                          <a:latin typeface="+mn-lt"/>
                          <a:ea typeface="+mn-ea"/>
                          <a:cs typeface="+mn-cs"/>
                        </a:rPr>
                        <a:t> No papular or vesicular lesions; no systemic symptoms</a:t>
                      </a:r>
                    </a:p>
                    <a:p>
                      <a:pPr lvl="0"/>
                      <a:r>
                        <a:rPr lang="en-US" sz="1600" b="1" kern="1200" dirty="0">
                          <a:solidFill>
                            <a:schemeClr val="tx1"/>
                          </a:solidFill>
                          <a:effectLst/>
                          <a:latin typeface="+mn-lt"/>
                          <a:ea typeface="+mn-ea"/>
                          <a:cs typeface="+mn-cs"/>
                        </a:rPr>
                        <a:t>Chlamydia (serovars D-K):</a:t>
                      </a:r>
                      <a:r>
                        <a:rPr lang="en-US" sz="1600" kern="1200" dirty="0">
                          <a:solidFill>
                            <a:schemeClr val="tx1"/>
                          </a:solidFill>
                          <a:effectLst/>
                          <a:latin typeface="+mn-lt"/>
                          <a:ea typeface="+mn-ea"/>
                          <a:cs typeface="+mn-cs"/>
                        </a:rPr>
                        <a:t> No papular or vesicular lesions; no systemic symptoms</a:t>
                      </a:r>
                    </a:p>
                    <a:p>
                      <a:pPr lvl="0"/>
                      <a:r>
                        <a:rPr lang="en-US" sz="1600" b="1" kern="1200" dirty="0">
                          <a:solidFill>
                            <a:schemeClr val="tx1"/>
                          </a:solidFill>
                          <a:effectLst/>
                          <a:latin typeface="+mn-lt"/>
                          <a:ea typeface="+mn-ea"/>
                          <a:cs typeface="+mn-cs"/>
                        </a:rPr>
                        <a:t>Lymphogranuloma venereum:</a:t>
                      </a:r>
                      <a:r>
                        <a:rPr lang="en-US" sz="1600" kern="1200" dirty="0">
                          <a:solidFill>
                            <a:schemeClr val="tx1"/>
                          </a:solidFill>
                          <a:effectLst/>
                          <a:latin typeface="+mn-lt"/>
                          <a:ea typeface="+mn-ea"/>
                          <a:cs typeface="+mn-cs"/>
                        </a:rPr>
                        <a:t> Genital ulcer is typically not concurrent with proctitis</a:t>
                      </a:r>
                    </a:p>
                    <a:p>
                      <a:pPr lvl="0"/>
                      <a:r>
                        <a:rPr lang="en-US" sz="1600" b="1" kern="1200" dirty="0">
                          <a:solidFill>
                            <a:schemeClr val="tx1"/>
                          </a:solidFill>
                          <a:effectLst/>
                          <a:latin typeface="+mn-lt"/>
                          <a:ea typeface="+mn-ea"/>
                          <a:cs typeface="+mn-cs"/>
                        </a:rPr>
                        <a:t>Secondary syphilis:</a:t>
                      </a:r>
                      <a:r>
                        <a:rPr lang="en-US" sz="1600" kern="1200" dirty="0">
                          <a:solidFill>
                            <a:schemeClr val="tx1"/>
                          </a:solidFill>
                          <a:effectLst/>
                          <a:latin typeface="+mn-lt"/>
                          <a:ea typeface="+mn-ea"/>
                          <a:cs typeface="+mn-cs"/>
                        </a:rPr>
                        <a:t> Can present with a rectal mass, but genital ulcers are generally not concurrent</a:t>
                      </a:r>
                    </a:p>
                    <a:p>
                      <a:pPr lvl="0"/>
                      <a:r>
                        <a:rPr lang="en-US" sz="1600" b="1" kern="1200" dirty="0">
                          <a:solidFill>
                            <a:schemeClr val="tx1"/>
                          </a:solidFill>
                          <a:effectLst/>
                          <a:latin typeface="+mn-lt"/>
                          <a:ea typeface="+mn-ea"/>
                          <a:cs typeface="+mn-cs"/>
                        </a:rPr>
                        <a:t>Herpes simplex virus:</a:t>
                      </a:r>
                      <a:r>
                        <a:rPr lang="en-US" sz="1600" kern="1200" dirty="0">
                          <a:solidFill>
                            <a:schemeClr val="tx1"/>
                          </a:solidFill>
                          <a:effectLst/>
                          <a:latin typeface="+mn-lt"/>
                          <a:ea typeface="+mn-ea"/>
                          <a:cs typeface="+mn-cs"/>
                        </a:rPr>
                        <a:t> History of prior outbreaks is common</a:t>
                      </a:r>
                    </a:p>
                    <a:p>
                      <a:r>
                        <a:rPr lang="en-US" sz="1600" b="1" kern="1200" dirty="0">
                          <a:solidFill>
                            <a:schemeClr val="tx1"/>
                          </a:solidFill>
                          <a:effectLst/>
                          <a:latin typeface="+mn-lt"/>
                          <a:ea typeface="+mn-ea"/>
                          <a:cs typeface="+mn-cs"/>
                        </a:rPr>
                        <a:t>Enteric bacteria:</a:t>
                      </a:r>
                      <a:r>
                        <a:rPr lang="en-US" sz="1600" kern="1200" dirty="0">
                          <a:solidFill>
                            <a:schemeClr val="tx1"/>
                          </a:solidFill>
                          <a:effectLst/>
                          <a:latin typeface="+mn-lt"/>
                          <a:ea typeface="+mn-ea"/>
                          <a:cs typeface="+mn-cs"/>
                        </a:rPr>
                        <a:t> No ulcers; no skin or mucosal lesions</a:t>
                      </a:r>
                      <a:endParaRPr lang="en-US" sz="1400" dirty="0"/>
                    </a:p>
                  </a:txBody>
                  <a:tcPr/>
                </a:tc>
                <a:extLst>
                  <a:ext uri="{0D108BD9-81ED-4DB2-BD59-A6C34878D82A}">
                    <a16:rowId xmlns:a16="http://schemas.microsoft.com/office/drawing/2014/main" val="2233240769"/>
                  </a:ext>
                </a:extLst>
              </a:tr>
            </a:tbl>
          </a:graphicData>
        </a:graphic>
      </p:graphicFrame>
    </p:spTree>
    <p:extLst>
      <p:ext uri="{BB962C8B-B14F-4D97-AF65-F5344CB8AC3E}">
        <p14:creationId xmlns:p14="http://schemas.microsoft.com/office/powerpoint/2010/main" val="40003261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0A0BE-3430-425A-9CF9-C2149C45554D}"/>
              </a:ext>
            </a:extLst>
          </p:cNvPr>
          <p:cNvSpPr>
            <a:spLocks noGrp="1"/>
          </p:cNvSpPr>
          <p:nvPr>
            <p:ph type="title"/>
          </p:nvPr>
        </p:nvSpPr>
        <p:spPr/>
        <p:txBody>
          <a:bodyPr/>
          <a:lstStyle/>
          <a:p>
            <a:r>
              <a:rPr lang="en-US" dirty="0"/>
              <a:t>Recommendation: </a:t>
            </a:r>
            <a:r>
              <a:rPr lang="en-US" dirty="0" err="1"/>
              <a:t>Mpox</a:t>
            </a:r>
            <a:r>
              <a:rPr lang="en-US" dirty="0"/>
              <a:t> Treatment</a:t>
            </a:r>
          </a:p>
        </p:txBody>
      </p:sp>
      <p:sp>
        <p:nvSpPr>
          <p:cNvPr id="3" name="Content Placeholder 2">
            <a:extLst>
              <a:ext uri="{FF2B5EF4-FFF2-40B4-BE49-F238E27FC236}">
                <a16:creationId xmlns:a16="http://schemas.microsoft.com/office/drawing/2014/main" id="{6BBD27D7-831E-4005-A79C-C9908328FDFF}"/>
              </a:ext>
            </a:extLst>
          </p:cNvPr>
          <p:cNvSpPr>
            <a:spLocks noGrp="1"/>
          </p:cNvSpPr>
          <p:nvPr>
            <p:ph idx="1"/>
          </p:nvPr>
        </p:nvSpPr>
        <p:spPr/>
        <p:txBody>
          <a:bodyPr>
            <a:normAutofit/>
          </a:bodyPr>
          <a:lstStyle/>
          <a:p>
            <a:r>
              <a:rPr lang="en-US" sz="3600" dirty="0"/>
              <a:t>Clinicians should not use tecovirimat as monotherapy for the treatment of </a:t>
            </a:r>
            <a:r>
              <a:rPr lang="en-US" sz="3600" dirty="0" err="1"/>
              <a:t>mpox</a:t>
            </a:r>
            <a:r>
              <a:rPr lang="en-US" sz="3600" dirty="0"/>
              <a:t>. (A1)</a:t>
            </a:r>
          </a:p>
        </p:txBody>
      </p:sp>
      <p:sp>
        <p:nvSpPr>
          <p:cNvPr id="4" name="Footer Placeholder 3">
            <a:extLst>
              <a:ext uri="{FF2B5EF4-FFF2-40B4-BE49-F238E27FC236}">
                <a16:creationId xmlns:a16="http://schemas.microsoft.com/office/drawing/2014/main" id="{2A256A95-6DCD-442E-AC15-5A6276487952}"/>
              </a:ext>
            </a:extLst>
          </p:cNvPr>
          <p:cNvSpPr>
            <a:spLocks noGrp="1"/>
          </p:cNvSpPr>
          <p:nvPr>
            <p:ph type="ftr" sz="quarter" idx="11"/>
          </p:nvPr>
        </p:nvSpPr>
        <p:spPr/>
        <p:txBody>
          <a:bodyPr/>
          <a:lstStyle/>
          <a:p>
            <a:r>
              <a:rPr lang="en-US"/>
              <a:t>NYSDOH AIDS Institute Clinical Guidelines Program</a:t>
            </a:r>
            <a:endParaRPr lang="en-US" dirty="0"/>
          </a:p>
        </p:txBody>
      </p:sp>
      <p:sp>
        <p:nvSpPr>
          <p:cNvPr id="5" name="Slide Number Placeholder 4">
            <a:extLst>
              <a:ext uri="{FF2B5EF4-FFF2-40B4-BE49-F238E27FC236}">
                <a16:creationId xmlns:a16="http://schemas.microsoft.com/office/drawing/2014/main" id="{1EFA95F4-3551-42D4-88C4-8B4CE4CA8769}"/>
              </a:ext>
            </a:extLst>
          </p:cNvPr>
          <p:cNvSpPr>
            <a:spLocks noGrp="1"/>
          </p:cNvSpPr>
          <p:nvPr>
            <p:ph type="sldNum" sz="quarter" idx="12"/>
          </p:nvPr>
        </p:nvSpPr>
        <p:spPr/>
        <p:txBody>
          <a:bodyPr/>
          <a:lstStyle/>
          <a:p>
            <a:r>
              <a:rPr lang="en-US"/>
              <a:t>www.hivguidelines.org</a:t>
            </a:r>
            <a:endParaRPr lang="en-US" dirty="0"/>
          </a:p>
        </p:txBody>
      </p:sp>
      <p:sp>
        <p:nvSpPr>
          <p:cNvPr id="6" name="Date Placeholder 5">
            <a:extLst>
              <a:ext uri="{FF2B5EF4-FFF2-40B4-BE49-F238E27FC236}">
                <a16:creationId xmlns:a16="http://schemas.microsoft.com/office/drawing/2014/main" id="{50C96DCD-A625-447F-BDC6-5B236922BD90}"/>
              </a:ext>
            </a:extLst>
          </p:cNvPr>
          <p:cNvSpPr>
            <a:spLocks noGrp="1"/>
          </p:cNvSpPr>
          <p:nvPr>
            <p:ph type="dt" sz="half" idx="2"/>
          </p:nvPr>
        </p:nvSpPr>
        <p:spPr/>
        <p:txBody>
          <a:bodyPr/>
          <a:lstStyle/>
          <a:p>
            <a:r>
              <a:rPr lang="en-US"/>
              <a:t>MONTH YEAR</a:t>
            </a:r>
            <a:endParaRPr lang="en-US" dirty="0"/>
          </a:p>
        </p:txBody>
      </p:sp>
    </p:spTree>
    <p:extLst>
      <p:ext uri="{BB962C8B-B14F-4D97-AF65-F5344CB8AC3E}">
        <p14:creationId xmlns:p14="http://schemas.microsoft.com/office/powerpoint/2010/main" val="16166641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A028D-EAA4-4B0C-9913-1275174F40CF}"/>
              </a:ext>
            </a:extLst>
          </p:cNvPr>
          <p:cNvSpPr>
            <a:spLocks noGrp="1"/>
          </p:cNvSpPr>
          <p:nvPr>
            <p:ph type="title"/>
          </p:nvPr>
        </p:nvSpPr>
        <p:spPr>
          <a:xfrm>
            <a:off x="469900" y="482600"/>
            <a:ext cx="9806405" cy="933847"/>
          </a:xfrm>
        </p:spPr>
        <p:txBody>
          <a:bodyPr>
            <a:normAutofit/>
          </a:bodyPr>
          <a:lstStyle/>
          <a:p>
            <a:r>
              <a:rPr lang="en-US" sz="3200" dirty="0"/>
              <a:t>Supportive Care Measures for Mpox Complications</a:t>
            </a:r>
          </a:p>
        </p:txBody>
      </p:sp>
      <p:sp>
        <p:nvSpPr>
          <p:cNvPr id="4" name="Footer Placeholder 3">
            <a:extLst>
              <a:ext uri="{FF2B5EF4-FFF2-40B4-BE49-F238E27FC236}">
                <a16:creationId xmlns:a16="http://schemas.microsoft.com/office/drawing/2014/main" id="{EC01C996-B939-48E1-B1C7-62219CA80156}"/>
              </a:ext>
            </a:extLst>
          </p:cNvPr>
          <p:cNvSpPr>
            <a:spLocks noGrp="1"/>
          </p:cNvSpPr>
          <p:nvPr>
            <p:ph type="ftr" sz="quarter" idx="11"/>
          </p:nvPr>
        </p:nvSpPr>
        <p:spPr/>
        <p:txBody>
          <a:bodyPr/>
          <a:lstStyle/>
          <a:p>
            <a:r>
              <a:rPr lang="en-US"/>
              <a:t>NYSDOH AIDS Institute Clinical Guidelines Program</a:t>
            </a:r>
            <a:endParaRPr lang="en-US" dirty="0"/>
          </a:p>
        </p:txBody>
      </p:sp>
      <p:sp>
        <p:nvSpPr>
          <p:cNvPr id="5" name="Slide Number Placeholder 4">
            <a:extLst>
              <a:ext uri="{FF2B5EF4-FFF2-40B4-BE49-F238E27FC236}">
                <a16:creationId xmlns:a16="http://schemas.microsoft.com/office/drawing/2014/main" id="{313FCB94-ABF8-4E9F-B88F-DF2764A1F90B}"/>
              </a:ext>
            </a:extLst>
          </p:cNvPr>
          <p:cNvSpPr>
            <a:spLocks noGrp="1"/>
          </p:cNvSpPr>
          <p:nvPr>
            <p:ph type="sldNum" sz="quarter" idx="12"/>
          </p:nvPr>
        </p:nvSpPr>
        <p:spPr/>
        <p:txBody>
          <a:bodyPr/>
          <a:lstStyle/>
          <a:p>
            <a:r>
              <a:rPr lang="en-US"/>
              <a:t>www.hivguidelines.org</a:t>
            </a:r>
            <a:endParaRPr lang="en-US" dirty="0"/>
          </a:p>
        </p:txBody>
      </p:sp>
      <p:sp>
        <p:nvSpPr>
          <p:cNvPr id="6" name="Date Placeholder 5">
            <a:extLst>
              <a:ext uri="{FF2B5EF4-FFF2-40B4-BE49-F238E27FC236}">
                <a16:creationId xmlns:a16="http://schemas.microsoft.com/office/drawing/2014/main" id="{37A1F7AD-3983-4851-BB24-5DA60EBEB4F7}"/>
              </a:ext>
            </a:extLst>
          </p:cNvPr>
          <p:cNvSpPr>
            <a:spLocks noGrp="1"/>
          </p:cNvSpPr>
          <p:nvPr>
            <p:ph type="dt" sz="half" idx="2"/>
          </p:nvPr>
        </p:nvSpPr>
        <p:spPr/>
        <p:txBody>
          <a:bodyPr/>
          <a:lstStyle/>
          <a:p>
            <a:r>
              <a:rPr lang="en-US" dirty="0"/>
              <a:t>JULY 2025</a:t>
            </a:r>
          </a:p>
        </p:txBody>
      </p:sp>
      <p:graphicFrame>
        <p:nvGraphicFramePr>
          <p:cNvPr id="7" name="Table 6">
            <a:extLst>
              <a:ext uri="{FF2B5EF4-FFF2-40B4-BE49-F238E27FC236}">
                <a16:creationId xmlns:a16="http://schemas.microsoft.com/office/drawing/2014/main" id="{206AF6C1-11D8-4CC0-B1AB-E5416D70F7E8}"/>
              </a:ext>
            </a:extLst>
          </p:cNvPr>
          <p:cNvGraphicFramePr>
            <a:graphicFrameLocks noGrp="1"/>
          </p:cNvGraphicFramePr>
          <p:nvPr>
            <p:extLst>
              <p:ext uri="{D42A27DB-BD31-4B8C-83A1-F6EECF244321}">
                <p14:modId xmlns:p14="http://schemas.microsoft.com/office/powerpoint/2010/main" val="3794620779"/>
              </p:ext>
            </p:extLst>
          </p:nvPr>
        </p:nvGraphicFramePr>
        <p:xfrm>
          <a:off x="469900" y="1521777"/>
          <a:ext cx="11252199" cy="3418523"/>
        </p:xfrm>
        <a:graphic>
          <a:graphicData uri="http://schemas.openxmlformats.org/drawingml/2006/table">
            <a:tbl>
              <a:tblPr firstRow="1" bandRow="1">
                <a:tableStyleId>{5940675A-B579-460E-94D1-54222C63F5DA}</a:tableStyleId>
              </a:tblPr>
              <a:tblGrid>
                <a:gridCol w="3750733">
                  <a:extLst>
                    <a:ext uri="{9D8B030D-6E8A-4147-A177-3AD203B41FA5}">
                      <a16:colId xmlns:a16="http://schemas.microsoft.com/office/drawing/2014/main" val="2965091158"/>
                    </a:ext>
                  </a:extLst>
                </a:gridCol>
                <a:gridCol w="3750733">
                  <a:extLst>
                    <a:ext uri="{9D8B030D-6E8A-4147-A177-3AD203B41FA5}">
                      <a16:colId xmlns:a16="http://schemas.microsoft.com/office/drawing/2014/main" val="2036904806"/>
                    </a:ext>
                  </a:extLst>
                </a:gridCol>
                <a:gridCol w="3750733">
                  <a:extLst>
                    <a:ext uri="{9D8B030D-6E8A-4147-A177-3AD203B41FA5}">
                      <a16:colId xmlns:a16="http://schemas.microsoft.com/office/drawing/2014/main" val="3633903424"/>
                    </a:ext>
                  </a:extLst>
                </a:gridCol>
              </a:tblGrid>
              <a:tr h="449807">
                <a:tc>
                  <a:txBody>
                    <a:bodyPr/>
                    <a:lstStyle/>
                    <a:p>
                      <a:pPr marL="0" marR="0">
                        <a:spcBef>
                          <a:spcPts val="300"/>
                        </a:spcBef>
                        <a:spcAft>
                          <a:spcPts val="300"/>
                        </a:spcAft>
                      </a:pPr>
                      <a:r>
                        <a:rPr lang="en-US" sz="20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Proctitis</a:t>
                      </a:r>
                      <a:endParaRPr lang="en-US" sz="20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523178"/>
                    </a:solidFill>
                  </a:tcPr>
                </a:tc>
                <a:tc>
                  <a:txBody>
                    <a:bodyPr/>
                    <a:lstStyle/>
                    <a:p>
                      <a:pPr marL="0" marR="0">
                        <a:spcBef>
                          <a:spcPts val="300"/>
                        </a:spcBef>
                        <a:spcAft>
                          <a:spcPts val="300"/>
                        </a:spcAft>
                      </a:pPr>
                      <a:r>
                        <a:rPr lang="en-US" sz="20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Pharyngitis</a:t>
                      </a:r>
                      <a:endParaRPr lang="en-US" sz="20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523178"/>
                    </a:solidFill>
                  </a:tcPr>
                </a:tc>
                <a:tc>
                  <a:txBody>
                    <a:bodyPr/>
                    <a:lstStyle/>
                    <a:p>
                      <a:pPr marL="0" marR="0">
                        <a:spcBef>
                          <a:spcPts val="300"/>
                        </a:spcBef>
                        <a:spcAft>
                          <a:spcPts val="300"/>
                        </a:spcAft>
                      </a:pPr>
                      <a:r>
                        <a:rPr lang="en-US" sz="20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Genital lesions</a:t>
                      </a:r>
                      <a:endParaRPr lang="en-US" sz="20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523178"/>
                    </a:solidFill>
                  </a:tcPr>
                </a:tc>
                <a:extLst>
                  <a:ext uri="{0D108BD9-81ED-4DB2-BD59-A6C34878D82A}">
                    <a16:rowId xmlns:a16="http://schemas.microsoft.com/office/drawing/2014/main" val="1391323950"/>
                  </a:ext>
                </a:extLst>
              </a:tr>
              <a:tr h="2968716">
                <a:tc>
                  <a:txBody>
                    <a:bodyPr/>
                    <a:lstStyle/>
                    <a:p>
                      <a:pPr marL="342900" marR="0" lvl="0" indent="-342900">
                        <a:spcBef>
                          <a:spcPts val="300"/>
                        </a:spcBef>
                        <a:spcAft>
                          <a:spcPts val="300"/>
                        </a:spcAft>
                        <a:buFont typeface="Symbol" panose="05050102010706020507" pitchFamily="18" charset="2"/>
                        <a:buChar char=""/>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Stool softeners</a:t>
                      </a:r>
                    </a:p>
                    <a:p>
                      <a:pPr marL="342900" marR="0" lvl="0" indent="-342900">
                        <a:spcBef>
                          <a:spcPts val="300"/>
                        </a:spcBef>
                        <a:spcAft>
                          <a:spcPts val="300"/>
                        </a:spcAft>
                        <a:buFont typeface="Symbol" panose="05050102010706020507" pitchFamily="18" charset="2"/>
                        <a:buChar char=""/>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Sitz baths</a:t>
                      </a:r>
                    </a:p>
                    <a:p>
                      <a:pPr marL="342900" marR="0" lvl="0" indent="-342900">
                        <a:spcBef>
                          <a:spcPts val="300"/>
                        </a:spcBef>
                        <a:spcAft>
                          <a:spcPts val="300"/>
                        </a:spcAft>
                        <a:buFont typeface="Symbol" panose="05050102010706020507" pitchFamily="18" charset="2"/>
                        <a:buChar char=""/>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Lidocaine gel</a:t>
                      </a:r>
                    </a:p>
                    <a:p>
                      <a:pPr marL="342900" marR="0" lvl="0" indent="-342900">
                        <a:spcBef>
                          <a:spcPts val="300"/>
                        </a:spcBef>
                        <a:spcAft>
                          <a:spcPts val="300"/>
                        </a:spcAft>
                        <a:buFont typeface="Symbol" panose="05050102010706020507" pitchFamily="18" charset="2"/>
                        <a:buChar char=""/>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Nonsteroidal anti-inflammatory medications</a:t>
                      </a:r>
                    </a:p>
                    <a:p>
                      <a:pPr marL="342900" marR="0" lvl="0" indent="-342900">
                        <a:spcBef>
                          <a:spcPts val="300"/>
                        </a:spcBef>
                        <a:spcAft>
                          <a:spcPts val="300"/>
                        </a:spcAft>
                        <a:buFont typeface="Symbol" panose="05050102010706020507" pitchFamily="18" charset="2"/>
                        <a:buChar char=""/>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Gabapentin</a:t>
                      </a:r>
                    </a:p>
                    <a:p>
                      <a:pPr marL="342900" marR="0" lvl="0" indent="-342900">
                        <a:spcBef>
                          <a:spcPts val="300"/>
                        </a:spcBef>
                        <a:spcAft>
                          <a:spcPts val="300"/>
                        </a:spcAft>
                        <a:buFont typeface="Symbol" panose="05050102010706020507" pitchFamily="18" charset="2"/>
                        <a:buChar char=""/>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Opioids (if indicated)</a:t>
                      </a:r>
                    </a:p>
                  </a:txBody>
                  <a:tcPr marL="68580" marR="68580" marT="0" marB="0"/>
                </a:tc>
                <a:tc>
                  <a:txBody>
                    <a:bodyPr/>
                    <a:lstStyle/>
                    <a:p>
                      <a:pPr marL="342900" marR="0" lvl="0" indent="-342900">
                        <a:spcBef>
                          <a:spcPts val="300"/>
                        </a:spcBef>
                        <a:spcAft>
                          <a:spcPts val="300"/>
                        </a:spcAft>
                        <a:buFont typeface="Symbol" panose="05050102010706020507" pitchFamily="18" charset="2"/>
                        <a:buChar char=""/>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Saltwater gargles</a:t>
                      </a:r>
                    </a:p>
                    <a:p>
                      <a:pPr marL="342900" marR="0" lvl="0" indent="-342900">
                        <a:spcBef>
                          <a:spcPts val="300"/>
                        </a:spcBef>
                        <a:spcAft>
                          <a:spcPts val="300"/>
                        </a:spcAft>
                        <a:buFont typeface="Symbol" panose="05050102010706020507" pitchFamily="18" charset="2"/>
                        <a:buChar char=""/>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Viscous lidocaine</a:t>
                      </a:r>
                    </a:p>
                    <a:p>
                      <a:pPr marL="342900" marR="0" lvl="0" indent="-342900">
                        <a:spcBef>
                          <a:spcPts val="300"/>
                        </a:spcBef>
                        <a:spcAft>
                          <a:spcPts val="300"/>
                        </a:spcAft>
                        <a:buFont typeface="Symbol" panose="05050102010706020507" pitchFamily="18" charset="2"/>
                        <a:buChar char=""/>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Magic mouthwash</a:t>
                      </a:r>
                    </a:p>
                    <a:p>
                      <a:pPr marL="342900" marR="0" lvl="0" indent="-342900">
                        <a:spcBef>
                          <a:spcPts val="300"/>
                        </a:spcBef>
                        <a:spcAft>
                          <a:spcPts val="300"/>
                        </a:spcAft>
                        <a:buFont typeface="Symbol" panose="05050102010706020507" pitchFamily="18" charset="2"/>
                        <a:buChar char=""/>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Oral antiseptics</a:t>
                      </a:r>
                    </a:p>
                    <a:p>
                      <a:pPr marL="342900" marR="0" lvl="0" indent="-342900">
                        <a:spcBef>
                          <a:spcPts val="300"/>
                        </a:spcBef>
                        <a:spcAft>
                          <a:spcPts val="300"/>
                        </a:spcAft>
                        <a:buFont typeface="Symbol" panose="05050102010706020507" pitchFamily="18" charset="2"/>
                        <a:buChar char=""/>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Nonsteroidal anti-inflammatory medications</a:t>
                      </a:r>
                    </a:p>
                    <a:p>
                      <a:pPr marL="342900" marR="0" lvl="0" indent="-342900">
                        <a:spcBef>
                          <a:spcPts val="300"/>
                        </a:spcBef>
                        <a:spcAft>
                          <a:spcPts val="300"/>
                        </a:spcAft>
                        <a:buFont typeface="Symbol" panose="05050102010706020507" pitchFamily="18" charset="2"/>
                        <a:buChar char=""/>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Opioids (if indicated)</a:t>
                      </a:r>
                    </a:p>
                  </a:txBody>
                  <a:tcPr marL="68580" marR="68580" marT="0" marB="0"/>
                </a:tc>
                <a:tc>
                  <a:txBody>
                    <a:bodyPr/>
                    <a:lstStyle/>
                    <a:p>
                      <a:pPr marL="342900" marR="0" lvl="0" indent="-342900">
                        <a:spcBef>
                          <a:spcPts val="300"/>
                        </a:spcBef>
                        <a:spcAft>
                          <a:spcPts val="300"/>
                        </a:spcAft>
                        <a:buFont typeface="Symbol" panose="05050102010706020507" pitchFamily="18" charset="2"/>
                        <a:buChar char=""/>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Frequent bathing</a:t>
                      </a:r>
                    </a:p>
                    <a:p>
                      <a:pPr marL="342900" marR="0" lvl="0" indent="-342900">
                        <a:spcBef>
                          <a:spcPts val="300"/>
                        </a:spcBef>
                        <a:spcAft>
                          <a:spcPts val="300"/>
                        </a:spcAft>
                        <a:buFont typeface="Symbol" panose="05050102010706020507" pitchFamily="18" charset="2"/>
                        <a:buChar char=""/>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Keep lesions clean and dry</a:t>
                      </a:r>
                    </a:p>
                    <a:p>
                      <a:pPr marL="342900" marR="0" lvl="0" indent="-342900">
                        <a:spcBef>
                          <a:spcPts val="300"/>
                        </a:spcBef>
                        <a:spcAft>
                          <a:spcPts val="300"/>
                        </a:spcAft>
                        <a:buFont typeface="Symbol" panose="05050102010706020507" pitchFamily="18" charset="2"/>
                        <a:buChar char=""/>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If infected: Wet-to-dry dressings, systemic antibiotics</a:t>
                      </a:r>
                    </a:p>
                  </a:txBody>
                  <a:tcPr marL="68580" marR="68580" marT="0" marB="0"/>
                </a:tc>
                <a:extLst>
                  <a:ext uri="{0D108BD9-81ED-4DB2-BD59-A6C34878D82A}">
                    <a16:rowId xmlns:a16="http://schemas.microsoft.com/office/drawing/2014/main" val="4279552632"/>
                  </a:ext>
                </a:extLst>
              </a:tr>
            </a:tbl>
          </a:graphicData>
        </a:graphic>
      </p:graphicFrame>
    </p:spTree>
    <p:extLst>
      <p:ext uri="{BB962C8B-B14F-4D97-AF65-F5344CB8AC3E}">
        <p14:creationId xmlns:p14="http://schemas.microsoft.com/office/powerpoint/2010/main" val="5214238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1401F-5BAB-4BDD-B602-1D794227A8A2}"/>
              </a:ext>
            </a:extLst>
          </p:cNvPr>
          <p:cNvSpPr>
            <a:spLocks noGrp="1"/>
          </p:cNvSpPr>
          <p:nvPr>
            <p:ph type="title"/>
          </p:nvPr>
        </p:nvSpPr>
        <p:spPr>
          <a:xfrm>
            <a:off x="596900" y="136525"/>
            <a:ext cx="9717505" cy="700088"/>
          </a:xfrm>
        </p:spPr>
        <p:txBody>
          <a:bodyPr/>
          <a:lstStyle/>
          <a:p>
            <a:r>
              <a:rPr lang="en-US" dirty="0"/>
              <a:t>Medical Countermeasures for Mpox</a:t>
            </a:r>
          </a:p>
        </p:txBody>
      </p:sp>
      <p:sp>
        <p:nvSpPr>
          <p:cNvPr id="3" name="Content Placeholder 2">
            <a:extLst>
              <a:ext uri="{FF2B5EF4-FFF2-40B4-BE49-F238E27FC236}">
                <a16:creationId xmlns:a16="http://schemas.microsoft.com/office/drawing/2014/main" id="{A6CAD9FE-0617-4804-86AE-FC1920C9FCA1}"/>
              </a:ext>
            </a:extLst>
          </p:cNvPr>
          <p:cNvSpPr>
            <a:spLocks noGrp="1"/>
          </p:cNvSpPr>
          <p:nvPr>
            <p:ph idx="1"/>
          </p:nvPr>
        </p:nvSpPr>
        <p:spPr>
          <a:xfrm>
            <a:off x="596900" y="836614"/>
            <a:ext cx="11023600" cy="5627686"/>
          </a:xfrm>
        </p:spPr>
        <p:txBody>
          <a:bodyPr>
            <a:normAutofit/>
          </a:bodyPr>
          <a:lstStyle/>
          <a:p>
            <a:r>
              <a:rPr lang="en-US" sz="1800" b="1" dirty="0"/>
              <a:t>Tecovirimat:</a:t>
            </a:r>
            <a:r>
              <a:rPr lang="en-US" sz="1800" dirty="0"/>
              <a:t> At this time, clinicians should not use tecovirimat as monotherapy for </a:t>
            </a:r>
            <a:r>
              <a:rPr lang="en-US" sz="1800" dirty="0" err="1"/>
              <a:t>mpox</a:t>
            </a:r>
            <a:r>
              <a:rPr lang="en-US" sz="1800" dirty="0"/>
              <a:t>. Use of tecovirimat as part of combination therapy with another antiviral agent can be considered for individuals with advanced immunocompromise but should only be pursued in consultation with local/state departments of health or the CDC. For use in combination with brincidofovir, tecovirimat must be accessed via the CDC EA-IND protocol. Clinicians seeking expert consultation from the CDC in such cases can email poxvirus@cdc.gov.</a:t>
            </a: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p>
          <a:p>
            <a:r>
              <a:rPr lang="en-US" sz="1800" b="1" dirty="0"/>
              <a:t>Cidofovir and brincidofovir:</a:t>
            </a:r>
            <a:r>
              <a:rPr lang="en-US" sz="1800" dirty="0"/>
              <a:t> Cidofovir is FDA-approved for IV treatment of CMV retinitis. Animal studies suggest cidofovir might be effective against orthopoxviruses, but there are no human data yet to confirm its effectiveness in treating mpox. Because of the risk of cidofovir-associated kidney damage, its IV form is typically reserved for severe mpox. Brincidofovir is thought to be less harmful to the kidneys but may lead to adverse effects. It is approved for treatment of smallpox via the animal rule but currently lacks clinical trial data for treatment of mpox in humans. Brincidofovir is available for mpox treatment through an EA-IND.</a:t>
            </a:r>
          </a:p>
          <a:p>
            <a:r>
              <a:rPr lang="en-US" sz="1800" b="1" dirty="0"/>
              <a:t>Vaccinia immune globulin intravenous (VIGIV): </a:t>
            </a:r>
            <a:r>
              <a:rPr lang="en-US" sz="1800" dirty="0"/>
              <a:t>Can be particularly advantageous for individuals with compromised immune systems, such as those with advanced HIV, who may be unable to produce an adequate antibody response to infection. </a:t>
            </a:r>
          </a:p>
          <a:p>
            <a:r>
              <a:rPr lang="en-US" sz="1800" dirty="0"/>
              <a:t>Use of cidofovir, brincidofovir, and vaccine immunoglobulins has been limited to patients with severe disease and should occur only in consultation with an experienced specialist or the CDC Clinical Consultation Team, poxvirus@CDC.gov.</a:t>
            </a:r>
          </a:p>
          <a:p>
            <a:r>
              <a:rPr lang="en-US" sz="1800" b="1" dirty="0"/>
              <a:t>Trifluridine: </a:t>
            </a:r>
            <a:r>
              <a:rPr lang="en-US" sz="1800" dirty="0"/>
              <a:t>Has in vitro activity against orthopoxviruses and is FDA-approved for treatment of eye infections caused by herpes simplex virus. Can be offered to patients with mpox ocular disease.</a:t>
            </a:r>
          </a:p>
        </p:txBody>
      </p:sp>
      <p:sp>
        <p:nvSpPr>
          <p:cNvPr id="4" name="Footer Placeholder 3">
            <a:extLst>
              <a:ext uri="{FF2B5EF4-FFF2-40B4-BE49-F238E27FC236}">
                <a16:creationId xmlns:a16="http://schemas.microsoft.com/office/drawing/2014/main" id="{5C186A81-8D1E-4E44-8939-271B149216D1}"/>
              </a:ext>
            </a:extLst>
          </p:cNvPr>
          <p:cNvSpPr>
            <a:spLocks noGrp="1"/>
          </p:cNvSpPr>
          <p:nvPr>
            <p:ph type="ftr" sz="quarter" idx="11"/>
          </p:nvPr>
        </p:nvSpPr>
        <p:spPr/>
        <p:txBody>
          <a:bodyPr/>
          <a:lstStyle/>
          <a:p>
            <a:r>
              <a:rPr lang="en-US"/>
              <a:t>NYSDOH AIDS Institute Clinical Guidelines Program</a:t>
            </a:r>
            <a:endParaRPr lang="en-US" dirty="0"/>
          </a:p>
        </p:txBody>
      </p:sp>
      <p:sp>
        <p:nvSpPr>
          <p:cNvPr id="5" name="Slide Number Placeholder 4">
            <a:extLst>
              <a:ext uri="{FF2B5EF4-FFF2-40B4-BE49-F238E27FC236}">
                <a16:creationId xmlns:a16="http://schemas.microsoft.com/office/drawing/2014/main" id="{A8FFCA77-08C1-48C7-AFD0-352443187ED9}"/>
              </a:ext>
            </a:extLst>
          </p:cNvPr>
          <p:cNvSpPr>
            <a:spLocks noGrp="1"/>
          </p:cNvSpPr>
          <p:nvPr>
            <p:ph type="sldNum" sz="quarter" idx="12"/>
          </p:nvPr>
        </p:nvSpPr>
        <p:spPr/>
        <p:txBody>
          <a:bodyPr/>
          <a:lstStyle/>
          <a:p>
            <a:r>
              <a:rPr lang="en-US"/>
              <a:t>www.hivguidelines.org</a:t>
            </a:r>
            <a:endParaRPr lang="en-US" dirty="0"/>
          </a:p>
        </p:txBody>
      </p:sp>
      <p:sp>
        <p:nvSpPr>
          <p:cNvPr id="6" name="Date Placeholder 5">
            <a:extLst>
              <a:ext uri="{FF2B5EF4-FFF2-40B4-BE49-F238E27FC236}">
                <a16:creationId xmlns:a16="http://schemas.microsoft.com/office/drawing/2014/main" id="{9C31D6F2-BD37-418D-954A-06B735CAAB02}"/>
              </a:ext>
            </a:extLst>
          </p:cNvPr>
          <p:cNvSpPr>
            <a:spLocks noGrp="1"/>
          </p:cNvSpPr>
          <p:nvPr>
            <p:ph type="dt" sz="half" idx="2"/>
          </p:nvPr>
        </p:nvSpPr>
        <p:spPr/>
        <p:txBody>
          <a:bodyPr/>
          <a:lstStyle/>
          <a:p>
            <a:r>
              <a:rPr lang="en-US" dirty="0"/>
              <a:t>JULY 2025</a:t>
            </a:r>
          </a:p>
        </p:txBody>
      </p:sp>
    </p:spTree>
    <p:extLst>
      <p:ext uri="{BB962C8B-B14F-4D97-AF65-F5344CB8AC3E}">
        <p14:creationId xmlns:p14="http://schemas.microsoft.com/office/powerpoint/2010/main" val="37046728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4F48B85F-DD46-4AB1-B17B-9C2EED7DAE26}"/>
              </a:ext>
            </a:extLst>
          </p:cNvPr>
          <p:cNvSpPr>
            <a:spLocks noGrp="1"/>
          </p:cNvSpPr>
          <p:nvPr>
            <p:ph type="ftr" sz="quarter" idx="11"/>
          </p:nvPr>
        </p:nvSpPr>
        <p:spPr>
          <a:xfrm>
            <a:off x="4038600" y="6356350"/>
            <a:ext cx="4114800" cy="365125"/>
          </a:xfrm>
        </p:spPr>
        <p:txBody>
          <a:bodyPr/>
          <a:lstStyle/>
          <a:p>
            <a:r>
              <a:rPr lang="en-US"/>
              <a:t>NYSDOH AIDS Institute Clinical Guidelines Program</a:t>
            </a:r>
            <a:endParaRPr lang="en-US" dirty="0"/>
          </a:p>
        </p:txBody>
      </p:sp>
      <p:sp>
        <p:nvSpPr>
          <p:cNvPr id="4" name="Slide Number Placeholder 3">
            <a:extLst>
              <a:ext uri="{FF2B5EF4-FFF2-40B4-BE49-F238E27FC236}">
                <a16:creationId xmlns:a16="http://schemas.microsoft.com/office/drawing/2014/main" id="{635E34F1-8173-4211-8103-F4FEF646C750}"/>
              </a:ext>
            </a:extLst>
          </p:cNvPr>
          <p:cNvSpPr>
            <a:spLocks noGrp="1"/>
          </p:cNvSpPr>
          <p:nvPr>
            <p:ph type="sldNum" sz="quarter" idx="12"/>
          </p:nvPr>
        </p:nvSpPr>
        <p:spPr>
          <a:xfrm>
            <a:off x="8610600" y="6356350"/>
            <a:ext cx="2743200" cy="365125"/>
          </a:xfrm>
        </p:spPr>
        <p:txBody>
          <a:bodyPr/>
          <a:lstStyle/>
          <a:p>
            <a:r>
              <a:rPr lang="en-US"/>
              <a:t>www.hivguidelines.org</a:t>
            </a:r>
            <a:endParaRPr lang="en-US" dirty="0"/>
          </a:p>
        </p:txBody>
      </p:sp>
      <p:sp>
        <p:nvSpPr>
          <p:cNvPr id="5" name="Title 4">
            <a:extLst>
              <a:ext uri="{FF2B5EF4-FFF2-40B4-BE49-F238E27FC236}">
                <a16:creationId xmlns:a16="http://schemas.microsoft.com/office/drawing/2014/main" id="{22F146AD-B408-4105-9067-DA5FF2D514B1}"/>
              </a:ext>
            </a:extLst>
          </p:cNvPr>
          <p:cNvSpPr>
            <a:spLocks noGrp="1"/>
          </p:cNvSpPr>
          <p:nvPr>
            <p:ph type="title"/>
          </p:nvPr>
        </p:nvSpPr>
        <p:spPr/>
        <p:txBody>
          <a:bodyPr/>
          <a:lstStyle/>
          <a:p>
            <a:r>
              <a:rPr lang="en-US" dirty="0"/>
              <a:t>Need Help?</a:t>
            </a:r>
          </a:p>
        </p:txBody>
      </p:sp>
      <p:pic>
        <p:nvPicPr>
          <p:cNvPr id="7" name="Picture 6">
            <a:extLst>
              <a:ext uri="{FF2B5EF4-FFF2-40B4-BE49-F238E27FC236}">
                <a16:creationId xmlns:a16="http://schemas.microsoft.com/office/drawing/2014/main" id="{86393898-0452-420F-8B4F-3260F0AD5348}"/>
              </a:ext>
            </a:extLst>
          </p:cNvPr>
          <p:cNvPicPr>
            <a:picLocks noChangeAspect="1"/>
          </p:cNvPicPr>
          <p:nvPr/>
        </p:nvPicPr>
        <p:blipFill rotWithShape="1">
          <a:blip r:embed="rId2"/>
          <a:srcRect t="981" r="766" b="2319"/>
          <a:stretch/>
        </p:blipFill>
        <p:spPr>
          <a:xfrm>
            <a:off x="3881712" y="343883"/>
            <a:ext cx="6004160" cy="5881658"/>
          </a:xfrm>
          <a:prstGeom prst="rect">
            <a:avLst/>
          </a:prstGeom>
        </p:spPr>
      </p:pic>
    </p:spTree>
    <p:extLst>
      <p:ext uri="{BB962C8B-B14F-4D97-AF65-F5344CB8AC3E}">
        <p14:creationId xmlns:p14="http://schemas.microsoft.com/office/powerpoint/2010/main" val="40207982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8696BB45-AC41-4FA7-85E8-2444850B9436}"/>
              </a:ext>
            </a:extLst>
          </p:cNvPr>
          <p:cNvSpPr>
            <a:spLocks noGrp="1"/>
          </p:cNvSpPr>
          <p:nvPr>
            <p:ph type="ftr" sz="quarter" idx="11"/>
          </p:nvPr>
        </p:nvSpPr>
        <p:spPr>
          <a:xfrm>
            <a:off x="4038600" y="6356350"/>
            <a:ext cx="4114800" cy="365125"/>
          </a:xfrm>
        </p:spPr>
        <p:txBody>
          <a:bodyPr/>
          <a:lstStyle/>
          <a:p>
            <a:r>
              <a:rPr lang="en-US"/>
              <a:t>NYSDOH AIDS Institute Clinical Guidelines Program</a:t>
            </a:r>
            <a:endParaRPr lang="en-US" dirty="0"/>
          </a:p>
        </p:txBody>
      </p:sp>
      <p:sp>
        <p:nvSpPr>
          <p:cNvPr id="4" name="Slide Number Placeholder 3">
            <a:extLst>
              <a:ext uri="{FF2B5EF4-FFF2-40B4-BE49-F238E27FC236}">
                <a16:creationId xmlns:a16="http://schemas.microsoft.com/office/drawing/2014/main" id="{0A4DA95E-DA50-4696-943C-BCD4CAADA1A1}"/>
              </a:ext>
            </a:extLst>
          </p:cNvPr>
          <p:cNvSpPr>
            <a:spLocks noGrp="1"/>
          </p:cNvSpPr>
          <p:nvPr>
            <p:ph type="sldNum" sz="quarter" idx="12"/>
          </p:nvPr>
        </p:nvSpPr>
        <p:spPr>
          <a:xfrm>
            <a:off x="8610600" y="6356350"/>
            <a:ext cx="2743200" cy="365125"/>
          </a:xfrm>
        </p:spPr>
        <p:txBody>
          <a:bodyPr/>
          <a:lstStyle/>
          <a:p>
            <a:r>
              <a:rPr lang="en-US"/>
              <a:t>www.hivguidelines.org</a:t>
            </a:r>
            <a:endParaRPr lang="en-US" dirty="0"/>
          </a:p>
        </p:txBody>
      </p:sp>
      <p:sp>
        <p:nvSpPr>
          <p:cNvPr id="5" name="Title 4">
            <a:extLst>
              <a:ext uri="{FF2B5EF4-FFF2-40B4-BE49-F238E27FC236}">
                <a16:creationId xmlns:a16="http://schemas.microsoft.com/office/drawing/2014/main" id="{ADB72B23-09C9-4D58-BA5A-BF0B708BF189}"/>
              </a:ext>
            </a:extLst>
          </p:cNvPr>
          <p:cNvSpPr>
            <a:spLocks noGrp="1"/>
          </p:cNvSpPr>
          <p:nvPr>
            <p:ph type="title"/>
          </p:nvPr>
        </p:nvSpPr>
        <p:spPr/>
        <p:txBody>
          <a:bodyPr/>
          <a:lstStyle/>
          <a:p>
            <a:r>
              <a:rPr lang="en-US" dirty="0"/>
              <a:t>Access the Guideline</a:t>
            </a:r>
          </a:p>
        </p:txBody>
      </p:sp>
      <p:sp>
        <p:nvSpPr>
          <p:cNvPr id="6" name="Content Placeholder 5">
            <a:extLst>
              <a:ext uri="{FF2B5EF4-FFF2-40B4-BE49-F238E27FC236}">
                <a16:creationId xmlns:a16="http://schemas.microsoft.com/office/drawing/2014/main" id="{B58248DA-625A-44B5-ACA8-008BE3F36D0B}"/>
              </a:ext>
            </a:extLst>
          </p:cNvPr>
          <p:cNvSpPr>
            <a:spLocks noGrp="1"/>
          </p:cNvSpPr>
          <p:nvPr>
            <p:ph idx="1"/>
          </p:nvPr>
        </p:nvSpPr>
        <p:spPr/>
        <p:txBody>
          <a:bodyPr/>
          <a:lstStyle/>
          <a:p>
            <a:r>
              <a:rPr lang="en-US" b="1" dirty="0">
                <a:solidFill>
                  <a:srgbClr val="331F44"/>
                </a:solidFill>
              </a:rPr>
              <a:t>www.hivguidelines.org</a:t>
            </a:r>
            <a:r>
              <a:rPr lang="en-US" dirty="0"/>
              <a:t> &gt; Prevention and Treatment of Mpox </a:t>
            </a:r>
          </a:p>
          <a:p>
            <a:r>
              <a:rPr lang="en-US" b="1" dirty="0"/>
              <a:t>Also available:</a:t>
            </a:r>
            <a:r>
              <a:rPr lang="en-US" dirty="0"/>
              <a:t> Printable pocket guide and PDF</a:t>
            </a:r>
          </a:p>
        </p:txBody>
      </p:sp>
      <p:pic>
        <p:nvPicPr>
          <p:cNvPr id="7" name="Picture 6">
            <a:extLst>
              <a:ext uri="{FF2B5EF4-FFF2-40B4-BE49-F238E27FC236}">
                <a16:creationId xmlns:a16="http://schemas.microsoft.com/office/drawing/2014/main" id="{46866766-21FA-47F1-B9EF-4688B3F22BF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60000" y="3220452"/>
            <a:ext cx="2242804" cy="2242804"/>
          </a:xfrm>
          <a:prstGeom prst="rect">
            <a:avLst/>
          </a:prstGeom>
        </p:spPr>
      </p:pic>
      <p:pic>
        <p:nvPicPr>
          <p:cNvPr id="8" name="Picture 7">
            <a:extLst>
              <a:ext uri="{FF2B5EF4-FFF2-40B4-BE49-F238E27FC236}">
                <a16:creationId xmlns:a16="http://schemas.microsoft.com/office/drawing/2014/main" id="{F090AA80-D465-4754-9BA2-3D0CDD73136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89197" y="3220452"/>
            <a:ext cx="2242804" cy="2242804"/>
          </a:xfrm>
          <a:prstGeom prst="rect">
            <a:avLst/>
          </a:prstGeom>
        </p:spPr>
      </p:pic>
      <p:sp>
        <p:nvSpPr>
          <p:cNvPr id="9" name="TextBox 8">
            <a:extLst>
              <a:ext uri="{FF2B5EF4-FFF2-40B4-BE49-F238E27FC236}">
                <a16:creationId xmlns:a16="http://schemas.microsoft.com/office/drawing/2014/main" id="{C8F0C018-9C2D-4268-AF98-265BAD0E5B3F}"/>
              </a:ext>
            </a:extLst>
          </p:cNvPr>
          <p:cNvSpPr txBox="1"/>
          <p:nvPr/>
        </p:nvSpPr>
        <p:spPr>
          <a:xfrm>
            <a:off x="7064791" y="5564320"/>
            <a:ext cx="3091616" cy="646331"/>
          </a:xfrm>
          <a:prstGeom prst="rect">
            <a:avLst/>
          </a:prstGeom>
          <a:noFill/>
        </p:spPr>
        <p:txBody>
          <a:bodyPr wrap="none" rtlCol="0">
            <a:spAutoFit/>
          </a:bodyPr>
          <a:lstStyle/>
          <a:p>
            <a:pPr algn="ctr"/>
            <a:r>
              <a:rPr lang="en-US" b="1" dirty="0"/>
              <a:t>Podcast:</a:t>
            </a:r>
            <a:r>
              <a:rPr lang="en-US" dirty="0"/>
              <a:t> </a:t>
            </a:r>
            <a:r>
              <a:rPr lang="en-US" i="1" dirty="0"/>
              <a:t>Viremic—Cases in HIV</a:t>
            </a:r>
          </a:p>
          <a:p>
            <a:pPr algn="ctr"/>
            <a:r>
              <a:rPr lang="en-US" dirty="0"/>
              <a:t>Find all episodes at </a:t>
            </a:r>
            <a:r>
              <a:rPr lang="en-US" dirty="0">
                <a:hlinkClick r:id="rId4" action="ppaction://hlinkfile"/>
              </a:rPr>
              <a:t>viremic.org</a:t>
            </a:r>
            <a:endParaRPr lang="en-US" dirty="0"/>
          </a:p>
        </p:txBody>
      </p:sp>
    </p:spTree>
    <p:extLst>
      <p:ext uri="{BB962C8B-B14F-4D97-AF65-F5344CB8AC3E}">
        <p14:creationId xmlns:p14="http://schemas.microsoft.com/office/powerpoint/2010/main" val="1205125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BBBDF-79F4-489E-8032-4141A0CF5000}"/>
              </a:ext>
            </a:extLst>
          </p:cNvPr>
          <p:cNvSpPr>
            <a:spLocks noGrp="1"/>
          </p:cNvSpPr>
          <p:nvPr>
            <p:ph type="title"/>
          </p:nvPr>
        </p:nvSpPr>
        <p:spPr/>
        <p:txBody>
          <a:bodyPr/>
          <a:lstStyle/>
          <a:p>
            <a:r>
              <a:rPr lang="en-US" dirty="0"/>
              <a:t>Terminology</a:t>
            </a:r>
          </a:p>
        </p:txBody>
      </p:sp>
      <p:sp>
        <p:nvSpPr>
          <p:cNvPr id="3" name="Content Placeholder 2">
            <a:extLst>
              <a:ext uri="{FF2B5EF4-FFF2-40B4-BE49-F238E27FC236}">
                <a16:creationId xmlns:a16="http://schemas.microsoft.com/office/drawing/2014/main" id="{286AFCC8-5928-4F2C-8014-D4B5EBA3261B}"/>
              </a:ext>
            </a:extLst>
          </p:cNvPr>
          <p:cNvSpPr>
            <a:spLocks noGrp="1"/>
          </p:cNvSpPr>
          <p:nvPr>
            <p:ph idx="1"/>
          </p:nvPr>
        </p:nvSpPr>
        <p:spPr/>
        <p:txBody>
          <a:bodyPr/>
          <a:lstStyle/>
          <a:p>
            <a:pPr marL="0" indent="0">
              <a:buNone/>
            </a:pPr>
            <a:r>
              <a:rPr lang="en-US"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 November 2022, the CDC aligned its terminology with that of the WHO and adopted the term mpox to refer to monkeypox, to reduce negative effects, including stigma, associated with the use of the term monkeypox. Mpox refers to the disease caused by infection with the human monkeypox virus (MPXV), a member of the </a:t>
            </a:r>
            <a:r>
              <a:rPr lang="en-US" i="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Orthopoxvirus</a:t>
            </a:r>
            <a:r>
              <a:rPr lang="en-US"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genus related to the smallpox virus, but the use of the 2 terms and associated abbreviations is not standardized. The NYSDOH AI guideline uses the term mpox to refer to the virus and the associated disease. </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Footer Placeholder 3">
            <a:extLst>
              <a:ext uri="{FF2B5EF4-FFF2-40B4-BE49-F238E27FC236}">
                <a16:creationId xmlns:a16="http://schemas.microsoft.com/office/drawing/2014/main" id="{8DDEC26E-DBA2-4A8C-97E3-20718973DE4F}"/>
              </a:ext>
            </a:extLst>
          </p:cNvPr>
          <p:cNvSpPr>
            <a:spLocks noGrp="1"/>
          </p:cNvSpPr>
          <p:nvPr>
            <p:ph type="ftr" sz="quarter" idx="11"/>
          </p:nvPr>
        </p:nvSpPr>
        <p:spPr/>
        <p:txBody>
          <a:bodyPr/>
          <a:lstStyle/>
          <a:p>
            <a:r>
              <a:rPr lang="en-US"/>
              <a:t>NYSDOH AIDS Institute Clinical Guidelines Program</a:t>
            </a:r>
            <a:endParaRPr lang="en-US" dirty="0"/>
          </a:p>
        </p:txBody>
      </p:sp>
      <p:sp>
        <p:nvSpPr>
          <p:cNvPr id="5" name="Slide Number Placeholder 4">
            <a:extLst>
              <a:ext uri="{FF2B5EF4-FFF2-40B4-BE49-F238E27FC236}">
                <a16:creationId xmlns:a16="http://schemas.microsoft.com/office/drawing/2014/main" id="{200C7EA9-B158-4BF4-B0CF-FA24C424D102}"/>
              </a:ext>
            </a:extLst>
          </p:cNvPr>
          <p:cNvSpPr>
            <a:spLocks noGrp="1"/>
          </p:cNvSpPr>
          <p:nvPr>
            <p:ph type="sldNum" sz="quarter" idx="12"/>
          </p:nvPr>
        </p:nvSpPr>
        <p:spPr/>
        <p:txBody>
          <a:bodyPr/>
          <a:lstStyle/>
          <a:p>
            <a:r>
              <a:rPr lang="en-US"/>
              <a:t>www.hivguidelines.org</a:t>
            </a:r>
            <a:endParaRPr lang="en-US" dirty="0"/>
          </a:p>
        </p:txBody>
      </p:sp>
      <p:sp>
        <p:nvSpPr>
          <p:cNvPr id="6" name="Date Placeholder 5">
            <a:extLst>
              <a:ext uri="{FF2B5EF4-FFF2-40B4-BE49-F238E27FC236}">
                <a16:creationId xmlns:a16="http://schemas.microsoft.com/office/drawing/2014/main" id="{07CC2D40-7ECD-4391-8D7D-F8C6121D39EA}"/>
              </a:ext>
            </a:extLst>
          </p:cNvPr>
          <p:cNvSpPr>
            <a:spLocks noGrp="1"/>
          </p:cNvSpPr>
          <p:nvPr>
            <p:ph type="dt" sz="half" idx="2"/>
          </p:nvPr>
        </p:nvSpPr>
        <p:spPr/>
        <p:txBody>
          <a:bodyPr/>
          <a:lstStyle/>
          <a:p>
            <a:r>
              <a:rPr lang="en-US" dirty="0"/>
              <a:t>JULY 2025</a:t>
            </a:r>
          </a:p>
        </p:txBody>
      </p:sp>
    </p:spTree>
    <p:extLst>
      <p:ext uri="{BB962C8B-B14F-4D97-AF65-F5344CB8AC3E}">
        <p14:creationId xmlns:p14="http://schemas.microsoft.com/office/powerpoint/2010/main" val="3881894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81FF5-5041-43D8-99C0-BA09BF9B9D2D}"/>
              </a:ext>
            </a:extLst>
          </p:cNvPr>
          <p:cNvSpPr>
            <a:spLocks noGrp="1"/>
          </p:cNvSpPr>
          <p:nvPr>
            <p:ph type="title"/>
          </p:nvPr>
        </p:nvSpPr>
        <p:spPr/>
        <p:txBody>
          <a:bodyPr/>
          <a:lstStyle/>
          <a:p>
            <a:r>
              <a:rPr lang="en-US" dirty="0"/>
              <a:t>Purpose of This Guideline</a:t>
            </a:r>
          </a:p>
        </p:txBody>
      </p:sp>
      <p:sp>
        <p:nvSpPr>
          <p:cNvPr id="3" name="Content Placeholder 2">
            <a:extLst>
              <a:ext uri="{FF2B5EF4-FFF2-40B4-BE49-F238E27FC236}">
                <a16:creationId xmlns:a16="http://schemas.microsoft.com/office/drawing/2014/main" id="{10F69A15-9986-4816-8499-DA133FDCB403}"/>
              </a:ext>
            </a:extLst>
          </p:cNvPr>
          <p:cNvSpPr>
            <a:spLocks noGrp="1"/>
          </p:cNvSpPr>
          <p:nvPr>
            <p:ph idx="1"/>
          </p:nvPr>
        </p:nvSpPr>
        <p:spPr/>
        <p:txBody>
          <a:bodyPr/>
          <a:lstStyle/>
          <a:p>
            <a:pPr marL="342900" marR="0" lvl="0" indent="-342900">
              <a:spcBef>
                <a:spcPts val="300"/>
              </a:spcBef>
              <a:spcAft>
                <a:spcPts val="300"/>
              </a:spcAft>
              <a:buFont typeface="Symbol" panose="05050102010706020507" pitchFamily="18" charset="2"/>
              <a:buChar char=""/>
            </a:pPr>
            <a:r>
              <a:rPr lang="en-US" kern="100" dirty="0">
                <a:effectLst/>
                <a:latin typeface="Calibri" panose="020F0502020204030204" pitchFamily="34" charset="0"/>
                <a:ea typeface="Calibri" panose="020F0502020204030204" pitchFamily="34" charset="0"/>
                <a:cs typeface="Times New Roman" panose="02020603050405020304" pitchFamily="18" charset="0"/>
              </a:rPr>
              <a:t>Increase clinicians’ awareness of and ability to recognize the common clinical manifestations of mpox and diagnose the disease in their patients.</a:t>
            </a:r>
          </a:p>
          <a:p>
            <a:pPr marL="342900" marR="0" lvl="0" indent="-342900">
              <a:spcBef>
                <a:spcPts val="300"/>
              </a:spcBef>
              <a:spcAft>
                <a:spcPts val="300"/>
              </a:spcAft>
              <a:buFont typeface="Symbol" panose="05050102010706020507" pitchFamily="18" charset="2"/>
              <a:buChar char=""/>
            </a:pPr>
            <a:r>
              <a:rPr lang="en-US" kern="100" dirty="0">
                <a:effectLst/>
                <a:latin typeface="Calibri" panose="020F0502020204030204" pitchFamily="34" charset="0"/>
                <a:ea typeface="Calibri" panose="020F0502020204030204" pitchFamily="34" charset="0"/>
                <a:cs typeface="Times New Roman" panose="02020603050405020304" pitchFamily="18" charset="0"/>
              </a:rPr>
              <a:t>Provide clinicians with evidence-based recommendations on primary prevention, diagnostic testing, and supportive care and treatment of </a:t>
            </a:r>
            <a:r>
              <a:rPr lang="en-US" kern="100" dirty="0" err="1">
                <a:effectLst/>
                <a:latin typeface="Calibri" panose="020F0502020204030204" pitchFamily="34" charset="0"/>
                <a:ea typeface="Calibri" panose="020F0502020204030204" pitchFamily="34" charset="0"/>
                <a:cs typeface="Times New Roman" panose="02020603050405020304" pitchFamily="18" charset="0"/>
              </a:rPr>
              <a:t>mpox</a:t>
            </a:r>
            <a:r>
              <a:rPr lang="en-US" kern="100" dirty="0">
                <a:effectLst/>
                <a:latin typeface="Calibri" panose="020F0502020204030204" pitchFamily="34" charset="0"/>
                <a:ea typeface="Calibri" panose="020F0502020204030204" pitchFamily="34" charset="0"/>
                <a:cs typeface="Times New Roman" panose="02020603050405020304" pitchFamily="18" charset="0"/>
              </a:rPr>
              <a:t>.</a:t>
            </a:r>
          </a:p>
          <a:p>
            <a:pPr marL="342900" marR="0" lvl="0" indent="-342900">
              <a:spcBef>
                <a:spcPts val="300"/>
              </a:spcBef>
              <a:spcAft>
                <a:spcPts val="300"/>
              </a:spcAft>
              <a:buFont typeface="Symbol" panose="05050102010706020507" pitchFamily="18" charset="2"/>
              <a:buChar char=""/>
            </a:pPr>
            <a:r>
              <a:rPr lang="en-US" kern="100" dirty="0">
                <a:effectLst/>
                <a:latin typeface="Calibri" panose="020F0502020204030204" pitchFamily="34" charset="0"/>
                <a:ea typeface="Calibri" panose="020F0502020204030204" pitchFamily="34" charset="0"/>
                <a:cs typeface="Times New Roman" panose="02020603050405020304" pitchFamily="18" charset="0"/>
              </a:rPr>
              <a:t>Increase clinicians’ awareness of recommended precautions to reduce occupational exposure to and community transmission of </a:t>
            </a:r>
            <a:r>
              <a:rPr lang="en-US" kern="100" dirty="0" err="1">
                <a:effectLst/>
                <a:latin typeface="Calibri" panose="020F0502020204030204" pitchFamily="34" charset="0"/>
                <a:ea typeface="Calibri" panose="020F0502020204030204" pitchFamily="34" charset="0"/>
                <a:cs typeface="Times New Roman" panose="02020603050405020304" pitchFamily="18" charset="0"/>
              </a:rPr>
              <a:t>mpox</a:t>
            </a:r>
            <a:r>
              <a:rPr lang="en-US" kern="100" dirty="0">
                <a:effectLst/>
                <a:latin typeface="Calibri" panose="020F0502020204030204" pitchFamily="34" charset="0"/>
                <a:ea typeface="Calibri" panose="020F0502020204030204" pitchFamily="34" charset="0"/>
                <a:cs typeface="Times New Roman" panose="02020603050405020304" pitchFamily="18" charset="0"/>
              </a:rPr>
              <a:t>.</a:t>
            </a:r>
          </a:p>
          <a:p>
            <a:endParaRPr lang="en-US" dirty="0"/>
          </a:p>
        </p:txBody>
      </p:sp>
      <p:sp>
        <p:nvSpPr>
          <p:cNvPr id="4" name="Footer Placeholder 3">
            <a:extLst>
              <a:ext uri="{FF2B5EF4-FFF2-40B4-BE49-F238E27FC236}">
                <a16:creationId xmlns:a16="http://schemas.microsoft.com/office/drawing/2014/main" id="{1D2945F3-1011-4523-85A1-16232B24EDAB}"/>
              </a:ext>
            </a:extLst>
          </p:cNvPr>
          <p:cNvSpPr>
            <a:spLocks noGrp="1"/>
          </p:cNvSpPr>
          <p:nvPr>
            <p:ph type="ftr" sz="quarter" idx="11"/>
          </p:nvPr>
        </p:nvSpPr>
        <p:spPr/>
        <p:txBody>
          <a:bodyPr/>
          <a:lstStyle/>
          <a:p>
            <a:r>
              <a:rPr lang="en-US"/>
              <a:t>NYSDOH AIDS Institute Clinical Guidelines Program</a:t>
            </a:r>
            <a:endParaRPr lang="en-US" dirty="0"/>
          </a:p>
        </p:txBody>
      </p:sp>
      <p:sp>
        <p:nvSpPr>
          <p:cNvPr id="5" name="Slide Number Placeholder 4">
            <a:extLst>
              <a:ext uri="{FF2B5EF4-FFF2-40B4-BE49-F238E27FC236}">
                <a16:creationId xmlns:a16="http://schemas.microsoft.com/office/drawing/2014/main" id="{599462F2-E193-441C-BA74-F7F76FA8C33B}"/>
              </a:ext>
            </a:extLst>
          </p:cNvPr>
          <p:cNvSpPr>
            <a:spLocks noGrp="1"/>
          </p:cNvSpPr>
          <p:nvPr>
            <p:ph type="sldNum" sz="quarter" idx="12"/>
          </p:nvPr>
        </p:nvSpPr>
        <p:spPr/>
        <p:txBody>
          <a:bodyPr/>
          <a:lstStyle/>
          <a:p>
            <a:r>
              <a:rPr lang="en-US"/>
              <a:t>www.hivguidelines.org</a:t>
            </a:r>
            <a:endParaRPr lang="en-US" dirty="0"/>
          </a:p>
        </p:txBody>
      </p:sp>
      <p:sp>
        <p:nvSpPr>
          <p:cNvPr id="6" name="Date Placeholder 5">
            <a:extLst>
              <a:ext uri="{FF2B5EF4-FFF2-40B4-BE49-F238E27FC236}">
                <a16:creationId xmlns:a16="http://schemas.microsoft.com/office/drawing/2014/main" id="{4AC4663A-697F-45E8-9182-04B02FE0B383}"/>
              </a:ext>
            </a:extLst>
          </p:cNvPr>
          <p:cNvSpPr>
            <a:spLocks noGrp="1"/>
          </p:cNvSpPr>
          <p:nvPr>
            <p:ph type="dt" sz="half" idx="2"/>
          </p:nvPr>
        </p:nvSpPr>
        <p:spPr/>
        <p:txBody>
          <a:bodyPr/>
          <a:lstStyle/>
          <a:p>
            <a:r>
              <a:rPr lang="en-US" dirty="0"/>
              <a:t>JULY 2025</a:t>
            </a:r>
          </a:p>
        </p:txBody>
      </p:sp>
    </p:spTree>
    <p:extLst>
      <p:ext uri="{BB962C8B-B14F-4D97-AF65-F5344CB8AC3E}">
        <p14:creationId xmlns:p14="http://schemas.microsoft.com/office/powerpoint/2010/main" val="1309347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D29BB-1F71-4D4F-883C-A3A095363EAB}"/>
              </a:ext>
            </a:extLst>
          </p:cNvPr>
          <p:cNvSpPr>
            <a:spLocks noGrp="1"/>
          </p:cNvSpPr>
          <p:nvPr>
            <p:ph type="title"/>
          </p:nvPr>
        </p:nvSpPr>
        <p:spPr/>
        <p:txBody>
          <a:bodyPr/>
          <a:lstStyle/>
          <a:p>
            <a:r>
              <a:rPr lang="en-US" dirty="0"/>
              <a:t>Key Points: Clade I and Clade II Mpox</a:t>
            </a:r>
          </a:p>
        </p:txBody>
      </p:sp>
      <p:sp>
        <p:nvSpPr>
          <p:cNvPr id="3" name="Content Placeholder 2">
            <a:extLst>
              <a:ext uri="{FF2B5EF4-FFF2-40B4-BE49-F238E27FC236}">
                <a16:creationId xmlns:a16="http://schemas.microsoft.com/office/drawing/2014/main" id="{CAFA19C6-47C5-4C72-8442-FA43B92DC73C}"/>
              </a:ext>
            </a:extLst>
          </p:cNvPr>
          <p:cNvSpPr>
            <a:spLocks noGrp="1"/>
          </p:cNvSpPr>
          <p:nvPr>
            <p:ph idx="1"/>
          </p:nvPr>
        </p:nvSpPr>
        <p:spPr/>
        <p:txBody>
          <a:bodyPr>
            <a:normAutofit/>
          </a:bodyPr>
          <a:lstStyle/>
          <a:p>
            <a:pPr marL="342900" marR="0" lvl="0" indent="-342900">
              <a:spcBef>
                <a:spcPts val="300"/>
              </a:spcBef>
              <a:spcAft>
                <a:spcPts val="300"/>
              </a:spcAft>
              <a:buFont typeface="Symbol" panose="05050102010706020507" pitchFamily="18" charset="2"/>
              <a:buChar char=""/>
            </a:pPr>
            <a:r>
              <a:rPr lang="en-US" kern="100" dirty="0">
                <a:effectLst/>
                <a:latin typeface="Calibri" panose="020F0502020204030204" pitchFamily="34" charset="0"/>
                <a:ea typeface="Calibri" panose="020F0502020204030204" pitchFamily="34" charset="0"/>
                <a:cs typeface="Times New Roman" panose="02020603050405020304" pitchFamily="18" charset="0"/>
              </a:rPr>
              <a:t>This guideline is intended to provide guidance for mpox prevention and treatment in general; however, because clade IIb dominated the 2022 worldwide outbreak, the majority of evidence supporting the clinical descriptions and recommendations pertain to clade II </a:t>
            </a:r>
            <a:r>
              <a:rPr lang="en-US" kern="100" dirty="0" err="1">
                <a:effectLst/>
                <a:latin typeface="Calibri" panose="020F0502020204030204" pitchFamily="34" charset="0"/>
                <a:ea typeface="Calibri" panose="020F0502020204030204" pitchFamily="34" charset="0"/>
                <a:cs typeface="Times New Roman" panose="02020603050405020304" pitchFamily="18" charset="0"/>
              </a:rPr>
              <a:t>mpox</a:t>
            </a:r>
            <a:r>
              <a:rPr lang="en-US"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spcBef>
                <a:spcPts val="300"/>
              </a:spcBef>
              <a:spcAft>
                <a:spcPts val="300"/>
              </a:spcAft>
              <a:buFont typeface="Symbol" panose="05050102010706020507" pitchFamily="18" charset="2"/>
              <a:buChar char=""/>
            </a:pPr>
            <a:r>
              <a:rPr lang="en-US" kern="100" dirty="0">
                <a:effectLst/>
                <a:latin typeface="Calibri" panose="020F0502020204030204" pitchFamily="34" charset="0"/>
                <a:ea typeface="Calibri" panose="020F0502020204030204" pitchFamily="34" charset="0"/>
                <a:cs typeface="Times New Roman" panose="02020603050405020304" pitchFamily="18" charset="0"/>
              </a:rPr>
              <a:t>For recommendations on testing if clade I mpox is suspected, such as in a patient who traveled to the Democratic Republic of Congo within 21 days, care providers in New York City can call the Provider Access Line at 1-866-692-3641; care providers in other counties in New York State can call the Office of Sexual Health and Epidemiology at 1-518-474-3598 during business hours or 1-866-881-2809 during evenings, weekends, and holidays. </a:t>
            </a:r>
          </a:p>
        </p:txBody>
      </p:sp>
      <p:sp>
        <p:nvSpPr>
          <p:cNvPr id="4" name="Footer Placeholder 3">
            <a:extLst>
              <a:ext uri="{FF2B5EF4-FFF2-40B4-BE49-F238E27FC236}">
                <a16:creationId xmlns:a16="http://schemas.microsoft.com/office/drawing/2014/main" id="{D6F678D3-A350-41D6-ABE3-C55FAE375F9D}"/>
              </a:ext>
            </a:extLst>
          </p:cNvPr>
          <p:cNvSpPr>
            <a:spLocks noGrp="1"/>
          </p:cNvSpPr>
          <p:nvPr>
            <p:ph type="ftr" sz="quarter" idx="11"/>
          </p:nvPr>
        </p:nvSpPr>
        <p:spPr/>
        <p:txBody>
          <a:bodyPr/>
          <a:lstStyle/>
          <a:p>
            <a:r>
              <a:rPr lang="en-US"/>
              <a:t>NYSDOH AIDS Institute Clinical Guidelines Program</a:t>
            </a:r>
            <a:endParaRPr lang="en-US" dirty="0"/>
          </a:p>
        </p:txBody>
      </p:sp>
      <p:sp>
        <p:nvSpPr>
          <p:cNvPr id="5" name="Slide Number Placeholder 4">
            <a:extLst>
              <a:ext uri="{FF2B5EF4-FFF2-40B4-BE49-F238E27FC236}">
                <a16:creationId xmlns:a16="http://schemas.microsoft.com/office/drawing/2014/main" id="{51327535-B11F-4920-85B3-E5E285C3C758}"/>
              </a:ext>
            </a:extLst>
          </p:cNvPr>
          <p:cNvSpPr>
            <a:spLocks noGrp="1"/>
          </p:cNvSpPr>
          <p:nvPr>
            <p:ph type="sldNum" sz="quarter" idx="12"/>
          </p:nvPr>
        </p:nvSpPr>
        <p:spPr/>
        <p:txBody>
          <a:bodyPr/>
          <a:lstStyle/>
          <a:p>
            <a:r>
              <a:rPr lang="en-US"/>
              <a:t>www.hivguidelines.org</a:t>
            </a:r>
            <a:endParaRPr lang="en-US" dirty="0"/>
          </a:p>
        </p:txBody>
      </p:sp>
      <p:sp>
        <p:nvSpPr>
          <p:cNvPr id="6" name="Date Placeholder 5">
            <a:extLst>
              <a:ext uri="{FF2B5EF4-FFF2-40B4-BE49-F238E27FC236}">
                <a16:creationId xmlns:a16="http://schemas.microsoft.com/office/drawing/2014/main" id="{CC954820-B3D6-46FC-95EB-6AECBDE12398}"/>
              </a:ext>
            </a:extLst>
          </p:cNvPr>
          <p:cNvSpPr>
            <a:spLocks noGrp="1"/>
          </p:cNvSpPr>
          <p:nvPr>
            <p:ph type="dt" sz="half" idx="2"/>
          </p:nvPr>
        </p:nvSpPr>
        <p:spPr/>
        <p:txBody>
          <a:bodyPr/>
          <a:lstStyle/>
          <a:p>
            <a:r>
              <a:rPr lang="en-US" dirty="0"/>
              <a:t>JULY 2025</a:t>
            </a:r>
          </a:p>
        </p:txBody>
      </p:sp>
    </p:spTree>
    <p:extLst>
      <p:ext uri="{BB962C8B-B14F-4D97-AF65-F5344CB8AC3E}">
        <p14:creationId xmlns:p14="http://schemas.microsoft.com/office/powerpoint/2010/main" val="1375969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64719-8F0A-43AE-B70D-495F341729A1}"/>
              </a:ext>
            </a:extLst>
          </p:cNvPr>
          <p:cNvSpPr>
            <a:spLocks noGrp="1"/>
          </p:cNvSpPr>
          <p:nvPr>
            <p:ph type="title"/>
          </p:nvPr>
        </p:nvSpPr>
        <p:spPr/>
        <p:txBody>
          <a:bodyPr/>
          <a:lstStyle/>
          <a:p>
            <a:r>
              <a:rPr lang="en-US" dirty="0"/>
              <a:t>Mpox Clinical Presentation</a:t>
            </a:r>
          </a:p>
        </p:txBody>
      </p:sp>
      <p:sp>
        <p:nvSpPr>
          <p:cNvPr id="3" name="Content Placeholder 2">
            <a:extLst>
              <a:ext uri="{FF2B5EF4-FFF2-40B4-BE49-F238E27FC236}">
                <a16:creationId xmlns:a16="http://schemas.microsoft.com/office/drawing/2014/main" id="{E315D3A9-6FFD-4107-92C1-20FE05A66E77}"/>
              </a:ext>
            </a:extLst>
          </p:cNvPr>
          <p:cNvSpPr>
            <a:spLocks noGrp="1"/>
          </p:cNvSpPr>
          <p:nvPr>
            <p:ph idx="1"/>
          </p:nvPr>
        </p:nvSpPr>
        <p:spPr/>
        <p:txBody>
          <a:bodyPr>
            <a:normAutofit/>
          </a:bodyPr>
          <a:lstStyle/>
          <a:p>
            <a:pPr marL="342900" marR="0" lvl="0" indent="-342900">
              <a:spcBef>
                <a:spcPts val="300"/>
              </a:spcBef>
              <a:spcAft>
                <a:spcPts val="300"/>
              </a:spcAft>
              <a:buFont typeface="Symbol" panose="05050102010706020507" pitchFamily="18" charset="2"/>
              <a:buChar char=""/>
            </a:pPr>
            <a:r>
              <a:rPr lang="en-US" kern="100" dirty="0" err="1">
                <a:effectLst/>
                <a:latin typeface="Calibri" panose="020F0502020204030204" pitchFamily="34" charset="0"/>
                <a:ea typeface="Calibri" panose="020F0502020204030204" pitchFamily="34" charset="0"/>
                <a:cs typeface="Times New Roman" panose="02020603050405020304" pitchFamily="18" charset="0"/>
              </a:rPr>
              <a:t>Mpox</a:t>
            </a:r>
            <a:r>
              <a:rPr lang="en-US" kern="100" dirty="0">
                <a:effectLst/>
                <a:latin typeface="Calibri" panose="020F0502020204030204" pitchFamily="34" charset="0"/>
                <a:ea typeface="Calibri" panose="020F0502020204030204" pitchFamily="34" charset="0"/>
                <a:cs typeface="Times New Roman" panose="02020603050405020304" pitchFamily="18" charset="0"/>
              </a:rPr>
              <a:t> is characterized by a skin rash that can be macular, papular, vesicular, or pustular. Lesions in different stages may be present simultaneously.</a:t>
            </a:r>
          </a:p>
          <a:p>
            <a:pPr marL="342900" marR="0" lvl="0" indent="-342900">
              <a:spcBef>
                <a:spcPts val="300"/>
              </a:spcBef>
              <a:spcAft>
                <a:spcPts val="300"/>
              </a:spcAft>
              <a:buFont typeface="Symbol" panose="05050102010706020507" pitchFamily="18" charset="2"/>
              <a:buChar char=""/>
            </a:pPr>
            <a:r>
              <a:rPr lang="en-US" kern="100" dirty="0">
                <a:effectLst/>
                <a:latin typeface="Calibri" panose="020F0502020204030204" pitchFamily="34" charset="0"/>
                <a:ea typeface="Calibri" panose="020F0502020204030204" pitchFamily="34" charset="0"/>
                <a:cs typeface="Times New Roman" panose="02020603050405020304" pitchFamily="18" charset="0"/>
              </a:rPr>
              <a:t>Skin rash may or may not be accompanied by a systemic prodrome of fever, malaise, headache, myalgias, and lymphadenopathy.</a:t>
            </a:r>
          </a:p>
          <a:p>
            <a:pPr marL="342900" marR="0" lvl="0" indent="-342900">
              <a:spcBef>
                <a:spcPts val="300"/>
              </a:spcBef>
              <a:spcAft>
                <a:spcPts val="300"/>
              </a:spcAft>
              <a:buFont typeface="Symbol" panose="05050102010706020507" pitchFamily="18" charset="2"/>
              <a:buChar char=""/>
            </a:pPr>
            <a:r>
              <a:rPr lang="en-US" kern="100" dirty="0">
                <a:effectLst/>
                <a:latin typeface="Calibri" panose="020F0502020204030204" pitchFamily="34" charset="0"/>
                <a:ea typeface="Calibri" panose="020F0502020204030204" pitchFamily="34" charset="0"/>
                <a:cs typeface="Times New Roman" panose="02020603050405020304" pitchFamily="18" charset="0"/>
              </a:rPr>
              <a:t>Mucosal involvement, especially proctitis or pharyngitis, is common.</a:t>
            </a:r>
          </a:p>
          <a:p>
            <a:pPr marL="342900" marR="0" lvl="0" indent="-342900">
              <a:spcBef>
                <a:spcPts val="300"/>
              </a:spcBef>
              <a:spcAft>
                <a:spcPts val="300"/>
              </a:spcAft>
              <a:buFont typeface="Symbol" panose="05050102010706020507" pitchFamily="18" charset="2"/>
              <a:buChar char=""/>
            </a:pPr>
            <a:r>
              <a:rPr lang="en-US" kern="100" dirty="0">
                <a:effectLst/>
                <a:latin typeface="Calibri" panose="020F0502020204030204" pitchFamily="34" charset="0"/>
                <a:ea typeface="Calibri" panose="020F0502020204030204" pitchFamily="34" charset="0"/>
                <a:cs typeface="Times New Roman" panose="02020603050405020304" pitchFamily="18" charset="0"/>
              </a:rPr>
              <a:t>Coinfection with STIs is common.</a:t>
            </a:r>
          </a:p>
          <a:p>
            <a:pPr marL="342900" marR="0" lvl="0" indent="-342900">
              <a:spcBef>
                <a:spcPts val="300"/>
              </a:spcBef>
              <a:spcAft>
                <a:spcPts val="300"/>
              </a:spcAft>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Immunocompromised individuals, including those with advanced HIV, are more likely to develop severe manifestations.</a:t>
            </a:r>
            <a:endParaRPr lang="en-US" sz="4000" dirty="0"/>
          </a:p>
        </p:txBody>
      </p:sp>
      <p:sp>
        <p:nvSpPr>
          <p:cNvPr id="4" name="Footer Placeholder 3">
            <a:extLst>
              <a:ext uri="{FF2B5EF4-FFF2-40B4-BE49-F238E27FC236}">
                <a16:creationId xmlns:a16="http://schemas.microsoft.com/office/drawing/2014/main" id="{12A86D6C-2F46-42C6-B5B3-4AB65EE80838}"/>
              </a:ext>
            </a:extLst>
          </p:cNvPr>
          <p:cNvSpPr>
            <a:spLocks noGrp="1"/>
          </p:cNvSpPr>
          <p:nvPr>
            <p:ph type="ftr" sz="quarter" idx="11"/>
          </p:nvPr>
        </p:nvSpPr>
        <p:spPr/>
        <p:txBody>
          <a:bodyPr/>
          <a:lstStyle/>
          <a:p>
            <a:r>
              <a:rPr lang="en-US"/>
              <a:t>NYSDOH AIDS Institute Clinical Guidelines Program</a:t>
            </a:r>
            <a:endParaRPr lang="en-US" dirty="0"/>
          </a:p>
        </p:txBody>
      </p:sp>
      <p:sp>
        <p:nvSpPr>
          <p:cNvPr id="5" name="Slide Number Placeholder 4">
            <a:extLst>
              <a:ext uri="{FF2B5EF4-FFF2-40B4-BE49-F238E27FC236}">
                <a16:creationId xmlns:a16="http://schemas.microsoft.com/office/drawing/2014/main" id="{A741A117-F3E7-4B43-88F6-1217726F93E1}"/>
              </a:ext>
            </a:extLst>
          </p:cNvPr>
          <p:cNvSpPr>
            <a:spLocks noGrp="1"/>
          </p:cNvSpPr>
          <p:nvPr>
            <p:ph type="sldNum" sz="quarter" idx="12"/>
          </p:nvPr>
        </p:nvSpPr>
        <p:spPr/>
        <p:txBody>
          <a:bodyPr/>
          <a:lstStyle/>
          <a:p>
            <a:r>
              <a:rPr lang="en-US"/>
              <a:t>www.hivguidelines.org</a:t>
            </a:r>
            <a:endParaRPr lang="en-US" dirty="0"/>
          </a:p>
        </p:txBody>
      </p:sp>
      <p:sp>
        <p:nvSpPr>
          <p:cNvPr id="6" name="Date Placeholder 5">
            <a:extLst>
              <a:ext uri="{FF2B5EF4-FFF2-40B4-BE49-F238E27FC236}">
                <a16:creationId xmlns:a16="http://schemas.microsoft.com/office/drawing/2014/main" id="{9D24B5A6-D018-4EBF-A259-67295C5F3D25}"/>
              </a:ext>
            </a:extLst>
          </p:cNvPr>
          <p:cNvSpPr>
            <a:spLocks noGrp="1"/>
          </p:cNvSpPr>
          <p:nvPr>
            <p:ph type="dt" sz="half" idx="2"/>
          </p:nvPr>
        </p:nvSpPr>
        <p:spPr/>
        <p:txBody>
          <a:bodyPr/>
          <a:lstStyle/>
          <a:p>
            <a:r>
              <a:rPr lang="en-US" dirty="0"/>
              <a:t>JULY 2025</a:t>
            </a:r>
          </a:p>
        </p:txBody>
      </p:sp>
    </p:spTree>
    <p:extLst>
      <p:ext uri="{BB962C8B-B14F-4D97-AF65-F5344CB8AC3E}">
        <p14:creationId xmlns:p14="http://schemas.microsoft.com/office/powerpoint/2010/main" val="1712382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64719-8F0A-43AE-B70D-495F341729A1}"/>
              </a:ext>
            </a:extLst>
          </p:cNvPr>
          <p:cNvSpPr>
            <a:spLocks noGrp="1"/>
          </p:cNvSpPr>
          <p:nvPr>
            <p:ph type="title"/>
          </p:nvPr>
        </p:nvSpPr>
        <p:spPr>
          <a:xfrm>
            <a:off x="685800" y="442118"/>
            <a:ext cx="9717505" cy="1325563"/>
          </a:xfrm>
        </p:spPr>
        <p:txBody>
          <a:bodyPr/>
          <a:lstStyle/>
          <a:p>
            <a:r>
              <a:rPr lang="en-US" dirty="0"/>
              <a:t>Mpox Transmission Prevention and Infection Control for Healthcare Providers</a:t>
            </a:r>
          </a:p>
        </p:txBody>
      </p:sp>
      <p:sp>
        <p:nvSpPr>
          <p:cNvPr id="3" name="Content Placeholder 2">
            <a:extLst>
              <a:ext uri="{FF2B5EF4-FFF2-40B4-BE49-F238E27FC236}">
                <a16:creationId xmlns:a16="http://schemas.microsoft.com/office/drawing/2014/main" id="{E315D3A9-6FFD-4107-92C1-20FE05A66E77}"/>
              </a:ext>
            </a:extLst>
          </p:cNvPr>
          <p:cNvSpPr>
            <a:spLocks noGrp="1"/>
          </p:cNvSpPr>
          <p:nvPr>
            <p:ph idx="1"/>
          </p:nvPr>
        </p:nvSpPr>
        <p:spPr>
          <a:xfrm>
            <a:off x="838200" y="2209802"/>
            <a:ext cx="10515600" cy="3924298"/>
          </a:xfrm>
        </p:spPr>
        <p:txBody>
          <a:bodyPr>
            <a:normAutofit/>
          </a:bodyPr>
          <a:lstStyle/>
          <a:p>
            <a:pPr marL="0" marR="0" indent="0">
              <a:spcBef>
                <a:spcPts val="300"/>
              </a:spcBef>
              <a:spcAft>
                <a:spcPts val="300"/>
              </a:spcAft>
              <a:buNone/>
            </a:pPr>
            <a:r>
              <a:rPr lang="en-US" dirty="0">
                <a:effectLst/>
                <a:latin typeface="Calibri" panose="020F0502020204030204" pitchFamily="34" charset="0"/>
                <a:ea typeface="Calibri" panose="020F0502020204030204" pitchFamily="34" charset="0"/>
                <a:cs typeface="Times New Roman" panose="02020603050405020304" pitchFamily="18" charset="0"/>
              </a:rPr>
              <a:t>Use of personal protective equipment, including a gown, gloves, eyewear, and an N-95 or comparable respirator mask, will help prevent occupational exposure in healthcare providers who are evaluating or collecting a specimen from a patient with suspected mpox. There is no need to unroof lesions before swabbing, and this practice may increase the risk of needlestick injury and occupational infection.</a:t>
            </a:r>
          </a:p>
        </p:txBody>
      </p:sp>
      <p:sp>
        <p:nvSpPr>
          <p:cNvPr id="4" name="Footer Placeholder 3">
            <a:extLst>
              <a:ext uri="{FF2B5EF4-FFF2-40B4-BE49-F238E27FC236}">
                <a16:creationId xmlns:a16="http://schemas.microsoft.com/office/drawing/2014/main" id="{12A86D6C-2F46-42C6-B5B3-4AB65EE80838}"/>
              </a:ext>
            </a:extLst>
          </p:cNvPr>
          <p:cNvSpPr>
            <a:spLocks noGrp="1"/>
          </p:cNvSpPr>
          <p:nvPr>
            <p:ph type="ftr" sz="quarter" idx="11"/>
          </p:nvPr>
        </p:nvSpPr>
        <p:spPr/>
        <p:txBody>
          <a:bodyPr/>
          <a:lstStyle/>
          <a:p>
            <a:r>
              <a:rPr lang="en-US"/>
              <a:t>NYSDOH AIDS Institute Clinical Guidelines Program</a:t>
            </a:r>
            <a:endParaRPr lang="en-US" dirty="0"/>
          </a:p>
        </p:txBody>
      </p:sp>
      <p:sp>
        <p:nvSpPr>
          <p:cNvPr id="5" name="Slide Number Placeholder 4">
            <a:extLst>
              <a:ext uri="{FF2B5EF4-FFF2-40B4-BE49-F238E27FC236}">
                <a16:creationId xmlns:a16="http://schemas.microsoft.com/office/drawing/2014/main" id="{A741A117-F3E7-4B43-88F6-1217726F93E1}"/>
              </a:ext>
            </a:extLst>
          </p:cNvPr>
          <p:cNvSpPr>
            <a:spLocks noGrp="1"/>
          </p:cNvSpPr>
          <p:nvPr>
            <p:ph type="sldNum" sz="quarter" idx="12"/>
          </p:nvPr>
        </p:nvSpPr>
        <p:spPr/>
        <p:txBody>
          <a:bodyPr/>
          <a:lstStyle/>
          <a:p>
            <a:r>
              <a:rPr lang="en-US"/>
              <a:t>www.hivguidelines.org</a:t>
            </a:r>
            <a:endParaRPr lang="en-US" dirty="0"/>
          </a:p>
        </p:txBody>
      </p:sp>
      <p:sp>
        <p:nvSpPr>
          <p:cNvPr id="6" name="Date Placeholder 5">
            <a:extLst>
              <a:ext uri="{FF2B5EF4-FFF2-40B4-BE49-F238E27FC236}">
                <a16:creationId xmlns:a16="http://schemas.microsoft.com/office/drawing/2014/main" id="{9D24B5A6-D018-4EBF-A259-67295C5F3D25}"/>
              </a:ext>
            </a:extLst>
          </p:cNvPr>
          <p:cNvSpPr>
            <a:spLocks noGrp="1"/>
          </p:cNvSpPr>
          <p:nvPr>
            <p:ph type="dt" sz="half" idx="2"/>
          </p:nvPr>
        </p:nvSpPr>
        <p:spPr/>
        <p:txBody>
          <a:bodyPr/>
          <a:lstStyle/>
          <a:p>
            <a:r>
              <a:rPr lang="en-US" dirty="0"/>
              <a:t>JULY 2025</a:t>
            </a:r>
          </a:p>
        </p:txBody>
      </p:sp>
    </p:spTree>
    <p:extLst>
      <p:ext uri="{BB962C8B-B14F-4D97-AF65-F5344CB8AC3E}">
        <p14:creationId xmlns:p14="http://schemas.microsoft.com/office/powerpoint/2010/main" val="25218406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64719-8F0A-43AE-B70D-495F341729A1}"/>
              </a:ext>
            </a:extLst>
          </p:cNvPr>
          <p:cNvSpPr>
            <a:spLocks noGrp="1"/>
          </p:cNvSpPr>
          <p:nvPr>
            <p:ph type="title"/>
          </p:nvPr>
        </p:nvSpPr>
        <p:spPr>
          <a:xfrm>
            <a:off x="609600" y="136525"/>
            <a:ext cx="9717505" cy="1325563"/>
          </a:xfrm>
        </p:spPr>
        <p:txBody>
          <a:bodyPr/>
          <a:lstStyle/>
          <a:p>
            <a:r>
              <a:rPr lang="en-US" dirty="0"/>
              <a:t>Mpox Transmission Prevention and Infection Control for Patients</a:t>
            </a:r>
          </a:p>
        </p:txBody>
      </p:sp>
      <p:sp>
        <p:nvSpPr>
          <p:cNvPr id="3" name="Content Placeholder 2">
            <a:extLst>
              <a:ext uri="{FF2B5EF4-FFF2-40B4-BE49-F238E27FC236}">
                <a16:creationId xmlns:a16="http://schemas.microsoft.com/office/drawing/2014/main" id="{E315D3A9-6FFD-4107-92C1-20FE05A66E77}"/>
              </a:ext>
            </a:extLst>
          </p:cNvPr>
          <p:cNvSpPr>
            <a:spLocks noGrp="1"/>
          </p:cNvSpPr>
          <p:nvPr>
            <p:ph idx="1"/>
          </p:nvPr>
        </p:nvSpPr>
        <p:spPr>
          <a:xfrm>
            <a:off x="838200" y="1462088"/>
            <a:ext cx="10515600" cy="4714875"/>
          </a:xfrm>
        </p:spPr>
        <p:txBody>
          <a:bodyPr>
            <a:normAutofit fontScale="92500" lnSpcReduction="10000"/>
          </a:bodyPr>
          <a:lstStyle/>
          <a:p>
            <a:pPr marL="0" marR="0" indent="0">
              <a:spcBef>
                <a:spcPts val="600"/>
              </a:spcBef>
              <a:spcAft>
                <a:spcPts val="30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Although, ideally, patients with mpox will isolate at home and remain separate from other people, this may not always be feasible. To reduce the risk of community transmission, advise patients with confirmed or suspected mpox to do the following until all lesions have healed and other symptoms have resolved:</a:t>
            </a:r>
          </a:p>
          <a:p>
            <a:pPr marL="342900" marR="0" lvl="0" indent="-342900">
              <a:spcBef>
                <a:spcPts val="600"/>
              </a:spcBef>
              <a:spcAft>
                <a:spcPts val="300"/>
              </a:spcAft>
              <a:buFont typeface="Symbol" panose="05050102010706020507" pitchFamily="18" charset="2"/>
              <a:buChar char=""/>
            </a:pPr>
            <a:r>
              <a:rPr lang="en-US" sz="2400" kern="100" dirty="0">
                <a:latin typeface="Calibri" panose="020F0502020204030204" pitchFamily="34" charset="0"/>
                <a:ea typeface="Calibri" panose="020F0502020204030204" pitchFamily="34" charset="0"/>
                <a:cs typeface="Times New Roman" panose="02020603050405020304" pitchFamily="18" charset="0"/>
              </a:rPr>
              <a:t>Avoid s</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kin-to-skin and sexual contact</a:t>
            </a:r>
          </a:p>
          <a:p>
            <a:pPr marL="342900" marR="0" lvl="0" indent="-342900">
              <a:spcBef>
                <a:spcPts val="600"/>
              </a:spcBef>
              <a:spcAft>
                <a:spcPts val="300"/>
              </a:spcAft>
              <a:buFont typeface="Symbol" panose="05050102010706020507" pitchFamily="18" charset="2"/>
              <a:buChar char=""/>
            </a:pPr>
            <a:r>
              <a:rPr lang="en-US" sz="2400" kern="100" dirty="0">
                <a:latin typeface="Calibri" panose="020F0502020204030204" pitchFamily="34" charset="0"/>
                <a:ea typeface="Calibri" panose="020F0502020204030204" pitchFamily="34" charset="0"/>
                <a:cs typeface="Times New Roman" panose="02020603050405020304" pitchFamily="18" charset="0"/>
              </a:rPr>
              <a:t>Avoid s</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haring clothing, bed linens, and other soft, porous materials that may have come into contact with a lesion</a:t>
            </a:r>
          </a:p>
          <a:p>
            <a:pPr marL="342900" marR="0" lvl="0" indent="-342900">
              <a:spcBef>
                <a:spcPts val="600"/>
              </a:spcBef>
              <a:spcAft>
                <a:spcPts val="300"/>
              </a:spcAft>
              <a:buFont typeface="Symbol" panose="05050102010706020507" pitchFamily="18" charset="2"/>
              <a:buChar char=""/>
            </a:pPr>
            <a:r>
              <a:rPr lang="en-US" sz="2400" kern="100" dirty="0">
                <a:latin typeface="Calibri" panose="020F0502020204030204" pitchFamily="34" charset="0"/>
                <a:ea typeface="Calibri" panose="020F0502020204030204" pitchFamily="34" charset="0"/>
                <a:cs typeface="Times New Roman" panose="02020603050405020304" pitchFamily="18" charset="0"/>
              </a:rPr>
              <a:t>Avoid s</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haring eating or personal hygiene utensils, such as razors; if items must be shared, wash and disinfect after each use</a:t>
            </a:r>
          </a:p>
          <a:p>
            <a:pPr marL="342900" marR="0" lvl="0" indent="-342900">
              <a:spcBef>
                <a:spcPts val="600"/>
              </a:spcBef>
              <a:spcAft>
                <a:spcPts val="300"/>
              </a:spcAft>
              <a:buFont typeface="Symbol" panose="05050102010706020507" pitchFamily="18" charset="2"/>
              <a:buChar char=""/>
            </a:pPr>
            <a:r>
              <a:rPr lang="en-US" sz="2400" kern="100" dirty="0">
                <a:latin typeface="Calibri" panose="020F0502020204030204" pitchFamily="34" charset="0"/>
                <a:ea typeface="Calibri" panose="020F0502020204030204" pitchFamily="34" charset="0"/>
                <a:cs typeface="Times New Roman" panose="02020603050405020304" pitchFamily="18" charset="0"/>
              </a:rPr>
              <a:t>Avoid e</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xposing other people to lesions (if an individual with mpox lesions must be in shared or public spaces, covering all lesions with clothing, bandages, or gloves can prevent transmission)</a:t>
            </a:r>
          </a:p>
          <a:p>
            <a:pPr marL="342900" marR="0" lvl="0" indent="-342900">
              <a:spcBef>
                <a:spcPts val="600"/>
              </a:spcBef>
              <a:spcAft>
                <a:spcPts val="300"/>
              </a:spcAft>
              <a:buFont typeface="Symbol" panose="05050102010706020507" pitchFamily="18" charset="2"/>
              <a:buChar char=""/>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Wear a medical mask if in close proximity with other people for more than a brief encounter</a:t>
            </a:r>
          </a:p>
        </p:txBody>
      </p:sp>
      <p:sp>
        <p:nvSpPr>
          <p:cNvPr id="4" name="Footer Placeholder 3">
            <a:extLst>
              <a:ext uri="{FF2B5EF4-FFF2-40B4-BE49-F238E27FC236}">
                <a16:creationId xmlns:a16="http://schemas.microsoft.com/office/drawing/2014/main" id="{12A86D6C-2F46-42C6-B5B3-4AB65EE80838}"/>
              </a:ext>
            </a:extLst>
          </p:cNvPr>
          <p:cNvSpPr>
            <a:spLocks noGrp="1"/>
          </p:cNvSpPr>
          <p:nvPr>
            <p:ph type="ftr" sz="quarter" idx="11"/>
          </p:nvPr>
        </p:nvSpPr>
        <p:spPr/>
        <p:txBody>
          <a:bodyPr/>
          <a:lstStyle/>
          <a:p>
            <a:r>
              <a:rPr lang="en-US"/>
              <a:t>NYSDOH AIDS Institute Clinical Guidelines Program</a:t>
            </a:r>
            <a:endParaRPr lang="en-US" dirty="0"/>
          </a:p>
        </p:txBody>
      </p:sp>
      <p:sp>
        <p:nvSpPr>
          <p:cNvPr id="5" name="Slide Number Placeholder 4">
            <a:extLst>
              <a:ext uri="{FF2B5EF4-FFF2-40B4-BE49-F238E27FC236}">
                <a16:creationId xmlns:a16="http://schemas.microsoft.com/office/drawing/2014/main" id="{A741A117-F3E7-4B43-88F6-1217726F93E1}"/>
              </a:ext>
            </a:extLst>
          </p:cNvPr>
          <p:cNvSpPr>
            <a:spLocks noGrp="1"/>
          </p:cNvSpPr>
          <p:nvPr>
            <p:ph type="sldNum" sz="quarter" idx="12"/>
          </p:nvPr>
        </p:nvSpPr>
        <p:spPr/>
        <p:txBody>
          <a:bodyPr/>
          <a:lstStyle/>
          <a:p>
            <a:r>
              <a:rPr lang="en-US"/>
              <a:t>www.hivguidelines.org</a:t>
            </a:r>
            <a:endParaRPr lang="en-US" dirty="0"/>
          </a:p>
        </p:txBody>
      </p:sp>
      <p:sp>
        <p:nvSpPr>
          <p:cNvPr id="6" name="Date Placeholder 5">
            <a:extLst>
              <a:ext uri="{FF2B5EF4-FFF2-40B4-BE49-F238E27FC236}">
                <a16:creationId xmlns:a16="http://schemas.microsoft.com/office/drawing/2014/main" id="{9D24B5A6-D018-4EBF-A259-67295C5F3D25}"/>
              </a:ext>
            </a:extLst>
          </p:cNvPr>
          <p:cNvSpPr>
            <a:spLocks noGrp="1"/>
          </p:cNvSpPr>
          <p:nvPr>
            <p:ph type="dt" sz="half" idx="2"/>
          </p:nvPr>
        </p:nvSpPr>
        <p:spPr/>
        <p:txBody>
          <a:bodyPr/>
          <a:lstStyle/>
          <a:p>
            <a:r>
              <a:rPr lang="en-US" dirty="0"/>
              <a:t>JULY 2025</a:t>
            </a:r>
          </a:p>
        </p:txBody>
      </p:sp>
    </p:spTree>
    <p:extLst>
      <p:ext uri="{BB962C8B-B14F-4D97-AF65-F5344CB8AC3E}">
        <p14:creationId xmlns:p14="http://schemas.microsoft.com/office/powerpoint/2010/main" val="39073664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43FC3-96A2-47F0-B427-1784D5B03C73}"/>
              </a:ext>
            </a:extLst>
          </p:cNvPr>
          <p:cNvSpPr>
            <a:spLocks noGrp="1"/>
          </p:cNvSpPr>
          <p:nvPr>
            <p:ph type="title"/>
          </p:nvPr>
        </p:nvSpPr>
        <p:spPr>
          <a:xfrm>
            <a:off x="685800" y="18255"/>
            <a:ext cx="9717505" cy="1325563"/>
          </a:xfrm>
        </p:spPr>
        <p:txBody>
          <a:bodyPr/>
          <a:lstStyle/>
          <a:p>
            <a:r>
              <a:rPr lang="en-US" dirty="0"/>
              <a:t>Recommendations: Mpox Prevention</a:t>
            </a:r>
          </a:p>
        </p:txBody>
      </p:sp>
      <p:sp>
        <p:nvSpPr>
          <p:cNvPr id="3" name="Content Placeholder 2">
            <a:extLst>
              <a:ext uri="{FF2B5EF4-FFF2-40B4-BE49-F238E27FC236}">
                <a16:creationId xmlns:a16="http://schemas.microsoft.com/office/drawing/2014/main" id="{F501E0F3-C2C2-45AE-98D1-E9C13F762DC0}"/>
              </a:ext>
            </a:extLst>
          </p:cNvPr>
          <p:cNvSpPr>
            <a:spLocks noGrp="1"/>
          </p:cNvSpPr>
          <p:nvPr>
            <p:ph idx="1"/>
          </p:nvPr>
        </p:nvSpPr>
        <p:spPr>
          <a:xfrm>
            <a:off x="838200" y="1092200"/>
            <a:ext cx="10833100" cy="5264150"/>
          </a:xfrm>
        </p:spPr>
        <p:txBody>
          <a:bodyPr>
            <a:normAutofit fontScale="92500" lnSpcReduction="10000"/>
          </a:bodyPr>
          <a:lstStyle/>
          <a:p>
            <a:r>
              <a:rPr lang="en-US" sz="2600" dirty="0"/>
              <a:t>Clinicians should recommend the MVA (JYNNEOS) 2-dose vaccine series to individuals aged ≥18 years who are at risk of acquiring mpox. (A2)</a:t>
            </a:r>
          </a:p>
          <a:p>
            <a:r>
              <a:rPr lang="en-US" sz="2600" dirty="0"/>
              <a:t>Clinicians should recommend the MVA 2-dose vaccine series to individuals between ages 6 months and 18 years who are at risk of acquiring mpox. (A3) In August 2022, the FDA issued an EUA for emergency use of the JYNNEOS vaccine in individuals aged &lt;18 years.</a:t>
            </a:r>
          </a:p>
          <a:p>
            <a:r>
              <a:rPr lang="en-US" sz="2600" dirty="0"/>
              <a:t>Clinicians should encourage individuals being vaccinated with MVA to receive </a:t>
            </a:r>
            <a:r>
              <a:rPr lang="en-US" sz="2600" i="1" dirty="0"/>
              <a:t>both</a:t>
            </a:r>
            <a:r>
              <a:rPr lang="en-US" sz="2600" dirty="0"/>
              <a:t> doses in the series for optimal protection. (A2) </a:t>
            </a:r>
          </a:p>
          <a:p>
            <a:r>
              <a:rPr lang="en-US" sz="2600" dirty="0"/>
              <a:t>Clinicians should not offer vaccination to individuals with prior laboratory-confirmed </a:t>
            </a:r>
            <a:r>
              <a:rPr lang="en-US" sz="2600" dirty="0" err="1"/>
              <a:t>mpox</a:t>
            </a:r>
            <a:r>
              <a:rPr lang="en-US" sz="2600" dirty="0"/>
              <a:t>. (A3)</a:t>
            </a:r>
          </a:p>
          <a:p>
            <a:r>
              <a:rPr lang="en-US" sz="2600" dirty="0"/>
              <a:t>Clinicians should recommend the MVA vaccine as PEP to individuals who have been exposed to mpox within the past 14 days and for whom vaccination may reduce the risk of infection or decrease symptoms if infection has occurred. (A2)</a:t>
            </a:r>
          </a:p>
          <a:p>
            <a:r>
              <a:rPr lang="en-US" sz="2600" dirty="0"/>
              <a:t>Clinicians should vaccinate individuals with HIV who are at risk of acquiring mpox regardless of CD4 count or viral load. (A2)</a:t>
            </a:r>
          </a:p>
          <a:p>
            <a:endParaRPr lang="en-US" dirty="0"/>
          </a:p>
        </p:txBody>
      </p:sp>
      <p:sp>
        <p:nvSpPr>
          <p:cNvPr id="4" name="Footer Placeholder 3">
            <a:extLst>
              <a:ext uri="{FF2B5EF4-FFF2-40B4-BE49-F238E27FC236}">
                <a16:creationId xmlns:a16="http://schemas.microsoft.com/office/drawing/2014/main" id="{33ACFDCA-CC31-4DA6-8333-643AAF1105B1}"/>
              </a:ext>
            </a:extLst>
          </p:cNvPr>
          <p:cNvSpPr>
            <a:spLocks noGrp="1"/>
          </p:cNvSpPr>
          <p:nvPr>
            <p:ph type="ftr" sz="quarter" idx="11"/>
          </p:nvPr>
        </p:nvSpPr>
        <p:spPr/>
        <p:txBody>
          <a:bodyPr/>
          <a:lstStyle/>
          <a:p>
            <a:r>
              <a:rPr lang="en-US"/>
              <a:t>NYSDOH AIDS Institute Clinical Guidelines Program</a:t>
            </a:r>
            <a:endParaRPr lang="en-US" dirty="0"/>
          </a:p>
        </p:txBody>
      </p:sp>
      <p:sp>
        <p:nvSpPr>
          <p:cNvPr id="5" name="Slide Number Placeholder 4">
            <a:extLst>
              <a:ext uri="{FF2B5EF4-FFF2-40B4-BE49-F238E27FC236}">
                <a16:creationId xmlns:a16="http://schemas.microsoft.com/office/drawing/2014/main" id="{08BBAD93-6C0D-410A-9B4B-D4793F810D90}"/>
              </a:ext>
            </a:extLst>
          </p:cNvPr>
          <p:cNvSpPr>
            <a:spLocks noGrp="1"/>
          </p:cNvSpPr>
          <p:nvPr>
            <p:ph type="sldNum" sz="quarter" idx="12"/>
          </p:nvPr>
        </p:nvSpPr>
        <p:spPr/>
        <p:txBody>
          <a:bodyPr/>
          <a:lstStyle/>
          <a:p>
            <a:r>
              <a:rPr lang="en-US"/>
              <a:t>www.hivguidelines.org</a:t>
            </a:r>
            <a:endParaRPr lang="en-US" dirty="0"/>
          </a:p>
        </p:txBody>
      </p:sp>
      <p:sp>
        <p:nvSpPr>
          <p:cNvPr id="6" name="Date Placeholder 5">
            <a:extLst>
              <a:ext uri="{FF2B5EF4-FFF2-40B4-BE49-F238E27FC236}">
                <a16:creationId xmlns:a16="http://schemas.microsoft.com/office/drawing/2014/main" id="{2E14C430-D1C1-4714-8D3B-420FBF719574}"/>
              </a:ext>
            </a:extLst>
          </p:cNvPr>
          <p:cNvSpPr>
            <a:spLocks noGrp="1"/>
          </p:cNvSpPr>
          <p:nvPr>
            <p:ph type="dt" sz="half" idx="2"/>
          </p:nvPr>
        </p:nvSpPr>
        <p:spPr/>
        <p:txBody>
          <a:bodyPr/>
          <a:lstStyle/>
          <a:p>
            <a:r>
              <a:rPr lang="en-US" dirty="0"/>
              <a:t>JULY 2025</a:t>
            </a:r>
          </a:p>
        </p:txBody>
      </p:sp>
    </p:spTree>
    <p:extLst>
      <p:ext uri="{BB962C8B-B14F-4D97-AF65-F5344CB8AC3E}">
        <p14:creationId xmlns:p14="http://schemas.microsoft.com/office/powerpoint/2010/main" val="1020764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CBDA6-3676-4C69-B0C2-0FB26A746629}"/>
              </a:ext>
            </a:extLst>
          </p:cNvPr>
          <p:cNvSpPr>
            <a:spLocks noGrp="1"/>
          </p:cNvSpPr>
          <p:nvPr>
            <p:ph type="title"/>
          </p:nvPr>
        </p:nvSpPr>
        <p:spPr>
          <a:xfrm>
            <a:off x="571500" y="-15875"/>
            <a:ext cx="9717505" cy="1325563"/>
          </a:xfrm>
        </p:spPr>
        <p:txBody>
          <a:bodyPr/>
          <a:lstStyle/>
          <a:p>
            <a:r>
              <a:rPr lang="en-US" dirty="0"/>
              <a:t>CDC Recommendations for Mpox Vaccination</a:t>
            </a:r>
          </a:p>
        </p:txBody>
      </p:sp>
      <p:sp>
        <p:nvSpPr>
          <p:cNvPr id="3" name="Content Placeholder 2">
            <a:extLst>
              <a:ext uri="{FF2B5EF4-FFF2-40B4-BE49-F238E27FC236}">
                <a16:creationId xmlns:a16="http://schemas.microsoft.com/office/drawing/2014/main" id="{81101005-CC97-442C-977E-9DD91051725C}"/>
              </a:ext>
            </a:extLst>
          </p:cNvPr>
          <p:cNvSpPr>
            <a:spLocks noGrp="1"/>
          </p:cNvSpPr>
          <p:nvPr>
            <p:ph idx="1"/>
          </p:nvPr>
        </p:nvSpPr>
        <p:spPr>
          <a:xfrm>
            <a:off x="838200" y="1028700"/>
            <a:ext cx="10515600" cy="5327650"/>
          </a:xfrm>
        </p:spPr>
        <p:txBody>
          <a:bodyPr>
            <a:normAutofit fontScale="92500" lnSpcReduction="10000"/>
          </a:bodyPr>
          <a:lstStyle/>
          <a:p>
            <a:pPr marL="0" marR="0" indent="0">
              <a:spcBef>
                <a:spcPts val="600"/>
              </a:spcBef>
              <a:spcAft>
                <a:spcPts val="600"/>
              </a:spcAft>
              <a:buNone/>
            </a:pPr>
            <a:r>
              <a:rPr lang="en-US" sz="2000" b="1" dirty="0">
                <a:effectLst/>
                <a:latin typeface="Calibri" panose="020F0502020204030204" pitchFamily="34" charset="0"/>
                <a:ea typeface="Calibri" panose="020F0502020204030204" pitchFamily="34" charset="0"/>
                <a:cs typeface="Times New Roman" panose="02020603050405020304" pitchFamily="18" charset="0"/>
              </a:rPr>
              <a:t>Mpox vaccination should be offered to:</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300"/>
              </a:spcBef>
              <a:spcAft>
                <a:spcPts val="300"/>
              </a:spcAft>
              <a:buFont typeface="Symbol" panose="05050102010706020507" pitchFamily="18" charset="2"/>
              <a:buChar char=""/>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People who had known or suspected exposure to someone with mpox</a:t>
            </a:r>
          </a:p>
          <a:p>
            <a:pPr marL="342900" marR="0" lvl="0" indent="-342900">
              <a:spcBef>
                <a:spcPts val="300"/>
              </a:spcBef>
              <a:spcAft>
                <a:spcPts val="300"/>
              </a:spcAft>
              <a:buFont typeface="Symbol" panose="05050102010706020507" pitchFamily="18" charset="2"/>
              <a:buChar char=""/>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People who had a sex partner in the past 2 weeks who was diagnosed with mpox</a:t>
            </a:r>
          </a:p>
          <a:p>
            <a:pPr marL="342900" marR="0" lvl="0" indent="-342900">
              <a:spcBef>
                <a:spcPts val="300"/>
              </a:spcBef>
              <a:spcAft>
                <a:spcPts val="300"/>
              </a:spcAft>
              <a:buFont typeface="Symbol" panose="05050102010706020507" pitchFamily="18" charset="2"/>
              <a:buChar char=""/>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Gay, bisexual, and other men who have sex with men, and transgender or nonbinary people (including adolescents who fall into any of these categories) who, in the past 6 months, have had:</a:t>
            </a:r>
          </a:p>
          <a:p>
            <a:pPr marL="742950" marR="0" lvl="1" indent="-285750">
              <a:spcBef>
                <a:spcPts val="300"/>
              </a:spcBef>
              <a:spcAft>
                <a:spcPts val="300"/>
              </a:spcAft>
              <a:buFont typeface="Courier New" panose="02070309020205020404" pitchFamily="49" charset="0"/>
              <a:buChar char="-"/>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A new diagnosis of 1 or more STIs (e.g., chlamydia, gonorrhea, syphilis)</a:t>
            </a:r>
          </a:p>
          <a:p>
            <a:pPr marL="742950" marR="0" lvl="1" indent="-285750">
              <a:spcBef>
                <a:spcPts val="300"/>
              </a:spcBef>
              <a:spcAft>
                <a:spcPts val="300"/>
              </a:spcAft>
              <a:buFont typeface="Courier New" panose="02070309020205020404" pitchFamily="49" charset="0"/>
              <a:buChar char="-"/>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More than 1 sex partner</a:t>
            </a:r>
          </a:p>
          <a:p>
            <a:pPr marL="342900" marR="0" lvl="0" indent="-342900">
              <a:spcBef>
                <a:spcPts val="300"/>
              </a:spcBef>
              <a:spcAft>
                <a:spcPts val="300"/>
              </a:spcAft>
              <a:buFont typeface="Symbol" panose="05050102010706020507" pitchFamily="18" charset="2"/>
              <a:buChar char=""/>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People who have had any of the following in the past 6 months:</a:t>
            </a:r>
          </a:p>
          <a:p>
            <a:pPr marL="742950" marR="0" lvl="1" indent="-285750">
              <a:spcBef>
                <a:spcPts val="300"/>
              </a:spcBef>
              <a:spcAft>
                <a:spcPts val="300"/>
              </a:spcAft>
              <a:buFont typeface="Courier New" panose="02070309020205020404" pitchFamily="49" charset="0"/>
              <a:buChar char="-"/>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Sex at a commercial sex venue</a:t>
            </a:r>
          </a:p>
          <a:p>
            <a:pPr marL="742950" marR="0" lvl="1" indent="-285750">
              <a:spcBef>
                <a:spcPts val="300"/>
              </a:spcBef>
              <a:spcAft>
                <a:spcPts val="300"/>
              </a:spcAft>
              <a:buFont typeface="Courier New" panose="02070309020205020404" pitchFamily="49" charset="0"/>
              <a:buChar char="-"/>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Sex in association with a large public event in a geographic area where mpox transmission is occurring</a:t>
            </a:r>
          </a:p>
          <a:p>
            <a:pPr marL="742950" marR="0" lvl="1" indent="-285750">
              <a:spcBef>
                <a:spcPts val="300"/>
              </a:spcBef>
              <a:spcAft>
                <a:spcPts val="300"/>
              </a:spcAft>
              <a:buFont typeface="Courier New" panose="02070309020205020404" pitchFamily="49" charset="0"/>
              <a:buChar char="-"/>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Sex in exchange for money or other items</a:t>
            </a:r>
          </a:p>
          <a:p>
            <a:pPr marL="342900" marR="0" lvl="0" indent="-342900">
              <a:spcBef>
                <a:spcPts val="300"/>
              </a:spcBef>
              <a:spcAft>
                <a:spcPts val="300"/>
              </a:spcAft>
              <a:buFont typeface="Symbol" panose="05050102010706020507" pitchFamily="18" charset="2"/>
              <a:buChar char=""/>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People who are sex partners of people with the above risks</a:t>
            </a:r>
          </a:p>
          <a:p>
            <a:pPr marL="342900" marR="0" lvl="0" indent="-342900">
              <a:spcBef>
                <a:spcPts val="300"/>
              </a:spcBef>
              <a:spcAft>
                <a:spcPts val="300"/>
              </a:spcAft>
              <a:buFont typeface="Symbol" panose="05050102010706020507" pitchFamily="18" charset="2"/>
              <a:buChar char=""/>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People who anticipate experiencing any of the above scenarios</a:t>
            </a:r>
          </a:p>
          <a:p>
            <a:pPr marL="342900" marR="0" lvl="0" indent="-342900">
              <a:spcBef>
                <a:spcPts val="300"/>
              </a:spcBef>
              <a:spcAft>
                <a:spcPts val="300"/>
              </a:spcAft>
              <a:buFont typeface="Symbol" panose="05050102010706020507" pitchFamily="18" charset="2"/>
              <a:buChar char=""/>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People with HIV or other causes of immunosuppression who have had recent or anticipate potential mpox exposure</a:t>
            </a:r>
          </a:p>
          <a:p>
            <a:pPr marL="342900" marR="0" lvl="0" indent="-342900">
              <a:spcBef>
                <a:spcPts val="300"/>
              </a:spcBef>
              <a:spcAft>
                <a:spcPts val="30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People who work with orthopoxviruses in a laboratory</a:t>
            </a:r>
            <a:endParaRPr lang="en-US" sz="6000" dirty="0"/>
          </a:p>
        </p:txBody>
      </p:sp>
      <p:sp>
        <p:nvSpPr>
          <p:cNvPr id="4" name="Footer Placeholder 3">
            <a:extLst>
              <a:ext uri="{FF2B5EF4-FFF2-40B4-BE49-F238E27FC236}">
                <a16:creationId xmlns:a16="http://schemas.microsoft.com/office/drawing/2014/main" id="{1783C982-B886-4AB9-868B-DB73F2C9F109}"/>
              </a:ext>
            </a:extLst>
          </p:cNvPr>
          <p:cNvSpPr>
            <a:spLocks noGrp="1"/>
          </p:cNvSpPr>
          <p:nvPr>
            <p:ph type="ftr" sz="quarter" idx="11"/>
          </p:nvPr>
        </p:nvSpPr>
        <p:spPr/>
        <p:txBody>
          <a:bodyPr/>
          <a:lstStyle/>
          <a:p>
            <a:r>
              <a:rPr lang="en-US"/>
              <a:t>NYSDOH AIDS Institute Clinical Guidelines Program</a:t>
            </a:r>
            <a:endParaRPr lang="en-US" dirty="0"/>
          </a:p>
        </p:txBody>
      </p:sp>
      <p:sp>
        <p:nvSpPr>
          <p:cNvPr id="5" name="Slide Number Placeholder 4">
            <a:extLst>
              <a:ext uri="{FF2B5EF4-FFF2-40B4-BE49-F238E27FC236}">
                <a16:creationId xmlns:a16="http://schemas.microsoft.com/office/drawing/2014/main" id="{E5D787A7-CB5C-43E1-BA93-B718815A4231}"/>
              </a:ext>
            </a:extLst>
          </p:cNvPr>
          <p:cNvSpPr>
            <a:spLocks noGrp="1"/>
          </p:cNvSpPr>
          <p:nvPr>
            <p:ph type="sldNum" sz="quarter" idx="12"/>
          </p:nvPr>
        </p:nvSpPr>
        <p:spPr/>
        <p:txBody>
          <a:bodyPr/>
          <a:lstStyle/>
          <a:p>
            <a:r>
              <a:rPr lang="en-US"/>
              <a:t>www.hivguidelines.org</a:t>
            </a:r>
            <a:endParaRPr lang="en-US" dirty="0"/>
          </a:p>
        </p:txBody>
      </p:sp>
      <p:sp>
        <p:nvSpPr>
          <p:cNvPr id="6" name="Date Placeholder 5">
            <a:extLst>
              <a:ext uri="{FF2B5EF4-FFF2-40B4-BE49-F238E27FC236}">
                <a16:creationId xmlns:a16="http://schemas.microsoft.com/office/drawing/2014/main" id="{7B91D46C-F048-4E6D-842C-AF67D65A54C4}"/>
              </a:ext>
            </a:extLst>
          </p:cNvPr>
          <p:cNvSpPr>
            <a:spLocks noGrp="1"/>
          </p:cNvSpPr>
          <p:nvPr>
            <p:ph type="dt" sz="half" idx="2"/>
          </p:nvPr>
        </p:nvSpPr>
        <p:spPr/>
        <p:txBody>
          <a:bodyPr/>
          <a:lstStyle/>
          <a:p>
            <a:r>
              <a:rPr lang="en-US" dirty="0"/>
              <a:t>JULY 2025</a:t>
            </a:r>
          </a:p>
        </p:txBody>
      </p:sp>
    </p:spTree>
    <p:extLst>
      <p:ext uri="{BB962C8B-B14F-4D97-AF65-F5344CB8AC3E}">
        <p14:creationId xmlns:p14="http://schemas.microsoft.com/office/powerpoint/2010/main" val="2239631601"/>
      </p:ext>
    </p:extLst>
  </p:cSld>
  <p:clrMapOvr>
    <a:masterClrMapping/>
  </p:clrMapOvr>
</p:sld>
</file>

<file path=ppt/theme/theme1.xml><?xml version="1.0" encoding="utf-8"?>
<a:theme xmlns:a="http://schemas.openxmlformats.org/drawingml/2006/main" name="Conten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358</TotalTime>
  <Words>2151</Words>
  <Application>Microsoft Office PowerPoint</Application>
  <PresentationFormat>Widescreen</PresentationFormat>
  <Paragraphs>166</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Courier New</vt:lpstr>
      <vt:lpstr>Symbol</vt:lpstr>
      <vt:lpstr>Content</vt:lpstr>
      <vt:lpstr>PowerPoint Presentation</vt:lpstr>
      <vt:lpstr>Terminology</vt:lpstr>
      <vt:lpstr>Purpose of This Guideline</vt:lpstr>
      <vt:lpstr>Key Points: Clade I and Clade II Mpox</vt:lpstr>
      <vt:lpstr>Mpox Clinical Presentation</vt:lpstr>
      <vt:lpstr>Mpox Transmission Prevention and Infection Control for Healthcare Providers</vt:lpstr>
      <vt:lpstr>Mpox Transmission Prevention and Infection Control for Patients</vt:lpstr>
      <vt:lpstr>Recommendations: Mpox Prevention</vt:lpstr>
      <vt:lpstr>CDC Recommendations for Mpox Vaccination</vt:lpstr>
      <vt:lpstr>Recommendations:  Mpox Presentation and Diagnosis</vt:lpstr>
      <vt:lpstr>Stages of Mpox Lesions</vt:lpstr>
      <vt:lpstr>Key Points: Mpox Presentation and Diagnosis</vt:lpstr>
      <vt:lpstr>Common Differential Diagnoses for Clinical Syndromes Caused by Mpox </vt:lpstr>
      <vt:lpstr>Recommendation: Mpox Treatment</vt:lpstr>
      <vt:lpstr>Supportive Care Measures for Mpox Complications</vt:lpstr>
      <vt:lpstr>Medical Countermeasures for Mpox</vt:lpstr>
      <vt:lpstr>Need Help?</vt:lpstr>
      <vt:lpstr>Access the Guideline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 Gribble</dc:creator>
  <cp:lastModifiedBy>H. Gribble</cp:lastModifiedBy>
  <cp:revision>79</cp:revision>
  <dcterms:created xsi:type="dcterms:W3CDTF">2022-05-26T16:37:43Z</dcterms:created>
  <dcterms:modified xsi:type="dcterms:W3CDTF">2025-07-17T12:45:00Z</dcterms:modified>
</cp:coreProperties>
</file>