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9" r:id="rId3"/>
    <p:sldId id="260" r:id="rId4"/>
    <p:sldId id="265" r:id="rId5"/>
    <p:sldId id="264" r:id="rId6"/>
    <p:sldId id="266" r:id="rId7"/>
    <p:sldId id="267" r:id="rId8"/>
    <p:sldId id="268" r:id="rId9"/>
    <p:sldId id="269" r:id="rId10"/>
    <p:sldId id="270" r:id="rId11"/>
    <p:sldId id="261" r:id="rId12"/>
    <p:sldId id="262" r:id="rId13"/>
    <p:sldId id="263" r:id="rId14"/>
    <p:sldId id="257" r:id="rId15"/>
    <p:sldId id="25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30" autoAdjust="0"/>
    <p:restoredTop sz="94660"/>
  </p:normalViewPr>
  <p:slideViewPr>
    <p:cSldViewPr snapToGrid="0">
      <p:cViewPr varScale="1">
        <p:scale>
          <a:sx n="119" d="100"/>
          <a:sy n="119" d="100"/>
        </p:scale>
        <p:origin x="120"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7/14/2025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1311449283"/>
              </p:ext>
            </p:extLst>
          </p:nvPr>
        </p:nvGraphicFramePr>
        <p:xfrm>
          <a:off x="838200" y="1843088"/>
          <a:ext cx="10515600" cy="2253932"/>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99732">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10" name="Picture 9">
            <a:extLst>
              <a:ext uri="{FF2B5EF4-FFF2-40B4-BE49-F238E27FC236}">
                <a16:creationId xmlns:a16="http://schemas.microsoft.com/office/drawing/2014/main" id="{8A84514B-B327-444F-8611-B5D4EE8347F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viremic.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Interim Guideline on the Use of Twice-Yearly Lenacapavir for HIV Prevention </a:t>
            </a:r>
          </a:p>
          <a:p>
            <a:pPr marL="0" indent="0" algn="ctr">
              <a:spcAft>
                <a:spcPts val="1800"/>
              </a:spcAft>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JULY 2025</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635000" y="136525"/>
            <a:ext cx="9717505" cy="836196"/>
          </a:xfrm>
        </p:spPr>
        <p:txBody>
          <a:bodyPr/>
          <a:lstStyle/>
          <a:p>
            <a:r>
              <a:rPr lang="en-US" dirty="0"/>
              <a:t>Implementation Strategies for SC LEN as PrEP</a:t>
            </a:r>
          </a:p>
        </p:txBody>
      </p:sp>
      <p:sp>
        <p:nvSpPr>
          <p:cNvPr id="3" name="Content Placeholder 2">
            <a:extLst>
              <a:ext uri="{FF2B5EF4-FFF2-40B4-BE49-F238E27FC236}">
                <a16:creationId xmlns:a16="http://schemas.microsoft.com/office/drawing/2014/main" id="{917FAEE8-0884-4373-A19D-53A2461A52A4}"/>
              </a:ext>
            </a:extLst>
          </p:cNvPr>
          <p:cNvSpPr>
            <a:spLocks noGrp="1"/>
          </p:cNvSpPr>
          <p:nvPr>
            <p:ph idx="1"/>
          </p:nvPr>
        </p:nvSpPr>
        <p:spPr>
          <a:xfrm>
            <a:off x="635000" y="922923"/>
            <a:ext cx="10515600" cy="5492750"/>
          </a:xfrm>
        </p:spPr>
        <p:txBody>
          <a:bodyPr numCol="2">
            <a:normAutofit/>
          </a:bodyPr>
          <a:lstStyle/>
          <a:p>
            <a:pPr marL="0" indent="0">
              <a:spcBef>
                <a:spcPts val="600"/>
              </a:spcBef>
              <a:buNone/>
            </a:pPr>
            <a:r>
              <a:rPr lang="en-US" sz="1800" b="1" dirty="0"/>
              <a:t>Institutional and clinician preparations: </a:t>
            </a:r>
          </a:p>
          <a:p>
            <a:pPr>
              <a:spcBef>
                <a:spcPts val="600"/>
              </a:spcBef>
            </a:pPr>
            <a:r>
              <a:rPr lang="en-US" sz="1800" dirty="0"/>
              <a:t>Assess pharmacy resources and on-site procedures for storage of oral and injectable medications. </a:t>
            </a:r>
          </a:p>
          <a:p>
            <a:pPr>
              <a:spcBef>
                <a:spcPts val="600"/>
              </a:spcBef>
            </a:pPr>
            <a:r>
              <a:rPr lang="en-US" sz="1800" dirty="0">
                <a:effectLst/>
                <a:ea typeface="Calibri" panose="020F0502020204030204" pitchFamily="34" charset="0"/>
                <a:cs typeface="Times New Roman" panose="02020603050405020304" pitchFamily="18" charset="0"/>
              </a:rPr>
              <a:t>Develop procedures for obtaining prior authorizations for insurance and third-party coverage.</a:t>
            </a:r>
          </a:p>
          <a:p>
            <a:pPr>
              <a:spcBef>
                <a:spcPts val="600"/>
              </a:spcBef>
            </a:pPr>
            <a:r>
              <a:rPr lang="en-US" sz="1800" dirty="0"/>
              <a:t>Train medical care providers on the protocols for </a:t>
            </a:r>
            <a:br>
              <a:rPr lang="en-US" sz="1800" dirty="0"/>
            </a:br>
            <a:r>
              <a:rPr lang="en-US" sz="1800" dirty="0"/>
              <a:t>LEN use and monitoring.</a:t>
            </a:r>
          </a:p>
          <a:p>
            <a:pPr>
              <a:spcBef>
                <a:spcPts val="600"/>
              </a:spcBef>
            </a:pPr>
            <a:r>
              <a:rPr lang="en-US" sz="1800" dirty="0"/>
              <a:t>Train nurses and other medical care providers regarding proper syringe preparation and injection techniques. </a:t>
            </a:r>
          </a:p>
          <a:p>
            <a:pPr>
              <a:spcBef>
                <a:spcPts val="600"/>
              </a:spcBef>
            </a:pPr>
            <a:r>
              <a:rPr lang="en-US" sz="1800" dirty="0"/>
              <a:t>Establish billing protocols for the procurement and administration of injectable </a:t>
            </a:r>
            <a:r>
              <a:rPr lang="en-US" sz="1800" dirty="0" err="1"/>
              <a:t>PrEP.</a:t>
            </a:r>
            <a:r>
              <a:rPr lang="en-US" sz="1800" dirty="0"/>
              <a:t> </a:t>
            </a:r>
          </a:p>
          <a:p>
            <a:pPr>
              <a:spcBef>
                <a:spcPts val="600"/>
              </a:spcBef>
            </a:pPr>
            <a:r>
              <a:rPr lang="en-US" sz="1800" dirty="0"/>
              <a:t>Implement an appointment-reminder system and make call-backs after missed doses.</a:t>
            </a:r>
          </a:p>
          <a:p>
            <a:pPr>
              <a:spcBef>
                <a:spcPts val="600"/>
              </a:spcBef>
            </a:pPr>
            <a:r>
              <a:rPr lang="en-US" sz="1800" dirty="0"/>
              <a:t>Plan for treatment continuation during shutdowns or other catastrophic events. </a:t>
            </a:r>
          </a:p>
          <a:p>
            <a:pPr>
              <a:spcBef>
                <a:spcPts val="600"/>
              </a:spcBef>
            </a:pPr>
            <a:endParaRPr lang="en-US" sz="1800" dirty="0"/>
          </a:p>
          <a:p>
            <a:pPr>
              <a:spcBef>
                <a:spcPts val="600"/>
              </a:spcBef>
            </a:pPr>
            <a:endParaRPr lang="en-US" sz="1800" dirty="0"/>
          </a:p>
          <a:p>
            <a:pPr>
              <a:spcBef>
                <a:spcPts val="600"/>
              </a:spcBef>
            </a:pPr>
            <a:r>
              <a:rPr lang="en-US" sz="1800" dirty="0"/>
              <a:t>Educate about the use of oral bridging therapy when appropriate. </a:t>
            </a:r>
          </a:p>
          <a:p>
            <a:pPr>
              <a:spcBef>
                <a:spcPts val="600"/>
              </a:spcBef>
            </a:pPr>
            <a:r>
              <a:rPr lang="en-US" sz="1800" dirty="0"/>
              <a:t>Educate about possible adverse effects of LEN and how to manage them. </a:t>
            </a:r>
          </a:p>
          <a:p>
            <a:pPr>
              <a:spcBef>
                <a:spcPts val="600"/>
              </a:spcBef>
            </a:pPr>
            <a:r>
              <a:rPr lang="en-US" sz="1800" dirty="0"/>
              <a:t>Ensure that individuals know how to reach the care team if needed. </a:t>
            </a:r>
          </a:p>
          <a:p>
            <a:pPr>
              <a:spcBef>
                <a:spcPts val="600"/>
              </a:spcBef>
            </a:pPr>
            <a:r>
              <a:rPr lang="en-US" sz="1800" dirty="0"/>
              <a:t>Schedule follow-up appointments for administration in advance. </a:t>
            </a:r>
          </a:p>
          <a:p>
            <a:pPr marL="0" indent="0">
              <a:spcBef>
                <a:spcPts val="600"/>
              </a:spcBef>
              <a:buNone/>
            </a:pPr>
            <a:endParaRPr lang="en-US" sz="1800" dirty="0"/>
          </a:p>
          <a:p>
            <a:pPr marL="0" indent="0">
              <a:spcBef>
                <a:spcPts val="600"/>
              </a:spcBef>
              <a:buNone/>
            </a:pPr>
            <a:r>
              <a:rPr lang="en-US" sz="1800" b="1" dirty="0"/>
              <a:t>PrEP recipient preparations:</a:t>
            </a:r>
          </a:p>
          <a:p>
            <a:pPr>
              <a:spcBef>
                <a:spcPts val="600"/>
              </a:spcBef>
            </a:pPr>
            <a:r>
              <a:rPr lang="en-US" sz="1800" dirty="0"/>
              <a:t>Confirm the ability to maintain required clinic visit schedule for injections, including transportation availability. </a:t>
            </a:r>
          </a:p>
          <a:p>
            <a:pPr>
              <a:spcBef>
                <a:spcPts val="600"/>
              </a:spcBef>
            </a:pPr>
            <a:r>
              <a:rPr lang="en-US" sz="1800" dirty="0"/>
              <a:t>Advise on the importance of communicating with the team regarding any insurance and coverage changes.</a:t>
            </a:r>
          </a:p>
          <a:p>
            <a:endParaRPr lang="en-US" sz="1800" dirty="0"/>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spTree>
    <p:extLst>
      <p:ext uri="{BB962C8B-B14F-4D97-AF65-F5344CB8AC3E}">
        <p14:creationId xmlns:p14="http://schemas.microsoft.com/office/powerpoint/2010/main" val="2930103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364067" y="70909"/>
            <a:ext cx="9717505" cy="561975"/>
          </a:xfrm>
        </p:spPr>
        <p:txBody>
          <a:bodyPr>
            <a:normAutofit fontScale="90000"/>
          </a:bodyPr>
          <a:lstStyle/>
          <a:p>
            <a:r>
              <a:rPr lang="en-US" dirty="0"/>
              <a:t>Benefits of Available PrEP Regimens </a:t>
            </a:r>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graphicFrame>
        <p:nvGraphicFramePr>
          <p:cNvPr id="9" name="Table 8">
            <a:extLst>
              <a:ext uri="{FF2B5EF4-FFF2-40B4-BE49-F238E27FC236}">
                <a16:creationId xmlns:a16="http://schemas.microsoft.com/office/drawing/2014/main" id="{66CBDAB5-BA45-42BC-BC0D-29ED5C6ABE60}"/>
              </a:ext>
            </a:extLst>
          </p:cNvPr>
          <p:cNvGraphicFramePr>
            <a:graphicFrameLocks noGrp="1"/>
          </p:cNvGraphicFramePr>
          <p:nvPr>
            <p:extLst>
              <p:ext uri="{D42A27DB-BD31-4B8C-83A1-F6EECF244321}">
                <p14:modId xmlns:p14="http://schemas.microsoft.com/office/powerpoint/2010/main" val="1930369703"/>
              </p:ext>
            </p:extLst>
          </p:nvPr>
        </p:nvGraphicFramePr>
        <p:xfrm>
          <a:off x="482600" y="854075"/>
          <a:ext cx="11379200" cy="5564505"/>
        </p:xfrm>
        <a:graphic>
          <a:graphicData uri="http://schemas.openxmlformats.org/drawingml/2006/table">
            <a:tbl>
              <a:tblPr firstRow="1" bandRow="1">
                <a:tableStyleId>{5940675A-B579-460E-94D1-54222C63F5DA}</a:tableStyleId>
              </a:tblPr>
              <a:tblGrid>
                <a:gridCol w="2353733">
                  <a:extLst>
                    <a:ext uri="{9D8B030D-6E8A-4147-A177-3AD203B41FA5}">
                      <a16:colId xmlns:a16="http://schemas.microsoft.com/office/drawing/2014/main" val="2965091158"/>
                    </a:ext>
                  </a:extLst>
                </a:gridCol>
                <a:gridCol w="3572934">
                  <a:extLst>
                    <a:ext uri="{9D8B030D-6E8A-4147-A177-3AD203B41FA5}">
                      <a16:colId xmlns:a16="http://schemas.microsoft.com/office/drawing/2014/main" val="1943214951"/>
                    </a:ext>
                  </a:extLst>
                </a:gridCol>
                <a:gridCol w="2819400">
                  <a:extLst>
                    <a:ext uri="{9D8B030D-6E8A-4147-A177-3AD203B41FA5}">
                      <a16:colId xmlns:a16="http://schemas.microsoft.com/office/drawing/2014/main" val="2036904806"/>
                    </a:ext>
                  </a:extLst>
                </a:gridCol>
                <a:gridCol w="2633133">
                  <a:extLst>
                    <a:ext uri="{9D8B030D-6E8A-4147-A177-3AD203B41FA5}">
                      <a16:colId xmlns:a16="http://schemas.microsoft.com/office/drawing/2014/main" val="2736412188"/>
                    </a:ext>
                  </a:extLst>
                </a:gridCol>
              </a:tblGrid>
              <a:tr h="352425">
                <a:tc>
                  <a:txBody>
                    <a:bodyPr/>
                    <a:lstStyle/>
                    <a:p>
                      <a:r>
                        <a:rPr lang="en-US" sz="1600" b="1" dirty="0">
                          <a:solidFill>
                            <a:schemeClr val="bg1"/>
                          </a:solidFill>
                        </a:rPr>
                        <a:t>All PrEP Regimens</a:t>
                      </a:r>
                    </a:p>
                  </a:txBody>
                  <a:tcPr>
                    <a:solidFill>
                      <a:srgbClr val="523178"/>
                    </a:solidFill>
                  </a:tcPr>
                </a:tc>
                <a:tc>
                  <a:txBody>
                    <a:bodyPr/>
                    <a:lstStyle/>
                    <a:p>
                      <a:r>
                        <a:rPr lang="en-US" sz="1600" b="1" dirty="0">
                          <a:solidFill>
                            <a:schemeClr val="bg1"/>
                          </a:solidFill>
                        </a:rPr>
                        <a:t>Oral PrEP With TDF/FTC or TAF/FTC</a:t>
                      </a:r>
                    </a:p>
                  </a:txBody>
                  <a:tcPr>
                    <a:solidFill>
                      <a:srgbClr val="523178"/>
                    </a:solidFill>
                  </a:tcPr>
                </a:tc>
                <a:tc>
                  <a:txBody>
                    <a:bodyPr/>
                    <a:lstStyle/>
                    <a:p>
                      <a:r>
                        <a:rPr lang="en-US" sz="1600" b="1" dirty="0">
                          <a:solidFill>
                            <a:schemeClr val="bg1"/>
                          </a:solidFill>
                        </a:rPr>
                        <a:t>Injectable PrEP With CAB LA</a:t>
                      </a:r>
                    </a:p>
                  </a:txBody>
                  <a:tcPr>
                    <a:solidFill>
                      <a:srgbClr val="523178"/>
                    </a:solidFill>
                  </a:tcPr>
                </a:tc>
                <a:tc>
                  <a:txBody>
                    <a:bodyPr/>
                    <a:lstStyle/>
                    <a:p>
                      <a:r>
                        <a:rPr lang="en-US" sz="1600" b="1" dirty="0">
                          <a:solidFill>
                            <a:schemeClr val="bg1"/>
                          </a:solidFill>
                        </a:rPr>
                        <a:t>Injectable PrEP With SC LEN</a:t>
                      </a:r>
                    </a:p>
                  </a:txBody>
                  <a:tcPr>
                    <a:solidFill>
                      <a:srgbClr val="523178"/>
                    </a:solidFill>
                  </a:tcPr>
                </a:tc>
                <a:extLst>
                  <a:ext uri="{0D108BD9-81ED-4DB2-BD59-A6C34878D82A}">
                    <a16:rowId xmlns:a16="http://schemas.microsoft.com/office/drawing/2014/main" val="1391323950"/>
                  </a:ext>
                </a:extLst>
              </a:tr>
              <a:tr h="4067347">
                <a:tc>
                  <a:txBody>
                    <a:bodyPr/>
                    <a:lstStyle/>
                    <a:p>
                      <a:pPr marL="137160" indent="-137160">
                        <a:buFont typeface="Arial" panose="020B0604020202020204" pitchFamily="34" charset="0"/>
                        <a:buChar char="•"/>
                      </a:pPr>
                      <a:r>
                        <a:rPr lang="en-US" sz="1600" dirty="0"/>
                        <a:t>Highly effective when taken as directed</a:t>
                      </a:r>
                    </a:p>
                    <a:p>
                      <a:pPr marL="137160" indent="-137160">
                        <a:buFont typeface="Arial" panose="020B0604020202020204" pitchFamily="34" charset="0"/>
                        <a:buChar char="•"/>
                      </a:pPr>
                      <a:r>
                        <a:rPr lang="en-US" sz="1600" dirty="0"/>
                        <a:t>May decrease anxiety regarding HIV acquisition</a:t>
                      </a:r>
                    </a:p>
                    <a:p>
                      <a:pPr marL="137160" indent="-137160">
                        <a:buFont typeface="Arial" panose="020B0604020202020204" pitchFamily="34" charset="0"/>
                        <a:buChar char="•"/>
                      </a:pPr>
                      <a:r>
                        <a:rPr lang="en-US" sz="1600" dirty="0"/>
                        <a:t>Engages sexually active at-risk individuals in care who are then screened regularly for STIs</a:t>
                      </a:r>
                    </a:p>
                  </a:txBody>
                  <a:tcPr/>
                </a:tc>
                <a:tc>
                  <a:txBody>
                    <a:bodyPr/>
                    <a:lstStyle/>
                    <a:p>
                      <a:pPr marL="137160" indent="-137160">
                        <a:buFont typeface="Arial" panose="020B0604020202020204" pitchFamily="34" charset="0"/>
                        <a:buChar char="•"/>
                      </a:pPr>
                      <a:r>
                        <a:rPr lang="en-US" sz="1600" dirty="0"/>
                        <a:t>99% effective in reducing the risk of HIV acquisition when used as prescribed </a:t>
                      </a:r>
                    </a:p>
                    <a:p>
                      <a:pPr marL="137160" indent="-137160">
                        <a:buFont typeface="Arial" panose="020B0604020202020204" pitchFamily="34" charset="0"/>
                        <a:buChar char="•"/>
                      </a:pPr>
                      <a:r>
                        <a:rPr lang="en-US" sz="1600" dirty="0"/>
                        <a:t>TDF/FTC: Indicated for all sexual and injection exposures</a:t>
                      </a:r>
                    </a:p>
                    <a:p>
                      <a:pPr marL="137160" indent="-137160">
                        <a:buFont typeface="Arial" panose="020B0604020202020204" pitchFamily="34" charset="0"/>
                        <a:buChar char="•"/>
                      </a:pPr>
                      <a:r>
                        <a:rPr lang="en-US" sz="1600" dirty="0"/>
                        <a:t>TAF/FTC: Indicated for sexual exposures in MSM and in transgender women who have sex with men</a:t>
                      </a:r>
                    </a:p>
                    <a:p>
                      <a:pPr marL="137160" indent="-137160">
                        <a:buFont typeface="Arial" panose="020B0604020202020204" pitchFamily="34" charset="0"/>
                        <a:buChar char="•"/>
                      </a:pPr>
                      <a:r>
                        <a:rPr lang="en-US" sz="1600" dirty="0"/>
                        <a:t>Single tablet taken daily, or for TDF/FTC can also be taken before and after sex</a:t>
                      </a:r>
                    </a:p>
                    <a:p>
                      <a:pPr marL="137160" indent="-137160">
                        <a:buFont typeface="Arial" panose="020B0604020202020204" pitchFamily="34" charset="0"/>
                        <a:buChar char="•"/>
                      </a:pPr>
                      <a:r>
                        <a:rPr lang="en-US" sz="1600" dirty="0"/>
                        <a:t>Good safety profiles in people who do not have HIV </a:t>
                      </a:r>
                    </a:p>
                    <a:p>
                      <a:pPr marL="137160" indent="-137160">
                        <a:buFont typeface="Arial" panose="020B0604020202020204" pitchFamily="34" charset="0"/>
                        <a:buChar char="•"/>
                      </a:pPr>
                      <a:r>
                        <a:rPr lang="en-US" sz="1600" dirty="0"/>
                        <a:t>Minimal adverse effects, most of which resolve quickly or can be managed </a:t>
                      </a:r>
                    </a:p>
                    <a:p>
                      <a:pPr marL="137160" indent="-137160">
                        <a:buFont typeface="Arial" panose="020B0604020202020204" pitchFamily="34" charset="0"/>
                        <a:buChar char="•"/>
                      </a:pPr>
                      <a:r>
                        <a:rPr lang="en-US" sz="1600" dirty="0"/>
                        <a:t>TDF/FTC appears to be safe for use during attempts to conceive and during pregnancy</a:t>
                      </a:r>
                    </a:p>
                    <a:p>
                      <a:pPr marL="137160" indent="-137160">
                        <a:buFont typeface="Arial" panose="020B0604020202020204" pitchFamily="34" charset="0"/>
                        <a:buChar char="•"/>
                      </a:pPr>
                      <a:r>
                        <a:rPr lang="en-US" sz="1600" dirty="0"/>
                        <a:t>Treats HBV infection</a:t>
                      </a:r>
                    </a:p>
                    <a:p>
                      <a:pPr marL="137160" indent="-137160">
                        <a:buFont typeface="Arial" panose="020B0604020202020204" pitchFamily="34" charset="0"/>
                        <a:buChar char="•"/>
                      </a:pPr>
                      <a:endParaRPr lang="en-US" sz="1600" dirty="0"/>
                    </a:p>
                  </a:txBody>
                  <a:tcPr/>
                </a:tc>
                <a:tc>
                  <a:txBody>
                    <a:bodyPr/>
                    <a:lstStyle/>
                    <a:p>
                      <a:pPr marL="137160" indent="-137160">
                        <a:buFont typeface="Arial" panose="020B0604020202020204" pitchFamily="34" charset="0"/>
                        <a:buChar char="•"/>
                      </a:pPr>
                      <a:r>
                        <a:rPr lang="en-US" sz="1600" dirty="0"/>
                        <a:t>Statistical superiority to TDF/FTC has been attributed to a lack of adherence to the oral regimen</a:t>
                      </a:r>
                    </a:p>
                    <a:p>
                      <a:pPr marL="137160" indent="-137160">
                        <a:buFont typeface="Arial" panose="020B0604020202020204" pitchFamily="34" charset="0"/>
                        <a:buChar char="•"/>
                      </a:pPr>
                      <a:r>
                        <a:rPr lang="en-US" sz="1600" dirty="0"/>
                        <a:t>Indicated for all sexual exposures  </a:t>
                      </a:r>
                    </a:p>
                    <a:p>
                      <a:pPr marL="137160" indent="-137160">
                        <a:buFont typeface="Arial" panose="020B0604020202020204" pitchFamily="34" charset="0"/>
                        <a:buChar char="•"/>
                      </a:pPr>
                      <a:r>
                        <a:rPr lang="en-US" sz="1600" dirty="0"/>
                        <a:t>Administered intramuscularly once every 2 months </a:t>
                      </a:r>
                    </a:p>
                    <a:p>
                      <a:pPr marL="137160" indent="-137160">
                        <a:buFont typeface="Arial" panose="020B0604020202020204" pitchFamily="34" charset="0"/>
                        <a:buChar char="•"/>
                      </a:pPr>
                      <a:r>
                        <a:rPr lang="en-US" sz="1600" dirty="0"/>
                        <a:t>Directly observed therapy</a:t>
                      </a:r>
                    </a:p>
                    <a:p>
                      <a:pPr marL="137160" indent="-137160">
                        <a:buFont typeface="Arial" panose="020B0604020202020204" pitchFamily="34" charset="0"/>
                        <a:buChar char="•"/>
                      </a:pPr>
                      <a:r>
                        <a:rPr lang="en-US" sz="1600" dirty="0"/>
                        <a:t>Advantageous option when adherence to oral PrEP may be challenged by ongoing substance use or mental health concerns, neurocognitive disorders, difficulty swallowing pills, privacy concerns, or other challenges</a:t>
                      </a:r>
                    </a:p>
                    <a:p>
                      <a:pPr marL="137160" indent="-137160">
                        <a:buFont typeface="Arial" panose="020B0604020202020204" pitchFamily="34" charset="0"/>
                        <a:buChar char="•"/>
                      </a:pPr>
                      <a:endParaRPr lang="en-US" sz="1600" dirty="0"/>
                    </a:p>
                  </a:txBody>
                  <a:tcPr/>
                </a:tc>
                <a:tc>
                  <a:txBody>
                    <a:bodyPr/>
                    <a:lstStyle/>
                    <a:p>
                      <a:pPr marL="137160" indent="-137160">
                        <a:buFont typeface="Arial" panose="020B0604020202020204" pitchFamily="34" charset="0"/>
                        <a:buChar char="•"/>
                      </a:pPr>
                      <a:r>
                        <a:rPr lang="en-US" sz="1600" dirty="0"/>
                        <a:t>Statistical superiority to TDF/FTC has been attributed to a lack of adherence to the oral regimen</a:t>
                      </a:r>
                    </a:p>
                    <a:p>
                      <a:pPr marL="137160" indent="-137160">
                        <a:buFont typeface="Arial" panose="020B0604020202020204" pitchFamily="34" charset="0"/>
                        <a:buChar char="•"/>
                      </a:pPr>
                      <a:r>
                        <a:rPr lang="en-US" sz="1600" dirty="0"/>
                        <a:t>Indicated for all sexual exposures </a:t>
                      </a:r>
                    </a:p>
                    <a:p>
                      <a:pPr marL="137160" indent="-137160">
                        <a:buFont typeface="Arial" panose="020B0604020202020204" pitchFamily="34" charset="0"/>
                        <a:buChar char="•"/>
                      </a:pPr>
                      <a:r>
                        <a:rPr lang="en-US" sz="1600" dirty="0"/>
                        <a:t>Administered subcutaneously once every 6 months</a:t>
                      </a:r>
                    </a:p>
                    <a:p>
                      <a:pPr marL="137160" indent="-137160">
                        <a:buFont typeface="Arial" panose="020B0604020202020204" pitchFamily="34" charset="0"/>
                        <a:buChar char="•"/>
                      </a:pPr>
                      <a:r>
                        <a:rPr lang="en-US" sz="1600" dirty="0"/>
                        <a:t>Directly observed therapy</a:t>
                      </a:r>
                    </a:p>
                    <a:p>
                      <a:pPr marL="137160" indent="-137160">
                        <a:buFont typeface="Arial" panose="020B0604020202020204" pitchFamily="34" charset="0"/>
                        <a:buChar char="•"/>
                      </a:pPr>
                      <a:r>
                        <a:rPr lang="en-US" sz="1600" dirty="0"/>
                        <a:t>Advantageous option when adherence to oral PrEP may be challenged by ongoing substance use or mental health concerns, neurocognitive disorders, difficulty swallowing pills, privacy concerns, or other challenges</a:t>
                      </a:r>
                    </a:p>
                    <a:p>
                      <a:pPr marL="137160" indent="-137160">
                        <a:buFont typeface="Arial" panose="020B0604020202020204" pitchFamily="34" charset="0"/>
                        <a:buChar char="•"/>
                      </a:pPr>
                      <a:endParaRPr lang="en-US" sz="1600" dirty="0"/>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2646327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406400" y="728576"/>
            <a:ext cx="9717505" cy="561975"/>
          </a:xfrm>
        </p:spPr>
        <p:txBody>
          <a:bodyPr>
            <a:normAutofit fontScale="90000"/>
          </a:bodyPr>
          <a:lstStyle/>
          <a:p>
            <a:r>
              <a:rPr lang="en-US" dirty="0"/>
              <a:t>Limitations of Available PrEP Regimens </a:t>
            </a:r>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graphicFrame>
        <p:nvGraphicFramePr>
          <p:cNvPr id="9" name="Table 8">
            <a:extLst>
              <a:ext uri="{FF2B5EF4-FFF2-40B4-BE49-F238E27FC236}">
                <a16:creationId xmlns:a16="http://schemas.microsoft.com/office/drawing/2014/main" id="{66CBDAB5-BA45-42BC-BC0D-29ED5C6ABE60}"/>
              </a:ext>
            </a:extLst>
          </p:cNvPr>
          <p:cNvGraphicFramePr>
            <a:graphicFrameLocks noGrp="1"/>
          </p:cNvGraphicFramePr>
          <p:nvPr>
            <p:extLst>
              <p:ext uri="{D42A27DB-BD31-4B8C-83A1-F6EECF244321}">
                <p14:modId xmlns:p14="http://schemas.microsoft.com/office/powerpoint/2010/main" val="688778884"/>
              </p:ext>
            </p:extLst>
          </p:nvPr>
        </p:nvGraphicFramePr>
        <p:xfrm>
          <a:off x="406400" y="1428664"/>
          <a:ext cx="11379200" cy="4419772"/>
        </p:xfrm>
        <a:graphic>
          <a:graphicData uri="http://schemas.openxmlformats.org/drawingml/2006/table">
            <a:tbl>
              <a:tblPr firstRow="1" bandRow="1">
                <a:tableStyleId>{5940675A-B579-460E-94D1-54222C63F5DA}</a:tableStyleId>
              </a:tblPr>
              <a:tblGrid>
                <a:gridCol w="2413000">
                  <a:extLst>
                    <a:ext uri="{9D8B030D-6E8A-4147-A177-3AD203B41FA5}">
                      <a16:colId xmlns:a16="http://schemas.microsoft.com/office/drawing/2014/main" val="2965091158"/>
                    </a:ext>
                  </a:extLst>
                </a:gridCol>
                <a:gridCol w="3276600">
                  <a:extLst>
                    <a:ext uri="{9D8B030D-6E8A-4147-A177-3AD203B41FA5}">
                      <a16:colId xmlns:a16="http://schemas.microsoft.com/office/drawing/2014/main" val="1943214951"/>
                    </a:ext>
                  </a:extLst>
                </a:gridCol>
                <a:gridCol w="2844800">
                  <a:extLst>
                    <a:ext uri="{9D8B030D-6E8A-4147-A177-3AD203B41FA5}">
                      <a16:colId xmlns:a16="http://schemas.microsoft.com/office/drawing/2014/main" val="2036904806"/>
                    </a:ext>
                  </a:extLst>
                </a:gridCol>
                <a:gridCol w="2844800">
                  <a:extLst>
                    <a:ext uri="{9D8B030D-6E8A-4147-A177-3AD203B41FA5}">
                      <a16:colId xmlns:a16="http://schemas.microsoft.com/office/drawing/2014/main" val="2736412188"/>
                    </a:ext>
                  </a:extLst>
                </a:gridCol>
              </a:tblGrid>
              <a:tr h="352425">
                <a:tc>
                  <a:txBody>
                    <a:bodyPr/>
                    <a:lstStyle/>
                    <a:p>
                      <a:r>
                        <a:rPr lang="en-US" sz="1600" b="1" dirty="0">
                          <a:solidFill>
                            <a:schemeClr val="bg1"/>
                          </a:solidFill>
                        </a:rPr>
                        <a:t>All PrEP Regimens</a:t>
                      </a:r>
                    </a:p>
                  </a:txBody>
                  <a:tcPr>
                    <a:solidFill>
                      <a:srgbClr val="523178"/>
                    </a:solidFill>
                  </a:tcPr>
                </a:tc>
                <a:tc>
                  <a:txBody>
                    <a:bodyPr/>
                    <a:lstStyle/>
                    <a:p>
                      <a:r>
                        <a:rPr lang="en-US" sz="1600" b="1" dirty="0">
                          <a:solidFill>
                            <a:schemeClr val="bg1"/>
                          </a:solidFill>
                        </a:rPr>
                        <a:t>Oral PrEP With TDF/FTC or TAF/FTC</a:t>
                      </a:r>
                    </a:p>
                  </a:txBody>
                  <a:tcPr>
                    <a:solidFill>
                      <a:srgbClr val="523178"/>
                    </a:solidFill>
                  </a:tcPr>
                </a:tc>
                <a:tc>
                  <a:txBody>
                    <a:bodyPr/>
                    <a:lstStyle/>
                    <a:p>
                      <a:r>
                        <a:rPr lang="en-US" sz="1600" b="1" dirty="0">
                          <a:solidFill>
                            <a:schemeClr val="bg1"/>
                          </a:solidFill>
                        </a:rPr>
                        <a:t>Injectable PrEP With CAB LA</a:t>
                      </a:r>
                    </a:p>
                  </a:txBody>
                  <a:tcPr>
                    <a:solidFill>
                      <a:srgbClr val="523178"/>
                    </a:solidFill>
                  </a:tcPr>
                </a:tc>
                <a:tc>
                  <a:txBody>
                    <a:bodyPr/>
                    <a:lstStyle/>
                    <a:p>
                      <a:r>
                        <a:rPr lang="en-US" sz="1600" b="1" dirty="0">
                          <a:solidFill>
                            <a:schemeClr val="bg1"/>
                          </a:solidFill>
                        </a:rPr>
                        <a:t>Injectable PrEP With SC LEN</a:t>
                      </a:r>
                    </a:p>
                  </a:txBody>
                  <a:tcPr>
                    <a:solidFill>
                      <a:srgbClr val="523178"/>
                    </a:solidFill>
                  </a:tcPr>
                </a:tc>
                <a:extLst>
                  <a:ext uri="{0D108BD9-81ED-4DB2-BD59-A6C34878D82A}">
                    <a16:rowId xmlns:a16="http://schemas.microsoft.com/office/drawing/2014/main" val="1391323950"/>
                  </a:ext>
                </a:extLst>
              </a:tr>
              <a:tr h="4067347">
                <a:tc>
                  <a:txBody>
                    <a:bodyPr/>
                    <a:lstStyle/>
                    <a:p>
                      <a:pPr marL="137160" indent="-137160">
                        <a:buFont typeface="Arial" panose="020B0604020202020204" pitchFamily="34" charset="0"/>
                        <a:buChar char="•"/>
                      </a:pPr>
                      <a:r>
                        <a:rPr lang="en-US" sz="1600" dirty="0"/>
                        <a:t>Protection correlates with adherence to the dosing schedule </a:t>
                      </a:r>
                    </a:p>
                    <a:p>
                      <a:pPr marL="137160" indent="-137160">
                        <a:buFont typeface="Arial" panose="020B0604020202020204" pitchFamily="34" charset="0"/>
                        <a:buChar char="•"/>
                      </a:pPr>
                      <a:r>
                        <a:rPr lang="en-US" sz="1600" dirty="0"/>
                        <a:t>No significant protection against STIs other than HIVs (some protection against HSV has been reported in heterosexual populations without HIV)</a:t>
                      </a:r>
                    </a:p>
                  </a:txBody>
                  <a:tcPr/>
                </a:tc>
                <a:tc>
                  <a:txBody>
                    <a:bodyPr/>
                    <a:lstStyle/>
                    <a:p>
                      <a:pPr marL="137160" indent="-137160">
                        <a:buFont typeface="Arial" panose="020B0604020202020204" pitchFamily="34" charset="0"/>
                        <a:buChar char="•"/>
                      </a:pPr>
                      <a:r>
                        <a:rPr lang="en-US" sz="1600" dirty="0"/>
                        <a:t>Requires adherence to the daily administration schedule</a:t>
                      </a:r>
                    </a:p>
                    <a:p>
                      <a:pPr marL="137160" indent="-137160">
                        <a:buFont typeface="Arial" panose="020B0604020202020204" pitchFamily="34" charset="0"/>
                        <a:buChar char="•"/>
                      </a:pPr>
                      <a:r>
                        <a:rPr lang="en-US" sz="1600" dirty="0"/>
                        <a:t>Requires planning and adherence when TDF/FTC is dosed on demand</a:t>
                      </a:r>
                    </a:p>
                    <a:p>
                      <a:pPr marL="137160" marR="0" lvl="0" indent="-13716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t>No data on TAF/FTC for individuals who inject drugs </a:t>
                      </a:r>
                    </a:p>
                    <a:p>
                      <a:pPr marL="137160" indent="-137160">
                        <a:buFont typeface="Arial" panose="020B0604020202020204" pitchFamily="34" charset="0"/>
                        <a:buChar char="•"/>
                      </a:pPr>
                      <a:r>
                        <a:rPr lang="en-US" sz="1600" dirty="0"/>
                        <a:t>Requires additional monitoring in individuals with chronic HBV infection</a:t>
                      </a:r>
                    </a:p>
                    <a:p>
                      <a:pPr marL="137160" indent="-137160">
                        <a:buFont typeface="Arial" panose="020B0604020202020204" pitchFamily="34" charset="0"/>
                        <a:buChar char="•"/>
                      </a:pPr>
                      <a:r>
                        <a:rPr lang="en-US" sz="1600" dirty="0"/>
                        <a:t>Cost of TAF/FTC (no generic available)</a:t>
                      </a:r>
                    </a:p>
                    <a:p>
                      <a:pPr marL="137160" indent="-137160">
                        <a:buFont typeface="Arial" panose="020B0604020202020204" pitchFamily="34" charset="0"/>
                        <a:buChar char="•"/>
                      </a:pPr>
                      <a:endParaRPr lang="en-US" sz="1600" dirty="0"/>
                    </a:p>
                  </a:txBody>
                  <a:tcPr/>
                </a:tc>
                <a:tc>
                  <a:txBody>
                    <a:bodyPr/>
                    <a:lstStyle/>
                    <a:p>
                      <a:pPr marL="137160" indent="-137160">
                        <a:buFont typeface="Arial" panose="020B0604020202020204" pitchFamily="34" charset="0"/>
                        <a:buChar char="•"/>
                      </a:pPr>
                      <a:r>
                        <a:rPr lang="en-US" sz="1600" dirty="0"/>
                        <a:t>Requires deep IM injection</a:t>
                      </a:r>
                    </a:p>
                    <a:p>
                      <a:pPr marL="137160" indent="-137160">
                        <a:buFont typeface="Arial" panose="020B0604020202020204" pitchFamily="34" charset="0"/>
                        <a:buChar char="•"/>
                      </a:pPr>
                      <a:r>
                        <a:rPr lang="en-US" sz="1600" dirty="0"/>
                        <a:t>No data for individuals who inject drugs </a:t>
                      </a:r>
                    </a:p>
                    <a:p>
                      <a:pPr marL="137160" indent="-137160">
                        <a:buFont typeface="Arial" panose="020B0604020202020204" pitchFamily="34" charset="0"/>
                        <a:buChar char="•"/>
                      </a:pPr>
                      <a:r>
                        <a:rPr lang="en-US" sz="1600" dirty="0"/>
                        <a:t>Requires oral medications as bridging therapy when injections are missed</a:t>
                      </a:r>
                    </a:p>
                    <a:p>
                      <a:pPr marL="137160" indent="-137160">
                        <a:buFont typeface="Arial" panose="020B0604020202020204" pitchFamily="34" charset="0"/>
                        <a:buChar char="•"/>
                      </a:pPr>
                      <a:r>
                        <a:rPr lang="en-US" sz="1600" dirty="0"/>
                        <a:t>Requires ≥6 in-person healthcare visits per year</a:t>
                      </a:r>
                    </a:p>
                    <a:p>
                      <a:pPr marL="137160" indent="-137160">
                        <a:buFont typeface="Arial" panose="020B0604020202020204" pitchFamily="34" charset="0"/>
                        <a:buChar char="•"/>
                      </a:pPr>
                      <a:r>
                        <a:rPr lang="en-US" sz="1600" dirty="0"/>
                        <a:t>Does not treat HBV infection</a:t>
                      </a:r>
                    </a:p>
                    <a:p>
                      <a:pPr marL="137160" indent="-137160">
                        <a:buFont typeface="Arial" panose="020B0604020202020204" pitchFamily="34" charset="0"/>
                        <a:buChar char="•"/>
                      </a:pPr>
                      <a:r>
                        <a:rPr lang="en-US" sz="1600" dirty="0"/>
                        <a:t>Not appropriate for individuals with injectable silicone or other fillers in the gluteal area </a:t>
                      </a:r>
                    </a:p>
                    <a:p>
                      <a:pPr marL="137160" indent="-137160">
                        <a:buFont typeface="Arial" panose="020B0604020202020204" pitchFamily="34" charset="0"/>
                        <a:buChar char="•"/>
                      </a:pPr>
                      <a:r>
                        <a:rPr lang="en-US" sz="1600" dirty="0"/>
                        <a:t>Implementation logistics</a:t>
                      </a:r>
                    </a:p>
                    <a:p>
                      <a:pPr marL="137160" indent="-137160">
                        <a:buFont typeface="Arial" panose="020B0604020202020204" pitchFamily="34" charset="0"/>
                        <a:buChar char="•"/>
                      </a:pPr>
                      <a:r>
                        <a:rPr lang="en-US" sz="1600" dirty="0"/>
                        <a:t>Cost (no generic available)</a:t>
                      </a:r>
                    </a:p>
                    <a:p>
                      <a:pPr marL="137160" indent="-137160">
                        <a:buFont typeface="Arial" panose="020B0604020202020204" pitchFamily="34" charset="0"/>
                        <a:buChar char="•"/>
                      </a:pPr>
                      <a:endParaRPr lang="en-US" sz="1600" dirty="0"/>
                    </a:p>
                  </a:txBody>
                  <a:tcPr/>
                </a:tc>
                <a:tc>
                  <a:txBody>
                    <a:bodyPr/>
                    <a:lstStyle/>
                    <a:p>
                      <a:pPr marL="137160" indent="-137160">
                        <a:buFont typeface="Arial" panose="020B0604020202020204" pitchFamily="34" charset="0"/>
                        <a:buChar char="•"/>
                      </a:pPr>
                      <a:r>
                        <a:rPr lang="en-US" sz="1600" dirty="0"/>
                        <a:t>Increased risk of long-term impactful medication interactions</a:t>
                      </a:r>
                    </a:p>
                    <a:p>
                      <a:pPr marL="137160" indent="-137160">
                        <a:buFont typeface="Arial" panose="020B0604020202020204" pitchFamily="34" charset="0"/>
                        <a:buChar char="•"/>
                      </a:pPr>
                      <a:r>
                        <a:rPr lang="en-US" sz="1600" dirty="0"/>
                        <a:t>Data pending for individuals who inject drugs</a:t>
                      </a:r>
                    </a:p>
                    <a:p>
                      <a:pPr marL="137160" indent="-137160">
                        <a:buFont typeface="Arial" panose="020B0604020202020204" pitchFamily="34" charset="0"/>
                        <a:buChar char="•"/>
                      </a:pPr>
                      <a:r>
                        <a:rPr lang="en-US" sz="1600" dirty="0"/>
                        <a:t>Requires oral medications as bridging therapy when injections are missed</a:t>
                      </a:r>
                    </a:p>
                    <a:p>
                      <a:pPr marL="137160" indent="-137160">
                        <a:buFont typeface="Arial" panose="020B0604020202020204" pitchFamily="34" charset="0"/>
                        <a:buChar char="•"/>
                      </a:pPr>
                      <a:r>
                        <a:rPr lang="en-US" sz="1600" dirty="0"/>
                        <a:t>Does not treat HBV infection</a:t>
                      </a:r>
                    </a:p>
                    <a:p>
                      <a:pPr marL="137160" indent="-137160">
                        <a:buFont typeface="Arial" panose="020B0604020202020204" pitchFamily="34" charset="0"/>
                        <a:buChar char="•"/>
                      </a:pPr>
                      <a:r>
                        <a:rPr lang="en-US" sz="1600" dirty="0"/>
                        <a:t>Implementation logistics</a:t>
                      </a:r>
                    </a:p>
                    <a:p>
                      <a:pPr marL="137160" indent="-137160">
                        <a:buFont typeface="Arial" panose="020B0604020202020204" pitchFamily="34" charset="0"/>
                        <a:buChar char="•"/>
                      </a:pPr>
                      <a:r>
                        <a:rPr lang="en-US" sz="1600" dirty="0"/>
                        <a:t>Cost (no generic available)</a:t>
                      </a:r>
                    </a:p>
                    <a:p>
                      <a:pPr marL="137160" indent="-137160">
                        <a:buFont typeface="Arial" panose="020B0604020202020204" pitchFamily="34" charset="0"/>
                        <a:buChar char="•"/>
                      </a:pPr>
                      <a:endParaRPr lang="en-US" sz="1600" dirty="0"/>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3124894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528052" y="986938"/>
            <a:ext cx="9717505" cy="561975"/>
          </a:xfrm>
        </p:spPr>
        <p:txBody>
          <a:bodyPr>
            <a:normAutofit fontScale="90000"/>
          </a:bodyPr>
          <a:lstStyle/>
          <a:p>
            <a:r>
              <a:rPr lang="en-US" dirty="0"/>
              <a:t>Risks of Available PrEP Regimens </a:t>
            </a:r>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graphicFrame>
        <p:nvGraphicFramePr>
          <p:cNvPr id="9" name="Table 8">
            <a:extLst>
              <a:ext uri="{FF2B5EF4-FFF2-40B4-BE49-F238E27FC236}">
                <a16:creationId xmlns:a16="http://schemas.microsoft.com/office/drawing/2014/main" id="{66CBDAB5-BA45-42BC-BC0D-29ED5C6ABE60}"/>
              </a:ext>
            </a:extLst>
          </p:cNvPr>
          <p:cNvGraphicFramePr>
            <a:graphicFrameLocks noGrp="1"/>
          </p:cNvGraphicFramePr>
          <p:nvPr>
            <p:extLst>
              <p:ext uri="{D42A27DB-BD31-4B8C-83A1-F6EECF244321}">
                <p14:modId xmlns:p14="http://schemas.microsoft.com/office/powerpoint/2010/main" val="3508603945"/>
              </p:ext>
            </p:extLst>
          </p:nvPr>
        </p:nvGraphicFramePr>
        <p:xfrm>
          <a:off x="528052" y="1892300"/>
          <a:ext cx="11379200" cy="3777276"/>
        </p:xfrm>
        <a:graphic>
          <a:graphicData uri="http://schemas.openxmlformats.org/drawingml/2006/table">
            <a:tbl>
              <a:tblPr firstRow="1" bandRow="1">
                <a:tableStyleId>{5940675A-B579-460E-94D1-54222C63F5DA}</a:tableStyleId>
              </a:tblPr>
              <a:tblGrid>
                <a:gridCol w="2413000">
                  <a:extLst>
                    <a:ext uri="{9D8B030D-6E8A-4147-A177-3AD203B41FA5}">
                      <a16:colId xmlns:a16="http://schemas.microsoft.com/office/drawing/2014/main" val="2965091158"/>
                    </a:ext>
                  </a:extLst>
                </a:gridCol>
                <a:gridCol w="3276600">
                  <a:extLst>
                    <a:ext uri="{9D8B030D-6E8A-4147-A177-3AD203B41FA5}">
                      <a16:colId xmlns:a16="http://schemas.microsoft.com/office/drawing/2014/main" val="1943214951"/>
                    </a:ext>
                  </a:extLst>
                </a:gridCol>
                <a:gridCol w="2844800">
                  <a:extLst>
                    <a:ext uri="{9D8B030D-6E8A-4147-A177-3AD203B41FA5}">
                      <a16:colId xmlns:a16="http://schemas.microsoft.com/office/drawing/2014/main" val="2036904806"/>
                    </a:ext>
                  </a:extLst>
                </a:gridCol>
                <a:gridCol w="2844800">
                  <a:extLst>
                    <a:ext uri="{9D8B030D-6E8A-4147-A177-3AD203B41FA5}">
                      <a16:colId xmlns:a16="http://schemas.microsoft.com/office/drawing/2014/main" val="2736412188"/>
                    </a:ext>
                  </a:extLst>
                </a:gridCol>
              </a:tblGrid>
              <a:tr h="298240">
                <a:tc>
                  <a:txBody>
                    <a:bodyPr/>
                    <a:lstStyle/>
                    <a:p>
                      <a:r>
                        <a:rPr lang="en-US" sz="1600" b="1" dirty="0">
                          <a:solidFill>
                            <a:schemeClr val="bg1"/>
                          </a:solidFill>
                        </a:rPr>
                        <a:t>All PrEP Regimens</a:t>
                      </a:r>
                    </a:p>
                  </a:txBody>
                  <a:tcPr>
                    <a:solidFill>
                      <a:srgbClr val="523178"/>
                    </a:solidFill>
                  </a:tcPr>
                </a:tc>
                <a:tc>
                  <a:txBody>
                    <a:bodyPr/>
                    <a:lstStyle/>
                    <a:p>
                      <a:r>
                        <a:rPr lang="en-US" sz="1600" b="1" dirty="0">
                          <a:solidFill>
                            <a:schemeClr val="bg1"/>
                          </a:solidFill>
                        </a:rPr>
                        <a:t>Oral PrEP With TDF/FTC or TAF/FTC</a:t>
                      </a:r>
                    </a:p>
                  </a:txBody>
                  <a:tcPr>
                    <a:solidFill>
                      <a:srgbClr val="523178"/>
                    </a:solidFill>
                  </a:tcPr>
                </a:tc>
                <a:tc>
                  <a:txBody>
                    <a:bodyPr/>
                    <a:lstStyle/>
                    <a:p>
                      <a:r>
                        <a:rPr lang="en-US" sz="1600" b="1" dirty="0">
                          <a:solidFill>
                            <a:schemeClr val="bg1"/>
                          </a:solidFill>
                        </a:rPr>
                        <a:t>Injectable PrEP With CAB LA</a:t>
                      </a:r>
                    </a:p>
                  </a:txBody>
                  <a:tcPr>
                    <a:solidFill>
                      <a:srgbClr val="523178"/>
                    </a:solidFill>
                  </a:tcPr>
                </a:tc>
                <a:tc>
                  <a:txBody>
                    <a:bodyPr/>
                    <a:lstStyle/>
                    <a:p>
                      <a:r>
                        <a:rPr lang="en-US" sz="1600" b="1" dirty="0">
                          <a:solidFill>
                            <a:schemeClr val="bg1"/>
                          </a:solidFill>
                        </a:rPr>
                        <a:t>Injectable PrEP With SC LEN</a:t>
                      </a:r>
                    </a:p>
                  </a:txBody>
                  <a:tcPr>
                    <a:solidFill>
                      <a:srgbClr val="523178"/>
                    </a:solidFill>
                  </a:tcPr>
                </a:tc>
                <a:extLst>
                  <a:ext uri="{0D108BD9-81ED-4DB2-BD59-A6C34878D82A}">
                    <a16:rowId xmlns:a16="http://schemas.microsoft.com/office/drawing/2014/main" val="1391323950"/>
                  </a:ext>
                </a:extLst>
              </a:tr>
              <a:tr h="3441996">
                <a:tc>
                  <a:txBody>
                    <a:bodyPr/>
                    <a:lstStyle/>
                    <a:p>
                      <a:pPr marL="137160" indent="-137160">
                        <a:buFont typeface="Arial" panose="020B0604020202020204" pitchFamily="34" charset="0"/>
                        <a:buChar char="•"/>
                      </a:pPr>
                      <a:r>
                        <a:rPr lang="en-US" sz="1600" dirty="0"/>
                        <a:t>Potential for delayed detection of HIV infection using standard HIV testing algorithms </a:t>
                      </a:r>
                    </a:p>
                    <a:p>
                      <a:pPr marL="137160" indent="-137160">
                        <a:buFont typeface="Arial" panose="020B0604020202020204" pitchFamily="34" charset="0"/>
                        <a:buChar char="•"/>
                      </a:pPr>
                      <a:r>
                        <a:rPr lang="en-US" sz="1600" dirty="0"/>
                        <a:t>Continued use after undiagnosed HIV infection may result in development of drug-resistant virus </a:t>
                      </a:r>
                    </a:p>
                  </a:txBody>
                  <a:tcPr/>
                </a:tc>
                <a:tc>
                  <a:txBody>
                    <a:bodyPr/>
                    <a:lstStyle/>
                    <a:p>
                      <a:pPr marL="137160" indent="-137160">
                        <a:buFont typeface="Arial" panose="020B0604020202020204" pitchFamily="34" charset="0"/>
                        <a:buChar char="•"/>
                      </a:pPr>
                      <a:r>
                        <a:rPr lang="en-US" sz="1600" dirty="0"/>
                        <a:t>Safety concerns for individuals with impaired kidney function </a:t>
                      </a:r>
                    </a:p>
                    <a:p>
                      <a:pPr marL="137160" indent="-137160">
                        <a:buFont typeface="Arial" panose="020B0604020202020204" pitchFamily="34" charset="0"/>
                        <a:buChar char="•"/>
                      </a:pPr>
                      <a:r>
                        <a:rPr lang="en-US" sz="1600" dirty="0"/>
                        <a:t>Compared with TAF, TDF may be associated with reversible decreases in bone density</a:t>
                      </a:r>
                    </a:p>
                    <a:p>
                      <a:pPr marL="137160" indent="-137160">
                        <a:buFont typeface="Arial" panose="020B0604020202020204" pitchFamily="34" charset="0"/>
                        <a:buChar char="•"/>
                      </a:pPr>
                      <a:endParaRPr lang="en-US" sz="1600" dirty="0"/>
                    </a:p>
                  </a:txBody>
                  <a:tcPr/>
                </a:tc>
                <a:tc>
                  <a:txBody>
                    <a:bodyPr/>
                    <a:lstStyle/>
                    <a:p>
                      <a:pPr marL="137160" indent="-137160">
                        <a:buFont typeface="Arial" panose="020B0604020202020204" pitchFamily="34" charset="0"/>
                        <a:buChar char="•"/>
                      </a:pPr>
                      <a:r>
                        <a:rPr lang="en-US" sz="1600" dirty="0"/>
                        <a:t>Potential injection site reactions and other adverse events, including pyrexia</a:t>
                      </a:r>
                    </a:p>
                    <a:p>
                      <a:pPr marL="137160" indent="-137160">
                        <a:buFont typeface="Arial" panose="020B0604020202020204" pitchFamily="34" charset="0"/>
                        <a:buChar char="•"/>
                      </a:pPr>
                      <a:r>
                        <a:rPr lang="en-US" sz="1600" dirty="0"/>
                        <a:t>Long tail phase once treatment is discontinued </a:t>
                      </a:r>
                    </a:p>
                    <a:p>
                      <a:pPr marL="137160" indent="-137160">
                        <a:buFont typeface="Arial" panose="020B0604020202020204" pitchFamily="34" charset="0"/>
                        <a:buChar char="•"/>
                      </a:pPr>
                      <a:r>
                        <a:rPr lang="en-US" sz="1600" dirty="0"/>
                        <a:t>Potential for breakthrough infections despite on-time injections</a:t>
                      </a:r>
                    </a:p>
                  </a:txBody>
                  <a:tcPr/>
                </a:tc>
                <a:tc>
                  <a:txBody>
                    <a:bodyPr/>
                    <a:lstStyle/>
                    <a:p>
                      <a:pPr marL="137160" indent="-137160">
                        <a:buFont typeface="Arial" panose="020B0604020202020204" pitchFamily="34" charset="0"/>
                        <a:buChar char="•"/>
                      </a:pPr>
                      <a:r>
                        <a:rPr lang="en-US" sz="1600" dirty="0"/>
                        <a:t>Injection site reactions are common (nodules, pain, and erythema at injection site)</a:t>
                      </a:r>
                    </a:p>
                    <a:p>
                      <a:pPr marL="137160" indent="-137160">
                        <a:buFont typeface="Arial" panose="020B0604020202020204" pitchFamily="34" charset="0"/>
                        <a:buChar char="•"/>
                      </a:pPr>
                      <a:r>
                        <a:rPr lang="en-US" sz="1600" dirty="0"/>
                        <a:t>Long tail phase once treatment is discontinued </a:t>
                      </a:r>
                    </a:p>
                    <a:p>
                      <a:pPr marL="137160" indent="-137160">
                        <a:buFont typeface="Arial" panose="020B0604020202020204" pitchFamily="34" charset="0"/>
                        <a:buChar char="•"/>
                      </a:pPr>
                      <a:r>
                        <a:rPr lang="en-US" sz="1600" dirty="0"/>
                        <a:t>Potential for breakthrough infections despite on-time injections</a:t>
                      </a:r>
                    </a:p>
                    <a:p>
                      <a:pPr marL="137160" indent="-137160">
                        <a:buFont typeface="Arial" panose="020B0604020202020204" pitchFamily="34" charset="0"/>
                        <a:buChar char="•"/>
                      </a:pPr>
                      <a:endParaRPr lang="en-US" sz="1600" dirty="0"/>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3182587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Interim Guideline on the Use of Twice-Yearly Lenacapavir for HIV Prevention</a:t>
            </a:r>
          </a:p>
          <a:p>
            <a:r>
              <a:rPr lang="en-US" b="1" dirty="0"/>
              <a:t>Also available:</a:t>
            </a:r>
            <a:r>
              <a:rPr lang="en-US" dirty="0"/>
              <a:t> Printable pocket guide and PDF</a:t>
            </a:r>
          </a:p>
        </p:txBody>
      </p:sp>
      <p:pic>
        <p:nvPicPr>
          <p:cNvPr id="7" name="Picture 6">
            <a:extLst>
              <a:ext uri="{FF2B5EF4-FFF2-40B4-BE49-F238E27FC236}">
                <a16:creationId xmlns:a16="http://schemas.microsoft.com/office/drawing/2014/main" id="{DB117D5E-CBCF-4BD7-A184-72466BED03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0000" y="3220452"/>
            <a:ext cx="2242804" cy="2242804"/>
          </a:xfrm>
          <a:prstGeom prst="rect">
            <a:avLst/>
          </a:prstGeom>
        </p:spPr>
      </p:pic>
      <p:pic>
        <p:nvPicPr>
          <p:cNvPr id="8" name="Picture 7">
            <a:extLst>
              <a:ext uri="{FF2B5EF4-FFF2-40B4-BE49-F238E27FC236}">
                <a16:creationId xmlns:a16="http://schemas.microsoft.com/office/drawing/2014/main" id="{505FD4EE-1DBA-49F3-9AE7-7E465860A2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9" name="TextBox 8">
            <a:extLst>
              <a:ext uri="{FF2B5EF4-FFF2-40B4-BE49-F238E27FC236}">
                <a16:creationId xmlns:a16="http://schemas.microsoft.com/office/drawing/2014/main" id="{AFB366BB-5611-49D0-B826-982BD7AE34A4}"/>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4" action="ppaction://hlinkfile"/>
              </a:rPr>
              <a:t>viremic.org</a:t>
            </a:r>
            <a:endParaRPr lang="en-US" dirty="0"/>
          </a:p>
        </p:txBody>
      </p:sp>
    </p:spTree>
    <p:extLst>
      <p:ext uri="{BB962C8B-B14F-4D97-AF65-F5344CB8AC3E}">
        <p14:creationId xmlns:p14="http://schemas.microsoft.com/office/powerpoint/2010/main" val="1205125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85DBA-F7A7-4FA1-B723-D1C6C523FF19}"/>
              </a:ext>
            </a:extLst>
          </p:cNvPr>
          <p:cNvSpPr>
            <a:spLocks noGrp="1"/>
          </p:cNvSpPr>
          <p:nvPr>
            <p:ph type="title"/>
          </p:nvPr>
        </p:nvSpPr>
        <p:spPr>
          <a:xfrm>
            <a:off x="838200" y="415925"/>
            <a:ext cx="9717505" cy="1325563"/>
          </a:xfrm>
        </p:spPr>
        <p:txBody>
          <a:bodyPr/>
          <a:lstStyle/>
          <a:p>
            <a:r>
              <a:rPr lang="en-US" dirty="0"/>
              <a:t>Purpose of This Guideline</a:t>
            </a:r>
          </a:p>
        </p:txBody>
      </p:sp>
      <p:sp>
        <p:nvSpPr>
          <p:cNvPr id="3" name="Content Placeholder 2">
            <a:extLst>
              <a:ext uri="{FF2B5EF4-FFF2-40B4-BE49-F238E27FC236}">
                <a16:creationId xmlns:a16="http://schemas.microsoft.com/office/drawing/2014/main" id="{D9F31F05-41CD-4464-938A-03D55D19FC56}"/>
              </a:ext>
            </a:extLst>
          </p:cNvPr>
          <p:cNvSpPr>
            <a:spLocks noGrp="1"/>
          </p:cNvSpPr>
          <p:nvPr>
            <p:ph idx="1"/>
          </p:nvPr>
        </p:nvSpPr>
        <p:spPr>
          <a:xfrm>
            <a:off x="838200" y="1741488"/>
            <a:ext cx="10515600" cy="3846095"/>
          </a:xfrm>
        </p:spPr>
        <p:txBody>
          <a:bodyPr>
            <a:normAutofit/>
          </a:bodyPr>
          <a:lstStyle/>
          <a:p>
            <a:pPr marL="0" marR="0">
              <a:spcBef>
                <a:spcPts val="600"/>
              </a:spcBef>
              <a:spcAft>
                <a:spcPts val="6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In June 2025, the U.S. Food and Drug Administration approved lenacapavir (LEN), a long-acting HIV capsid inhibitor given subcutaneously every 6 months (along with an initial 2-day oral loading dose), for use as HIV PrEP for sexual exposures in adults and adolescents weighing ≥35 kg.  </a:t>
            </a:r>
          </a:p>
          <a:p>
            <a:pPr marL="0" marR="0">
              <a:spcBef>
                <a:spcPts val="600"/>
              </a:spcBef>
              <a:spcAft>
                <a:spcPts val="6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The full PrEP guideline, </a:t>
            </a:r>
            <a:r>
              <a:rPr lang="en-US" sz="2400" dirty="0"/>
              <a:t>PrEP to Prevent HIV and Promote Sexual Health</a:t>
            </a:r>
            <a:r>
              <a:rPr lang="en-US" sz="2400" dirty="0">
                <a:effectLst/>
                <a:latin typeface="Calibri" panose="020F0502020204030204" pitchFamily="34" charset="0"/>
                <a:ea typeface="Calibri" panose="020F0502020204030204" pitchFamily="34" charset="0"/>
                <a:cs typeface="Times New Roman" panose="02020603050405020304" pitchFamily="18" charset="0"/>
              </a:rPr>
              <a:t>, is undergoing an update. This guideline was developed by the NYSDOH AI Clinical Guidelines Program with the goal of providing interim guidance on the use of subcutaneous LEN as PrEP.</a:t>
            </a:r>
          </a:p>
        </p:txBody>
      </p:sp>
      <p:sp>
        <p:nvSpPr>
          <p:cNvPr id="4" name="Footer Placeholder 3">
            <a:extLst>
              <a:ext uri="{FF2B5EF4-FFF2-40B4-BE49-F238E27FC236}">
                <a16:creationId xmlns:a16="http://schemas.microsoft.com/office/drawing/2014/main" id="{ED9DB806-D3DA-4DD4-A6B9-FFBDE79984E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92A3D9B-52FD-43D8-97EF-2233785FD999}"/>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60E1C08-9BB2-41C7-826C-7DD483EF6F2F}"/>
              </a:ext>
            </a:extLst>
          </p:cNvPr>
          <p:cNvSpPr>
            <a:spLocks noGrp="1"/>
          </p:cNvSpPr>
          <p:nvPr>
            <p:ph type="dt" sz="half" idx="2"/>
          </p:nvPr>
        </p:nvSpPr>
        <p:spPr/>
        <p:txBody>
          <a:bodyPr/>
          <a:lstStyle/>
          <a:p>
            <a:r>
              <a:rPr lang="en-US" sz="1200" dirty="0">
                <a:solidFill>
                  <a:schemeClr val="bg1">
                    <a:lumMod val="50000"/>
                  </a:schemeClr>
                </a:solidFill>
              </a:rPr>
              <a:t>JULY 2025</a:t>
            </a:r>
          </a:p>
        </p:txBody>
      </p:sp>
    </p:spTree>
    <p:extLst>
      <p:ext uri="{BB962C8B-B14F-4D97-AF65-F5344CB8AC3E}">
        <p14:creationId xmlns:p14="http://schemas.microsoft.com/office/powerpoint/2010/main" val="1776140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723900" y="136525"/>
            <a:ext cx="9717505" cy="1030288"/>
          </a:xfrm>
        </p:spPr>
        <p:txBody>
          <a:bodyPr/>
          <a:lstStyle/>
          <a:p>
            <a:r>
              <a:rPr lang="en-US" dirty="0"/>
              <a:t>Recommendations</a:t>
            </a:r>
          </a:p>
        </p:txBody>
      </p:sp>
      <p:sp>
        <p:nvSpPr>
          <p:cNvPr id="3" name="Content Placeholder 2">
            <a:extLst>
              <a:ext uri="{FF2B5EF4-FFF2-40B4-BE49-F238E27FC236}">
                <a16:creationId xmlns:a16="http://schemas.microsoft.com/office/drawing/2014/main" id="{917FAEE8-0884-4373-A19D-53A2461A52A4}"/>
              </a:ext>
            </a:extLst>
          </p:cNvPr>
          <p:cNvSpPr>
            <a:spLocks noGrp="1"/>
          </p:cNvSpPr>
          <p:nvPr>
            <p:ph idx="1"/>
          </p:nvPr>
        </p:nvSpPr>
        <p:spPr>
          <a:xfrm>
            <a:off x="723900" y="1032933"/>
            <a:ext cx="10629900" cy="4901143"/>
          </a:xfrm>
        </p:spPr>
        <p:txBody>
          <a:bodyPr>
            <a:normAutofit/>
          </a:bodyPr>
          <a:lstStyle/>
          <a:p>
            <a:pPr marL="0" indent="0">
              <a:buNone/>
            </a:pPr>
            <a:r>
              <a:rPr lang="en-US" sz="2400" b="1" dirty="0"/>
              <a:t>Indication:</a:t>
            </a:r>
          </a:p>
          <a:p>
            <a:r>
              <a:rPr lang="en-US" sz="2400" dirty="0"/>
              <a:t>Clinicians should recommend subcutaneous (SC) LEN as a preferred PrEP regimen for protection against HIV through sexual exposure for individuals who are willing to receive SC injections every 6 months and have no contraindications or barriers to its use. (A1) For other preferred PrEP regimens, see the NYSDOH AI guideline PrEP to Prevent HIV and Promote Sexual Health.</a:t>
            </a:r>
          </a:p>
          <a:p>
            <a:r>
              <a:rPr lang="en-US" sz="2400" dirty="0"/>
              <a:t>Clinicians should discuss potential risks and benefits and engage individuals who are or may become pregnant in shared decision-making when considering SC LEN as PrEP. (A3)</a:t>
            </a:r>
          </a:p>
          <a:p>
            <a:pPr marL="0" indent="0">
              <a:buNone/>
            </a:pPr>
            <a:r>
              <a:rPr lang="en-US" sz="2400" b="1" dirty="0"/>
              <a:t>Dosing, Preparation, and Administration:</a:t>
            </a:r>
          </a:p>
          <a:p>
            <a:r>
              <a:rPr lang="en-US" sz="2400" dirty="0">
                <a:solidFill>
                  <a:srgbClr val="000000"/>
                </a:solidFill>
                <a:effectLst/>
                <a:latin typeface="Calibri" panose="020F0502020204030204" pitchFamily="34" charset="0"/>
                <a:ea typeface="Calibri" panose="020F0502020204030204" pitchFamily="34" charset="0"/>
              </a:rPr>
              <a:t>Clinicians should administer SC LEN as indicated in </a:t>
            </a:r>
            <a:r>
              <a:rPr lang="en-US" sz="2400" i="1" dirty="0">
                <a:solidFill>
                  <a:srgbClr val="000000"/>
                </a:solidFill>
                <a:effectLst/>
                <a:latin typeface="Calibri" panose="020F0502020204030204" pitchFamily="34" charset="0"/>
                <a:ea typeface="Calibri" panose="020F0502020204030204" pitchFamily="34" charset="0"/>
              </a:rPr>
              <a:t>Dosing, Preparation, and Administration of SC LEN as </a:t>
            </a:r>
            <a:r>
              <a:rPr lang="en-US" sz="2400" i="1" dirty="0" err="1">
                <a:solidFill>
                  <a:srgbClr val="000000"/>
                </a:solidFill>
                <a:effectLst/>
                <a:latin typeface="Calibri" panose="020F0502020204030204" pitchFamily="34" charset="0"/>
                <a:ea typeface="Calibri" panose="020F0502020204030204" pitchFamily="34" charset="0"/>
              </a:rPr>
              <a:t>PrEP</a:t>
            </a:r>
            <a:r>
              <a:rPr lang="en-US" sz="2400" dirty="0" err="1">
                <a:solidFill>
                  <a:srgbClr val="000000"/>
                </a:solidFill>
                <a:effectLst/>
                <a:latin typeface="Calibri" panose="020F0502020204030204" pitchFamily="34" charset="0"/>
                <a:ea typeface="Calibri" panose="020F0502020204030204" pitchFamily="34" charset="0"/>
              </a:rPr>
              <a:t>.</a:t>
            </a:r>
            <a:r>
              <a:rPr lang="en-US" sz="2400" dirty="0">
                <a:solidFill>
                  <a:srgbClr val="000000"/>
                </a:solidFill>
                <a:effectLst/>
                <a:latin typeface="Calibri" panose="020F0502020204030204" pitchFamily="34" charset="0"/>
                <a:ea typeface="Calibri" panose="020F0502020204030204" pitchFamily="34" charset="0"/>
              </a:rPr>
              <a:t> (A1)</a:t>
            </a:r>
          </a:p>
          <a:p>
            <a:endParaRPr lang="en-US" sz="2400" dirty="0"/>
          </a:p>
          <a:p>
            <a:endParaRPr lang="en-US" dirty="0"/>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spTree>
    <p:extLst>
      <p:ext uri="{BB962C8B-B14F-4D97-AF65-F5344CB8AC3E}">
        <p14:creationId xmlns:p14="http://schemas.microsoft.com/office/powerpoint/2010/main" val="165100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355600" y="47625"/>
            <a:ext cx="10947400" cy="884151"/>
          </a:xfrm>
        </p:spPr>
        <p:txBody>
          <a:bodyPr>
            <a:noAutofit/>
          </a:bodyPr>
          <a:lstStyle/>
          <a:p>
            <a:r>
              <a:rPr lang="en-US" sz="3200" dirty="0"/>
              <a:t>Dosing, Preparation, and Administration of SC LEN as PrEP</a:t>
            </a:r>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graphicFrame>
        <p:nvGraphicFramePr>
          <p:cNvPr id="9" name="Table 8">
            <a:extLst>
              <a:ext uri="{FF2B5EF4-FFF2-40B4-BE49-F238E27FC236}">
                <a16:creationId xmlns:a16="http://schemas.microsoft.com/office/drawing/2014/main" id="{66CBDAB5-BA45-42BC-BC0D-29ED5C6ABE60}"/>
              </a:ext>
            </a:extLst>
          </p:cNvPr>
          <p:cNvGraphicFramePr>
            <a:graphicFrameLocks noGrp="1"/>
          </p:cNvGraphicFramePr>
          <p:nvPr>
            <p:extLst>
              <p:ext uri="{D42A27DB-BD31-4B8C-83A1-F6EECF244321}">
                <p14:modId xmlns:p14="http://schemas.microsoft.com/office/powerpoint/2010/main" val="2474737825"/>
              </p:ext>
            </p:extLst>
          </p:nvPr>
        </p:nvGraphicFramePr>
        <p:xfrm>
          <a:off x="457200" y="872952"/>
          <a:ext cx="11379200" cy="5303520"/>
        </p:xfrm>
        <a:graphic>
          <a:graphicData uri="http://schemas.openxmlformats.org/drawingml/2006/table">
            <a:tbl>
              <a:tblPr firstRow="1" bandRow="1">
                <a:tableStyleId>{5940675A-B579-460E-94D1-54222C63F5DA}</a:tableStyleId>
              </a:tblPr>
              <a:tblGrid>
                <a:gridCol w="3289300">
                  <a:extLst>
                    <a:ext uri="{9D8B030D-6E8A-4147-A177-3AD203B41FA5}">
                      <a16:colId xmlns:a16="http://schemas.microsoft.com/office/drawing/2014/main" val="2965091158"/>
                    </a:ext>
                  </a:extLst>
                </a:gridCol>
                <a:gridCol w="2324100">
                  <a:extLst>
                    <a:ext uri="{9D8B030D-6E8A-4147-A177-3AD203B41FA5}">
                      <a16:colId xmlns:a16="http://schemas.microsoft.com/office/drawing/2014/main" val="1943214951"/>
                    </a:ext>
                  </a:extLst>
                </a:gridCol>
                <a:gridCol w="2302933">
                  <a:extLst>
                    <a:ext uri="{9D8B030D-6E8A-4147-A177-3AD203B41FA5}">
                      <a16:colId xmlns:a16="http://schemas.microsoft.com/office/drawing/2014/main" val="2036904806"/>
                    </a:ext>
                  </a:extLst>
                </a:gridCol>
                <a:gridCol w="3462867">
                  <a:extLst>
                    <a:ext uri="{9D8B030D-6E8A-4147-A177-3AD203B41FA5}">
                      <a16:colId xmlns:a16="http://schemas.microsoft.com/office/drawing/2014/main" val="2736412188"/>
                    </a:ext>
                  </a:extLst>
                </a:gridCol>
              </a:tblGrid>
              <a:tr h="323281">
                <a:tc>
                  <a:txBody>
                    <a:bodyPr/>
                    <a:lstStyle/>
                    <a:p>
                      <a:r>
                        <a:rPr lang="en-US" sz="1600" b="1" dirty="0">
                          <a:solidFill>
                            <a:schemeClr val="bg1"/>
                          </a:solidFill>
                        </a:rPr>
                        <a:t>How Supplied</a:t>
                      </a:r>
                    </a:p>
                  </a:txBody>
                  <a:tcPr>
                    <a:solidFill>
                      <a:srgbClr val="523178"/>
                    </a:solidFill>
                  </a:tcPr>
                </a:tc>
                <a:tc>
                  <a:txBody>
                    <a:bodyPr/>
                    <a:lstStyle/>
                    <a:p>
                      <a:r>
                        <a:rPr lang="en-US" sz="1600" b="1" dirty="0">
                          <a:solidFill>
                            <a:schemeClr val="bg1"/>
                          </a:solidFill>
                        </a:rPr>
                        <a:t>Initiation Dose</a:t>
                      </a:r>
                    </a:p>
                  </a:txBody>
                  <a:tcPr>
                    <a:solidFill>
                      <a:srgbClr val="523178"/>
                    </a:solidFill>
                  </a:tcPr>
                </a:tc>
                <a:tc>
                  <a:txBody>
                    <a:bodyPr/>
                    <a:lstStyle/>
                    <a:p>
                      <a:r>
                        <a:rPr lang="en-US" sz="1600" b="1" dirty="0">
                          <a:solidFill>
                            <a:schemeClr val="bg1"/>
                          </a:solidFill>
                        </a:rPr>
                        <a:t>Maintenance Dose</a:t>
                      </a:r>
                    </a:p>
                  </a:txBody>
                  <a:tcPr>
                    <a:solidFill>
                      <a:srgbClr val="523178"/>
                    </a:solidFill>
                  </a:tcPr>
                </a:tc>
                <a:tc>
                  <a:txBody>
                    <a:bodyPr/>
                    <a:lstStyle/>
                    <a:p>
                      <a:r>
                        <a:rPr lang="en-US" sz="1600" b="1" dirty="0">
                          <a:solidFill>
                            <a:schemeClr val="bg1"/>
                          </a:solidFill>
                        </a:rPr>
                        <a:t>Preparation and Administration</a:t>
                      </a:r>
                    </a:p>
                  </a:txBody>
                  <a:tcPr>
                    <a:solidFill>
                      <a:srgbClr val="523178"/>
                    </a:solidFill>
                  </a:tcPr>
                </a:tc>
                <a:extLst>
                  <a:ext uri="{0D108BD9-81ED-4DB2-BD59-A6C34878D82A}">
                    <a16:rowId xmlns:a16="http://schemas.microsoft.com/office/drawing/2014/main" val="1391323950"/>
                  </a:ext>
                </a:extLst>
              </a:tr>
              <a:tr h="4864398">
                <a:tc>
                  <a:txBody>
                    <a:bodyPr/>
                    <a:lstStyle/>
                    <a:p>
                      <a:pPr marL="137160" indent="-137160">
                        <a:buFont typeface="Arial" panose="020B0604020202020204" pitchFamily="34" charset="0"/>
                        <a:buChar char="•"/>
                      </a:pPr>
                      <a:r>
                        <a:rPr lang="en-US" sz="1600" dirty="0"/>
                        <a:t>Injection: 463.5 mg/1.5 mL (309 mg/mL) in 2 single-dose vials, 2 vial access devices, 2 disposable syringes, and 2 injection safety needles for SC injection (22 gauge, ½ inch)</a:t>
                      </a:r>
                    </a:p>
                    <a:p>
                      <a:pPr marL="137160" indent="-137160">
                        <a:buFont typeface="Arial" panose="020B0604020202020204" pitchFamily="34" charset="0"/>
                        <a:buChar char="•"/>
                      </a:pPr>
                      <a:r>
                        <a:rPr lang="en-US" sz="1600" dirty="0"/>
                        <a:t>Tablets: 300 mg</a:t>
                      </a:r>
                    </a:p>
                    <a:p>
                      <a:pPr marL="137160" indent="-137160">
                        <a:buFont typeface="Arial" panose="020B0604020202020204" pitchFamily="34" charset="0"/>
                        <a:buChar char="•"/>
                      </a:pPr>
                      <a:r>
                        <a:rPr lang="en-US" sz="1600" dirty="0"/>
                        <a:t>Oral LEN tablets should be stored at room temperature, between 68° and 77° F, in their original packaging.</a:t>
                      </a:r>
                    </a:p>
                    <a:p>
                      <a:pPr marL="137160" indent="-137160">
                        <a:buFont typeface="Arial" panose="020B0604020202020204" pitchFamily="34" charset="0"/>
                        <a:buChar char="•"/>
                      </a:pPr>
                      <a:r>
                        <a:rPr lang="en-US" sz="1600" dirty="0"/>
                        <a:t>SC LEN vials should be stored at room temperature, between 68° and 77° F, with excursions permitted at 59° to 86° F. Vials should be kept in their original carton until just before use to protect from light. Do not shake the vial before injection.</a:t>
                      </a:r>
                    </a:p>
                  </a:txBody>
                  <a:tcPr/>
                </a:tc>
                <a:tc>
                  <a:txBody>
                    <a:bodyPr/>
                    <a:lstStyle/>
                    <a:p>
                      <a:pPr marL="137160" indent="-137160">
                        <a:buFont typeface="Arial" panose="020B0604020202020204" pitchFamily="34" charset="0"/>
                        <a:buChar char="•"/>
                      </a:pPr>
                      <a:r>
                        <a:rPr lang="en-US" sz="1600" dirty="0"/>
                        <a:t>Day 1: 927 mg (3 mL) LEN by SC injection (two 1.5 mL injections in separate areas) plus 600 mg LEN orally (two 300 mg tablets)</a:t>
                      </a:r>
                    </a:p>
                    <a:p>
                      <a:pPr marL="137160" indent="-137160">
                        <a:buFont typeface="Arial" panose="020B0604020202020204" pitchFamily="34" charset="0"/>
                        <a:buChar char="•"/>
                      </a:pPr>
                      <a:r>
                        <a:rPr lang="en-US" sz="1600" dirty="0"/>
                        <a:t>Day 2: 600 mg LEN orally (two 300 mg tablets)</a:t>
                      </a:r>
                    </a:p>
                    <a:p>
                      <a:pPr marL="137160" indent="-137160">
                        <a:buFont typeface="Arial" panose="020B0604020202020204" pitchFamily="34" charset="0"/>
                        <a:buChar char="•"/>
                      </a:pPr>
                      <a:endParaRPr lang="en-US" sz="1600" dirty="0"/>
                    </a:p>
                  </a:txBody>
                  <a:tcPr/>
                </a:tc>
                <a:tc>
                  <a:txBody>
                    <a:bodyPr/>
                    <a:lstStyle/>
                    <a:p>
                      <a:pPr marL="137160" indent="-137160">
                        <a:buFont typeface="Arial" panose="020B0604020202020204" pitchFamily="34" charset="0"/>
                        <a:buChar char="•"/>
                      </a:pPr>
                      <a:r>
                        <a:rPr lang="en-US" sz="1600" dirty="0"/>
                        <a:t>Every 6 months (26 weeks), plus or minus 2 weeks, from the date of the last injection: 927 mg (3 mL) LEN by SC injection (two 1.5 mL injections in separate areas)</a:t>
                      </a:r>
                    </a:p>
                  </a:txBody>
                  <a:tcPr/>
                </a:tc>
                <a:tc>
                  <a:txBody>
                    <a:bodyPr/>
                    <a:lstStyle/>
                    <a:p>
                      <a:pPr marL="137160" indent="-137160">
                        <a:buFont typeface="Arial" panose="020B0604020202020204" pitchFamily="34" charset="0"/>
                        <a:buChar char="•"/>
                      </a:pPr>
                      <a:r>
                        <a:rPr lang="en-US" sz="1600" dirty="0"/>
                        <a:t>Use of ice packs before and after, and analgesics after injections significantly decreases discomfort from injection site reactions (ISRs).</a:t>
                      </a:r>
                    </a:p>
                    <a:p>
                      <a:pPr marL="137160" indent="-137160">
                        <a:buFont typeface="Arial" panose="020B0604020202020204" pitchFamily="34" charset="0"/>
                        <a:buChar char="•"/>
                      </a:pPr>
                      <a:r>
                        <a:rPr lang="en-US" sz="1600" dirty="0"/>
                        <a:t>Once the solution has been drawn into the syringes, administer as soon as possible. Discard solution if not used within 4 hours.</a:t>
                      </a:r>
                    </a:p>
                    <a:p>
                      <a:pPr marL="137160" indent="-137160">
                        <a:buFont typeface="Arial" panose="020B0604020202020204" pitchFamily="34" charset="0"/>
                        <a:buChar char="•"/>
                      </a:pPr>
                      <a:r>
                        <a:rPr lang="en-US" sz="1600" dirty="0"/>
                        <a:t>SC LEN injections are administered at a </a:t>
                      </a:r>
                      <a:r>
                        <a:rPr lang="en-US" sz="1600" b="1" dirty="0"/>
                        <a:t>90° angle</a:t>
                      </a:r>
                      <a:r>
                        <a:rPr lang="en-US" sz="1600" dirty="0"/>
                        <a:t> to decrease the risk of ISRs. The preferred site of administration is the abdomen, placing the 2 injections on opposite sides. One injection into each lateral thigh can be used as an alternative injection site if preferred.</a:t>
                      </a:r>
                    </a:p>
                    <a:p>
                      <a:pPr marL="137160" indent="-137160">
                        <a:buFont typeface="Arial" panose="020B0604020202020204" pitchFamily="34" charset="0"/>
                        <a:buChar char="•"/>
                      </a:pPr>
                      <a:r>
                        <a:rPr lang="en-US" sz="1600" dirty="0"/>
                        <a:t>SC LEN is not appropriate for self-injection and should be administered by a healthcare professional.</a:t>
                      </a:r>
                    </a:p>
                    <a:p>
                      <a:pPr marL="137160" indent="-137160">
                        <a:buFont typeface="Arial" panose="020B0604020202020204" pitchFamily="34" charset="0"/>
                        <a:buChar char="•"/>
                      </a:pPr>
                      <a:endParaRPr lang="en-US" sz="1600" dirty="0"/>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4092949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838200" y="428625"/>
            <a:ext cx="9717505" cy="1325563"/>
          </a:xfrm>
        </p:spPr>
        <p:txBody>
          <a:bodyPr/>
          <a:lstStyle/>
          <a:p>
            <a:r>
              <a:rPr lang="en-US" dirty="0"/>
              <a:t>Key Points: Dosing, Administration, and Other Considerations</a:t>
            </a:r>
          </a:p>
        </p:txBody>
      </p:sp>
      <p:sp>
        <p:nvSpPr>
          <p:cNvPr id="3" name="Content Placeholder 2">
            <a:extLst>
              <a:ext uri="{FF2B5EF4-FFF2-40B4-BE49-F238E27FC236}">
                <a16:creationId xmlns:a16="http://schemas.microsoft.com/office/drawing/2014/main" id="{917FAEE8-0884-4373-A19D-53A2461A52A4}"/>
              </a:ext>
            </a:extLst>
          </p:cNvPr>
          <p:cNvSpPr>
            <a:spLocks noGrp="1"/>
          </p:cNvSpPr>
          <p:nvPr>
            <p:ph idx="1"/>
          </p:nvPr>
        </p:nvSpPr>
        <p:spPr>
          <a:xfrm>
            <a:off x="838200" y="1895892"/>
            <a:ext cx="10515600" cy="4136608"/>
          </a:xfrm>
        </p:spPr>
        <p:txBody>
          <a:bodyPr>
            <a:normAutofit/>
          </a:bodyPr>
          <a:lstStyle/>
          <a:p>
            <a:r>
              <a:rPr lang="en-US" sz="2400" dirty="0"/>
              <a:t>Apply ice packs to the planned injection sites for 10 minutes before injection and use analgesics as needed to decrease discomfort from ISRs.</a:t>
            </a:r>
          </a:p>
          <a:p>
            <a:r>
              <a:rPr lang="en-US" sz="2400" dirty="0"/>
              <a:t>Administer SC LEN injections at a 90° angle to decrease the risk of ISRs.</a:t>
            </a:r>
          </a:p>
          <a:p>
            <a:r>
              <a:rPr lang="en-US" sz="2400" dirty="0"/>
              <a:t>The day 2 dose of oral LEN is necessary to assure adequate LEN levels during initiation.</a:t>
            </a:r>
          </a:p>
          <a:p>
            <a:r>
              <a:rPr lang="en-US" sz="2400" dirty="0"/>
              <a:t>Supplemental doses of SC LEN are recommended for individuals initiating either strong or moderate CYP3A inducers.</a:t>
            </a:r>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spTree>
    <p:extLst>
      <p:ext uri="{BB962C8B-B14F-4D97-AF65-F5344CB8AC3E}">
        <p14:creationId xmlns:p14="http://schemas.microsoft.com/office/powerpoint/2010/main" val="1682899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660400" y="122654"/>
            <a:ext cx="9717505" cy="1325563"/>
          </a:xfrm>
        </p:spPr>
        <p:txBody>
          <a:bodyPr/>
          <a:lstStyle/>
          <a:p>
            <a:r>
              <a:rPr lang="en-US" dirty="0"/>
              <a:t>Initiation Visit for SC LEN as PrEP</a:t>
            </a:r>
          </a:p>
        </p:txBody>
      </p:sp>
      <p:sp>
        <p:nvSpPr>
          <p:cNvPr id="3" name="Content Placeholder 2">
            <a:extLst>
              <a:ext uri="{FF2B5EF4-FFF2-40B4-BE49-F238E27FC236}">
                <a16:creationId xmlns:a16="http://schemas.microsoft.com/office/drawing/2014/main" id="{917FAEE8-0884-4373-A19D-53A2461A52A4}"/>
              </a:ext>
            </a:extLst>
          </p:cNvPr>
          <p:cNvSpPr>
            <a:spLocks noGrp="1"/>
          </p:cNvSpPr>
          <p:nvPr>
            <p:ph idx="1"/>
          </p:nvPr>
        </p:nvSpPr>
        <p:spPr>
          <a:xfrm>
            <a:off x="660400" y="1286292"/>
            <a:ext cx="10515600" cy="4936708"/>
          </a:xfrm>
        </p:spPr>
        <p:txBody>
          <a:bodyPr>
            <a:normAutofit fontScale="92500" lnSpcReduction="10000"/>
          </a:bodyPr>
          <a:lstStyle/>
          <a:p>
            <a:pPr marL="0" indent="0">
              <a:buNone/>
            </a:pPr>
            <a:r>
              <a:rPr lang="en-US" sz="2000" b="1" dirty="0"/>
              <a:t>Assessment:</a:t>
            </a:r>
          </a:p>
          <a:p>
            <a:r>
              <a:rPr lang="en-US" sz="2000" dirty="0"/>
              <a:t>Assess for signs and symptoms of acute HIV infection. </a:t>
            </a:r>
          </a:p>
          <a:p>
            <a:r>
              <a:rPr lang="en-US" sz="2000" dirty="0"/>
              <a:t>Review prescribed medications and inquire about any over-the-counter medications or supplements for potential drug-drug interactions with LEN.</a:t>
            </a:r>
          </a:p>
          <a:p>
            <a:r>
              <a:rPr lang="en-US" sz="2000" dirty="0"/>
              <a:t>Assess need for additional support for behavioral health, primary care, reproductive health, substance use, housing, or other medical and social services.</a:t>
            </a:r>
          </a:p>
          <a:p>
            <a:pPr marL="0" indent="0">
              <a:buNone/>
            </a:pPr>
            <a:r>
              <a:rPr lang="en-US" sz="2000" b="1" dirty="0"/>
              <a:t>Laboratory testing:</a:t>
            </a:r>
          </a:p>
          <a:p>
            <a:r>
              <a:rPr lang="en-US" sz="2000" dirty="0"/>
              <a:t>Laboratory-based HIV Ag/Ab test within 7 days of initiation or a rapid HIV Ag/Ab test on the day of initiation pending laboratory-based HIV Ag/Ab confirmation</a:t>
            </a:r>
          </a:p>
          <a:p>
            <a:r>
              <a:rPr lang="en-US" sz="2000" dirty="0"/>
              <a:t>HIV RNA PCR assay to rule out acute HIV infection in individuals not already taking and adherent to PrEP</a:t>
            </a:r>
          </a:p>
          <a:p>
            <a:r>
              <a:rPr lang="en-US" sz="2000" dirty="0"/>
              <a:t>STI testing as per routine PrEP protocols (see NYSDOH AI guideline PrEP to Prevent HIV and Promote Sexual Health &gt; Ongoing Laboratory Testing &gt; STI screening) </a:t>
            </a:r>
          </a:p>
          <a:p>
            <a:r>
              <a:rPr lang="en-US" sz="2000" dirty="0"/>
              <a:t>HBsAg, anti-HBs, and anti-HBc testing to rule out active HBV infection and assess need for HBV vaccination if an individual’s hepatitis serologies are unknown or if there was borderline or low-level immunity in the past</a:t>
            </a:r>
          </a:p>
          <a:p>
            <a:pPr marL="0" indent="0">
              <a:buNone/>
            </a:pPr>
            <a:endParaRPr lang="en-US" sz="2000" dirty="0"/>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spTree>
    <p:extLst>
      <p:ext uri="{BB962C8B-B14F-4D97-AF65-F5344CB8AC3E}">
        <p14:creationId xmlns:p14="http://schemas.microsoft.com/office/powerpoint/2010/main" val="2115809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660400" y="122654"/>
            <a:ext cx="9717505" cy="1325563"/>
          </a:xfrm>
        </p:spPr>
        <p:txBody>
          <a:bodyPr/>
          <a:lstStyle/>
          <a:p>
            <a:r>
              <a:rPr lang="en-US" dirty="0"/>
              <a:t>Initiation Visit for SC LEN as PrEP</a:t>
            </a:r>
            <a:r>
              <a:rPr lang="en-US" sz="3600" b="0" dirty="0"/>
              <a:t>,</a:t>
            </a:r>
            <a:r>
              <a:rPr lang="en-US" sz="3600" b="0" i="1" dirty="0"/>
              <a:t> continued</a:t>
            </a:r>
            <a:endParaRPr lang="en-US" b="0" i="1" dirty="0"/>
          </a:p>
        </p:txBody>
      </p:sp>
      <p:sp>
        <p:nvSpPr>
          <p:cNvPr id="3" name="Content Placeholder 2">
            <a:extLst>
              <a:ext uri="{FF2B5EF4-FFF2-40B4-BE49-F238E27FC236}">
                <a16:creationId xmlns:a16="http://schemas.microsoft.com/office/drawing/2014/main" id="{917FAEE8-0884-4373-A19D-53A2461A52A4}"/>
              </a:ext>
            </a:extLst>
          </p:cNvPr>
          <p:cNvSpPr>
            <a:spLocks noGrp="1"/>
          </p:cNvSpPr>
          <p:nvPr>
            <p:ph idx="1"/>
          </p:nvPr>
        </p:nvSpPr>
        <p:spPr>
          <a:xfrm>
            <a:off x="660400" y="1286292"/>
            <a:ext cx="10515600" cy="4936708"/>
          </a:xfrm>
        </p:spPr>
        <p:txBody>
          <a:bodyPr>
            <a:normAutofit fontScale="92500" lnSpcReduction="10000"/>
          </a:bodyPr>
          <a:lstStyle/>
          <a:p>
            <a:pPr marL="0" indent="0">
              <a:buNone/>
            </a:pPr>
            <a:r>
              <a:rPr lang="en-US" sz="2000" b="1" dirty="0"/>
              <a:t>Education:</a:t>
            </a:r>
          </a:p>
          <a:p>
            <a:r>
              <a:rPr lang="en-US" sz="2000" dirty="0"/>
              <a:t>Discuss the importance of adherence to the oral loading dose of LEN and provide the dosing pack for self-administration on the following day (day 2).</a:t>
            </a:r>
          </a:p>
          <a:p>
            <a:r>
              <a:rPr lang="en-US" sz="2000" dirty="0"/>
              <a:t>Discuss potential adverse effects and ways to mitigate discomfort associated with ISRs (e.g., using ice and over-the-counter analgesics).</a:t>
            </a:r>
          </a:p>
          <a:p>
            <a:r>
              <a:rPr lang="en-US" sz="2000" dirty="0"/>
              <a:t>Ensure individuals know how to contact the care team with questions or concerns.</a:t>
            </a:r>
          </a:p>
          <a:p>
            <a:r>
              <a:rPr lang="en-US" sz="2000" dirty="0"/>
              <a:t>Review the timeframe for subsequent injections, and the importance of communication with the care team if an appointment will be rescheduled or missed. </a:t>
            </a:r>
          </a:p>
          <a:p>
            <a:r>
              <a:rPr lang="en-US" sz="2000" dirty="0"/>
              <a:t>Review the availability of oral bridging medication should an injection need to be delayed beyond 28 weeks (6 months plus 2 weeks).</a:t>
            </a:r>
          </a:p>
          <a:p>
            <a:pPr marL="0" indent="0">
              <a:buNone/>
            </a:pPr>
            <a:r>
              <a:rPr lang="en-US" sz="2000" b="1" dirty="0"/>
              <a:t>Follow-up:</a:t>
            </a:r>
          </a:p>
          <a:p>
            <a:r>
              <a:rPr lang="en-US" sz="2000" dirty="0"/>
              <a:t>Schedule the follow-up injection visit for 6 months (plus or minus 2 weeks) from the current visit. </a:t>
            </a:r>
          </a:p>
          <a:p>
            <a:r>
              <a:rPr lang="en-US" sz="2000" dirty="0"/>
              <a:t>Consider an interim 3-month HIV testing and STI screening visit based on risk (can defer HIV/STI screening if the individual is low risk) or plan for interim STI testing at an external laboratory; if appropriate, discuss doxy-PEP for bacterial STI prevention (see NYSDOH AI guideline Doxycycline Post-Exposure Prophylaxis to Prevent Bacterial Sexually Transmitted Infections).</a:t>
            </a:r>
          </a:p>
          <a:p>
            <a:pPr marL="0" indent="0">
              <a:buNone/>
            </a:pPr>
            <a:endParaRPr lang="en-US" sz="2000" dirty="0"/>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spTree>
    <p:extLst>
      <p:ext uri="{BB962C8B-B14F-4D97-AF65-F5344CB8AC3E}">
        <p14:creationId xmlns:p14="http://schemas.microsoft.com/office/powerpoint/2010/main" val="1490538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660400" y="122654"/>
            <a:ext cx="9717505" cy="1325563"/>
          </a:xfrm>
        </p:spPr>
        <p:txBody>
          <a:bodyPr/>
          <a:lstStyle/>
          <a:p>
            <a:r>
              <a:rPr lang="en-US" dirty="0"/>
              <a:t>Continuation Visit for SC LEN as PrEP</a:t>
            </a:r>
          </a:p>
        </p:txBody>
      </p:sp>
      <p:sp>
        <p:nvSpPr>
          <p:cNvPr id="3" name="Content Placeholder 2">
            <a:extLst>
              <a:ext uri="{FF2B5EF4-FFF2-40B4-BE49-F238E27FC236}">
                <a16:creationId xmlns:a16="http://schemas.microsoft.com/office/drawing/2014/main" id="{917FAEE8-0884-4373-A19D-53A2461A52A4}"/>
              </a:ext>
            </a:extLst>
          </p:cNvPr>
          <p:cNvSpPr>
            <a:spLocks noGrp="1"/>
          </p:cNvSpPr>
          <p:nvPr>
            <p:ph idx="1"/>
          </p:nvPr>
        </p:nvSpPr>
        <p:spPr>
          <a:xfrm>
            <a:off x="660400" y="1286292"/>
            <a:ext cx="10515600" cy="4936708"/>
          </a:xfrm>
        </p:spPr>
        <p:txBody>
          <a:bodyPr>
            <a:normAutofit fontScale="92500" lnSpcReduction="10000"/>
          </a:bodyPr>
          <a:lstStyle/>
          <a:p>
            <a:r>
              <a:rPr lang="en-US" sz="2000" dirty="0"/>
              <a:t>Assess for signs and symptoms of acute HIV infection. </a:t>
            </a:r>
          </a:p>
          <a:p>
            <a:r>
              <a:rPr lang="en-US" sz="2000" dirty="0"/>
              <a:t>Confirm continued interest in PrEP and review PrEP options.</a:t>
            </a:r>
          </a:p>
          <a:p>
            <a:r>
              <a:rPr lang="en-US" sz="2000" dirty="0"/>
              <a:t>Assess for ISRs since last visit and review management options.</a:t>
            </a:r>
          </a:p>
          <a:p>
            <a:r>
              <a:rPr lang="en-US" sz="2000" dirty="0"/>
              <a:t>Review prescribed and over-the-counter medications to assess for drug-drug interactions. </a:t>
            </a:r>
          </a:p>
          <a:p>
            <a:r>
              <a:rPr lang="en-US" sz="2000" dirty="0"/>
              <a:t>Confirm a negative laboratory-based HIV Ag/Ab test result within the past 7 days or a rapid Ag/Ab test with a laboratory-based HIV Ag/Ab test on day of visit. A NAAT (HIV viral load test) is not required for on-time dosing.</a:t>
            </a:r>
          </a:p>
          <a:p>
            <a:r>
              <a:rPr lang="en-US" sz="2000" dirty="0"/>
              <a:t>Perform STI screening as per PrEP protocols and discuss doxy-PEP as appropriate (see links above).</a:t>
            </a:r>
          </a:p>
          <a:p>
            <a:r>
              <a:rPr lang="en-US" sz="2000" dirty="0"/>
              <a:t>Schedule the follow-up injection visit for 6 months (plus or minus 2 weeks).</a:t>
            </a:r>
          </a:p>
          <a:p>
            <a:r>
              <a:rPr lang="en-US" sz="2000" dirty="0"/>
              <a:t>Stress the importance of communication with the individual’s care team for any changes to scheduled visits or insurance.</a:t>
            </a:r>
          </a:p>
          <a:p>
            <a:r>
              <a:rPr lang="en-US" sz="2000" dirty="0"/>
              <a:t>Review the availability of oral bridging medication should an injection need to be delayed beyond 28 weeks (6 months plus 2 weeks).</a:t>
            </a:r>
          </a:p>
          <a:p>
            <a:r>
              <a:rPr lang="en-US" sz="2000" dirty="0"/>
              <a:t>Assess need for additional support for behavioral health, primary care, reproductive health, substance use, housing, or other medical and social services.</a:t>
            </a:r>
          </a:p>
          <a:p>
            <a:endParaRPr lang="en-US" sz="2000" dirty="0"/>
          </a:p>
          <a:p>
            <a:pPr marL="0" indent="0">
              <a:buNone/>
            </a:pPr>
            <a:endParaRPr lang="en-US" sz="2000" dirty="0"/>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spTree>
    <p:extLst>
      <p:ext uri="{BB962C8B-B14F-4D97-AF65-F5344CB8AC3E}">
        <p14:creationId xmlns:p14="http://schemas.microsoft.com/office/powerpoint/2010/main" val="1807913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4CB3-13D9-4A4F-B14E-3AA305F30E76}"/>
              </a:ext>
            </a:extLst>
          </p:cNvPr>
          <p:cNvSpPr>
            <a:spLocks noGrp="1"/>
          </p:cNvSpPr>
          <p:nvPr>
            <p:ph type="title"/>
          </p:nvPr>
        </p:nvSpPr>
        <p:spPr>
          <a:xfrm>
            <a:off x="660400" y="122654"/>
            <a:ext cx="9717505" cy="1325563"/>
          </a:xfrm>
        </p:spPr>
        <p:txBody>
          <a:bodyPr/>
          <a:lstStyle/>
          <a:p>
            <a:r>
              <a:rPr lang="en-US" dirty="0"/>
              <a:t>Managing Missed Injections</a:t>
            </a:r>
          </a:p>
        </p:txBody>
      </p:sp>
      <p:sp>
        <p:nvSpPr>
          <p:cNvPr id="3" name="Content Placeholder 2">
            <a:extLst>
              <a:ext uri="{FF2B5EF4-FFF2-40B4-BE49-F238E27FC236}">
                <a16:creationId xmlns:a16="http://schemas.microsoft.com/office/drawing/2014/main" id="{917FAEE8-0884-4373-A19D-53A2461A52A4}"/>
              </a:ext>
            </a:extLst>
          </p:cNvPr>
          <p:cNvSpPr>
            <a:spLocks noGrp="1"/>
          </p:cNvSpPr>
          <p:nvPr>
            <p:ph idx="1"/>
          </p:nvPr>
        </p:nvSpPr>
        <p:spPr>
          <a:xfrm>
            <a:off x="660400" y="1286292"/>
            <a:ext cx="10515600" cy="4936708"/>
          </a:xfrm>
        </p:spPr>
        <p:txBody>
          <a:bodyPr>
            <a:normAutofit/>
          </a:bodyPr>
          <a:lstStyle/>
          <a:p>
            <a:r>
              <a:rPr lang="en-US" sz="2400" b="1" dirty="0"/>
              <a:t>Planned missed injection &gt;14 days late (&gt;28 weeks since the last injection):</a:t>
            </a:r>
            <a:r>
              <a:rPr lang="en-US" sz="2400" dirty="0"/>
              <a:t> If an individual misses their LEN injection for a planned reason, initiate oral LEN 300 mg once every 7 days (beginning when the injection is due) and continue until SC LEN can be administered, up to a maximum of 6 months (26 weeks). If the injection is missed beyond 6 months (i.e., more than 52 weeks since the last injection), transition the individual to another </a:t>
            </a:r>
            <a:r>
              <a:rPr lang="en-US" sz="2400" dirty="0" err="1"/>
              <a:t>PrEP</a:t>
            </a:r>
            <a:r>
              <a:rPr lang="en-US" sz="2400" dirty="0"/>
              <a:t> regimen if they plan to continue </a:t>
            </a:r>
            <a:r>
              <a:rPr lang="en-US" sz="2400" dirty="0" err="1"/>
              <a:t>PrEP.</a:t>
            </a:r>
            <a:r>
              <a:rPr lang="en-US" sz="2400" dirty="0"/>
              <a:t> If oral LEN is not available for bridging, prescribe another oral </a:t>
            </a:r>
            <a:r>
              <a:rPr lang="en-US" sz="2400" dirty="0" err="1"/>
              <a:t>PrEP</a:t>
            </a:r>
            <a:r>
              <a:rPr lang="en-US" sz="2400" dirty="0"/>
              <a:t> regimen.</a:t>
            </a:r>
          </a:p>
          <a:p>
            <a:r>
              <a:rPr lang="en-US" sz="2400" b="1" dirty="0"/>
              <a:t>Unplanned missed injection &gt;14 days late (&gt;28 weeks since the last injection):</a:t>
            </a:r>
            <a:r>
              <a:rPr lang="en-US" sz="2400" dirty="0"/>
              <a:t> If an individual misses their SC LEN injection for an unplanned reason, determine why the individual is unable to return and refer them for appropriate services as needed. Offer the individual oral LEN or another oral PrEP regimen as noted above for planned missed injections. </a:t>
            </a:r>
          </a:p>
        </p:txBody>
      </p:sp>
      <p:sp>
        <p:nvSpPr>
          <p:cNvPr id="4" name="Footer Placeholder 3">
            <a:extLst>
              <a:ext uri="{FF2B5EF4-FFF2-40B4-BE49-F238E27FC236}">
                <a16:creationId xmlns:a16="http://schemas.microsoft.com/office/drawing/2014/main" id="{BC1B3E2F-8AA5-4D80-AB7C-B9FDB1D76A2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2DB2B-C9A5-4FBC-BE7F-041384B055F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572503-5B07-4801-9B34-455673DDF529}"/>
              </a:ext>
            </a:extLst>
          </p:cNvPr>
          <p:cNvSpPr>
            <a:spLocks noGrp="1"/>
          </p:cNvSpPr>
          <p:nvPr>
            <p:ph type="dt" sz="half" idx="2"/>
          </p:nvPr>
        </p:nvSpPr>
        <p:spPr/>
        <p:txBody>
          <a:bodyPr/>
          <a:lstStyle/>
          <a:p>
            <a:r>
              <a:rPr lang="en-US" sz="1200" dirty="0">
                <a:solidFill>
                  <a:schemeClr val="bg1">
                    <a:lumMod val="50000"/>
                  </a:schemeClr>
                </a:solidFill>
              </a:rPr>
              <a:t>JULY 2025</a:t>
            </a:r>
          </a:p>
        </p:txBody>
      </p:sp>
    </p:spTree>
    <p:extLst>
      <p:ext uri="{BB962C8B-B14F-4D97-AF65-F5344CB8AC3E}">
        <p14:creationId xmlns:p14="http://schemas.microsoft.com/office/powerpoint/2010/main" val="1896334497"/>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TotalTime>
  <Words>2476</Words>
  <Application>Microsoft Office PowerPoint</Application>
  <PresentationFormat>Widescreen</PresentationFormat>
  <Paragraphs>200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Content</vt:lpstr>
      <vt:lpstr>PowerPoint Presentation</vt:lpstr>
      <vt:lpstr>Purpose of This Guideline</vt:lpstr>
      <vt:lpstr>Recommendations</vt:lpstr>
      <vt:lpstr>Dosing, Preparation, and Administration of SC LEN as PrEP</vt:lpstr>
      <vt:lpstr>Key Points: Dosing, Administration, and Other Considerations</vt:lpstr>
      <vt:lpstr>Initiation Visit for SC LEN as PrEP</vt:lpstr>
      <vt:lpstr>Initiation Visit for SC LEN as PrEP, continued</vt:lpstr>
      <vt:lpstr>Continuation Visit for SC LEN as PrEP</vt:lpstr>
      <vt:lpstr>Managing Missed Injections</vt:lpstr>
      <vt:lpstr>Implementation Strategies for SC LEN as PrEP</vt:lpstr>
      <vt:lpstr>Benefits of Available PrEP Regimens </vt:lpstr>
      <vt:lpstr>Limitations of Available PrEP Regimens </vt:lpstr>
      <vt:lpstr>Risks of Available PrEP Regimens </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 Gribble</cp:lastModifiedBy>
  <cp:revision>67</cp:revision>
  <dcterms:created xsi:type="dcterms:W3CDTF">2022-05-26T16:37:43Z</dcterms:created>
  <dcterms:modified xsi:type="dcterms:W3CDTF">2025-07-14T15:04:42Z</dcterms:modified>
</cp:coreProperties>
</file>