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9" r:id="rId3"/>
    <p:sldId id="260" r:id="rId4"/>
    <p:sldId id="261" r:id="rId5"/>
    <p:sldId id="262" r:id="rId6"/>
    <p:sldId id="270" r:id="rId7"/>
    <p:sldId id="263" r:id="rId8"/>
    <p:sldId id="264" r:id="rId9"/>
    <p:sldId id="265" r:id="rId10"/>
    <p:sldId id="266" r:id="rId11"/>
    <p:sldId id="271" r:id="rId12"/>
    <p:sldId id="272" r:id="rId13"/>
    <p:sldId id="273" r:id="rId14"/>
    <p:sldId id="274" r:id="rId15"/>
    <p:sldId id="279" r:id="rId16"/>
    <p:sldId id="276" r:id="rId17"/>
    <p:sldId id="280" r:id="rId18"/>
    <p:sldId id="277" r:id="rId19"/>
    <p:sldId id="278" r:id="rId20"/>
    <p:sldId id="281" r:id="rId21"/>
    <p:sldId id="282" r:id="rId22"/>
    <p:sldId id="257" r:id="rId23"/>
    <p:sldId id="25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01" d="100"/>
          <a:sy n="101" d="100"/>
        </p:scale>
        <p:origin x="144" y="6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2/24/2026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1746671168"/>
              </p:ext>
            </p:extLst>
          </p:nvPr>
        </p:nvGraphicFramePr>
        <p:xfrm>
          <a:off x="1959811" y="2532423"/>
          <a:ext cx="8128000" cy="222504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2965091158"/>
                    </a:ext>
                  </a:extLst>
                </a:gridCol>
                <a:gridCol w="2032000">
                  <a:extLst>
                    <a:ext uri="{9D8B030D-6E8A-4147-A177-3AD203B41FA5}">
                      <a16:colId xmlns:a16="http://schemas.microsoft.com/office/drawing/2014/main" val="1943214951"/>
                    </a:ext>
                  </a:extLst>
                </a:gridCol>
                <a:gridCol w="2032000">
                  <a:extLst>
                    <a:ext uri="{9D8B030D-6E8A-4147-A177-3AD203B41FA5}">
                      <a16:colId xmlns:a16="http://schemas.microsoft.com/office/drawing/2014/main" val="2036904806"/>
                    </a:ext>
                  </a:extLst>
                </a:gridCol>
                <a:gridCol w="20320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JUNE 2023</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JUNE 2023</a:t>
            </a:r>
          </a:p>
        </p:txBody>
      </p:sp>
      <p:pic>
        <p:nvPicPr>
          <p:cNvPr id="9" name="Picture 8">
            <a:extLst>
              <a:ext uri="{FF2B5EF4-FFF2-40B4-BE49-F238E27FC236}">
                <a16:creationId xmlns:a16="http://schemas.microsoft.com/office/drawing/2014/main" id="{69419B7B-4FAE-46C3-96D6-70ADB829F7B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dc.gov/vaccines/hcp/imz-schedules/downloads/adult/adult-combined-schedule.pdf" TargetMode="External"/><Relationship Id="rId2" Type="http://schemas.openxmlformats.org/officeDocument/2006/relationships/hyperlink" Target="https://www.cdc.gov/mmwr/volumes/74/wr/pdfs/mm7432a2-H.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hivguidelines.org/guideline/hiv-care-resources/?mytab=tab_3&amp;mycollection=hiv-care" TargetMode="External"/><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2a.cdc.gov/vaccines/m/pneumo/agegroup.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viremic.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dc.gov/vaccines/covid-19/clinical-considerations/interim-considerations-us.html" TargetMode="External"/><Relationship Id="rId2" Type="http://schemas.openxmlformats.org/officeDocument/2006/relationships/hyperlink" Target="https://www.fda.gov/vaccines-blood-biologics/vaccines/vaccines-licensed-use-united-states" TargetMode="External"/><Relationship Id="rId1" Type="http://schemas.openxmlformats.org/officeDocument/2006/relationships/slideLayout" Target="../slideLayouts/slideLayout2.xml"/><Relationship Id="rId4" Type="http://schemas.openxmlformats.org/officeDocument/2006/relationships/hyperlink" Target="https://www.cdc.gov/vaccines/covid-19/clinical-considerations/interim-considerations-us.html#:~:text=Description%20of%20moderate%20and%20severe%20immunocompromising%20conditions%20and%20treatmen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fda.gov/vaccines-blood-biologics/prehevbrio" TargetMode="External"/><Relationship Id="rId2" Type="http://schemas.openxmlformats.org/officeDocument/2006/relationships/hyperlink" Target="https://www.cdc.gov/vaccines/hcp/imz-schedules/downloads/adult/adult-combined-schedule.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Immunizations for Adults With HIV</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APRIL 2025</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a:t>Human Papillomavirus (HPV)</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3629449731"/>
              </p:ext>
            </p:extLst>
          </p:nvPr>
        </p:nvGraphicFramePr>
        <p:xfrm>
          <a:off x="838200" y="1555750"/>
          <a:ext cx="10515600" cy="434848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Human Papillomavirus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a:t>
                      </a:r>
                    </a:p>
                  </a:txBody>
                  <a:tcPr/>
                </a:tc>
                <a:tc>
                  <a:txBody>
                    <a:bodyPr/>
                    <a:lstStyle/>
                    <a:p>
                      <a:pPr marL="0" indent="0">
                        <a:buFont typeface="Arial" panose="020B0604020202020204" pitchFamily="34" charset="0"/>
                        <a:buNone/>
                      </a:pPr>
                      <a:r>
                        <a:rPr lang="en-US" sz="1600" dirty="0"/>
                        <a:t>Gardasil 9</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sz="1600" dirty="0"/>
                        <a:t>All patients 9 to 45 years old who were not previously vaccinated or did not receive a complete 3-dose series</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sz="1600" kern="1200" dirty="0">
                          <a:solidFill>
                            <a:schemeClr val="tx1"/>
                          </a:solidFill>
                          <a:effectLst/>
                          <a:latin typeface="+mn-lt"/>
                          <a:ea typeface="+mn-ea"/>
                          <a:cs typeface="+mn-cs"/>
                        </a:rPr>
                        <a:t>Administer through age 45 years as a 3-dose series according to CDC </a:t>
                      </a:r>
                      <a:r>
                        <a:rPr lang="en-US" sz="1600" i="0" u="sng" kern="1200" dirty="0">
                          <a:solidFill>
                            <a:srgbClr val="0563C1"/>
                          </a:solidFill>
                          <a:effectLst/>
                          <a:latin typeface="+mn-lt"/>
                          <a:ea typeface="+mn-ea"/>
                          <a:cs typeface="+mn-cs"/>
                          <a:hlinkClick r:id="rId2">
                            <a:extLst>
                              <a:ext uri="{A12FA001-AC4F-418D-AE19-62706E023703}">
                                <ahyp:hlinkClr xmlns:ahyp="http://schemas.microsoft.com/office/drawing/2018/hyperlinkcolor" val="tx"/>
                              </a:ext>
                            </a:extLst>
                          </a:hlinkClick>
                        </a:rPr>
                        <a:t>Adult Immunization Schedule</a:t>
                      </a:r>
                      <a:endParaRPr lang="en-US" sz="1400" u="sng" dirty="0">
                        <a:solidFill>
                          <a:schemeClr val="tx1"/>
                        </a:solidFill>
                      </a:endParaRPr>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sz="1600" dirty="0"/>
                        <a:t>None</a:t>
                      </a:r>
                    </a:p>
                  </a:txBody>
                  <a:tcPr/>
                </a:tc>
                <a:extLst>
                  <a:ext uri="{0D108BD9-81ED-4DB2-BD59-A6C34878D82A}">
                    <a16:rowId xmlns:a16="http://schemas.microsoft.com/office/drawing/2014/main" val="1856985005"/>
                  </a:ext>
                </a:extLst>
              </a:tr>
              <a:tr h="370840">
                <a:tc>
                  <a:txBody>
                    <a:bodyPr/>
                    <a:lstStyle/>
                    <a:p>
                      <a:pPr marL="0" indent="0">
                        <a:buFont typeface="Arial" panose="020B0604020202020204" pitchFamily="34" charset="0"/>
                        <a:buNone/>
                      </a:pPr>
                      <a:r>
                        <a:rPr lang="en-US" b="1" dirty="0"/>
                        <a:t>Comments</a:t>
                      </a:r>
                    </a:p>
                  </a:txBody>
                  <a:tcPr/>
                </a:tc>
                <a:tc>
                  <a:txBody>
                    <a:bodyPr/>
                    <a:lstStyle/>
                    <a:p>
                      <a:pPr marL="137160" indent="-137160">
                        <a:buFont typeface="Arial" panose="020B0604020202020204" pitchFamily="34" charset="0"/>
                        <a:buChar char="•"/>
                      </a:pPr>
                      <a:r>
                        <a:rPr lang="en-US" sz="1600" dirty="0"/>
                        <a:t>A 2-dose schedule is not recommended.</a:t>
                      </a:r>
                    </a:p>
                    <a:p>
                      <a:pPr marL="137160" indent="-137160">
                        <a:buFont typeface="Arial" panose="020B0604020202020204" pitchFamily="34" charset="0"/>
                        <a:buChar char="•"/>
                      </a:pPr>
                      <a:r>
                        <a:rPr lang="en-US" sz="1600" dirty="0"/>
                        <a:t>Because of the broader coverage offered by the 9-valent HPV vaccine, it is the only HPV vaccine currently available in the United States.</a:t>
                      </a:r>
                    </a:p>
                    <a:p>
                      <a:pPr marL="137160" indent="-137160">
                        <a:buFont typeface="Arial" panose="020B0604020202020204" pitchFamily="34" charset="0"/>
                        <a:buChar char="•"/>
                      </a:pPr>
                      <a:r>
                        <a:rPr lang="en-US" sz="1600" dirty="0"/>
                        <a:t>Although the 9-valent vaccine has not been specifically studied in people with HIV, it is expected that the response will be the same in this population as with the quadrivalent vaccine.</a:t>
                      </a:r>
                    </a:p>
                    <a:p>
                      <a:pPr marL="137160" indent="-137160">
                        <a:buFont typeface="Arial" panose="020B0604020202020204" pitchFamily="34" charset="0"/>
                        <a:buChar char="•"/>
                      </a:pPr>
                      <a:r>
                        <a:rPr lang="en-US" sz="1600" dirty="0"/>
                        <a:t>Follow recommendations for cervical and anal cancer screening in NYSDOH AI guidelines Screening for Cervical Dysplasia and Cancer in Adults With HIV and Screening for Anal Dysplasia and Cancer in Adults With HIV.</a:t>
                      </a:r>
                    </a:p>
                    <a:p>
                      <a:pPr marL="137160" indent="-137160">
                        <a:buFont typeface="Arial" panose="020B0604020202020204" pitchFamily="34" charset="0"/>
                        <a:buChar char="•"/>
                      </a:pPr>
                      <a:r>
                        <a:rPr lang="en-US" sz="1600" dirty="0"/>
                        <a:t>Covered by HRSA Vaccine Injury Compensation Program</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1574708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a:t>Influenza</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541003371"/>
              </p:ext>
            </p:extLst>
          </p:nvPr>
        </p:nvGraphicFramePr>
        <p:xfrm>
          <a:off x="838199" y="1825625"/>
          <a:ext cx="10515600" cy="303784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Influenza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0" indent="0">
                        <a:buFont typeface="Arial" panose="020B0604020202020204" pitchFamily="34" charset="0"/>
                        <a:buNone/>
                      </a:pPr>
                      <a:r>
                        <a:rPr lang="en-US" sz="1800" kern="1200" dirty="0">
                          <a:solidFill>
                            <a:schemeClr val="tx1"/>
                          </a:solidFill>
                          <a:effectLst/>
                          <a:latin typeface="+mn-lt"/>
                          <a:ea typeface="+mn-ea"/>
                          <a:cs typeface="+mn-cs"/>
                        </a:rPr>
                        <a:t>See Table 1 in CDC </a:t>
                      </a:r>
                      <a:r>
                        <a:rPr lang="en-US" sz="1800" i="0" u="sng" kern="1200" dirty="0">
                          <a:solidFill>
                            <a:schemeClr val="tx1"/>
                          </a:solidFill>
                          <a:effectLst/>
                          <a:latin typeface="+mn-lt"/>
                          <a:ea typeface="+mn-ea"/>
                          <a:cs typeface="+mn-cs"/>
                          <a:hlinkClick r:id="rId2"/>
                        </a:rPr>
                        <a:t>Prevention and Control of Seasonal Influenza with Vaccines: Recommendations of the Advisory Committee on Immunization Practices — United States, 2025–26 Influenza Season</a:t>
                      </a:r>
                      <a:endParaRPr lang="en-US" dirty="0"/>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dirty="0"/>
                        <a:t>All adults with HIV</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sz="1800" kern="1200" dirty="0">
                          <a:solidFill>
                            <a:schemeClr val="tx1"/>
                          </a:solidFill>
                          <a:effectLst/>
                          <a:latin typeface="+mn-lt"/>
                          <a:ea typeface="+mn-ea"/>
                          <a:cs typeface="+mn-cs"/>
                        </a:rPr>
                        <a:t>Administer annually during flu season (October through May) according to CDC </a:t>
                      </a:r>
                      <a:r>
                        <a:rPr lang="en-US" sz="1800" i="0" u="sng" kern="1200" dirty="0">
                          <a:solidFill>
                            <a:schemeClr val="tx1"/>
                          </a:solidFill>
                          <a:effectLst/>
                          <a:latin typeface="+mn-lt"/>
                          <a:ea typeface="+mn-ea"/>
                          <a:cs typeface="+mn-cs"/>
                          <a:hlinkClick r:id="rId3"/>
                        </a:rPr>
                        <a:t>Adult Immunization Schedule</a:t>
                      </a:r>
                      <a:endParaRPr lang="en-US" dirty="0"/>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dirty="0"/>
                        <a:t>None</a:t>
                      </a:r>
                    </a:p>
                  </a:txBody>
                  <a:tcPr/>
                </a:tc>
                <a:extLst>
                  <a:ext uri="{0D108BD9-81ED-4DB2-BD59-A6C34878D82A}">
                    <a16:rowId xmlns:a16="http://schemas.microsoft.com/office/drawing/2014/main" val="1856985005"/>
                  </a:ext>
                </a:extLst>
              </a:tr>
              <a:tr h="370840">
                <a:tc>
                  <a:txBody>
                    <a:bodyPr/>
                    <a:lstStyle/>
                    <a:p>
                      <a:pPr marL="0" indent="0">
                        <a:buFont typeface="Arial" panose="020B0604020202020204" pitchFamily="34" charset="0"/>
                        <a:buNone/>
                      </a:pPr>
                      <a:r>
                        <a:rPr lang="en-US" b="1" dirty="0"/>
                        <a:t>Comments</a:t>
                      </a:r>
                    </a:p>
                  </a:txBody>
                  <a:tcPr/>
                </a:tc>
                <a:tc>
                  <a:txBody>
                    <a:bodyPr/>
                    <a:lstStyle/>
                    <a:p>
                      <a:pPr marL="0" indent="0">
                        <a:buFont typeface="Arial" panose="020B0604020202020204" pitchFamily="34" charset="0"/>
                        <a:buNone/>
                      </a:pPr>
                      <a:r>
                        <a:rPr lang="en-US" dirty="0"/>
                        <a:t>Covered by HRSA Vaccine Injury Compensation Program</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1735662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a:t>Measles, Mumps, Rubella (MMR)</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2978391390"/>
              </p:ext>
            </p:extLst>
          </p:nvPr>
        </p:nvGraphicFramePr>
        <p:xfrm>
          <a:off x="838199" y="1825625"/>
          <a:ext cx="10515600" cy="386080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Measles, Mumps, Rubella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0" indent="0">
                        <a:buFont typeface="Arial" panose="020B0604020202020204" pitchFamily="34" charset="0"/>
                        <a:buNone/>
                      </a:pPr>
                      <a:r>
                        <a:rPr lang="en-US" dirty="0"/>
                        <a:t>M-M-R II</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dirty="0"/>
                        <a:t>For patients with CD4 counts ≥200 cells/mm</a:t>
                      </a:r>
                      <a:r>
                        <a:rPr lang="en-US" baseline="30000" dirty="0"/>
                        <a:t>3</a:t>
                      </a:r>
                      <a:r>
                        <a:rPr lang="en-US" dirty="0"/>
                        <a:t> for ≥6 months who do not have evidence of MMR immunity</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dirty="0"/>
                        <a:t>Administer according to the CDC </a:t>
                      </a:r>
                      <a:r>
                        <a:rPr lang="en-US" dirty="0">
                          <a:hlinkClick r:id="rId2"/>
                        </a:rPr>
                        <a:t>Adult Immunization Schedule</a:t>
                      </a:r>
                      <a:endParaRPr lang="en-US" dirty="0"/>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dirty="0"/>
                        <a:t>Recommended only in the setting of an outbreak</a:t>
                      </a:r>
                    </a:p>
                  </a:txBody>
                  <a:tcPr/>
                </a:tc>
                <a:extLst>
                  <a:ext uri="{0D108BD9-81ED-4DB2-BD59-A6C34878D82A}">
                    <a16:rowId xmlns:a16="http://schemas.microsoft.com/office/drawing/2014/main" val="1856985005"/>
                  </a:ext>
                </a:extLst>
              </a:tr>
              <a:tr h="370840">
                <a:tc>
                  <a:txBody>
                    <a:bodyPr/>
                    <a:lstStyle/>
                    <a:p>
                      <a:pPr marL="0" indent="0">
                        <a:buFont typeface="Arial" panose="020B0604020202020204" pitchFamily="34" charset="0"/>
                        <a:buNone/>
                      </a:pPr>
                      <a:r>
                        <a:rPr lang="en-US" b="1" dirty="0"/>
                        <a:t>Comments</a:t>
                      </a:r>
                    </a:p>
                  </a:txBody>
                  <a:tcPr/>
                </a:tc>
                <a:tc>
                  <a:txBody>
                    <a:bodyPr/>
                    <a:lstStyle/>
                    <a:p>
                      <a:pPr marL="137160" indent="-137160">
                        <a:buFont typeface="Arial" panose="020B0604020202020204" pitchFamily="34" charset="0"/>
                        <a:buChar char="•"/>
                      </a:pPr>
                      <a:r>
                        <a:rPr lang="en-US" dirty="0"/>
                        <a:t>Contraindicated for patients with CD4 counts &lt;200 cells/mm</a:t>
                      </a:r>
                      <a:r>
                        <a:rPr lang="en-US" baseline="30000" dirty="0"/>
                        <a:t>3</a:t>
                      </a:r>
                    </a:p>
                    <a:p>
                      <a:pPr marL="137160" indent="-137160">
                        <a:buFont typeface="Arial" panose="020B0604020202020204" pitchFamily="34" charset="0"/>
                        <a:buChar char="•"/>
                      </a:pPr>
                      <a:r>
                        <a:rPr lang="en-US" dirty="0"/>
                        <a:t>The MMR + varicella vaccine (ProQuad) should not be substituted for the MMR vaccine.</a:t>
                      </a:r>
                    </a:p>
                    <a:p>
                      <a:pPr marL="137160" indent="-137160">
                        <a:buFont typeface="Arial" panose="020B0604020202020204" pitchFamily="34" charset="0"/>
                        <a:buChar char="•"/>
                      </a:pPr>
                      <a:r>
                        <a:rPr lang="en-US" dirty="0"/>
                        <a:t>Those who previously received 2 doses of a mumps-containing vaccine and are at increased risk for mumps in the setting of an outbreak should receive a third dose to improve protection against mumps disease and related complications.</a:t>
                      </a:r>
                    </a:p>
                    <a:p>
                      <a:pPr marL="137160" indent="-137160">
                        <a:buFont typeface="Arial" panose="020B0604020202020204" pitchFamily="34" charset="0"/>
                        <a:buChar char="•"/>
                      </a:pPr>
                      <a:r>
                        <a:rPr lang="en-US" dirty="0"/>
                        <a:t>Covered by HRSA Vaccine Injury Compensation Program</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1193871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a:t>Meningococcal Serotypes A,C, W, and Y (</a:t>
            </a:r>
            <a:r>
              <a:rPr lang="en-US" dirty="0" err="1"/>
              <a:t>MenACWY</a:t>
            </a:r>
            <a:r>
              <a:rPr lang="en-US" dirty="0"/>
              <a:t>)</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1202343907"/>
              </p:ext>
            </p:extLst>
          </p:nvPr>
        </p:nvGraphicFramePr>
        <p:xfrm>
          <a:off x="838199" y="1825625"/>
          <a:ext cx="10515600" cy="382524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Meningococcal Serotypes A,C, W, and Y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137160" indent="-137160">
                        <a:buFont typeface="Arial" panose="020B0604020202020204" pitchFamily="34" charset="0"/>
                        <a:buChar char="•"/>
                      </a:pPr>
                      <a:r>
                        <a:rPr lang="en-US" sz="1600" dirty="0"/>
                        <a:t>Menactra (</a:t>
                      </a:r>
                      <a:r>
                        <a:rPr lang="en-US" sz="1600" dirty="0" err="1"/>
                        <a:t>MenACWY</a:t>
                      </a:r>
                      <a:r>
                        <a:rPr lang="en-US" sz="1600" dirty="0"/>
                        <a:t>-D)</a:t>
                      </a:r>
                    </a:p>
                    <a:p>
                      <a:pPr marL="137160" indent="-137160">
                        <a:buFont typeface="Arial" panose="020B0604020202020204" pitchFamily="34" charset="0"/>
                        <a:buChar char="•"/>
                      </a:pPr>
                      <a:r>
                        <a:rPr lang="en-US" sz="1600" dirty="0"/>
                        <a:t>Menveo (</a:t>
                      </a:r>
                      <a:r>
                        <a:rPr lang="en-US" sz="1600" dirty="0" err="1"/>
                        <a:t>MenACWY</a:t>
                      </a:r>
                      <a:r>
                        <a:rPr lang="en-US" sz="1600" dirty="0"/>
                        <a:t>-CRM)</a:t>
                      </a:r>
                    </a:p>
                    <a:p>
                      <a:pPr marL="137160" indent="-137160">
                        <a:buFont typeface="Arial" panose="020B0604020202020204" pitchFamily="34" charset="0"/>
                        <a:buChar char="•"/>
                      </a:pPr>
                      <a:r>
                        <a:rPr lang="en-US" sz="1600" dirty="0"/>
                        <a:t>MenQuadfi (</a:t>
                      </a:r>
                      <a:r>
                        <a:rPr lang="en-US" sz="1600" dirty="0" err="1"/>
                        <a:t>MenACWY</a:t>
                      </a:r>
                      <a:r>
                        <a:rPr lang="en-US" sz="1600" dirty="0"/>
                        <a:t>-TT)</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sz="1600" dirty="0"/>
                        <a:t>All patients with HIV</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137160" indent="-137160">
                        <a:buFont typeface="Arial" panose="020B0604020202020204" pitchFamily="34" charset="0"/>
                        <a:buChar char="•"/>
                      </a:pPr>
                      <a:r>
                        <a:rPr lang="en-US" sz="1600" dirty="0"/>
                        <a:t>Administer 2 doses of </a:t>
                      </a:r>
                      <a:r>
                        <a:rPr lang="en-US" sz="1600" dirty="0" err="1"/>
                        <a:t>MenACWY</a:t>
                      </a:r>
                      <a:r>
                        <a:rPr lang="en-US" sz="1600" dirty="0"/>
                        <a:t> vaccine ≥8 weeks apart in those not previously vaccinated.</a:t>
                      </a:r>
                    </a:p>
                    <a:p>
                      <a:pPr marL="137160" indent="-137160">
                        <a:buFont typeface="Arial" panose="020B0604020202020204" pitchFamily="34" charset="0"/>
                        <a:buChar char="•"/>
                      </a:pPr>
                      <a:r>
                        <a:rPr lang="en-US" sz="1600" dirty="0"/>
                        <a:t>For those previously vaccinated with 1 dose of </a:t>
                      </a:r>
                      <a:r>
                        <a:rPr lang="en-US" sz="1600" dirty="0" err="1"/>
                        <a:t>MenACWY</a:t>
                      </a:r>
                      <a:r>
                        <a:rPr lang="en-US" sz="1600" dirty="0"/>
                        <a:t> vaccine, administer the second dose at the earliest opportunity ≥8 weeks after the previous dose.</a:t>
                      </a:r>
                    </a:p>
                    <a:p>
                      <a:pPr marL="137160" indent="-137160">
                        <a:buFont typeface="Arial" panose="020B0604020202020204" pitchFamily="34" charset="0"/>
                        <a:buChar char="•"/>
                      </a:pPr>
                      <a:r>
                        <a:rPr lang="en-US" sz="1600" dirty="0"/>
                        <a:t>See CDC </a:t>
                      </a:r>
                      <a:r>
                        <a:rPr lang="en-US" sz="1600" dirty="0">
                          <a:hlinkClick r:id="rId2"/>
                        </a:rPr>
                        <a:t>Adult Immunization Schedule</a:t>
                      </a:r>
                      <a:endParaRPr lang="en-US" sz="1600" dirty="0"/>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sz="1600" dirty="0"/>
                        <a:t>Administer 1 booster dose of </a:t>
                      </a:r>
                      <a:r>
                        <a:rPr lang="en-US" sz="1600" dirty="0" err="1"/>
                        <a:t>MenACWY</a:t>
                      </a:r>
                      <a:r>
                        <a:rPr lang="en-US" sz="1600" dirty="0"/>
                        <a:t> vaccine every 5 years.</a:t>
                      </a:r>
                    </a:p>
                  </a:txBody>
                  <a:tcPr/>
                </a:tc>
                <a:extLst>
                  <a:ext uri="{0D108BD9-81ED-4DB2-BD59-A6C34878D82A}">
                    <a16:rowId xmlns:a16="http://schemas.microsoft.com/office/drawing/2014/main" val="1856985005"/>
                  </a:ext>
                </a:extLst>
              </a:tr>
              <a:tr h="370840">
                <a:tc>
                  <a:txBody>
                    <a:bodyPr/>
                    <a:lstStyle/>
                    <a:p>
                      <a:pPr marL="0" indent="0">
                        <a:buFont typeface="Arial" panose="020B0604020202020204" pitchFamily="34" charset="0"/>
                        <a:buNone/>
                      </a:pPr>
                      <a:r>
                        <a:rPr lang="en-US" b="1" dirty="0"/>
                        <a:t>Comments</a:t>
                      </a:r>
                    </a:p>
                  </a:txBody>
                  <a:tcPr/>
                </a:tc>
                <a:tc>
                  <a:txBody>
                    <a:bodyPr/>
                    <a:lstStyle/>
                    <a:p>
                      <a:pPr marL="137160" indent="-137160">
                        <a:buFont typeface="Arial" panose="020B0604020202020204" pitchFamily="34" charset="0"/>
                        <a:buChar char="•"/>
                      </a:pPr>
                      <a:r>
                        <a:rPr lang="en-US" sz="1600" dirty="0" err="1"/>
                        <a:t>MenACWY</a:t>
                      </a:r>
                      <a:r>
                        <a:rPr lang="en-US" sz="1600" dirty="0"/>
                        <a:t>-D should not be administered until ≥4 weeks after pneumococcal conjugate vaccine.</a:t>
                      </a:r>
                    </a:p>
                    <a:p>
                      <a:pPr marL="137160" indent="-137160">
                        <a:buFont typeface="Arial" panose="020B0604020202020204" pitchFamily="34" charset="0"/>
                        <a:buChar char="•"/>
                      </a:pPr>
                      <a:r>
                        <a:rPr lang="en-US" sz="1600" dirty="0"/>
                        <a:t>See </a:t>
                      </a:r>
                      <a:r>
                        <a:rPr lang="en-US" sz="1600" dirty="0">
                          <a:hlinkClick r:id="rId3"/>
                        </a:rPr>
                        <a:t>Meningococcal Disease: NYSDOH Health Advisory and Vaccine Recommendations</a:t>
                      </a:r>
                      <a:endParaRPr lang="en-US" sz="1600" dirty="0"/>
                    </a:p>
                    <a:p>
                      <a:pPr marL="137160" indent="-137160">
                        <a:buFont typeface="Arial" panose="020B0604020202020204" pitchFamily="34" charset="0"/>
                        <a:buChar char="•"/>
                      </a:pPr>
                      <a:r>
                        <a:rPr lang="en-US" sz="1600" dirty="0"/>
                        <a:t>Covered by HRSA Vaccine Injury Compensation Program</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3579199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a:t>Meningococcal Serotype B (</a:t>
            </a:r>
            <a:r>
              <a:rPr lang="en-US" dirty="0" err="1"/>
              <a:t>MenB</a:t>
            </a:r>
            <a:r>
              <a:rPr lang="en-US" dirty="0"/>
              <a:t>)</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2560758956"/>
              </p:ext>
            </p:extLst>
          </p:nvPr>
        </p:nvGraphicFramePr>
        <p:xfrm>
          <a:off x="838199" y="1825625"/>
          <a:ext cx="10515600" cy="303784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err="1">
                          <a:solidFill>
                            <a:schemeClr val="bg1"/>
                          </a:solidFill>
                        </a:rPr>
                        <a:t>MenB</a:t>
                      </a:r>
                      <a:r>
                        <a:rPr lang="en-US" b="1" dirty="0">
                          <a:solidFill>
                            <a:schemeClr val="bg1"/>
                          </a:solidFill>
                        </a:rPr>
                        <a:t> Vaccine for Prevention of </a:t>
                      </a:r>
                      <a:r>
                        <a:rPr lang="en-US" b="1" dirty="0" err="1">
                          <a:solidFill>
                            <a:schemeClr val="bg1"/>
                          </a:solidFill>
                        </a:rPr>
                        <a:t>MenB</a:t>
                      </a:r>
                      <a:r>
                        <a:rPr lang="en-US" b="1" dirty="0">
                          <a:solidFill>
                            <a:schemeClr val="bg1"/>
                          </a:solidFill>
                        </a:rPr>
                        <a:t> Infection</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137160" indent="-137160">
                        <a:buFont typeface="Arial" panose="020B0604020202020204" pitchFamily="34" charset="0"/>
                        <a:buChar char="•"/>
                      </a:pPr>
                      <a:r>
                        <a:rPr lang="en-US" dirty="0"/>
                        <a:t>Bexsero (4CMenB)</a:t>
                      </a:r>
                    </a:p>
                    <a:p>
                      <a:pPr marL="137160" indent="-137160">
                        <a:buFont typeface="Arial" panose="020B0604020202020204" pitchFamily="34" charset="0"/>
                        <a:buChar char="•"/>
                      </a:pPr>
                      <a:r>
                        <a:rPr lang="en-US" dirty="0"/>
                        <a:t>Trumenba (</a:t>
                      </a:r>
                      <a:r>
                        <a:rPr lang="en-US" dirty="0" err="1"/>
                        <a:t>MenB-FHbp</a:t>
                      </a:r>
                      <a:r>
                        <a:rPr lang="en-US" dirty="0"/>
                        <a:t>)</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dirty="0"/>
                        <a:t>Patients at risk of </a:t>
                      </a:r>
                      <a:r>
                        <a:rPr lang="en-US" dirty="0" err="1"/>
                        <a:t>MenB</a:t>
                      </a:r>
                      <a:r>
                        <a:rPr lang="en-US" dirty="0"/>
                        <a:t> infection</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dirty="0"/>
                        <a:t>Administer according to CDC </a:t>
                      </a:r>
                      <a:r>
                        <a:rPr lang="en-US" dirty="0">
                          <a:hlinkClick r:id="rId2"/>
                        </a:rPr>
                        <a:t>Adult Immunization Schedule</a:t>
                      </a:r>
                      <a:endParaRPr lang="en-US" dirty="0"/>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dirty="0"/>
                        <a:t>None</a:t>
                      </a:r>
                    </a:p>
                  </a:txBody>
                  <a:tcPr/>
                </a:tc>
                <a:extLst>
                  <a:ext uri="{0D108BD9-81ED-4DB2-BD59-A6C34878D82A}">
                    <a16:rowId xmlns:a16="http://schemas.microsoft.com/office/drawing/2014/main" val="1856985005"/>
                  </a:ext>
                </a:extLst>
              </a:tr>
              <a:tr h="370840">
                <a:tc>
                  <a:txBody>
                    <a:bodyPr/>
                    <a:lstStyle/>
                    <a:p>
                      <a:pPr marL="0" indent="0">
                        <a:buFont typeface="Arial" panose="020B0604020202020204" pitchFamily="34" charset="0"/>
                        <a:buNone/>
                      </a:pPr>
                      <a:r>
                        <a:rPr lang="en-US" b="1" dirty="0"/>
                        <a:t>Comments</a:t>
                      </a:r>
                    </a:p>
                  </a:txBody>
                  <a:tcPr/>
                </a:tc>
                <a:tc>
                  <a:txBody>
                    <a:bodyPr/>
                    <a:lstStyle/>
                    <a:p>
                      <a:pPr marL="137160" indent="-137160">
                        <a:buFont typeface="Arial" panose="020B0604020202020204" pitchFamily="34" charset="0"/>
                        <a:buChar char="•"/>
                      </a:pPr>
                      <a:r>
                        <a:rPr lang="en-US" dirty="0"/>
                        <a:t>Bexsero (4CMenB) and Trumenba (</a:t>
                      </a:r>
                      <a:r>
                        <a:rPr lang="en-US" dirty="0" err="1"/>
                        <a:t>MenB-FHbp</a:t>
                      </a:r>
                      <a:r>
                        <a:rPr lang="en-US" dirty="0"/>
                        <a:t>) are not interchangeable.</a:t>
                      </a:r>
                    </a:p>
                    <a:p>
                      <a:pPr marL="137160" indent="-137160">
                        <a:buFont typeface="Arial" panose="020B0604020202020204" pitchFamily="34" charset="0"/>
                        <a:buChar char="•"/>
                      </a:pPr>
                      <a:r>
                        <a:rPr lang="en-US" dirty="0"/>
                        <a:t>Not routinely recommended for people with HIV in the absence of other risk factors</a:t>
                      </a:r>
                    </a:p>
                    <a:p>
                      <a:pPr marL="137160" indent="-137160">
                        <a:buFont typeface="Arial" panose="020B0604020202020204" pitchFamily="34" charset="0"/>
                        <a:buChar char="•"/>
                      </a:pPr>
                      <a:r>
                        <a:rPr lang="en-US" dirty="0"/>
                        <a:t>Covered by HRSA Vaccine Injury Compensation Program</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2161864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71BF8-499D-427A-A646-7BF30216C3EF}"/>
              </a:ext>
            </a:extLst>
          </p:cNvPr>
          <p:cNvSpPr>
            <a:spLocks noGrp="1"/>
          </p:cNvSpPr>
          <p:nvPr>
            <p:ph type="title"/>
          </p:nvPr>
        </p:nvSpPr>
        <p:spPr/>
        <p:txBody>
          <a:bodyPr/>
          <a:lstStyle/>
          <a:p>
            <a:r>
              <a:rPr lang="en-US" dirty="0"/>
              <a:t>Recommendations: </a:t>
            </a:r>
            <a:r>
              <a:rPr lang="en-US" dirty="0" err="1"/>
              <a:t>Mpox</a:t>
            </a:r>
            <a:r>
              <a:rPr lang="en-US" dirty="0"/>
              <a:t> Vaccine</a:t>
            </a:r>
          </a:p>
        </p:txBody>
      </p:sp>
      <p:sp>
        <p:nvSpPr>
          <p:cNvPr id="3" name="Content Placeholder 2">
            <a:extLst>
              <a:ext uri="{FF2B5EF4-FFF2-40B4-BE49-F238E27FC236}">
                <a16:creationId xmlns:a16="http://schemas.microsoft.com/office/drawing/2014/main" id="{AB40577F-0A74-4CB3-BD5B-9D6FEB304A2D}"/>
              </a:ext>
            </a:extLst>
          </p:cNvPr>
          <p:cNvSpPr>
            <a:spLocks noGrp="1"/>
          </p:cNvSpPr>
          <p:nvPr>
            <p:ph idx="1"/>
          </p:nvPr>
        </p:nvSpPr>
        <p:spPr/>
        <p:txBody>
          <a:bodyPr>
            <a:normAutofit lnSpcReduction="10000"/>
          </a:bodyPr>
          <a:lstStyle/>
          <a:p>
            <a:r>
              <a:rPr lang="en-US" dirty="0"/>
              <a:t>Clinicians should recommend vaccination against </a:t>
            </a:r>
            <a:r>
              <a:rPr lang="en-US" dirty="0" err="1"/>
              <a:t>mpox</a:t>
            </a:r>
            <a:r>
              <a:rPr lang="en-US" dirty="0"/>
              <a:t> (formerly “monkeypox”) for individuals ≥18 years old with HIV who are at high risk of or who have been exposed to </a:t>
            </a:r>
            <a:r>
              <a:rPr lang="en-US" dirty="0" err="1"/>
              <a:t>mpox</a:t>
            </a:r>
            <a:r>
              <a:rPr lang="en-US" dirty="0"/>
              <a:t> within the past 14 days and for whom vaccination may reduce the risk of infection or decrease symptoms if infection has occurred. (A2)</a:t>
            </a:r>
          </a:p>
          <a:p>
            <a:r>
              <a:rPr lang="en-US" dirty="0"/>
              <a:t>Clinicians should use only the JYNNEOS (</a:t>
            </a:r>
            <a:r>
              <a:rPr lang="en-US" dirty="0" err="1"/>
              <a:t>Imvamune</a:t>
            </a:r>
            <a:r>
              <a:rPr lang="en-US" dirty="0"/>
              <a:t> or </a:t>
            </a:r>
            <a:r>
              <a:rPr lang="en-US" dirty="0" err="1"/>
              <a:t>Imvanex</a:t>
            </a:r>
            <a:r>
              <a:rPr lang="en-US" dirty="0"/>
              <a:t>) </a:t>
            </a:r>
            <a:r>
              <a:rPr lang="en-US" dirty="0" err="1"/>
              <a:t>mpox</a:t>
            </a:r>
            <a:r>
              <a:rPr lang="en-US" dirty="0"/>
              <a:t> vaccine for individuals with HIV, as it is the only available vaccine that is considered safe for administration in this population. (A*)</a:t>
            </a:r>
          </a:p>
          <a:p>
            <a:r>
              <a:rPr lang="en-US" dirty="0"/>
              <a:t>Clinicians should recommend vaccination for adults with HIV, regardless of their CD4 cell count and degree of viral suppression. (A3)</a:t>
            </a:r>
          </a:p>
        </p:txBody>
      </p:sp>
      <p:sp>
        <p:nvSpPr>
          <p:cNvPr id="4" name="Footer Placeholder 3">
            <a:extLst>
              <a:ext uri="{FF2B5EF4-FFF2-40B4-BE49-F238E27FC236}">
                <a16:creationId xmlns:a16="http://schemas.microsoft.com/office/drawing/2014/main" id="{EC549C78-E696-44C0-8605-52C0FDF67E8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1D3961A-9A94-4E40-A8DE-839E5C3D74C6}"/>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7848DEA-3812-4DBC-B23E-5013B32E23D3}"/>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1929135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err="1"/>
              <a:t>Mpox</a:t>
            </a:r>
            <a:endParaRPr lang="en-US" dirty="0"/>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1104027815"/>
              </p:ext>
            </p:extLst>
          </p:nvPr>
        </p:nvGraphicFramePr>
        <p:xfrm>
          <a:off x="838199" y="1825625"/>
          <a:ext cx="10515600" cy="4414520"/>
        </p:xfrm>
        <a:graphic>
          <a:graphicData uri="http://schemas.openxmlformats.org/drawingml/2006/table">
            <a:tbl>
              <a:tblPr firstRow="1" bandRow="1">
                <a:tableStyleId>{5940675A-B579-460E-94D1-54222C63F5DA}</a:tableStyleId>
              </a:tblPr>
              <a:tblGrid>
                <a:gridCol w="1888959">
                  <a:extLst>
                    <a:ext uri="{9D8B030D-6E8A-4147-A177-3AD203B41FA5}">
                      <a16:colId xmlns:a16="http://schemas.microsoft.com/office/drawing/2014/main" val="1543376393"/>
                    </a:ext>
                  </a:extLst>
                </a:gridCol>
                <a:gridCol w="8626641">
                  <a:extLst>
                    <a:ext uri="{9D8B030D-6E8A-4147-A177-3AD203B41FA5}">
                      <a16:colId xmlns:a16="http://schemas.microsoft.com/office/drawing/2014/main" val="762783833"/>
                    </a:ext>
                  </a:extLst>
                </a:gridCol>
              </a:tblGrid>
              <a:tr h="370840">
                <a:tc gridSpan="2">
                  <a:txBody>
                    <a:bodyPr/>
                    <a:lstStyle/>
                    <a:p>
                      <a:r>
                        <a:rPr lang="en-US" b="1" dirty="0" err="1">
                          <a:solidFill>
                            <a:schemeClr val="bg1"/>
                          </a:solidFill>
                        </a:rPr>
                        <a:t>Mpox</a:t>
                      </a:r>
                      <a:r>
                        <a:rPr lang="en-US" b="1" dirty="0">
                          <a:solidFill>
                            <a:schemeClr val="bg1"/>
                          </a:solidFill>
                        </a:rPr>
                        <a:t>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a:t>
                      </a:r>
                    </a:p>
                  </a:txBody>
                  <a:tcPr/>
                </a:tc>
                <a:tc>
                  <a:txBody>
                    <a:bodyPr/>
                    <a:lstStyle/>
                    <a:p>
                      <a:pPr marL="0" indent="0">
                        <a:buFont typeface="Arial" panose="020B0604020202020204" pitchFamily="34" charset="0"/>
                        <a:buNone/>
                      </a:pPr>
                      <a:r>
                        <a:rPr lang="en-US" dirty="0"/>
                        <a:t>JYNNEOS (also called </a:t>
                      </a:r>
                      <a:r>
                        <a:rPr lang="en-US" dirty="0" err="1"/>
                        <a:t>Imvamune</a:t>
                      </a:r>
                      <a:r>
                        <a:rPr lang="en-US" dirty="0"/>
                        <a:t> or </a:t>
                      </a:r>
                      <a:r>
                        <a:rPr lang="en-US" dirty="0" err="1"/>
                        <a:t>Imvanex</a:t>
                      </a:r>
                      <a:r>
                        <a:rPr lang="en-US" dirty="0"/>
                        <a:t>)</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Type of Vaccine</a:t>
                      </a:r>
                    </a:p>
                  </a:txBody>
                  <a:tcPr/>
                </a:tc>
                <a:tc>
                  <a:txBody>
                    <a:bodyPr/>
                    <a:lstStyle/>
                    <a:p>
                      <a:pPr marL="0" indent="0">
                        <a:buFont typeface="Arial" panose="020B0604020202020204" pitchFamily="34" charset="0"/>
                        <a:buNone/>
                      </a:pPr>
                      <a:r>
                        <a:rPr lang="en-US" dirty="0"/>
                        <a:t>Live virus that does not replicate efficiently in human cells</a:t>
                      </a:r>
                    </a:p>
                  </a:txBody>
                  <a:tcPr/>
                </a:tc>
                <a:extLst>
                  <a:ext uri="{0D108BD9-81ED-4DB2-BD59-A6C34878D82A}">
                    <a16:rowId xmlns:a16="http://schemas.microsoft.com/office/drawing/2014/main" val="1443608521"/>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dirty="0"/>
                        <a:t>Two subcutaneous injections 4 weeks apart</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Indication</a:t>
                      </a:r>
                    </a:p>
                  </a:txBody>
                  <a:tcPr/>
                </a:tc>
                <a:tc>
                  <a:txBody>
                    <a:bodyPr/>
                    <a:lstStyle/>
                    <a:p>
                      <a:pPr marL="0" indent="0">
                        <a:buFont typeface="Arial" panose="020B0604020202020204" pitchFamily="34" charset="0"/>
                        <a:buNone/>
                      </a:pPr>
                      <a:r>
                        <a:rPr lang="en-US" dirty="0"/>
                        <a:t>Individuals with HIV ≥18 years old who are at high risk of or who have been exposed to </a:t>
                      </a:r>
                      <a:r>
                        <a:rPr lang="en-US" dirty="0" err="1"/>
                        <a:t>mpox</a:t>
                      </a:r>
                      <a:r>
                        <a:rPr lang="en-US" dirty="0"/>
                        <a:t> within the past 14 days</a:t>
                      </a:r>
                    </a:p>
                  </a:txBody>
                  <a:tcPr/>
                </a:tc>
                <a:extLst>
                  <a:ext uri="{0D108BD9-81ED-4DB2-BD59-A6C34878D82A}">
                    <a16:rowId xmlns:a16="http://schemas.microsoft.com/office/drawing/2014/main" val="2766865638"/>
                  </a:ext>
                </a:extLst>
              </a:tr>
              <a:tr h="370840">
                <a:tc>
                  <a:txBody>
                    <a:bodyPr/>
                    <a:lstStyle/>
                    <a:p>
                      <a:pPr marL="0" indent="0">
                        <a:buFont typeface="Arial" panose="020B0604020202020204" pitchFamily="34" charset="0"/>
                        <a:buNone/>
                      </a:pPr>
                      <a:r>
                        <a:rPr lang="en-US" b="1" dirty="0"/>
                        <a:t>Adverse Reactions</a:t>
                      </a:r>
                    </a:p>
                  </a:txBody>
                  <a:tcPr/>
                </a:tc>
                <a:tc>
                  <a:txBody>
                    <a:bodyPr/>
                    <a:lstStyle/>
                    <a:p>
                      <a:pPr marL="0" indent="0">
                        <a:buFont typeface="Arial" panose="020B0604020202020204" pitchFamily="34" charset="0"/>
                        <a:buNone/>
                      </a:pPr>
                      <a:r>
                        <a:rPr lang="en-US" dirty="0"/>
                        <a:t>Injection site reactions such as pain, swelling, and redness. Vaccination with JYNNEOS will not cause </a:t>
                      </a:r>
                      <a:r>
                        <a:rPr lang="en-US" dirty="0" err="1"/>
                        <a:t>mpox</a:t>
                      </a:r>
                      <a:r>
                        <a:rPr lang="en-US" dirty="0"/>
                        <a:t> infection.</a:t>
                      </a:r>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Contraindications</a:t>
                      </a:r>
                    </a:p>
                  </a:txBody>
                  <a:tcPr/>
                </a:tc>
                <a:tc>
                  <a:txBody>
                    <a:bodyPr/>
                    <a:lstStyle/>
                    <a:p>
                      <a:pPr marL="0" indent="0">
                        <a:buFont typeface="Arial" panose="020B0604020202020204" pitchFamily="34" charset="0"/>
                        <a:buNone/>
                      </a:pPr>
                      <a:r>
                        <a:rPr lang="en-US" dirty="0"/>
                        <a:t>Severe allergy to any component of the vaccine (gentamicin, ciprofloxacin, or egg protein)</a:t>
                      </a:r>
                    </a:p>
                  </a:txBody>
                  <a:tcPr/>
                </a:tc>
                <a:extLst>
                  <a:ext uri="{0D108BD9-81ED-4DB2-BD59-A6C34878D82A}">
                    <a16:rowId xmlns:a16="http://schemas.microsoft.com/office/drawing/2014/main" val="1856985005"/>
                  </a:ext>
                </a:extLst>
              </a:tr>
              <a:tr h="370840">
                <a:tc>
                  <a:txBody>
                    <a:bodyPr/>
                    <a:lstStyle/>
                    <a:p>
                      <a:pPr marL="0" indent="0">
                        <a:buFont typeface="Arial" panose="020B0604020202020204" pitchFamily="34" charset="0"/>
                        <a:buNone/>
                      </a:pPr>
                      <a:r>
                        <a:rPr lang="en-US" b="1" dirty="0"/>
                        <a:t>Immune Response</a:t>
                      </a:r>
                    </a:p>
                  </a:txBody>
                  <a:tcPr/>
                </a:tc>
                <a:tc>
                  <a:txBody>
                    <a:bodyPr/>
                    <a:lstStyle/>
                    <a:p>
                      <a:pPr marL="0" indent="0">
                        <a:buFont typeface="Arial" panose="020B0604020202020204" pitchFamily="34" charset="0"/>
                        <a:buNone/>
                      </a:pPr>
                      <a:r>
                        <a:rPr lang="en-US" dirty="0"/>
                        <a:t>Maximal development of the immune response takes 2 weeks after second dose.</a:t>
                      </a:r>
                    </a:p>
                  </a:txBody>
                  <a:tcPr/>
                </a:tc>
                <a:extLst>
                  <a:ext uri="{0D108BD9-81ED-4DB2-BD59-A6C34878D82A}">
                    <a16:rowId xmlns:a16="http://schemas.microsoft.com/office/drawing/2014/main" val="633136943"/>
                  </a:ext>
                </a:extLst>
              </a:tr>
              <a:tr h="370840">
                <a:tc>
                  <a:txBody>
                    <a:bodyPr/>
                    <a:lstStyle/>
                    <a:p>
                      <a:pPr marL="0" indent="0">
                        <a:buFont typeface="Arial" panose="020B0604020202020204" pitchFamily="34" charset="0"/>
                        <a:buNone/>
                      </a:pPr>
                      <a:r>
                        <a:rPr lang="en-US" b="1" dirty="0"/>
                        <a:t>Pregnancy/</a:t>
                      </a:r>
                      <a:br>
                        <a:rPr lang="en-US" b="1" dirty="0"/>
                      </a:br>
                      <a:r>
                        <a:rPr lang="en-US" b="1" dirty="0"/>
                        <a:t>Breastfeeding</a:t>
                      </a:r>
                    </a:p>
                  </a:txBody>
                  <a:tcPr/>
                </a:tc>
                <a:tc>
                  <a:txBody>
                    <a:bodyPr/>
                    <a:lstStyle/>
                    <a:p>
                      <a:pPr marL="0" indent="0">
                        <a:buFont typeface="Arial" panose="020B0604020202020204" pitchFamily="34" charset="0"/>
                        <a:buNone/>
                      </a:pPr>
                      <a:r>
                        <a:rPr lang="en-US" dirty="0"/>
                        <a:t>No evidence of reproductive harm from animal data. Pregnancy and breastfeeding are not contraindications for vaccination.</a:t>
                      </a:r>
                    </a:p>
                  </a:txBody>
                  <a:tcPr/>
                </a:tc>
                <a:extLst>
                  <a:ext uri="{0D108BD9-81ED-4DB2-BD59-A6C34878D82A}">
                    <a16:rowId xmlns:a16="http://schemas.microsoft.com/office/drawing/2014/main" val="2919589377"/>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1885697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FD8A8-1C47-4D86-A464-8EA7DA316FD5}"/>
              </a:ext>
            </a:extLst>
          </p:cNvPr>
          <p:cNvSpPr>
            <a:spLocks noGrp="1"/>
          </p:cNvSpPr>
          <p:nvPr>
            <p:ph type="title"/>
          </p:nvPr>
        </p:nvSpPr>
        <p:spPr/>
        <p:txBody>
          <a:bodyPr/>
          <a:lstStyle/>
          <a:p>
            <a:r>
              <a:rPr lang="en-US" dirty="0"/>
              <a:t>Key Points: </a:t>
            </a:r>
            <a:r>
              <a:rPr lang="en-US" dirty="0" err="1"/>
              <a:t>Mpox</a:t>
            </a:r>
            <a:endParaRPr lang="en-US" dirty="0"/>
          </a:p>
        </p:txBody>
      </p:sp>
      <p:sp>
        <p:nvSpPr>
          <p:cNvPr id="3" name="Content Placeholder 2">
            <a:extLst>
              <a:ext uri="{FF2B5EF4-FFF2-40B4-BE49-F238E27FC236}">
                <a16:creationId xmlns:a16="http://schemas.microsoft.com/office/drawing/2014/main" id="{EEB29BC9-98DF-497A-86A1-8237EF1D0C02}"/>
              </a:ext>
            </a:extLst>
          </p:cNvPr>
          <p:cNvSpPr>
            <a:spLocks noGrp="1"/>
          </p:cNvSpPr>
          <p:nvPr>
            <p:ph idx="1"/>
          </p:nvPr>
        </p:nvSpPr>
        <p:spPr/>
        <p:txBody>
          <a:bodyPr/>
          <a:lstStyle/>
          <a:p>
            <a:r>
              <a:rPr lang="en-US" dirty="0"/>
              <a:t>JYNNEOS (</a:t>
            </a:r>
            <a:r>
              <a:rPr lang="en-US" dirty="0" err="1"/>
              <a:t>Imvamune</a:t>
            </a:r>
            <a:r>
              <a:rPr lang="en-US" dirty="0"/>
              <a:t> or </a:t>
            </a:r>
            <a:r>
              <a:rPr lang="en-US" dirty="0" err="1"/>
              <a:t>Imvanex</a:t>
            </a:r>
            <a:r>
              <a:rPr lang="en-US" dirty="0"/>
              <a:t>) is the only </a:t>
            </a:r>
            <a:r>
              <a:rPr lang="en-US" dirty="0" err="1"/>
              <a:t>mpox</a:t>
            </a:r>
            <a:r>
              <a:rPr lang="en-US" dirty="0"/>
              <a:t> vaccination safe for adults with HIV.</a:t>
            </a:r>
          </a:p>
          <a:p>
            <a:r>
              <a:rPr lang="en-US" dirty="0"/>
              <a:t>Care should be taken to avoid language and behavior that marginalizes and stigmatizes communities at risk.</a:t>
            </a:r>
          </a:p>
        </p:txBody>
      </p:sp>
      <p:sp>
        <p:nvSpPr>
          <p:cNvPr id="4" name="Footer Placeholder 3">
            <a:extLst>
              <a:ext uri="{FF2B5EF4-FFF2-40B4-BE49-F238E27FC236}">
                <a16:creationId xmlns:a16="http://schemas.microsoft.com/office/drawing/2014/main" id="{260FCE2F-5FC9-44B1-B4BF-5D3D679C643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E3CC020-9710-45E6-8BAB-2821D88EE347}"/>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25D5F44-631C-450B-88AB-02F880F9E459}"/>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3401431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a:t>Pneumococcal</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2623369586"/>
              </p:ext>
            </p:extLst>
          </p:nvPr>
        </p:nvGraphicFramePr>
        <p:xfrm>
          <a:off x="838200" y="1403350"/>
          <a:ext cx="10515600" cy="495300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Pneumococcal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137160" indent="-137160">
                        <a:buFont typeface="Arial" panose="020B0604020202020204" pitchFamily="34" charset="0"/>
                        <a:buChar char="•"/>
                      </a:pPr>
                      <a:r>
                        <a:rPr lang="en-US" dirty="0"/>
                        <a:t>Vaxneuvance (PCV15; 15-valent pneumococcal conjugate vaccine)</a:t>
                      </a:r>
                    </a:p>
                    <a:p>
                      <a:pPr marL="137160" indent="-137160">
                        <a:buFont typeface="Arial" panose="020B0604020202020204" pitchFamily="34" charset="0"/>
                        <a:buChar char="•"/>
                      </a:pPr>
                      <a:r>
                        <a:rPr lang="en-US" dirty="0"/>
                        <a:t>Prevnar 20 (PCV20; 20-valent pneumococcal conjugate vaccine)</a:t>
                      </a:r>
                    </a:p>
                    <a:p>
                      <a:pPr marL="137160" indent="-137160">
                        <a:buFont typeface="Arial" panose="020B0604020202020204" pitchFamily="34" charset="0"/>
                        <a:buChar char="•"/>
                      </a:pPr>
                      <a:r>
                        <a:rPr lang="en-US" dirty="0"/>
                        <a:t>Pneumovax 23 (PPSV23; 23-valent pneumococcal polysaccharide vaccine)</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dirty="0"/>
                        <a:t>All patients with HIV</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b="1" dirty="0"/>
                        <a:t>For patients who have not received a pneumococcal vaccine or whose vaccination status is unknown:</a:t>
                      </a:r>
                      <a:r>
                        <a:rPr lang="en-US" dirty="0"/>
                        <a:t> Vaccinate with 1 dose of PCV15 </a:t>
                      </a:r>
                      <a:r>
                        <a:rPr lang="en-US" i="1" dirty="0"/>
                        <a:t>or</a:t>
                      </a:r>
                      <a:r>
                        <a:rPr lang="en-US" dirty="0"/>
                        <a:t> 1 dose of PCV20. If PCV15 is used, follow with 1 dose of PPSV23, with a minimum interval of 8 weeks between the doses.</a:t>
                      </a:r>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dirty="0"/>
                        <a:t>Consult CDC </a:t>
                      </a:r>
                      <a:r>
                        <a:rPr lang="en-US" dirty="0" err="1">
                          <a:hlinkClick r:id="rId2"/>
                        </a:rPr>
                        <a:t>PneumoRecs</a:t>
                      </a:r>
                      <a:r>
                        <a:rPr lang="en-US" dirty="0">
                          <a:hlinkClick r:id="rId2"/>
                        </a:rPr>
                        <a:t> </a:t>
                      </a:r>
                      <a:r>
                        <a:rPr lang="en-US" dirty="0" err="1">
                          <a:hlinkClick r:id="rId2"/>
                        </a:rPr>
                        <a:t>VaxAdvisor</a:t>
                      </a:r>
                      <a:endParaRPr lang="en-US" dirty="0"/>
                    </a:p>
                  </a:txBody>
                  <a:tcPr/>
                </a:tc>
                <a:extLst>
                  <a:ext uri="{0D108BD9-81ED-4DB2-BD59-A6C34878D82A}">
                    <a16:rowId xmlns:a16="http://schemas.microsoft.com/office/drawing/2014/main" val="1856985005"/>
                  </a:ext>
                </a:extLst>
              </a:tr>
              <a:tr h="370840">
                <a:tc>
                  <a:txBody>
                    <a:bodyPr/>
                    <a:lstStyle/>
                    <a:p>
                      <a:pPr marL="0" indent="0">
                        <a:buFont typeface="Arial" panose="020B0604020202020204" pitchFamily="34" charset="0"/>
                        <a:buNone/>
                      </a:pPr>
                      <a:r>
                        <a:rPr lang="en-US" b="1" dirty="0"/>
                        <a:t>Comments</a:t>
                      </a:r>
                    </a:p>
                  </a:txBody>
                  <a:tcPr/>
                </a:tc>
                <a:tc>
                  <a:txBody>
                    <a:bodyPr/>
                    <a:lstStyle/>
                    <a:p>
                      <a:pPr marL="137160" indent="-137160">
                        <a:buFont typeface="Arial" panose="020B0604020202020204" pitchFamily="34" charset="0"/>
                        <a:buChar char="•"/>
                      </a:pPr>
                      <a:r>
                        <a:rPr lang="en-US" dirty="0"/>
                        <a:t>Pneumococcal vaccination should be not be deferred for patients with CD4 count &lt;200 cells/mm</a:t>
                      </a:r>
                      <a:r>
                        <a:rPr lang="en-US" baseline="30000" dirty="0"/>
                        <a:t>3</a:t>
                      </a:r>
                      <a:r>
                        <a:rPr lang="en-US" dirty="0"/>
                        <a:t> and/or detectable viral load; however, the follow-up secondary administration of the PPSV23 vaccine may be deferred until the patient’s CD4 count is ≥200 cells/mm</a:t>
                      </a:r>
                      <a:r>
                        <a:rPr lang="en-US" baseline="30000" dirty="0"/>
                        <a:t>3</a:t>
                      </a:r>
                      <a:r>
                        <a:rPr lang="en-US" dirty="0"/>
                        <a:t> and/or viral load is undetectable.</a:t>
                      </a:r>
                    </a:p>
                    <a:p>
                      <a:pPr marL="137160" indent="-137160">
                        <a:buFont typeface="Arial" panose="020B0604020202020204" pitchFamily="34" charset="0"/>
                        <a:buChar char="•"/>
                      </a:pPr>
                      <a:r>
                        <a:rPr lang="en-US" dirty="0"/>
                        <a:t>The Menactra (</a:t>
                      </a:r>
                      <a:r>
                        <a:rPr lang="en-US" dirty="0" err="1"/>
                        <a:t>MenACWY</a:t>
                      </a:r>
                      <a:r>
                        <a:rPr lang="en-US" dirty="0"/>
                        <a:t>-D) vaccine for meningococcal serotype groups A,C, W, and Y (</a:t>
                      </a:r>
                      <a:r>
                        <a:rPr lang="en-US" dirty="0" err="1"/>
                        <a:t>MenACWY</a:t>
                      </a:r>
                      <a:r>
                        <a:rPr lang="en-US" dirty="0"/>
                        <a:t>) should not be administered until ≥4 weeks after pneumococcal conjugate vaccine.</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1486451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a:t>Tetanus, Diphtheria, and Pertussis (Tdap) and Tetanus-Diphtheria (Td)</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3160388051"/>
              </p:ext>
            </p:extLst>
          </p:nvPr>
        </p:nvGraphicFramePr>
        <p:xfrm>
          <a:off x="838199" y="1825625"/>
          <a:ext cx="10515600" cy="276352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Tetanus, Diphtheria, and Pertussis and Tetanus-Diphtheria Vaccines</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137160" indent="-137160">
                        <a:buFont typeface="Arial" panose="020B0604020202020204" pitchFamily="34" charset="0"/>
                        <a:buChar char="•"/>
                      </a:pPr>
                      <a:r>
                        <a:rPr lang="en-US" dirty="0"/>
                        <a:t>Tdap: Adacel; Boostrix</a:t>
                      </a:r>
                    </a:p>
                    <a:p>
                      <a:pPr marL="137160" indent="-137160">
                        <a:buFont typeface="Arial" panose="020B0604020202020204" pitchFamily="34" charset="0"/>
                        <a:buChar char="•"/>
                      </a:pPr>
                      <a:r>
                        <a:rPr lang="en-US" dirty="0"/>
                        <a:t>Td: </a:t>
                      </a:r>
                      <a:r>
                        <a:rPr lang="en-US" dirty="0" err="1"/>
                        <a:t>Tenivac</a:t>
                      </a:r>
                      <a:r>
                        <a:rPr lang="en-US" dirty="0"/>
                        <a:t>; </a:t>
                      </a:r>
                      <a:r>
                        <a:rPr lang="en-US" dirty="0" err="1"/>
                        <a:t>TDVax</a:t>
                      </a:r>
                      <a:endParaRPr lang="en-US" dirty="0"/>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dirty="0"/>
                        <a:t>All adult patients</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dirty="0"/>
                        <a:t>Administer according to CDC </a:t>
                      </a:r>
                      <a:r>
                        <a:rPr lang="en-US" dirty="0">
                          <a:hlinkClick r:id="rId2"/>
                        </a:rPr>
                        <a:t>Adult Immunization Schedule</a:t>
                      </a:r>
                      <a:endParaRPr lang="en-US" dirty="0"/>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dirty="0"/>
                        <a:t>Td is usually given as a booster dose every 10 years, but it can also be given earlier after a severe and dirty wound or burn.</a:t>
                      </a:r>
                    </a:p>
                  </a:txBody>
                  <a:tcPr/>
                </a:tc>
                <a:extLst>
                  <a:ext uri="{0D108BD9-81ED-4DB2-BD59-A6C34878D82A}">
                    <a16:rowId xmlns:a16="http://schemas.microsoft.com/office/drawing/2014/main" val="1856985005"/>
                  </a:ext>
                </a:extLst>
              </a:tr>
              <a:tr h="370840">
                <a:tc>
                  <a:txBody>
                    <a:bodyPr/>
                    <a:lstStyle/>
                    <a:p>
                      <a:pPr marL="0" indent="0">
                        <a:buFont typeface="Arial" panose="020B0604020202020204" pitchFamily="34" charset="0"/>
                        <a:buNone/>
                      </a:pPr>
                      <a:r>
                        <a:rPr lang="en-US" b="1" dirty="0"/>
                        <a:t>Comments</a:t>
                      </a:r>
                    </a:p>
                  </a:txBody>
                  <a:tcPr/>
                </a:tc>
                <a:tc>
                  <a:txBody>
                    <a:bodyPr/>
                    <a:lstStyle/>
                    <a:p>
                      <a:pPr marL="0" indent="0">
                        <a:buFont typeface="Arial" panose="020B0604020202020204" pitchFamily="34" charset="0"/>
                        <a:buNone/>
                      </a:pPr>
                      <a:r>
                        <a:rPr lang="en-US" dirty="0"/>
                        <a:t>Covered by HRSA Vaccine Injury Compensation Program</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2216798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A1E53-9DB0-4858-9F7C-361DD3212B4D}"/>
              </a:ext>
            </a:extLst>
          </p:cNvPr>
          <p:cNvSpPr>
            <a:spLocks noGrp="1"/>
          </p:cNvSpPr>
          <p:nvPr>
            <p:ph type="title"/>
          </p:nvPr>
        </p:nvSpPr>
        <p:spPr/>
        <p:txBody>
          <a:bodyPr/>
          <a:lstStyle/>
          <a:p>
            <a:r>
              <a:rPr lang="en-US" dirty="0"/>
              <a:t>Purpose of This Guideline</a:t>
            </a:r>
          </a:p>
        </p:txBody>
      </p:sp>
      <p:sp>
        <p:nvSpPr>
          <p:cNvPr id="3" name="Content Placeholder 2">
            <a:extLst>
              <a:ext uri="{FF2B5EF4-FFF2-40B4-BE49-F238E27FC236}">
                <a16:creationId xmlns:a16="http://schemas.microsoft.com/office/drawing/2014/main" id="{2382ED52-ABF9-46BF-83D5-B50458FB7BB7}"/>
              </a:ext>
            </a:extLst>
          </p:cNvPr>
          <p:cNvSpPr>
            <a:spLocks noGrp="1"/>
          </p:cNvSpPr>
          <p:nvPr>
            <p:ph idx="1"/>
          </p:nvPr>
        </p:nvSpPr>
        <p:spPr/>
        <p:txBody>
          <a:bodyPr/>
          <a:lstStyle/>
          <a:p>
            <a:r>
              <a:rPr lang="en-US" dirty="0"/>
              <a:t>Present a single compilation of all routine vaccinations for adults with HIV recommended by the Centers for Disease Control and Prevention (CDC), National Institutes of Health (NIH), HIV Medicine Association (HIVMA), and the Infectious Disease Society of America.</a:t>
            </a:r>
          </a:p>
        </p:txBody>
      </p:sp>
      <p:sp>
        <p:nvSpPr>
          <p:cNvPr id="4" name="Footer Placeholder 3">
            <a:extLst>
              <a:ext uri="{FF2B5EF4-FFF2-40B4-BE49-F238E27FC236}">
                <a16:creationId xmlns:a16="http://schemas.microsoft.com/office/drawing/2014/main" id="{B0398B45-27C1-442B-855D-B413BA9C98D5}"/>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A852A72-7D5D-44DA-BBF9-D16428D5A30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5CBF681-D47C-4A57-9990-CB5D0E458353}"/>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3401897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a:t>Varicella</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860576912"/>
              </p:ext>
            </p:extLst>
          </p:nvPr>
        </p:nvGraphicFramePr>
        <p:xfrm>
          <a:off x="838200" y="1764030"/>
          <a:ext cx="10515600" cy="414020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Varicella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0" indent="0">
                        <a:buFont typeface="Arial" panose="020B0604020202020204" pitchFamily="34" charset="0"/>
                        <a:buNone/>
                      </a:pPr>
                      <a:r>
                        <a:rPr lang="en-US" sz="1600" dirty="0"/>
                        <a:t>Varivax</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sz="1600" dirty="0"/>
                        <a:t>For patients with CD4 counts ≥200 cells/mm</a:t>
                      </a:r>
                      <a:r>
                        <a:rPr lang="en-US" sz="1600" baseline="30000" dirty="0"/>
                        <a:t>3</a:t>
                      </a:r>
                      <a:r>
                        <a:rPr lang="en-US" sz="1600" dirty="0"/>
                        <a:t> who do not have evidence of immunity to varicella</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sz="1600" dirty="0"/>
                        <a:t>Administer according to CDC </a:t>
                      </a:r>
                      <a:r>
                        <a:rPr lang="en-US" sz="1600" dirty="0">
                          <a:hlinkClick r:id="rId2"/>
                        </a:rPr>
                        <a:t>Adult Immunization Schedule</a:t>
                      </a:r>
                      <a:endParaRPr lang="en-US" sz="1600" dirty="0"/>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sz="1600" dirty="0"/>
                        <a:t>None</a:t>
                      </a:r>
                    </a:p>
                  </a:txBody>
                  <a:tcPr/>
                </a:tc>
                <a:extLst>
                  <a:ext uri="{0D108BD9-81ED-4DB2-BD59-A6C34878D82A}">
                    <a16:rowId xmlns:a16="http://schemas.microsoft.com/office/drawing/2014/main" val="1856985005"/>
                  </a:ext>
                </a:extLst>
              </a:tr>
              <a:tr h="370840">
                <a:tc>
                  <a:txBody>
                    <a:bodyPr/>
                    <a:lstStyle/>
                    <a:p>
                      <a:pPr marL="0" indent="0">
                        <a:buFont typeface="Arial" panose="020B0604020202020204" pitchFamily="34" charset="0"/>
                        <a:buNone/>
                      </a:pPr>
                      <a:r>
                        <a:rPr lang="en-US" b="1" dirty="0"/>
                        <a:t>Comments</a:t>
                      </a:r>
                    </a:p>
                  </a:txBody>
                  <a:tcPr/>
                </a:tc>
                <a:tc>
                  <a:txBody>
                    <a:bodyPr/>
                    <a:lstStyle/>
                    <a:p>
                      <a:pPr marL="137160" indent="-137160">
                        <a:buFont typeface="Arial" panose="020B0604020202020204" pitchFamily="34" charset="0"/>
                        <a:buChar char="•"/>
                      </a:pPr>
                      <a:r>
                        <a:rPr lang="en-US" sz="1600" dirty="0"/>
                        <a:t>Contraindicated for patients with CD4 counts &lt;200 cells/mm</a:t>
                      </a:r>
                      <a:r>
                        <a:rPr lang="en-US" sz="1600" baseline="30000" dirty="0"/>
                        <a:t>3</a:t>
                      </a:r>
                    </a:p>
                    <a:p>
                      <a:pPr marL="137160" indent="-137160">
                        <a:buFont typeface="Arial" panose="020B0604020202020204" pitchFamily="34" charset="0"/>
                        <a:buChar char="•"/>
                      </a:pPr>
                      <a:r>
                        <a:rPr lang="en-US" sz="1600" dirty="0"/>
                        <a:t>Anti-varicella IgG screening should be performed in patients with no known history of chickenpox or shingles.</a:t>
                      </a:r>
                    </a:p>
                    <a:p>
                      <a:pPr marL="137160" indent="-137160">
                        <a:buFont typeface="Arial" panose="020B0604020202020204" pitchFamily="34" charset="0"/>
                        <a:buChar char="•"/>
                      </a:pPr>
                      <a:r>
                        <a:rPr lang="en-US" sz="1600" dirty="0"/>
                        <a:t>MMR + varicella (ProQuad) vaccine should not be used.</a:t>
                      </a:r>
                    </a:p>
                    <a:p>
                      <a:pPr marL="137160" indent="-137160">
                        <a:buFont typeface="Arial" panose="020B0604020202020204" pitchFamily="34" charset="0"/>
                        <a:buChar char="•"/>
                      </a:pPr>
                      <a:r>
                        <a:rPr lang="en-US" sz="1600" dirty="0"/>
                        <a:t>Antiherpetic agents should be avoided ≥24 hours before and for 14 days after administration.</a:t>
                      </a:r>
                    </a:p>
                    <a:p>
                      <a:pPr marL="137160" indent="-137160">
                        <a:buFont typeface="Arial" panose="020B0604020202020204" pitchFamily="34" charset="0"/>
                        <a:buChar char="•"/>
                      </a:pPr>
                      <a:r>
                        <a:rPr lang="en-US" sz="1600" dirty="0"/>
                        <a:t>An interval of ≥5 months is recommended between administration of post-exposure VariZIG and varicella vaccination.</a:t>
                      </a:r>
                    </a:p>
                    <a:p>
                      <a:pPr marL="137160" indent="-137160">
                        <a:buFont typeface="Arial" panose="020B0604020202020204" pitchFamily="34" charset="0"/>
                        <a:buChar char="•"/>
                      </a:pPr>
                      <a:r>
                        <a:rPr lang="en-US" sz="1600" dirty="0"/>
                        <a:t>Clinical disease due to varicella after vaccination, a very rare event, should be treated with acyclovir.</a:t>
                      </a:r>
                    </a:p>
                    <a:p>
                      <a:pPr marL="137160" indent="-137160">
                        <a:buFont typeface="Arial" panose="020B0604020202020204" pitchFamily="34" charset="0"/>
                        <a:buChar char="•"/>
                      </a:pPr>
                      <a:r>
                        <a:rPr lang="en-US" sz="1600" dirty="0"/>
                        <a:t>Covered by HRSA Vaccine Injury Compensation Program</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1113315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dirty="0"/>
              <a:t>Zoster</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2531342782"/>
              </p:ext>
            </p:extLst>
          </p:nvPr>
        </p:nvGraphicFramePr>
        <p:xfrm>
          <a:off x="838199" y="1825625"/>
          <a:ext cx="10515600" cy="403860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Zoster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0" indent="0">
                        <a:buFont typeface="Arial" panose="020B0604020202020204" pitchFamily="34" charset="0"/>
                        <a:buNone/>
                      </a:pPr>
                      <a:r>
                        <a:rPr lang="en-US" dirty="0"/>
                        <a:t>Shingrix: RZV, adjuvanted</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dirty="0"/>
                        <a:t>MCCC recommendation: Patients with HIV ≥18 years old (A2)</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137160" indent="-137160">
                        <a:buFont typeface="Arial" panose="020B0604020202020204" pitchFamily="34" charset="0"/>
                        <a:buChar char="•"/>
                      </a:pPr>
                      <a:r>
                        <a:rPr lang="en-US" dirty="0"/>
                        <a:t>Two intramuscular doses, given 2 to 6 months apart, regardless of past receipt of ZVL (brand name Zostavax)</a:t>
                      </a:r>
                    </a:p>
                    <a:p>
                      <a:pPr marL="137160" indent="-137160">
                        <a:buFont typeface="Arial" panose="020B0604020202020204" pitchFamily="34" charset="0"/>
                        <a:buChar char="•"/>
                      </a:pPr>
                      <a:r>
                        <a:rPr lang="en-US" dirty="0"/>
                        <a:t>Perform anti-varicella IgG screening in patients with no known history of chickenpox or shingles.</a:t>
                      </a:r>
                    </a:p>
                    <a:p>
                      <a:pPr marL="137160" indent="-137160">
                        <a:buFont typeface="Arial" panose="020B0604020202020204" pitchFamily="34" charset="0"/>
                        <a:buChar char="•"/>
                      </a:pPr>
                      <a:r>
                        <a:rPr lang="en-US" dirty="0"/>
                        <a:t>See CDC </a:t>
                      </a:r>
                      <a:r>
                        <a:rPr lang="en-US" dirty="0">
                          <a:hlinkClick r:id="rId2"/>
                        </a:rPr>
                        <a:t>Adult Immunization Schedule</a:t>
                      </a:r>
                      <a:endParaRPr lang="en-US" dirty="0"/>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Comments</a:t>
                      </a:r>
                    </a:p>
                  </a:txBody>
                  <a:tcPr/>
                </a:tc>
                <a:tc>
                  <a:txBody>
                    <a:bodyPr/>
                    <a:lstStyle/>
                    <a:p>
                      <a:pPr marL="137160" indent="-137160">
                        <a:buFont typeface="Arial" panose="020B0604020202020204" pitchFamily="34" charset="0"/>
                        <a:buChar char="•"/>
                      </a:pPr>
                      <a:r>
                        <a:rPr lang="en-US" dirty="0"/>
                        <a:t>RZV provides strong protection against shingles and post-herpetic neuralgia. Currently, there are no data on immunogenicity specific to people with HIV; however, superior efficacy and longer duration of protection have been demonstrated among the elderly, and a recombinant vaccine is preferred for people with HIV.</a:t>
                      </a:r>
                    </a:p>
                    <a:p>
                      <a:pPr marL="137160" indent="-137160">
                        <a:buFont typeface="Arial" panose="020B0604020202020204" pitchFamily="34" charset="0"/>
                        <a:buChar char="•"/>
                      </a:pPr>
                      <a:r>
                        <a:rPr lang="en-US" dirty="0"/>
                        <a:t>As of November 2020, ZVL is no longer available for use in the United States.</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3400958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Immunizations for Adults With HIV</a:t>
            </a:r>
          </a:p>
          <a:p>
            <a:r>
              <a:rPr lang="en-US" b="1" dirty="0"/>
              <a:t>Also available:</a:t>
            </a:r>
            <a:r>
              <a:rPr lang="en-US" dirty="0"/>
              <a:t> Printable PDF</a:t>
            </a:r>
          </a:p>
        </p:txBody>
      </p:sp>
      <p:pic>
        <p:nvPicPr>
          <p:cNvPr id="7" name="Picture 6">
            <a:extLst>
              <a:ext uri="{FF2B5EF4-FFF2-40B4-BE49-F238E27FC236}">
                <a16:creationId xmlns:a16="http://schemas.microsoft.com/office/drawing/2014/main" id="{E7DB465F-E53A-41D3-BB6B-A3FCC1DD9B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9999" y="3220452"/>
            <a:ext cx="2242804" cy="2242804"/>
          </a:xfrm>
          <a:prstGeom prst="rect">
            <a:avLst/>
          </a:prstGeom>
        </p:spPr>
      </p:pic>
      <p:pic>
        <p:nvPicPr>
          <p:cNvPr id="8" name="Picture 7">
            <a:extLst>
              <a:ext uri="{FF2B5EF4-FFF2-40B4-BE49-F238E27FC236}">
                <a16:creationId xmlns:a16="http://schemas.microsoft.com/office/drawing/2014/main" id="{1DEA9588-A087-478E-9DC1-48E54D337B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9" name="TextBox 8">
            <a:extLst>
              <a:ext uri="{FF2B5EF4-FFF2-40B4-BE49-F238E27FC236}">
                <a16:creationId xmlns:a16="http://schemas.microsoft.com/office/drawing/2014/main" id="{053F1D91-B5E1-4BBD-A105-720CC1FA4F55}"/>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4" action="ppaction://hlinkfile"/>
              </a:rPr>
              <a:t>viremic.org</a:t>
            </a:r>
            <a:endParaRPr lang="en-US" dirty="0"/>
          </a:p>
        </p:txBody>
      </p:sp>
    </p:spTree>
    <p:extLst>
      <p:ext uri="{BB962C8B-B14F-4D97-AF65-F5344CB8AC3E}">
        <p14:creationId xmlns:p14="http://schemas.microsoft.com/office/powerpoint/2010/main" val="120512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9360D-BE20-4E1A-99F4-0B4100764247}"/>
              </a:ext>
            </a:extLst>
          </p:cNvPr>
          <p:cNvSpPr>
            <a:spLocks noGrp="1"/>
          </p:cNvSpPr>
          <p:nvPr>
            <p:ph type="title"/>
          </p:nvPr>
        </p:nvSpPr>
        <p:spPr/>
        <p:txBody>
          <a:bodyPr/>
          <a:lstStyle/>
          <a:p>
            <a:r>
              <a:rPr lang="en-US" dirty="0"/>
              <a:t>Recommendation: Immunizations</a:t>
            </a:r>
          </a:p>
        </p:txBody>
      </p:sp>
      <p:sp>
        <p:nvSpPr>
          <p:cNvPr id="3" name="Content Placeholder 2">
            <a:extLst>
              <a:ext uri="{FF2B5EF4-FFF2-40B4-BE49-F238E27FC236}">
                <a16:creationId xmlns:a16="http://schemas.microsoft.com/office/drawing/2014/main" id="{7779E97A-D74D-4A08-AD03-B3F15CD8C73C}"/>
              </a:ext>
            </a:extLst>
          </p:cNvPr>
          <p:cNvSpPr>
            <a:spLocks noGrp="1"/>
          </p:cNvSpPr>
          <p:nvPr>
            <p:ph idx="1"/>
          </p:nvPr>
        </p:nvSpPr>
        <p:spPr/>
        <p:txBody>
          <a:bodyPr/>
          <a:lstStyle/>
          <a:p>
            <a:r>
              <a:rPr lang="en-US" dirty="0"/>
              <a:t>Clinicians should follow the recommendations for routine vaccination of adults with HIV issued by the Centers for Disease Control and Prevention, the National Institutes of Health, the HIV Medicine Association, and the Infectious Disease Society of America as presented here. (A3)</a:t>
            </a:r>
          </a:p>
        </p:txBody>
      </p:sp>
      <p:sp>
        <p:nvSpPr>
          <p:cNvPr id="4" name="Footer Placeholder 3">
            <a:extLst>
              <a:ext uri="{FF2B5EF4-FFF2-40B4-BE49-F238E27FC236}">
                <a16:creationId xmlns:a16="http://schemas.microsoft.com/office/drawing/2014/main" id="{96E370BE-16B0-4CCE-9F0E-DDBC73CD618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5A3D96A-B308-4B70-88BB-0D124DFD709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1A84E6F-7BDE-4804-8251-F7EF16CF3ADC}"/>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3878798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0DCBD-7859-427E-B25B-DA4C85AB63F1}"/>
              </a:ext>
            </a:extLst>
          </p:cNvPr>
          <p:cNvSpPr>
            <a:spLocks noGrp="1"/>
          </p:cNvSpPr>
          <p:nvPr>
            <p:ph type="title"/>
          </p:nvPr>
        </p:nvSpPr>
        <p:spPr/>
        <p:txBody>
          <a:bodyPr/>
          <a:lstStyle/>
          <a:p>
            <a:r>
              <a:rPr lang="en-US" dirty="0"/>
              <a:t>Key Points: Use of Live, Attenuated Vaccines</a:t>
            </a:r>
          </a:p>
        </p:txBody>
      </p:sp>
      <p:sp>
        <p:nvSpPr>
          <p:cNvPr id="3" name="Content Placeholder 2">
            <a:extLst>
              <a:ext uri="{FF2B5EF4-FFF2-40B4-BE49-F238E27FC236}">
                <a16:creationId xmlns:a16="http://schemas.microsoft.com/office/drawing/2014/main" id="{A1CA960B-A00E-496F-8326-FA1660622A1F}"/>
              </a:ext>
            </a:extLst>
          </p:cNvPr>
          <p:cNvSpPr>
            <a:spLocks noGrp="1"/>
          </p:cNvSpPr>
          <p:nvPr>
            <p:ph idx="1"/>
          </p:nvPr>
        </p:nvSpPr>
        <p:spPr/>
        <p:txBody>
          <a:bodyPr>
            <a:normAutofit fontScale="92500"/>
          </a:bodyPr>
          <a:lstStyle/>
          <a:p>
            <a:r>
              <a:rPr lang="en-US" b="1" dirty="0"/>
              <a:t>Individuals with CD4 count &lt;200 cells/mm</a:t>
            </a:r>
            <a:r>
              <a:rPr lang="en-US" b="1" baseline="30000" dirty="0"/>
              <a:t>3</a:t>
            </a:r>
            <a:r>
              <a:rPr lang="en-US" b="1" dirty="0"/>
              <a:t>: </a:t>
            </a:r>
            <a:r>
              <a:rPr lang="en-US" dirty="0"/>
              <a:t>The following live, attenuated vaccines are </a:t>
            </a:r>
            <a:r>
              <a:rPr lang="en-US" b="1" dirty="0"/>
              <a:t>contraindicated</a:t>
            </a:r>
            <a:r>
              <a:rPr lang="en-US" dirty="0"/>
              <a:t>: Bacillus Calmette-Guérin; measles, mumps, rubella; oral typhoid; rotavirus; varicella; yellow fever; zoster.</a:t>
            </a:r>
          </a:p>
          <a:p>
            <a:r>
              <a:rPr lang="en-US" b="1" dirty="0"/>
              <a:t>Individuals with CD4 count ≥200 cells/mm</a:t>
            </a:r>
            <a:r>
              <a:rPr lang="en-US" b="1" baseline="30000" dirty="0"/>
              <a:t>3</a:t>
            </a:r>
            <a:r>
              <a:rPr lang="en-US" b="1" dirty="0"/>
              <a:t>:</a:t>
            </a:r>
            <a:r>
              <a:rPr lang="en-US" dirty="0"/>
              <a:t> Use live, attenuated vaccines only if an inactivated alternative is not available </a:t>
            </a:r>
            <a:r>
              <a:rPr lang="en-US" i="1" dirty="0"/>
              <a:t>and</a:t>
            </a:r>
            <a:r>
              <a:rPr lang="en-US" dirty="0"/>
              <a:t> the risk of disease is greater than the risk of vaccination.</a:t>
            </a:r>
          </a:p>
          <a:p>
            <a:r>
              <a:rPr lang="en-US" b="1" dirty="0"/>
              <a:t>Patient education:</a:t>
            </a:r>
            <a:r>
              <a:rPr lang="en-US" dirty="0"/>
              <a:t> Patients with HIV should avoid handling diapers of infants vaccinated against rotavirus in the previous 4 weeks, and all household members should wash their hands after changing diapers of an infant recently vaccinated against rotavirus. Those who lack varicella immunity should avoid direct contact with people who develop rash.</a:t>
            </a:r>
          </a:p>
        </p:txBody>
      </p:sp>
      <p:sp>
        <p:nvSpPr>
          <p:cNvPr id="4" name="Footer Placeholder 3">
            <a:extLst>
              <a:ext uri="{FF2B5EF4-FFF2-40B4-BE49-F238E27FC236}">
                <a16:creationId xmlns:a16="http://schemas.microsoft.com/office/drawing/2014/main" id="{33C73C6E-F87C-4ADF-8538-B8E8FB4D23E2}"/>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C8BC841-2225-43FD-A138-DBB579488149}"/>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DC2BC95-A2A6-4330-80BD-3FDF3B5B91BA}"/>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3301129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a:xfrm>
            <a:off x="838200" y="0"/>
            <a:ext cx="10515600" cy="1325563"/>
          </a:xfrm>
        </p:spPr>
        <p:txBody>
          <a:bodyPr/>
          <a:lstStyle/>
          <a:p>
            <a:r>
              <a:rPr lang="en-US" dirty="0"/>
              <a:t>COVID-19</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3539028946"/>
              </p:ext>
            </p:extLst>
          </p:nvPr>
        </p:nvGraphicFramePr>
        <p:xfrm>
          <a:off x="838200" y="1230630"/>
          <a:ext cx="10515600" cy="439420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COVID-19 Vaccines</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br>
                        <a:rPr lang="en-US" b="1" dirty="0"/>
                      </a:br>
                      <a:r>
                        <a:rPr lang="en-US" sz="1400" b="0" dirty="0"/>
                        <a:t>See </a:t>
                      </a:r>
                      <a:r>
                        <a:rPr lang="en-US" sz="1400" dirty="0">
                          <a:effectLst/>
                          <a:latin typeface="Calibri" panose="020F0502020204030204" pitchFamily="34" charset="0"/>
                          <a:ea typeface="Calibri" panose="020F0502020204030204" pitchFamily="34" charset="0"/>
                          <a:cs typeface="Times New Roman" panose="02020603050405020304" pitchFamily="18" charset="0"/>
                        </a:rPr>
                        <a:t>FDA </a:t>
                      </a:r>
                      <a:r>
                        <a:rPr lang="en-US" sz="1400" i="0" u="sng" dirty="0">
                          <a:solidFill>
                            <a:srgbClr val="0047BB"/>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Vaccines Licensed for Use in the United States</a:t>
                      </a:r>
                      <a:endParaRPr lang="en-US" b="0" dirty="0"/>
                    </a:p>
                  </a:txBody>
                  <a:tcPr/>
                </a:tc>
                <a:tc>
                  <a:txBody>
                    <a:bodyPr/>
                    <a:lstStyle/>
                    <a:p>
                      <a:pPr marL="137160" indent="-137160">
                        <a:buFont typeface="Arial" panose="020B0604020202020204" pitchFamily="34" charset="0"/>
                        <a:buChar char="•"/>
                      </a:pPr>
                      <a:r>
                        <a:rPr lang="en-US" dirty="0"/>
                        <a:t>Moderna COVID-19 Vaccine (mRNA vaccine)</a:t>
                      </a:r>
                    </a:p>
                    <a:p>
                      <a:pPr marL="137160" indent="-137160">
                        <a:buFont typeface="Arial" panose="020B0604020202020204" pitchFamily="34" charset="0"/>
                        <a:buChar char="•"/>
                      </a:pPr>
                      <a:r>
                        <a:rPr lang="en-US" dirty="0"/>
                        <a:t>Pfizer-BioNTech COVID-19 Vaccine (mRNA vaccine)</a:t>
                      </a:r>
                    </a:p>
                    <a:p>
                      <a:pPr marL="137160" indent="-137160">
                        <a:buFont typeface="Arial" panose="020B0604020202020204" pitchFamily="34" charset="0"/>
                        <a:buChar char="•"/>
                      </a:pPr>
                      <a:r>
                        <a:rPr lang="en-US" dirty="0"/>
                        <a:t>Novavax COVID-19 Vaccine, Adjuvanted (protein subunit vaccine)</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137160" indent="-137160">
                        <a:buFont typeface="Arial" panose="020B0604020202020204" pitchFamily="34" charset="0"/>
                        <a:buChar char="•"/>
                      </a:pPr>
                      <a:r>
                        <a:rPr lang="en-US" dirty="0"/>
                        <a:t>At least 1 monovalent 2024–2025 COVID-19 vaccine for all individuals aged 18 years and older with HIV</a:t>
                      </a:r>
                    </a:p>
                    <a:p>
                      <a:pPr marL="137160" indent="-137160">
                        <a:buFont typeface="Arial" panose="020B0604020202020204" pitchFamily="34" charset="0"/>
                        <a:buChar char="•"/>
                      </a:pPr>
                      <a:r>
                        <a:rPr lang="en-US" b="1" dirty="0"/>
                        <a:t>Clinical Guidelines Program recommendation:</a:t>
                      </a:r>
                      <a:r>
                        <a:rPr lang="en-US" dirty="0"/>
                        <a:t> Clinicians should vaccinate individuals with HIV and CD4 counts &lt;350 cells/mm</a:t>
                      </a:r>
                      <a:r>
                        <a:rPr lang="en-US" baseline="30000" dirty="0"/>
                        <a:t>3</a:t>
                      </a:r>
                      <a:r>
                        <a:rPr lang="en-US" dirty="0"/>
                        <a:t> for COVID-19 according to the CDC schedule for individuals who are moderately or severely compromised. (A2)</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Administer according to Tables 1 and 2 in CDC </a:t>
                      </a:r>
                      <a:r>
                        <a:rPr lang="en-US" sz="1800" i="0" u="sng" dirty="0">
                          <a:solidFill>
                            <a:srgbClr val="0047BB"/>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Interim Clinical Considerations for Use of COVID-19 Vaccines in the United States</a:t>
                      </a:r>
                      <a:r>
                        <a:rPr lang="en-US" sz="1800" i="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u="none" dirty="0">
                        <a:solidFill>
                          <a:schemeClr val="tx1"/>
                        </a:solidFill>
                      </a:endParaRPr>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Comments</a:t>
                      </a:r>
                    </a:p>
                  </a:txBody>
                  <a:tcPr/>
                </a:tc>
                <a:tc>
                  <a:txBody>
                    <a:bodyPr/>
                    <a:lstStyle/>
                    <a:p>
                      <a:pPr marL="0" indent="0">
                        <a:buFont typeface="Arial" panose="020B0604020202020204" pitchFamily="34" charset="0"/>
                        <a:buNone/>
                      </a:pPr>
                      <a:r>
                        <a:rPr lang="en-US" dirty="0"/>
                        <a:t>See also CDC </a:t>
                      </a:r>
                      <a:r>
                        <a:rPr lang="en-US" dirty="0">
                          <a:hlinkClick r:id="rId4"/>
                        </a:rPr>
                        <a:t>Interim Clinical Considerations for Use of COVID-19 Vaccines in the United States &gt; Description of moderate and severe immunocompromising conditions and treatments</a:t>
                      </a:r>
                      <a:r>
                        <a:rPr lang="en-US" dirty="0"/>
                        <a:t>.</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4053892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B8BA2-6B75-46DF-B86B-7EAD12F4814A}"/>
              </a:ext>
            </a:extLst>
          </p:cNvPr>
          <p:cNvSpPr>
            <a:spLocks noGrp="1"/>
          </p:cNvSpPr>
          <p:nvPr>
            <p:ph type="title"/>
          </p:nvPr>
        </p:nvSpPr>
        <p:spPr/>
        <p:txBody>
          <a:bodyPr/>
          <a:lstStyle/>
          <a:p>
            <a:r>
              <a:rPr lang="en-US" dirty="0"/>
              <a:t>Key Points: COVID-19</a:t>
            </a:r>
          </a:p>
        </p:txBody>
      </p:sp>
      <p:sp>
        <p:nvSpPr>
          <p:cNvPr id="3" name="Content Placeholder 2">
            <a:extLst>
              <a:ext uri="{FF2B5EF4-FFF2-40B4-BE49-F238E27FC236}">
                <a16:creationId xmlns:a16="http://schemas.microsoft.com/office/drawing/2014/main" id="{B1E330C1-0953-43BF-A12D-84D328925F4D}"/>
              </a:ext>
            </a:extLst>
          </p:cNvPr>
          <p:cNvSpPr>
            <a:spLocks noGrp="1"/>
          </p:cNvSpPr>
          <p:nvPr>
            <p:ph idx="1"/>
          </p:nvPr>
        </p:nvSpPr>
        <p:spPr/>
        <p:txBody>
          <a:bodyPr/>
          <a:lstStyle/>
          <a:p>
            <a:r>
              <a:rPr lang="en-US" dirty="0"/>
              <a:t>Medical mistrust may prevent people in high vaccine priority groups from seeking or agreeing to vaccination; heightened awareness and open discussion of medical mistrust are essential to encouraging vaccination of people with HIV.</a:t>
            </a:r>
          </a:p>
          <a:p>
            <a:r>
              <a:rPr lang="en-US" dirty="0"/>
              <a:t>The effects of systemic racism and associated health inequities made apparent by the U.S. COVID-19 pandemic may create barriers to vaccine access among some people with HIV. Clinicians who provide medical care for people with HIV are strongly encouraged to discuss and advocate for vaccination with all of their patients.</a:t>
            </a:r>
          </a:p>
        </p:txBody>
      </p:sp>
      <p:sp>
        <p:nvSpPr>
          <p:cNvPr id="4" name="Footer Placeholder 3">
            <a:extLst>
              <a:ext uri="{FF2B5EF4-FFF2-40B4-BE49-F238E27FC236}">
                <a16:creationId xmlns:a16="http://schemas.microsoft.com/office/drawing/2014/main" id="{7391A5D8-B77E-4B20-B10B-5C9228F037D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74B8223-F78E-4E9C-93D8-F26BE751BA4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E541DA0C-64CE-4AB0-B80D-6998A2A70AF2}"/>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1409641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p:txBody>
          <a:bodyPr/>
          <a:lstStyle/>
          <a:p>
            <a:r>
              <a:rPr lang="en-US" i="1" dirty="0"/>
              <a:t>Haemophilus influenzae</a:t>
            </a:r>
            <a:r>
              <a:rPr lang="en-US" dirty="0"/>
              <a:t> Type B (Hib)</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2305695425"/>
              </p:ext>
            </p:extLst>
          </p:nvPr>
        </p:nvGraphicFramePr>
        <p:xfrm>
          <a:off x="838199" y="1825625"/>
          <a:ext cx="10515600" cy="249428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i="1" dirty="0">
                          <a:solidFill>
                            <a:schemeClr val="bg1"/>
                          </a:solidFill>
                        </a:rPr>
                        <a:t>Haemophilus influenzae </a:t>
                      </a:r>
                      <a:r>
                        <a:rPr lang="en-US" b="1" dirty="0">
                          <a:solidFill>
                            <a:schemeClr val="bg1"/>
                          </a:solidFill>
                        </a:rPr>
                        <a:t>Type B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137160" indent="-137160">
                        <a:buFont typeface="Arial" panose="020B0604020202020204" pitchFamily="34" charset="0"/>
                        <a:buChar char="•"/>
                      </a:pPr>
                      <a:r>
                        <a:rPr lang="en-US" dirty="0"/>
                        <a:t>Hiberix</a:t>
                      </a:r>
                    </a:p>
                    <a:p>
                      <a:pPr marL="137160" indent="-137160">
                        <a:buFont typeface="Arial" panose="020B0604020202020204" pitchFamily="34" charset="0"/>
                        <a:buChar char="•"/>
                      </a:pPr>
                      <a:r>
                        <a:rPr lang="en-US" dirty="0"/>
                        <a:t>ActHIB</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dirty="0"/>
                        <a:t>Patients at risk of Hib infection</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0" indent="0">
                        <a:buFont typeface="Arial" panose="020B0604020202020204" pitchFamily="34" charset="0"/>
                        <a:buNone/>
                      </a:pPr>
                      <a:r>
                        <a:rPr lang="en-US" sz="1800" kern="1200" dirty="0">
                          <a:solidFill>
                            <a:schemeClr val="tx1"/>
                          </a:solidFill>
                          <a:effectLst/>
                          <a:latin typeface="+mn-lt"/>
                          <a:ea typeface="+mn-ea"/>
                          <a:cs typeface="+mn-cs"/>
                        </a:rPr>
                        <a:t>Administer according to CDC </a:t>
                      </a:r>
                      <a:r>
                        <a:rPr lang="en-US" sz="1800" i="0" u="sng" kern="1200" dirty="0">
                          <a:solidFill>
                            <a:schemeClr val="tx1"/>
                          </a:solidFill>
                          <a:effectLst/>
                          <a:latin typeface="+mn-lt"/>
                          <a:ea typeface="+mn-ea"/>
                          <a:cs typeface="+mn-cs"/>
                          <a:hlinkClick r:id="rId2"/>
                        </a:rPr>
                        <a:t>Adult Immunization Schedule</a:t>
                      </a:r>
                      <a:r>
                        <a:rPr lang="en-US" sz="1800" i="0" u="none" kern="1200" dirty="0">
                          <a:solidFill>
                            <a:schemeClr val="tx1"/>
                          </a:solidFill>
                          <a:effectLst/>
                          <a:latin typeface="+mn-lt"/>
                          <a:ea typeface="+mn-ea"/>
                          <a:cs typeface="+mn-cs"/>
                        </a:rPr>
                        <a:t>.</a:t>
                      </a:r>
                      <a:endParaRPr lang="en-US" u="none" dirty="0"/>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dirty="0"/>
                        <a:t>None</a:t>
                      </a:r>
                    </a:p>
                  </a:txBody>
                  <a:tcPr/>
                </a:tc>
                <a:extLst>
                  <a:ext uri="{0D108BD9-81ED-4DB2-BD59-A6C34878D82A}">
                    <a16:rowId xmlns:a16="http://schemas.microsoft.com/office/drawing/2014/main" val="4245338547"/>
                  </a:ext>
                </a:extLst>
              </a:tr>
              <a:tr h="370840">
                <a:tc>
                  <a:txBody>
                    <a:bodyPr/>
                    <a:lstStyle/>
                    <a:p>
                      <a:pPr marL="0" indent="0">
                        <a:buFont typeface="Arial" panose="020B0604020202020204" pitchFamily="34" charset="0"/>
                        <a:buNone/>
                      </a:pPr>
                      <a:r>
                        <a:rPr lang="en-US" b="1" dirty="0"/>
                        <a:t>Comments</a:t>
                      </a:r>
                    </a:p>
                  </a:txBody>
                  <a:tcPr/>
                </a:tc>
                <a:tc>
                  <a:txBody>
                    <a:bodyPr/>
                    <a:lstStyle/>
                    <a:p>
                      <a:pPr marL="0" indent="0">
                        <a:buFont typeface="Arial" panose="020B0604020202020204" pitchFamily="34" charset="0"/>
                        <a:buNone/>
                      </a:pPr>
                      <a:r>
                        <a:rPr lang="en-US" dirty="0"/>
                        <a:t>Not routinely recommended for people with HIV in the absence of other risk factors</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2910176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a:xfrm>
            <a:off x="838200" y="237949"/>
            <a:ext cx="10515600" cy="1325563"/>
          </a:xfrm>
        </p:spPr>
        <p:txBody>
          <a:bodyPr/>
          <a:lstStyle/>
          <a:p>
            <a:r>
              <a:rPr lang="en-US" dirty="0"/>
              <a:t>Hepatitis A Virus (HAV)</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528442578"/>
              </p:ext>
            </p:extLst>
          </p:nvPr>
        </p:nvGraphicFramePr>
        <p:xfrm>
          <a:off x="838200" y="1199983"/>
          <a:ext cx="10515600" cy="467360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Hepatitis A Virus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137160" indent="-137160">
                        <a:buFont typeface="Arial" panose="020B0604020202020204" pitchFamily="34" charset="0"/>
                        <a:buChar char="•"/>
                      </a:pPr>
                      <a:r>
                        <a:rPr lang="en-US" dirty="0"/>
                        <a:t>HAV: Havrix; Vaqta</a:t>
                      </a:r>
                    </a:p>
                    <a:p>
                      <a:pPr marL="137160" indent="-137160">
                        <a:buFont typeface="Arial" panose="020B0604020202020204" pitchFamily="34" charset="0"/>
                        <a:buChar char="•"/>
                      </a:pPr>
                      <a:r>
                        <a:rPr lang="en-US" dirty="0"/>
                        <a:t>HAV inactivated + HBV: Twinrix</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dirty="0"/>
                        <a:t>All adults with HIV</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137160" indent="-137160">
                        <a:buFont typeface="Arial" panose="020B0604020202020204" pitchFamily="34" charset="0"/>
                        <a:buChar char="•"/>
                      </a:pPr>
                      <a:r>
                        <a:rPr lang="en-US" sz="1800" kern="1200" dirty="0">
                          <a:solidFill>
                            <a:schemeClr val="tx1"/>
                          </a:solidFill>
                          <a:effectLst/>
                          <a:latin typeface="+mn-lt"/>
                          <a:ea typeface="+mn-ea"/>
                          <a:cs typeface="+mn-cs"/>
                        </a:rPr>
                        <a:t>Administer according to CDC </a:t>
                      </a:r>
                      <a:r>
                        <a:rPr lang="en-US" sz="1800" i="0" u="sng" kern="1200" dirty="0">
                          <a:solidFill>
                            <a:schemeClr val="tx1"/>
                          </a:solidFill>
                          <a:effectLst/>
                          <a:latin typeface="+mn-lt"/>
                          <a:ea typeface="+mn-ea"/>
                          <a:cs typeface="+mn-cs"/>
                          <a:hlinkClick r:id="rId2"/>
                        </a:rPr>
                        <a:t>Adult Immunization Schedule</a:t>
                      </a:r>
                      <a:r>
                        <a:rPr lang="en-US" sz="1800" i="0" u="none" kern="1200" dirty="0">
                          <a:solidFill>
                            <a:schemeClr val="tx1"/>
                          </a:solidFill>
                          <a:effectLst/>
                          <a:latin typeface="+mn-lt"/>
                          <a:ea typeface="+mn-ea"/>
                          <a:cs typeface="+mn-cs"/>
                        </a:rPr>
                        <a:t>.</a:t>
                      </a:r>
                    </a:p>
                    <a:p>
                      <a:pPr marL="137160" indent="-137160">
                        <a:buFont typeface="Arial" panose="020B0604020202020204" pitchFamily="34" charset="0"/>
                        <a:buChar char="•"/>
                      </a:pPr>
                      <a:r>
                        <a:rPr lang="en-US" dirty="0"/>
                        <a:t>Notes:</a:t>
                      </a:r>
                    </a:p>
                    <a:p>
                      <a:pPr marL="594360" lvl="1" indent="-137160">
                        <a:buFont typeface="Arial" panose="020B0604020202020204" pitchFamily="34" charset="0"/>
                        <a:buChar char="•"/>
                      </a:pPr>
                      <a:r>
                        <a:rPr lang="en-US" dirty="0"/>
                        <a:t>Obtain HAV IgG testing ≥1 month after final dose of vaccination series to confirm immune response.</a:t>
                      </a:r>
                    </a:p>
                    <a:p>
                      <a:pPr marL="594360" lvl="1" indent="-137160">
                        <a:buFont typeface="Arial" panose="020B0604020202020204" pitchFamily="34" charset="0"/>
                        <a:buChar char="•"/>
                      </a:pPr>
                      <a:r>
                        <a:rPr lang="en-US" dirty="0"/>
                        <a:t>If immune reconstitution appears likely, consider deferring until patient’s CD4 count ≥200 cells/mm</a:t>
                      </a:r>
                      <a:r>
                        <a:rPr lang="en-US" baseline="30000" dirty="0"/>
                        <a:t>3</a:t>
                      </a:r>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dirty="0"/>
                        <a:t>Patients who do not respond to the primary HAV vaccination series should be revaccinated and counseled to avoid exposure.</a:t>
                      </a:r>
                    </a:p>
                  </a:txBody>
                  <a:tcPr/>
                </a:tc>
                <a:extLst>
                  <a:ext uri="{0D108BD9-81ED-4DB2-BD59-A6C34878D82A}">
                    <a16:rowId xmlns:a16="http://schemas.microsoft.com/office/drawing/2014/main" val="3940507865"/>
                  </a:ext>
                </a:extLst>
              </a:tr>
              <a:tr h="370840">
                <a:tc>
                  <a:txBody>
                    <a:bodyPr/>
                    <a:lstStyle/>
                    <a:p>
                      <a:pPr marL="0" indent="0">
                        <a:buFont typeface="Arial" panose="020B0604020202020204" pitchFamily="34" charset="0"/>
                        <a:buNone/>
                      </a:pPr>
                      <a:r>
                        <a:rPr lang="en-US" b="1" dirty="0"/>
                        <a:t>Comments</a:t>
                      </a:r>
                    </a:p>
                  </a:txBody>
                  <a:tcPr/>
                </a:tc>
                <a:tc>
                  <a:txBody>
                    <a:bodyPr/>
                    <a:lstStyle/>
                    <a:p>
                      <a:pPr marL="137160" indent="-137160">
                        <a:buFont typeface="Arial" panose="020B0604020202020204" pitchFamily="34" charset="0"/>
                        <a:buChar char="•"/>
                      </a:pPr>
                      <a:r>
                        <a:rPr lang="en-US" dirty="0"/>
                        <a:t>See NYSDOH AI guideline Prevention and Management of Hepatitis A Virus Infection in Adults With HIV.</a:t>
                      </a:r>
                    </a:p>
                    <a:p>
                      <a:pPr marL="137160" indent="-137160">
                        <a:buFont typeface="Arial" panose="020B0604020202020204" pitchFamily="34" charset="0"/>
                        <a:buChar char="•"/>
                      </a:pPr>
                      <a:r>
                        <a:rPr lang="en-US" dirty="0"/>
                        <a:t>Covered by HRSA Vaccine Injury Compensation Program</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1877620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448-5537-4C76-9994-92C2FEB0FD52}"/>
              </a:ext>
            </a:extLst>
          </p:cNvPr>
          <p:cNvSpPr>
            <a:spLocks noGrp="1"/>
          </p:cNvSpPr>
          <p:nvPr>
            <p:ph type="title"/>
          </p:nvPr>
        </p:nvSpPr>
        <p:spPr>
          <a:xfrm>
            <a:off x="782052" y="-172285"/>
            <a:ext cx="10515600" cy="1325563"/>
          </a:xfrm>
        </p:spPr>
        <p:txBody>
          <a:bodyPr/>
          <a:lstStyle/>
          <a:p>
            <a:r>
              <a:rPr lang="en-US" dirty="0"/>
              <a:t>Hepatitis B Virus (HBV)</a:t>
            </a:r>
          </a:p>
        </p:txBody>
      </p:sp>
      <p:graphicFrame>
        <p:nvGraphicFramePr>
          <p:cNvPr id="7" name="Content Placeholder 6">
            <a:extLst>
              <a:ext uri="{FF2B5EF4-FFF2-40B4-BE49-F238E27FC236}">
                <a16:creationId xmlns:a16="http://schemas.microsoft.com/office/drawing/2014/main" id="{C3CE41D8-0560-4699-AA08-575018EC460E}"/>
              </a:ext>
            </a:extLst>
          </p:cNvPr>
          <p:cNvGraphicFramePr>
            <a:graphicFrameLocks noGrp="1"/>
          </p:cNvGraphicFramePr>
          <p:nvPr>
            <p:ph idx="1"/>
            <p:extLst>
              <p:ext uri="{D42A27DB-BD31-4B8C-83A1-F6EECF244321}">
                <p14:modId xmlns:p14="http://schemas.microsoft.com/office/powerpoint/2010/main" val="1480977018"/>
              </p:ext>
            </p:extLst>
          </p:nvPr>
        </p:nvGraphicFramePr>
        <p:xfrm>
          <a:off x="782052" y="847057"/>
          <a:ext cx="10515600" cy="5161280"/>
        </p:xfrm>
        <a:graphic>
          <a:graphicData uri="http://schemas.openxmlformats.org/drawingml/2006/table">
            <a:tbl>
              <a:tblPr firstRow="1" bandRow="1">
                <a:tableStyleId>{5940675A-B579-460E-94D1-54222C63F5DA}</a:tableStyleId>
              </a:tblPr>
              <a:tblGrid>
                <a:gridCol w="1728538">
                  <a:extLst>
                    <a:ext uri="{9D8B030D-6E8A-4147-A177-3AD203B41FA5}">
                      <a16:colId xmlns:a16="http://schemas.microsoft.com/office/drawing/2014/main" val="1543376393"/>
                    </a:ext>
                  </a:extLst>
                </a:gridCol>
                <a:gridCol w="8787062">
                  <a:extLst>
                    <a:ext uri="{9D8B030D-6E8A-4147-A177-3AD203B41FA5}">
                      <a16:colId xmlns:a16="http://schemas.microsoft.com/office/drawing/2014/main" val="762783833"/>
                    </a:ext>
                  </a:extLst>
                </a:gridCol>
              </a:tblGrid>
              <a:tr h="370840">
                <a:tc gridSpan="2">
                  <a:txBody>
                    <a:bodyPr/>
                    <a:lstStyle/>
                    <a:p>
                      <a:r>
                        <a:rPr lang="en-US" b="1" dirty="0">
                          <a:solidFill>
                            <a:schemeClr val="bg1"/>
                          </a:solidFill>
                        </a:rPr>
                        <a:t>Hepatitis B Virus Vaccine</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2539937754"/>
                  </a:ext>
                </a:extLst>
              </a:tr>
              <a:tr h="370840">
                <a:tc>
                  <a:txBody>
                    <a:bodyPr/>
                    <a:lstStyle/>
                    <a:p>
                      <a:pPr marL="0" indent="0">
                        <a:buFont typeface="Arial" panose="020B0604020202020204" pitchFamily="34" charset="0"/>
                        <a:buNone/>
                      </a:pPr>
                      <a:r>
                        <a:rPr lang="en-US" b="1" dirty="0"/>
                        <a:t>Trade Names</a:t>
                      </a:r>
                    </a:p>
                  </a:txBody>
                  <a:tcPr/>
                </a:tc>
                <a:tc>
                  <a:txBody>
                    <a:bodyPr/>
                    <a:lstStyle/>
                    <a:p>
                      <a:pPr marL="137160" indent="-137160">
                        <a:buFont typeface="Arial" panose="020B0604020202020204" pitchFamily="34" charset="0"/>
                        <a:buChar char="•"/>
                      </a:pPr>
                      <a:r>
                        <a:rPr lang="en-US" sz="1400" dirty="0"/>
                        <a:t>HBV 2-dose series: HEPLISAV-B (see comments)</a:t>
                      </a:r>
                    </a:p>
                    <a:p>
                      <a:pPr marL="137160" indent="-137160">
                        <a:buFont typeface="Arial" panose="020B0604020202020204" pitchFamily="34" charset="0"/>
                        <a:buChar char="•"/>
                      </a:pPr>
                      <a:r>
                        <a:rPr lang="en-US" sz="1400" dirty="0"/>
                        <a:t>HBV 3-dose series: Engerix-B; Recombivax HB; PreHevbrio (see comments)</a:t>
                      </a:r>
                    </a:p>
                    <a:p>
                      <a:pPr marL="137160" indent="-137160">
                        <a:buFont typeface="Arial" panose="020B0604020202020204" pitchFamily="34" charset="0"/>
                        <a:buChar char="•"/>
                      </a:pPr>
                      <a:r>
                        <a:rPr lang="en-US" sz="1400" dirty="0"/>
                        <a:t>HAV inactivated + HBV 3-dose series: Twinrix</a:t>
                      </a:r>
                    </a:p>
                  </a:txBody>
                  <a:tcPr/>
                </a:tc>
                <a:extLst>
                  <a:ext uri="{0D108BD9-81ED-4DB2-BD59-A6C34878D82A}">
                    <a16:rowId xmlns:a16="http://schemas.microsoft.com/office/drawing/2014/main" val="1851086345"/>
                  </a:ext>
                </a:extLst>
              </a:tr>
              <a:tr h="370840">
                <a:tc>
                  <a:txBody>
                    <a:bodyPr/>
                    <a:lstStyle/>
                    <a:p>
                      <a:pPr marL="0" indent="0">
                        <a:buFont typeface="Arial" panose="020B0604020202020204" pitchFamily="34" charset="0"/>
                        <a:buNone/>
                      </a:pPr>
                      <a:r>
                        <a:rPr lang="en-US" b="1" dirty="0"/>
                        <a:t>Indications</a:t>
                      </a:r>
                    </a:p>
                  </a:txBody>
                  <a:tcPr/>
                </a:tc>
                <a:tc>
                  <a:txBody>
                    <a:bodyPr/>
                    <a:lstStyle/>
                    <a:p>
                      <a:pPr marL="0" indent="0">
                        <a:buFont typeface="Arial" panose="020B0604020202020204" pitchFamily="34" charset="0"/>
                        <a:buNone/>
                      </a:pPr>
                      <a:r>
                        <a:rPr lang="en-US" sz="1400" dirty="0"/>
                        <a:t>Patients who are negative for anti-HBs and do not have chronic HBV infection</a:t>
                      </a:r>
                    </a:p>
                  </a:txBody>
                  <a:tcPr/>
                </a:tc>
                <a:extLst>
                  <a:ext uri="{0D108BD9-81ED-4DB2-BD59-A6C34878D82A}">
                    <a16:rowId xmlns:a16="http://schemas.microsoft.com/office/drawing/2014/main" val="3013660834"/>
                  </a:ext>
                </a:extLst>
              </a:tr>
              <a:tr h="370840">
                <a:tc>
                  <a:txBody>
                    <a:bodyPr/>
                    <a:lstStyle/>
                    <a:p>
                      <a:pPr marL="0" indent="0">
                        <a:buFont typeface="Arial" panose="020B0604020202020204" pitchFamily="34" charset="0"/>
                        <a:buNone/>
                      </a:pPr>
                      <a:r>
                        <a:rPr lang="en-US" b="1" dirty="0"/>
                        <a:t>Administration</a:t>
                      </a:r>
                    </a:p>
                  </a:txBody>
                  <a:tcPr/>
                </a:tc>
                <a:tc>
                  <a:txBody>
                    <a:bodyPr/>
                    <a:lstStyle/>
                    <a:p>
                      <a:pPr marL="137160" indent="-137160">
                        <a:buFont typeface="Arial" panose="020B0604020202020204" pitchFamily="34" charset="0"/>
                        <a:buChar char="•"/>
                      </a:pPr>
                      <a:r>
                        <a:rPr lang="en-US" sz="1400" dirty="0"/>
                        <a:t>Administer according to CDC </a:t>
                      </a:r>
                      <a:r>
                        <a:rPr lang="en-US" sz="1400" dirty="0">
                          <a:hlinkClick r:id="rId2"/>
                        </a:rPr>
                        <a:t>Adult Immunization Schedule</a:t>
                      </a:r>
                      <a:r>
                        <a:rPr lang="en-US" sz="1400" dirty="0"/>
                        <a:t>.</a:t>
                      </a:r>
                    </a:p>
                    <a:p>
                      <a:pPr marL="137160" indent="-137160">
                        <a:buFont typeface="Arial" panose="020B0604020202020204" pitchFamily="34" charset="0"/>
                        <a:buChar char="•"/>
                      </a:pPr>
                      <a:r>
                        <a:rPr lang="en-US" sz="1400" dirty="0"/>
                        <a:t>Notes:</a:t>
                      </a:r>
                    </a:p>
                    <a:p>
                      <a:pPr marL="594360" lvl="1" indent="-137160">
                        <a:buFont typeface="Arial" panose="020B0604020202020204" pitchFamily="34" charset="0"/>
                        <a:buChar char="•"/>
                      </a:pPr>
                      <a:r>
                        <a:rPr lang="en-US" sz="1400" dirty="0"/>
                        <a:t>Alternative administration strategies, such as a 3- or 4-injection double-dose vaccination series or an accelerated schedule of 0, 1, and 3 weeks, may be considered.</a:t>
                      </a:r>
                    </a:p>
                    <a:p>
                      <a:pPr marL="594360" lvl="1" indent="-137160">
                        <a:buFont typeface="Arial" panose="020B0604020202020204" pitchFamily="34" charset="0"/>
                        <a:buChar char="•"/>
                      </a:pPr>
                      <a:r>
                        <a:rPr lang="en-US" sz="1400" dirty="0"/>
                        <a:t>Test for anti-HBs 4 to 16 weeks after administration of the last dose of the vaccination series.</a:t>
                      </a:r>
                    </a:p>
                  </a:txBody>
                  <a:tcPr/>
                </a:tc>
                <a:extLst>
                  <a:ext uri="{0D108BD9-81ED-4DB2-BD59-A6C34878D82A}">
                    <a16:rowId xmlns:a16="http://schemas.microsoft.com/office/drawing/2014/main" val="1615510441"/>
                  </a:ext>
                </a:extLst>
              </a:tr>
              <a:tr h="370840">
                <a:tc>
                  <a:txBody>
                    <a:bodyPr/>
                    <a:lstStyle/>
                    <a:p>
                      <a:pPr marL="0" indent="0">
                        <a:buFont typeface="Arial" panose="020B0604020202020204" pitchFamily="34" charset="0"/>
                        <a:buNone/>
                      </a:pPr>
                      <a:r>
                        <a:rPr lang="en-US" b="1" dirty="0"/>
                        <a:t>Revaccination</a:t>
                      </a:r>
                    </a:p>
                  </a:txBody>
                  <a:tcPr/>
                </a:tc>
                <a:tc>
                  <a:txBody>
                    <a:bodyPr/>
                    <a:lstStyle/>
                    <a:p>
                      <a:pPr marL="0" indent="0">
                        <a:buFont typeface="Arial" panose="020B0604020202020204" pitchFamily="34" charset="0"/>
                        <a:buNone/>
                      </a:pPr>
                      <a:r>
                        <a:rPr lang="en-US" sz="1400" dirty="0"/>
                        <a:t>Patients who do not respond to the primary HBV vaccination series (anti-HBs &lt;10 IU/L) should be revaccinated with Heplisav-B or a double dose of the vaccine series previously administered.</a:t>
                      </a:r>
                    </a:p>
                  </a:txBody>
                  <a:tcPr/>
                </a:tc>
                <a:extLst>
                  <a:ext uri="{0D108BD9-81ED-4DB2-BD59-A6C34878D82A}">
                    <a16:rowId xmlns:a16="http://schemas.microsoft.com/office/drawing/2014/main" val="894154942"/>
                  </a:ext>
                </a:extLst>
              </a:tr>
              <a:tr h="370840">
                <a:tc>
                  <a:txBody>
                    <a:bodyPr/>
                    <a:lstStyle/>
                    <a:p>
                      <a:pPr marL="0" indent="0">
                        <a:buFont typeface="Arial" panose="020B0604020202020204" pitchFamily="34" charset="0"/>
                        <a:buNone/>
                      </a:pPr>
                      <a:r>
                        <a:rPr lang="en-US" b="1" dirty="0"/>
                        <a:t>Comments</a:t>
                      </a:r>
                    </a:p>
                  </a:txBody>
                  <a:tcPr/>
                </a:tc>
                <a:tc>
                  <a:txBody>
                    <a:bodyPr/>
                    <a:lstStyle/>
                    <a:p>
                      <a:pPr marL="137160" marR="0" lvl="0" indent="-13716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solidFill>
                            <a:schemeClr val="tx1"/>
                          </a:solidFill>
                          <a:effectLst/>
                          <a:latin typeface="+mn-lt"/>
                          <a:ea typeface="+mn-ea"/>
                          <a:cs typeface="+mn-cs"/>
                        </a:rPr>
                        <a:t>PreHevbrio, a 3-antigen recombinant HBV vaccine, was approved in 2021 by the FDA for use for individuals ≥18 years old, but as of November 2024 is no longer available. See FDA </a:t>
                      </a:r>
                      <a:r>
                        <a:rPr lang="en-US" sz="1400" i="0" u="sng" kern="1200" dirty="0">
                          <a:solidFill>
                            <a:schemeClr val="tx1"/>
                          </a:solidFill>
                          <a:effectLst/>
                          <a:latin typeface="+mn-lt"/>
                          <a:ea typeface="+mn-ea"/>
                          <a:cs typeface="+mn-cs"/>
                          <a:hlinkClick r:id="rId3"/>
                        </a:rPr>
                        <a:t>PREHEVBRIO</a:t>
                      </a:r>
                      <a:r>
                        <a:rPr lang="en-US" sz="1400" kern="1200" dirty="0">
                          <a:solidFill>
                            <a:schemeClr val="tx1"/>
                          </a:solidFill>
                          <a:effectLst/>
                          <a:latin typeface="+mn-lt"/>
                          <a:ea typeface="+mn-ea"/>
                          <a:cs typeface="+mn-cs"/>
                        </a:rPr>
                        <a:t>.</a:t>
                      </a:r>
                    </a:p>
                    <a:p>
                      <a:pPr marL="137160" indent="-137160">
                        <a:buFont typeface="Arial" panose="020B0604020202020204" pitchFamily="34" charset="0"/>
                        <a:buChar char="•"/>
                      </a:pPr>
                      <a:r>
                        <a:rPr lang="en-US" sz="1400" dirty="0"/>
                        <a:t>In patients at risk for HBV infection, initial vaccination should not be deferred if the CD4 count is &lt;200 cells/mm</a:t>
                      </a:r>
                      <a:r>
                        <a:rPr lang="en-US" sz="1400" baseline="30000" dirty="0"/>
                        <a:t>3</a:t>
                      </a:r>
                      <a:r>
                        <a:rPr lang="en-US" sz="1400" dirty="0"/>
                        <a:t>.</a:t>
                      </a:r>
                    </a:p>
                    <a:p>
                      <a:pPr marL="137160" indent="-137160">
                        <a:buFont typeface="Arial" panose="020B0604020202020204" pitchFamily="34" charset="0"/>
                        <a:buChar char="•"/>
                      </a:pPr>
                      <a:r>
                        <a:rPr lang="en-US" sz="1400" dirty="0"/>
                        <a:t>If an accelerated schedule is used, a fourth booster dose should be administered ≥6 months after initiation of the series; the accelerated schedule is not recommended for patients with CD4 counts ­&lt;500 cells/mm</a:t>
                      </a:r>
                      <a:r>
                        <a:rPr lang="en-US" sz="1400" baseline="30000" dirty="0"/>
                        <a:t>3</a:t>
                      </a:r>
                      <a:r>
                        <a:rPr lang="en-US" sz="1400" dirty="0"/>
                        <a:t>.</a:t>
                      </a:r>
                    </a:p>
                    <a:p>
                      <a:pPr marL="137160" indent="-137160">
                        <a:buFont typeface="Arial" panose="020B0604020202020204" pitchFamily="34" charset="0"/>
                        <a:buChar char="•"/>
                      </a:pPr>
                      <a:r>
                        <a:rPr lang="en-US" sz="1400" dirty="0"/>
                        <a:t>The HAV/HBV combined vaccine is not recommended for the double-dose or 4-injection HBV vaccination strategy.</a:t>
                      </a:r>
                    </a:p>
                    <a:p>
                      <a:pPr marL="137160" indent="-137160">
                        <a:buFont typeface="Arial" panose="020B0604020202020204" pitchFamily="34" charset="0"/>
                        <a:buChar char="•"/>
                      </a:pPr>
                      <a:r>
                        <a:rPr lang="en-US" sz="1400" dirty="0"/>
                        <a:t>Heplisav-B is not recommended in pregnancy because of lack of safety data.</a:t>
                      </a:r>
                    </a:p>
                    <a:p>
                      <a:pPr marL="137160" indent="-137160">
                        <a:buFont typeface="Arial" panose="020B0604020202020204" pitchFamily="34" charset="0"/>
                        <a:buChar char="•"/>
                      </a:pPr>
                      <a:r>
                        <a:rPr lang="en-US" sz="1400" dirty="0"/>
                        <a:t>See NYSDOH AI guideline Prevention and Management of Hepatitis B Virus Infection in Adults With HIV.</a:t>
                      </a:r>
                    </a:p>
                    <a:p>
                      <a:pPr marL="137160" indent="-137160">
                        <a:buFont typeface="Arial" panose="020B0604020202020204" pitchFamily="34" charset="0"/>
                        <a:buChar char="•"/>
                      </a:pPr>
                      <a:r>
                        <a:rPr lang="en-US" sz="1400" dirty="0"/>
                        <a:t>Covered by HRSA Vaccine Injury Compensation Program</a:t>
                      </a:r>
                    </a:p>
                  </a:txBody>
                  <a:tcPr/>
                </a:tc>
                <a:extLst>
                  <a:ext uri="{0D108BD9-81ED-4DB2-BD59-A6C34878D82A}">
                    <a16:rowId xmlns:a16="http://schemas.microsoft.com/office/drawing/2014/main" val="633136943"/>
                  </a:ext>
                </a:extLst>
              </a:tr>
            </a:tbl>
          </a:graphicData>
        </a:graphic>
      </p:graphicFrame>
      <p:sp>
        <p:nvSpPr>
          <p:cNvPr id="4" name="Footer Placeholder 3">
            <a:extLst>
              <a:ext uri="{FF2B5EF4-FFF2-40B4-BE49-F238E27FC236}">
                <a16:creationId xmlns:a16="http://schemas.microsoft.com/office/drawing/2014/main" id="{92E3B838-2472-49F5-ADD3-EAE0F076FD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910C3CE-B457-4A31-B5CD-319DEDED71A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5042296-1CA6-4E7F-AC12-CBF3A5351D3D}"/>
              </a:ext>
            </a:extLst>
          </p:cNvPr>
          <p:cNvSpPr>
            <a:spLocks noGrp="1"/>
          </p:cNvSpPr>
          <p:nvPr>
            <p:ph type="dt" sz="half" idx="2"/>
          </p:nvPr>
        </p:nvSpPr>
        <p:spPr/>
        <p:txBody>
          <a:bodyPr/>
          <a:lstStyle/>
          <a:p>
            <a:r>
              <a:rPr lang="en-US" sz="1200" dirty="0">
                <a:solidFill>
                  <a:schemeClr val="bg1">
                    <a:lumMod val="50000"/>
                  </a:schemeClr>
                </a:solidFill>
              </a:rPr>
              <a:t>APRIL 2025</a:t>
            </a:r>
          </a:p>
        </p:txBody>
      </p:sp>
    </p:spTree>
    <p:extLst>
      <p:ext uri="{BB962C8B-B14F-4D97-AF65-F5344CB8AC3E}">
        <p14:creationId xmlns:p14="http://schemas.microsoft.com/office/powerpoint/2010/main" val="2691915646"/>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2705</Words>
  <Application>Microsoft Office PowerPoint</Application>
  <PresentationFormat>Widescreen</PresentationFormat>
  <Paragraphs>311</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Content</vt:lpstr>
      <vt:lpstr>PowerPoint Presentation</vt:lpstr>
      <vt:lpstr>Purpose of This Guideline</vt:lpstr>
      <vt:lpstr>Recommendation: Immunizations</vt:lpstr>
      <vt:lpstr>Key Points: Use of Live, Attenuated Vaccines</vt:lpstr>
      <vt:lpstr>COVID-19</vt:lpstr>
      <vt:lpstr>Key Points: COVID-19</vt:lpstr>
      <vt:lpstr>Haemophilus influenzae Type B (Hib)</vt:lpstr>
      <vt:lpstr>Hepatitis A Virus (HAV)</vt:lpstr>
      <vt:lpstr>Hepatitis B Virus (HBV)</vt:lpstr>
      <vt:lpstr>Human Papillomavirus (HPV)</vt:lpstr>
      <vt:lpstr>Influenza</vt:lpstr>
      <vt:lpstr>Measles, Mumps, Rubella (MMR)</vt:lpstr>
      <vt:lpstr>Meningococcal Serotypes A,C, W, and Y (MenACWY)</vt:lpstr>
      <vt:lpstr>Meningococcal Serotype B (MenB)</vt:lpstr>
      <vt:lpstr>Recommendations: Mpox Vaccine</vt:lpstr>
      <vt:lpstr>Mpox</vt:lpstr>
      <vt:lpstr>Key Points: Mpox</vt:lpstr>
      <vt:lpstr>Pneumococcal</vt:lpstr>
      <vt:lpstr>Tetanus, Diphtheria, and Pertussis (Tdap) and Tetanus-Diphtheria (Td)</vt:lpstr>
      <vt:lpstr>Varicella</vt:lpstr>
      <vt:lpstr>Zoster</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 Gribble</cp:lastModifiedBy>
  <cp:revision>32</cp:revision>
  <dcterms:created xsi:type="dcterms:W3CDTF">2022-05-26T16:37:43Z</dcterms:created>
  <dcterms:modified xsi:type="dcterms:W3CDTF">2026-02-24T15:19:39Z</dcterms:modified>
</cp:coreProperties>
</file>