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7" r:id="rId11"/>
    <p:sldId id="257"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5/6/2024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2021</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2021</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Guidance: Adolescent Consent to HIV and STI Treatment and Prevention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2024</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5420-B407-4909-BC4B-C1911A2C8ADE}"/>
              </a:ext>
            </a:extLst>
          </p:cNvPr>
          <p:cNvSpPr>
            <a:spLocks noGrp="1"/>
          </p:cNvSpPr>
          <p:nvPr>
            <p:ph type="title"/>
          </p:nvPr>
        </p:nvSpPr>
        <p:spPr/>
        <p:txBody>
          <a:bodyPr/>
          <a:lstStyle/>
          <a:p>
            <a:r>
              <a:rPr lang="en-US" dirty="0"/>
              <a:t>Retention in Care</a:t>
            </a:r>
          </a:p>
        </p:txBody>
      </p:sp>
      <p:sp>
        <p:nvSpPr>
          <p:cNvPr id="3" name="Content Placeholder 2">
            <a:extLst>
              <a:ext uri="{FF2B5EF4-FFF2-40B4-BE49-F238E27FC236}">
                <a16:creationId xmlns:a16="http://schemas.microsoft.com/office/drawing/2014/main" id="{F6E195EA-A545-4796-BBBC-5115554226B3}"/>
              </a:ext>
            </a:extLst>
          </p:cNvPr>
          <p:cNvSpPr>
            <a:spLocks noGrp="1"/>
          </p:cNvSpPr>
          <p:nvPr>
            <p:ph idx="1"/>
          </p:nvPr>
        </p:nvSpPr>
        <p:spPr/>
        <p:txBody>
          <a:bodyPr>
            <a:normAutofit fontScale="77500" lnSpcReduction="20000"/>
          </a:bodyPr>
          <a:lstStyle/>
          <a:p>
            <a:pPr marL="0" indent="0">
              <a:buNone/>
            </a:pPr>
            <a:r>
              <a:rPr lang="en-US" dirty="0"/>
              <a:t>Adolescents with HIV should be encouraged to remain in care and keep scheduled appointments. Adolescents may consent to and are eligible for all of the following essential medical services:</a:t>
            </a:r>
          </a:p>
          <a:p>
            <a:r>
              <a:rPr lang="en-US" dirty="0"/>
              <a:t>Prescription and management of antiretroviral therapy</a:t>
            </a:r>
          </a:p>
          <a:p>
            <a:r>
              <a:rPr lang="en-US" dirty="0"/>
              <a:t>Standard disease monitoring (e.g., physical and laboratory assessments such as CD4 counts and viral load tests)</a:t>
            </a:r>
          </a:p>
          <a:p>
            <a:r>
              <a:rPr lang="en-US" dirty="0"/>
              <a:t>Screening and treatment for STIs</a:t>
            </a:r>
          </a:p>
          <a:p>
            <a:r>
              <a:rPr lang="en-US" dirty="0"/>
              <a:t>Recommended immunizations, including for HPV</a:t>
            </a:r>
          </a:p>
          <a:p>
            <a:r>
              <a:rPr lang="en-US" dirty="0"/>
              <a:t>Sexual health and family planning services. In New York State, minors can consent to all forms of contraception, including condoms, emergency contraception, and long-acting methods, such as implants. Minors may also consent to abortion services without parental involvement.</a:t>
            </a:r>
          </a:p>
          <a:p>
            <a:r>
              <a:rPr lang="en-US" dirty="0"/>
              <a:t>Counseling and treatment for risk reduction, mental health, and substance use, as permitted by law</a:t>
            </a:r>
          </a:p>
        </p:txBody>
      </p:sp>
      <p:sp>
        <p:nvSpPr>
          <p:cNvPr id="4" name="Footer Placeholder 3">
            <a:extLst>
              <a:ext uri="{FF2B5EF4-FFF2-40B4-BE49-F238E27FC236}">
                <a16:creationId xmlns:a16="http://schemas.microsoft.com/office/drawing/2014/main" id="{DCEB7912-86F4-4C95-9E2C-6422CB79A9E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A1F5E7A-7B89-46D4-A0B1-7AA9CA3A883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8D65DFA-4B79-433D-A9FA-CA9B2FFD964E}"/>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221867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Guidance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Guidance: Adolescent Consent to HIV and STI Treatment </a:t>
            </a:r>
            <a:r>
              <a:rPr lang="en-US"/>
              <a:t>and Prevention</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A030-221D-4844-998A-01B0B4E0E527}"/>
              </a:ext>
            </a:extLst>
          </p:cNvPr>
          <p:cNvSpPr>
            <a:spLocks noGrp="1"/>
          </p:cNvSpPr>
          <p:nvPr>
            <p:ph type="title"/>
          </p:nvPr>
        </p:nvSpPr>
        <p:spPr/>
        <p:txBody>
          <a:bodyPr/>
          <a:lstStyle/>
          <a:p>
            <a:r>
              <a:rPr lang="en-US" dirty="0"/>
              <a:t>Purpose of This Guidance</a:t>
            </a:r>
          </a:p>
        </p:txBody>
      </p:sp>
      <p:sp>
        <p:nvSpPr>
          <p:cNvPr id="3" name="Content Placeholder 2">
            <a:extLst>
              <a:ext uri="{FF2B5EF4-FFF2-40B4-BE49-F238E27FC236}">
                <a16:creationId xmlns:a16="http://schemas.microsoft.com/office/drawing/2014/main" id="{9BB4FBCC-89A4-4FDA-B69A-0F13739CEF99}"/>
              </a:ext>
            </a:extLst>
          </p:cNvPr>
          <p:cNvSpPr>
            <a:spLocks noGrp="1"/>
          </p:cNvSpPr>
          <p:nvPr>
            <p:ph idx="1"/>
          </p:nvPr>
        </p:nvSpPr>
        <p:spPr/>
        <p:txBody>
          <a:bodyPr/>
          <a:lstStyle/>
          <a:p>
            <a:r>
              <a:rPr lang="en-US" dirty="0"/>
              <a:t>Inform New York State clinicians who provide primary care to adolescents about existing regulations that allow minors (&lt;18 years old) to consent for and receive confidential HIV and STI screening and treatment and biomedical HIV prevention in the form of pre- or post-exposure prophylaxis (</a:t>
            </a:r>
            <a:r>
              <a:rPr lang="en-US" dirty="0" err="1"/>
              <a:t>PrEP</a:t>
            </a:r>
            <a:r>
              <a:rPr lang="en-US" dirty="0"/>
              <a:t> or PEP)</a:t>
            </a:r>
          </a:p>
        </p:txBody>
      </p:sp>
      <p:sp>
        <p:nvSpPr>
          <p:cNvPr id="4" name="Footer Placeholder 3">
            <a:extLst>
              <a:ext uri="{FF2B5EF4-FFF2-40B4-BE49-F238E27FC236}">
                <a16:creationId xmlns:a16="http://schemas.microsoft.com/office/drawing/2014/main" id="{6BA176C2-FFC4-4A20-B7CA-0FB2853AA7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C8A05A5-7D98-47DF-94CC-58DDADEF9AC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6BAF2A8-F855-4766-BB9F-BD46778862AA}"/>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366390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D75E5-7BA6-4056-9C45-76894F031B99}"/>
              </a:ext>
            </a:extLst>
          </p:cNvPr>
          <p:cNvSpPr>
            <a:spLocks noGrp="1"/>
          </p:cNvSpPr>
          <p:nvPr>
            <p:ph type="title"/>
          </p:nvPr>
        </p:nvSpPr>
        <p:spPr/>
        <p:txBody>
          <a:bodyPr/>
          <a:lstStyle/>
          <a:p>
            <a:r>
              <a:rPr lang="en-US" dirty="0"/>
              <a:t>Goals for Clinicians Treating Minors</a:t>
            </a:r>
          </a:p>
        </p:txBody>
      </p:sp>
      <p:sp>
        <p:nvSpPr>
          <p:cNvPr id="3" name="Content Placeholder 2">
            <a:extLst>
              <a:ext uri="{FF2B5EF4-FFF2-40B4-BE49-F238E27FC236}">
                <a16:creationId xmlns:a16="http://schemas.microsoft.com/office/drawing/2014/main" id="{08562A3B-6175-4E1F-92FF-61ADB969B194}"/>
              </a:ext>
            </a:extLst>
          </p:cNvPr>
          <p:cNvSpPr>
            <a:spLocks noGrp="1"/>
          </p:cNvSpPr>
          <p:nvPr>
            <p:ph idx="1"/>
          </p:nvPr>
        </p:nvSpPr>
        <p:spPr/>
        <p:txBody>
          <a:bodyPr/>
          <a:lstStyle/>
          <a:p>
            <a:r>
              <a:rPr lang="en-US" dirty="0"/>
              <a:t>Identifying minors who may benefit from </a:t>
            </a:r>
            <a:r>
              <a:rPr lang="en-US" dirty="0" err="1"/>
              <a:t>PrEP</a:t>
            </a:r>
            <a:r>
              <a:rPr lang="en-US" dirty="0"/>
              <a:t> and PEP</a:t>
            </a:r>
          </a:p>
          <a:p>
            <a:r>
              <a:rPr lang="en-US" dirty="0"/>
              <a:t>Providing education and counseling about </a:t>
            </a:r>
            <a:r>
              <a:rPr lang="en-US" dirty="0" err="1"/>
              <a:t>PrEP</a:t>
            </a:r>
            <a:r>
              <a:rPr lang="en-US" dirty="0"/>
              <a:t> and PEP use, so that they may be accessed when needed</a:t>
            </a:r>
          </a:p>
          <a:p>
            <a:r>
              <a:rPr lang="en-US" dirty="0"/>
              <a:t>Ensuring confidentiality and preventing accidental disclosure of HIV status</a:t>
            </a:r>
          </a:p>
          <a:p>
            <a:r>
              <a:rPr lang="en-US" dirty="0"/>
              <a:t>Ensuring retention in care with provision of combination antiretroviral therapy to promote achievement of “Undetectable = </a:t>
            </a:r>
            <a:r>
              <a:rPr lang="en-US" dirty="0" err="1"/>
              <a:t>Untransmittable</a:t>
            </a:r>
            <a:r>
              <a:rPr lang="en-US" dirty="0"/>
              <a:t>” (U=U)</a:t>
            </a:r>
          </a:p>
        </p:txBody>
      </p:sp>
      <p:sp>
        <p:nvSpPr>
          <p:cNvPr id="4" name="Footer Placeholder 3">
            <a:extLst>
              <a:ext uri="{FF2B5EF4-FFF2-40B4-BE49-F238E27FC236}">
                <a16:creationId xmlns:a16="http://schemas.microsoft.com/office/drawing/2014/main" id="{BD675D21-76A3-455E-B63D-82A77FFE172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FC769A1-B1A2-4C0E-A22F-1329DDAFEB6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96E95DC-A00C-4204-A016-F588FFF88F99}"/>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78800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A6A5-4257-48E8-981A-C36E28D45F9A}"/>
              </a:ext>
            </a:extLst>
          </p:cNvPr>
          <p:cNvSpPr>
            <a:spLocks noGrp="1"/>
          </p:cNvSpPr>
          <p:nvPr>
            <p:ph type="title"/>
          </p:nvPr>
        </p:nvSpPr>
        <p:spPr/>
        <p:txBody>
          <a:bodyPr/>
          <a:lstStyle/>
          <a:p>
            <a:r>
              <a:rPr lang="en-US" dirty="0"/>
              <a:t>New York State Law: Consent</a:t>
            </a:r>
          </a:p>
        </p:txBody>
      </p:sp>
      <p:sp>
        <p:nvSpPr>
          <p:cNvPr id="3" name="Content Placeholder 2">
            <a:extLst>
              <a:ext uri="{FF2B5EF4-FFF2-40B4-BE49-F238E27FC236}">
                <a16:creationId xmlns:a16="http://schemas.microsoft.com/office/drawing/2014/main" id="{814C62F1-9473-41E6-A971-B2EB3D3288E2}"/>
              </a:ext>
            </a:extLst>
          </p:cNvPr>
          <p:cNvSpPr>
            <a:spLocks noGrp="1"/>
          </p:cNvSpPr>
          <p:nvPr>
            <p:ph idx="1"/>
          </p:nvPr>
        </p:nvSpPr>
        <p:spPr/>
        <p:txBody>
          <a:bodyPr/>
          <a:lstStyle/>
          <a:p>
            <a:r>
              <a:rPr lang="en-US" dirty="0"/>
              <a:t>According to New York State Public Health Law Article 23, Title 1, Section 2305, individuals &lt;18 years old may give effective informed consent for services related to screening, treatment, and prevention of STIs, including HIV.</a:t>
            </a:r>
          </a:p>
          <a:p>
            <a:r>
              <a:rPr lang="en-US" dirty="0"/>
              <a:t>Minor consent laws vary by state, and clinicians should be familiar with state laws.</a:t>
            </a:r>
          </a:p>
          <a:p>
            <a:endParaRPr lang="en-US" dirty="0"/>
          </a:p>
        </p:txBody>
      </p:sp>
      <p:sp>
        <p:nvSpPr>
          <p:cNvPr id="4" name="Footer Placeholder 3">
            <a:extLst>
              <a:ext uri="{FF2B5EF4-FFF2-40B4-BE49-F238E27FC236}">
                <a16:creationId xmlns:a16="http://schemas.microsoft.com/office/drawing/2014/main" id="{1922517F-7018-4691-B7B8-0033114BAEA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AA7650B-294C-4826-A5FF-D033313B2CA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3C28EB5-A784-49D1-B82E-C6EEEFEFD0F1}"/>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162020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53E3-DC5F-4AC7-A80C-08EA6D50D806}"/>
              </a:ext>
            </a:extLst>
          </p:cNvPr>
          <p:cNvSpPr>
            <a:spLocks noGrp="1"/>
          </p:cNvSpPr>
          <p:nvPr>
            <p:ph type="title"/>
          </p:nvPr>
        </p:nvSpPr>
        <p:spPr/>
        <p:txBody>
          <a:bodyPr/>
          <a:lstStyle/>
          <a:p>
            <a:r>
              <a:rPr lang="en-US" dirty="0"/>
              <a:t>New York State Law: Immunization Reporting</a:t>
            </a:r>
          </a:p>
        </p:txBody>
      </p:sp>
      <p:sp>
        <p:nvSpPr>
          <p:cNvPr id="3" name="Content Placeholder 2">
            <a:extLst>
              <a:ext uri="{FF2B5EF4-FFF2-40B4-BE49-F238E27FC236}">
                <a16:creationId xmlns:a16="http://schemas.microsoft.com/office/drawing/2014/main" id="{BB67DD64-800D-42F4-B4C8-D7F9E617FEF7}"/>
              </a:ext>
            </a:extLst>
          </p:cNvPr>
          <p:cNvSpPr>
            <a:spLocks noGrp="1"/>
          </p:cNvSpPr>
          <p:nvPr>
            <p:ph idx="1"/>
          </p:nvPr>
        </p:nvSpPr>
        <p:spPr/>
        <p:txBody>
          <a:bodyPr>
            <a:normAutofit lnSpcReduction="10000"/>
          </a:bodyPr>
          <a:lstStyle/>
          <a:p>
            <a:r>
              <a:rPr lang="en-US" dirty="0"/>
              <a:t>The New York State Immunization Registry Law requires healthcare providers to report the immunization history for and all immunizations administered to patients &lt;19 years old using the New York State Immunization Information System or, in New York City, the Citywide Immunization Registry. </a:t>
            </a:r>
          </a:p>
          <a:p>
            <a:r>
              <a:rPr lang="en-US" dirty="0"/>
              <a:t>There are no exemptions to the reporting mandate, so vaccination against HPV is required as well. Minors who independently consent to vaccination against HPV should be advised of these reporting requirements and further advised that any immunization-specific information reported to the New York State or New York City systems may be requested by a parent or guardian.</a:t>
            </a:r>
          </a:p>
          <a:p>
            <a:endParaRPr lang="en-US" dirty="0"/>
          </a:p>
        </p:txBody>
      </p:sp>
      <p:sp>
        <p:nvSpPr>
          <p:cNvPr id="4" name="Footer Placeholder 3">
            <a:extLst>
              <a:ext uri="{FF2B5EF4-FFF2-40B4-BE49-F238E27FC236}">
                <a16:creationId xmlns:a16="http://schemas.microsoft.com/office/drawing/2014/main" id="{5133F270-90E3-42A9-B838-F3A3E793DAF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5237C1F-65CB-4CED-B820-DB9B742A6C4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E071E95-B341-4273-A308-853AE4B3678E}"/>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335888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5BA7-542E-467B-8F9E-EF3656632293}"/>
              </a:ext>
            </a:extLst>
          </p:cNvPr>
          <p:cNvSpPr>
            <a:spLocks noGrp="1"/>
          </p:cNvSpPr>
          <p:nvPr>
            <p:ph type="title"/>
          </p:nvPr>
        </p:nvSpPr>
        <p:spPr/>
        <p:txBody>
          <a:bodyPr/>
          <a:lstStyle/>
          <a:p>
            <a:r>
              <a:rPr lang="en-US" dirty="0"/>
              <a:t>Federal Law: 21</a:t>
            </a:r>
            <a:r>
              <a:rPr lang="en-US" baseline="30000" dirty="0"/>
              <a:t>st</a:t>
            </a:r>
            <a:r>
              <a:rPr lang="en-US" dirty="0"/>
              <a:t> Century Cares Act</a:t>
            </a:r>
          </a:p>
        </p:txBody>
      </p:sp>
      <p:sp>
        <p:nvSpPr>
          <p:cNvPr id="3" name="Content Placeholder 2">
            <a:extLst>
              <a:ext uri="{FF2B5EF4-FFF2-40B4-BE49-F238E27FC236}">
                <a16:creationId xmlns:a16="http://schemas.microsoft.com/office/drawing/2014/main" id="{4D50C588-490F-4679-AF9C-C5F2171F6137}"/>
              </a:ext>
            </a:extLst>
          </p:cNvPr>
          <p:cNvSpPr>
            <a:spLocks noGrp="1"/>
          </p:cNvSpPr>
          <p:nvPr>
            <p:ph idx="1"/>
          </p:nvPr>
        </p:nvSpPr>
        <p:spPr/>
        <p:txBody>
          <a:bodyPr/>
          <a:lstStyle/>
          <a:p>
            <a:r>
              <a:rPr lang="en-US" dirty="0"/>
              <a:t>Federal law 45 CFR §164.524 requires that healthcare providers give patients access without charge to all of the health information in their electronic medical records. </a:t>
            </a:r>
          </a:p>
          <a:p>
            <a:r>
              <a:rPr lang="en-US" dirty="0"/>
              <a:t>Healthcare providers should become familiar with their institutional policies regarding health information sharing for minors, should advocate for policies that incorporate adolescent confidentiality protections, and should be able to provide guidance to minors on how to access and protect their health information.</a:t>
            </a:r>
          </a:p>
          <a:p>
            <a:endParaRPr lang="en-US" dirty="0"/>
          </a:p>
        </p:txBody>
      </p:sp>
      <p:sp>
        <p:nvSpPr>
          <p:cNvPr id="4" name="Footer Placeholder 3">
            <a:extLst>
              <a:ext uri="{FF2B5EF4-FFF2-40B4-BE49-F238E27FC236}">
                <a16:creationId xmlns:a16="http://schemas.microsoft.com/office/drawing/2014/main" id="{405F72C7-8C78-4211-A65C-DDAE92BB555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731F7D4-0EB2-4668-B573-D27F175DD50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904D220-7256-49A3-9D7B-E40D8A72050B}"/>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2436307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C7DE-43B6-4875-B654-2F9D96AEE62E}"/>
              </a:ext>
            </a:extLst>
          </p:cNvPr>
          <p:cNvSpPr>
            <a:spLocks noGrp="1"/>
          </p:cNvSpPr>
          <p:nvPr>
            <p:ph type="title"/>
          </p:nvPr>
        </p:nvSpPr>
        <p:spPr/>
        <p:txBody>
          <a:bodyPr/>
          <a:lstStyle/>
          <a:p>
            <a:r>
              <a:rPr lang="en-US" dirty="0"/>
              <a:t>Good Practices</a:t>
            </a:r>
          </a:p>
        </p:txBody>
      </p:sp>
      <p:sp>
        <p:nvSpPr>
          <p:cNvPr id="3" name="Content Placeholder 2">
            <a:extLst>
              <a:ext uri="{FF2B5EF4-FFF2-40B4-BE49-F238E27FC236}">
                <a16:creationId xmlns:a16="http://schemas.microsoft.com/office/drawing/2014/main" id="{D102D259-9B29-480A-AE2F-53F87EEC5BD9}"/>
              </a:ext>
            </a:extLst>
          </p:cNvPr>
          <p:cNvSpPr>
            <a:spLocks noGrp="1"/>
          </p:cNvSpPr>
          <p:nvPr>
            <p:ph idx="1"/>
          </p:nvPr>
        </p:nvSpPr>
        <p:spPr/>
        <p:txBody>
          <a:bodyPr>
            <a:normAutofit fontScale="70000" lnSpcReduction="20000"/>
          </a:bodyPr>
          <a:lstStyle/>
          <a:p>
            <a:r>
              <a:rPr lang="en-US" dirty="0"/>
              <a:t>Stay up to date on New York State law regarding consent and confidentiality for adolescents.</a:t>
            </a:r>
          </a:p>
          <a:p>
            <a:r>
              <a:rPr lang="en-US" dirty="0"/>
              <a:t>Ensure that adolescents &lt;18 years old receive confidential care for HIV treatment and prevention.</a:t>
            </a:r>
          </a:p>
          <a:p>
            <a:r>
              <a:rPr lang="en-US" dirty="0"/>
              <a:t>Educate adolescents who have or are at risk of HIV about the law and their rights.</a:t>
            </a:r>
          </a:p>
          <a:p>
            <a:r>
              <a:rPr lang="en-US" dirty="0"/>
              <a:t>Inform adolescent patients about New York State reporting requirements.</a:t>
            </a:r>
          </a:p>
          <a:p>
            <a:r>
              <a:rPr lang="en-US" dirty="0"/>
              <a:t>Ensure that institutional policies reflect New York State law regarding adolescents &lt;18 years old who seek care for HIV treatment or prevention and who choose not to disclose this to their parents or legal guardians.</a:t>
            </a:r>
          </a:p>
          <a:p>
            <a:r>
              <a:rPr lang="en-US" dirty="0"/>
              <a:t>Encourage adolescents who consent to their own care to identify an adult who can provide support.</a:t>
            </a:r>
          </a:p>
          <a:p>
            <a:r>
              <a:rPr lang="en-US" dirty="0"/>
              <a:t>Make every effort to prevent disclosure of confidential information through release of medical records, pharmacy records, or explanation of benefits by creating clear policies and providing resources to help adolescent minors navigate the complexities of the healthcare system.</a:t>
            </a:r>
          </a:p>
        </p:txBody>
      </p:sp>
      <p:sp>
        <p:nvSpPr>
          <p:cNvPr id="4" name="Footer Placeholder 3">
            <a:extLst>
              <a:ext uri="{FF2B5EF4-FFF2-40B4-BE49-F238E27FC236}">
                <a16:creationId xmlns:a16="http://schemas.microsoft.com/office/drawing/2014/main" id="{97FD66E5-D44E-4E35-BB44-4EE54A55543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2CCD10-E912-461A-9AA0-1C0C51F35ED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89CC3C5-A711-4E0A-BD89-779BDFA9704F}"/>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298772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FCCC-BF1F-4114-92BD-A1170BED024E}"/>
              </a:ext>
            </a:extLst>
          </p:cNvPr>
          <p:cNvSpPr>
            <a:spLocks noGrp="1"/>
          </p:cNvSpPr>
          <p:nvPr>
            <p:ph type="title"/>
          </p:nvPr>
        </p:nvSpPr>
        <p:spPr/>
        <p:txBody>
          <a:bodyPr/>
          <a:lstStyle/>
          <a:p>
            <a:r>
              <a:rPr lang="en-US" dirty="0"/>
              <a:t>Key Points: Disclosure and Consent</a:t>
            </a:r>
          </a:p>
        </p:txBody>
      </p:sp>
      <p:sp>
        <p:nvSpPr>
          <p:cNvPr id="3" name="Content Placeholder 2">
            <a:extLst>
              <a:ext uri="{FF2B5EF4-FFF2-40B4-BE49-F238E27FC236}">
                <a16:creationId xmlns:a16="http://schemas.microsoft.com/office/drawing/2014/main" id="{75EFA9F2-F357-438E-897D-60337EAB7BAC}"/>
              </a:ext>
            </a:extLst>
          </p:cNvPr>
          <p:cNvSpPr>
            <a:spLocks noGrp="1"/>
          </p:cNvSpPr>
          <p:nvPr>
            <p:ph idx="1"/>
          </p:nvPr>
        </p:nvSpPr>
        <p:spPr/>
        <p:txBody>
          <a:bodyPr>
            <a:normAutofit fontScale="92500" lnSpcReduction="10000"/>
          </a:bodyPr>
          <a:lstStyle/>
          <a:p>
            <a:r>
              <a:rPr lang="en-US" dirty="0"/>
              <a:t>Adolescents may be at risk of abuse if they disclose that they have HIV or are at risk of acquiring HIV. Appropriate referrals and assistance should be offered to patients reporting such risk.</a:t>
            </a:r>
          </a:p>
          <a:p>
            <a:r>
              <a:rPr lang="en-US" dirty="0"/>
              <a:t>Discussions about disclosure and possible risks to the adolescent can be documented in the medical record.</a:t>
            </a:r>
          </a:p>
          <a:p>
            <a:r>
              <a:rPr lang="en-US" dirty="0"/>
              <a:t>Supportive adults may be an important resource to help adolescent patients remain engaged in care. Clinicians can help patients identify supportive adults and facilitate conversations around disclosure if requested.</a:t>
            </a:r>
          </a:p>
          <a:p>
            <a:r>
              <a:rPr lang="en-US" dirty="0"/>
              <a:t>Coordination with insurance companies is necessary to ensure that confidentiality is managed according to the wishes of an adolescent patient.</a:t>
            </a:r>
          </a:p>
        </p:txBody>
      </p:sp>
      <p:sp>
        <p:nvSpPr>
          <p:cNvPr id="4" name="Footer Placeholder 3">
            <a:extLst>
              <a:ext uri="{FF2B5EF4-FFF2-40B4-BE49-F238E27FC236}">
                <a16:creationId xmlns:a16="http://schemas.microsoft.com/office/drawing/2014/main" id="{3DEFA532-EC20-4DB1-8950-7A4B17B1030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8959779-ACDF-49E9-8631-31E625FC38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2A52454-1F96-4CA1-B567-E523CF5417AB}"/>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307057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3177-F09C-4242-94F9-353BB658008C}"/>
              </a:ext>
            </a:extLst>
          </p:cNvPr>
          <p:cNvSpPr>
            <a:spLocks noGrp="1"/>
          </p:cNvSpPr>
          <p:nvPr>
            <p:ph type="title"/>
          </p:nvPr>
        </p:nvSpPr>
        <p:spPr/>
        <p:txBody>
          <a:bodyPr/>
          <a:lstStyle/>
          <a:p>
            <a:r>
              <a:rPr lang="en-US" dirty="0"/>
              <a:t>Consent and Confidentiality</a:t>
            </a:r>
          </a:p>
        </p:txBody>
      </p:sp>
      <p:sp>
        <p:nvSpPr>
          <p:cNvPr id="3" name="Content Placeholder 2">
            <a:extLst>
              <a:ext uri="{FF2B5EF4-FFF2-40B4-BE49-F238E27FC236}">
                <a16:creationId xmlns:a16="http://schemas.microsoft.com/office/drawing/2014/main" id="{4CF07E44-2763-4165-BF3B-E0ACD1A183C6}"/>
              </a:ext>
            </a:extLst>
          </p:cNvPr>
          <p:cNvSpPr>
            <a:spLocks noGrp="1"/>
          </p:cNvSpPr>
          <p:nvPr>
            <p:ph idx="1"/>
          </p:nvPr>
        </p:nvSpPr>
        <p:spPr/>
        <p:txBody>
          <a:bodyPr>
            <a:normAutofit/>
          </a:bodyPr>
          <a:lstStyle/>
          <a:p>
            <a:pPr marL="0" indent="0">
              <a:buNone/>
            </a:pPr>
            <a:r>
              <a:rPr lang="en-US" dirty="0"/>
              <a:t>Education about and assistance with an insurance plan’s member services regarding the following rights is essential so adolescents are able to:</a:t>
            </a:r>
          </a:p>
          <a:p>
            <a:r>
              <a:rPr lang="en-US" dirty="0"/>
              <a:t>Opt out of explanations of benefits or other communications (e.g., prior authorization notices) that are mailed to their parents or legal guardians regarding HIV care</a:t>
            </a:r>
          </a:p>
          <a:p>
            <a:r>
              <a:rPr lang="en-US" dirty="0"/>
              <a:t>Request that insurance cards be mailed to the address of their choice (e.g., an alternate to family address)</a:t>
            </a:r>
          </a:p>
          <a:p>
            <a:r>
              <a:rPr lang="en-US" dirty="0"/>
              <a:t>Ensure that information is not inadvertently disclosed through electronic portals that parents or legal guardians are able to access</a:t>
            </a:r>
          </a:p>
        </p:txBody>
      </p:sp>
      <p:sp>
        <p:nvSpPr>
          <p:cNvPr id="4" name="Footer Placeholder 3">
            <a:extLst>
              <a:ext uri="{FF2B5EF4-FFF2-40B4-BE49-F238E27FC236}">
                <a16:creationId xmlns:a16="http://schemas.microsoft.com/office/drawing/2014/main" id="{B22639A6-0D69-4243-A567-31421E2A7D8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6C42FA8-B8A8-45FD-9E42-F730AECD16D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AB26A8C-6D5F-4F9C-9CD1-87CDF0D6ACBE}"/>
              </a:ext>
            </a:extLst>
          </p:cNvPr>
          <p:cNvSpPr>
            <a:spLocks noGrp="1"/>
          </p:cNvSpPr>
          <p:nvPr>
            <p:ph type="dt" sz="half" idx="2"/>
          </p:nvPr>
        </p:nvSpPr>
        <p:spPr/>
        <p:txBody>
          <a:bodyPr/>
          <a:lstStyle/>
          <a:p>
            <a:r>
              <a:rPr lang="en-US" sz="1200" dirty="0">
                <a:solidFill>
                  <a:schemeClr val="bg1">
                    <a:lumMod val="50000"/>
                  </a:schemeClr>
                </a:solidFill>
              </a:rPr>
              <a:t>MAY 2024</a:t>
            </a:r>
          </a:p>
        </p:txBody>
      </p:sp>
    </p:spTree>
    <p:extLst>
      <p:ext uri="{BB962C8B-B14F-4D97-AF65-F5344CB8AC3E}">
        <p14:creationId xmlns:p14="http://schemas.microsoft.com/office/powerpoint/2010/main" val="3614341428"/>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1070</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Content</vt:lpstr>
      <vt:lpstr>PowerPoint Presentation</vt:lpstr>
      <vt:lpstr>Purpose of This Guidance</vt:lpstr>
      <vt:lpstr>Goals for Clinicians Treating Minors</vt:lpstr>
      <vt:lpstr>New York State Law: Consent</vt:lpstr>
      <vt:lpstr>New York State Law: Immunization Reporting</vt:lpstr>
      <vt:lpstr>Federal Law: 21st Century Cares Act</vt:lpstr>
      <vt:lpstr>Good Practices</vt:lpstr>
      <vt:lpstr>Key Points: Disclosure and Consent</vt:lpstr>
      <vt:lpstr>Consent and Confidentiality</vt:lpstr>
      <vt:lpstr>Retention in Care</vt:lpstr>
      <vt:lpstr>Need Help?</vt:lpstr>
      <vt:lpstr>Access the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2024-05-06T18:08:06Z</dcterms:modified>
</cp:coreProperties>
</file>