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260" r:id="rId4"/>
    <p:sldId id="261" r:id="rId5"/>
    <p:sldId id="262" r:id="rId6"/>
    <p:sldId id="263" r:id="rId7"/>
    <p:sldId id="264" r:id="rId8"/>
    <p:sldId id="265" r:id="rId9"/>
    <p:sldId id="266" r:id="rId10"/>
    <p:sldId id="267" r:id="rId11"/>
    <p:sldId id="268" r:id="rId12"/>
    <p:sldId id="257"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dirty="0"/>
              <a:t>MONTH YEAR</a:t>
            </a:r>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453705955"/>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nextdistro.org/getnext" TargetMode="External"/><Relationship Id="rId3" Type="http://schemas.openxmlformats.org/officeDocument/2006/relationships/hyperlink" Target="https://dancesafe.org/product/fentanyl-test-strips-box-of-100/" TargetMode="External"/><Relationship Id="rId7" Type="http://schemas.openxmlformats.org/officeDocument/2006/relationships/hyperlink" Target="https://providerdirectory.aidsinstituteny.org/" TargetMode="External"/><Relationship Id="rId2" Type="http://schemas.openxmlformats.org/officeDocument/2006/relationships/hyperlink" Target="https://mattersnetwork.org/harmreduction/" TargetMode="External"/><Relationship Id="rId1" Type="http://schemas.openxmlformats.org/officeDocument/2006/relationships/slideLayout" Target="../slideLayouts/slideLayout2.xml"/><Relationship Id="rId6" Type="http://schemas.openxmlformats.org/officeDocument/2006/relationships/hyperlink" Target="https://neverusealone.com/" TargetMode="External"/><Relationship Id="rId5" Type="http://schemas.openxmlformats.org/officeDocument/2006/relationships/hyperlink" Target="https://www.health.ny.gov/diseases/aids/consumers/prevention/needles_syringes/docs/sep_hours_sites.pdf" TargetMode="External"/><Relationship Id="rId4" Type="http://schemas.openxmlformats.org/officeDocument/2006/relationships/hyperlink" Target="https://www.btnx.com/HarmReduction"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health.ny.gov/diseases/aids/consumers/prevention/needles_syringes/docs/sep_hours_sites.pdf" TargetMode="External"/><Relationship Id="rId2" Type="http://schemas.openxmlformats.org/officeDocument/2006/relationships/hyperlink" Target="https://www.hivguidelines.org/guideline/substance-use-harm-reduction/?mycollection=substance-u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Clinical Guidance:</a:t>
            </a:r>
            <a:br>
              <a:rPr lang="en-US" sz="5400"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Stimulant Use</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SEPTEMBER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D233-0244-4950-862C-93A4D91C81B9}"/>
              </a:ext>
            </a:extLst>
          </p:cNvPr>
          <p:cNvSpPr>
            <a:spLocks noGrp="1"/>
          </p:cNvSpPr>
          <p:nvPr>
            <p:ph type="title"/>
          </p:nvPr>
        </p:nvSpPr>
        <p:spPr/>
        <p:txBody>
          <a:bodyPr/>
          <a:lstStyle/>
          <a:p>
            <a:r>
              <a:rPr lang="en-US" dirty="0"/>
              <a:t>Communicating With Patients About </a:t>
            </a:r>
            <a:br>
              <a:rPr lang="en-US" dirty="0"/>
            </a:br>
            <a:r>
              <a:rPr lang="en-US" dirty="0"/>
              <a:t>Stimulant and Other Substance Use, </a:t>
            </a:r>
            <a:r>
              <a:rPr lang="en-US" sz="2400" i="1" dirty="0"/>
              <a:t>continued</a:t>
            </a:r>
            <a:r>
              <a:rPr lang="en-US" dirty="0"/>
              <a:t> </a:t>
            </a:r>
          </a:p>
        </p:txBody>
      </p:sp>
      <p:sp>
        <p:nvSpPr>
          <p:cNvPr id="3" name="Content Placeholder 2">
            <a:extLst>
              <a:ext uri="{FF2B5EF4-FFF2-40B4-BE49-F238E27FC236}">
                <a16:creationId xmlns:a16="http://schemas.microsoft.com/office/drawing/2014/main" id="{BC8B8522-E034-4028-AE8C-E3AE33C43963}"/>
              </a:ext>
            </a:extLst>
          </p:cNvPr>
          <p:cNvSpPr>
            <a:spLocks noGrp="1"/>
          </p:cNvSpPr>
          <p:nvPr>
            <p:ph idx="1"/>
          </p:nvPr>
        </p:nvSpPr>
        <p:spPr/>
        <p:txBody>
          <a:bodyPr>
            <a:normAutofit fontScale="92500" lnSpcReduction="20000"/>
          </a:bodyPr>
          <a:lstStyle/>
          <a:p>
            <a:pPr algn="l">
              <a:buFont typeface="Arial" panose="020B0604020202020204" pitchFamily="34" charset="0"/>
              <a:buChar char="•"/>
            </a:pPr>
            <a:r>
              <a:rPr lang="en-US" b="0" i="0" dirty="0">
                <a:solidFill>
                  <a:srgbClr val="000000"/>
                </a:solidFill>
                <a:effectLst/>
              </a:rPr>
              <a:t>The language and terminology around substance use are frequently evolving, and the same term can be used to describe different substances (e.g., “dope” can refer to cannabis or heroin in different contexts). Ask patients to clarify if they use an unfamiliar term and remain open to (or solicit) feedback, correction, or redirection when appropriate (see </a:t>
            </a:r>
            <a:r>
              <a:rPr lang="en-US" b="0" i="1" u="none" strike="noStrike" dirty="0">
                <a:solidFill>
                  <a:srgbClr val="212121"/>
                </a:solidFill>
                <a:effectLst/>
              </a:rPr>
              <a:t>Characteristics of Commonly Used Stimulants in Nonpregnant Adults</a:t>
            </a:r>
            <a:r>
              <a:rPr lang="en-US" b="0" i="0" dirty="0">
                <a:solidFill>
                  <a:srgbClr val="000000"/>
                </a:solidFill>
                <a:effectLst/>
              </a:rPr>
              <a:t>).</a:t>
            </a:r>
          </a:p>
          <a:p>
            <a:pPr algn="l">
              <a:buFont typeface="Arial" panose="020B0604020202020204" pitchFamily="34" charset="0"/>
              <a:buChar char="•"/>
            </a:pPr>
            <a:r>
              <a:rPr lang="en-US" b="0" i="0" dirty="0">
                <a:solidFill>
                  <a:srgbClr val="000000"/>
                </a:solidFill>
                <a:effectLst/>
              </a:rPr>
              <a:t>The mode of use may carry stigma and also affect a patient’s risk of complications related to stimulant use. When asking about mode of use, clinicians may simply ask, “</a:t>
            </a:r>
            <a:r>
              <a:rPr lang="en-US" b="0" i="1" dirty="0">
                <a:solidFill>
                  <a:srgbClr val="000000"/>
                </a:solidFill>
                <a:effectLst/>
              </a:rPr>
              <a:t>How do you use ___ (e.g., cocaine)</a:t>
            </a:r>
            <a:r>
              <a:rPr lang="en-US" b="0" i="0" dirty="0">
                <a:solidFill>
                  <a:srgbClr val="000000"/>
                </a:solidFill>
                <a:effectLst/>
              </a:rPr>
              <a:t>?” or “</a:t>
            </a:r>
            <a:r>
              <a:rPr lang="en-US" b="0" i="1" dirty="0">
                <a:solidFill>
                  <a:srgbClr val="000000"/>
                </a:solidFill>
                <a:effectLst/>
              </a:rPr>
              <a:t>Are you injecting, snorting/sniffing, or smoking?</a:t>
            </a:r>
            <a:r>
              <a:rPr lang="en-US" b="0" i="0" dirty="0">
                <a:solidFill>
                  <a:srgbClr val="000000"/>
                </a:solidFill>
                <a:effectLst/>
              </a:rPr>
              <a:t>”</a:t>
            </a:r>
          </a:p>
          <a:p>
            <a:pPr algn="l">
              <a:buFont typeface="Arial" panose="020B0604020202020204" pitchFamily="34" charset="0"/>
              <a:buChar char="•"/>
            </a:pPr>
            <a:r>
              <a:rPr lang="en-US" b="0" i="0" dirty="0">
                <a:solidFill>
                  <a:srgbClr val="000000"/>
                </a:solidFill>
                <a:effectLst/>
              </a:rPr>
              <a:t>The use of substances during sex may affect a patient’s risk of HIV, hepatitis C virus, and other sexually transmitted infections. Ask patients, </a:t>
            </a:r>
            <a:r>
              <a:rPr lang="en-US" b="0" i="1" dirty="0">
                <a:solidFill>
                  <a:srgbClr val="000000"/>
                </a:solidFill>
                <a:effectLst/>
              </a:rPr>
              <a:t>“Do you use drugs during sex?” “Do you use some drugs only during sex?”</a:t>
            </a:r>
            <a:endParaRPr lang="en-US" dirty="0"/>
          </a:p>
        </p:txBody>
      </p:sp>
      <p:sp>
        <p:nvSpPr>
          <p:cNvPr id="4" name="Footer Placeholder 3">
            <a:extLst>
              <a:ext uri="{FF2B5EF4-FFF2-40B4-BE49-F238E27FC236}">
                <a16:creationId xmlns:a16="http://schemas.microsoft.com/office/drawing/2014/main" id="{32AD2D2E-7B55-4B8F-B15E-9E073CD1DFB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EE7B4D2-4A27-47D3-BD34-62E7F355C39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F7FCFF9-41FF-4487-A1FB-1CFFDAEF7A76}"/>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3084753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CECD7-BB2A-4559-B2C4-2A59A2B48BE3}"/>
              </a:ext>
            </a:extLst>
          </p:cNvPr>
          <p:cNvSpPr>
            <a:spLocks noGrp="1"/>
          </p:cNvSpPr>
          <p:nvPr>
            <p:ph type="title"/>
          </p:nvPr>
        </p:nvSpPr>
        <p:spPr/>
        <p:txBody>
          <a:bodyPr/>
          <a:lstStyle/>
          <a:p>
            <a:r>
              <a:rPr lang="en-US" dirty="0"/>
              <a:t>Overdose Prevention Strategies</a:t>
            </a:r>
          </a:p>
        </p:txBody>
      </p:sp>
      <p:sp>
        <p:nvSpPr>
          <p:cNvPr id="3" name="Content Placeholder 2">
            <a:extLst>
              <a:ext uri="{FF2B5EF4-FFF2-40B4-BE49-F238E27FC236}">
                <a16:creationId xmlns:a16="http://schemas.microsoft.com/office/drawing/2014/main" id="{E6BF5615-AF7E-4619-94A3-3EDE88547D16}"/>
              </a:ext>
            </a:extLst>
          </p:cNvPr>
          <p:cNvSpPr>
            <a:spLocks noGrp="1"/>
          </p:cNvSpPr>
          <p:nvPr>
            <p:ph idx="1"/>
          </p:nvPr>
        </p:nvSpPr>
        <p:spPr/>
        <p:txBody>
          <a:bodyPr>
            <a:normAutofit fontScale="70000" lnSpcReduction="20000"/>
          </a:bodyPr>
          <a:lstStyle/>
          <a:p>
            <a:pPr marL="0" indent="0">
              <a:buNone/>
            </a:pPr>
            <a:r>
              <a:rPr lang="en-US" dirty="0"/>
              <a:t>Counsel patients to:</a:t>
            </a:r>
          </a:p>
          <a:p>
            <a:pPr algn="l">
              <a:buFont typeface="Arial" panose="020B0604020202020204" pitchFamily="34" charset="0"/>
              <a:buChar char="•"/>
            </a:pPr>
            <a:r>
              <a:rPr lang="en-US" b="0" i="0" dirty="0">
                <a:solidFill>
                  <a:srgbClr val="000000"/>
                </a:solidFill>
                <a:effectLst/>
              </a:rPr>
              <a:t>Assume all illicitly manufactured opioids will contain fentanyl or other high-potency synthetic opioids, and stimulants and counterfeit pills may contain these agents.</a:t>
            </a:r>
          </a:p>
          <a:p>
            <a:pPr algn="l">
              <a:buFont typeface="Arial" panose="020B0604020202020204" pitchFamily="34" charset="0"/>
              <a:buChar char="•"/>
            </a:pPr>
            <a:r>
              <a:rPr lang="en-US" b="0" i="0" dirty="0">
                <a:solidFill>
                  <a:srgbClr val="000000"/>
                </a:solidFill>
                <a:effectLst/>
              </a:rPr>
              <a:t>When possible, test drugs with fentanyl and xylazine test strips or other drug-checking systems. Online sources include </a:t>
            </a:r>
            <a:r>
              <a:rPr lang="en-US" b="0" i="0" u="none" strike="noStrike" dirty="0">
                <a:solidFill>
                  <a:srgbClr val="212121"/>
                </a:solidFill>
                <a:effectLst/>
                <a:hlinkClick r:id="rId2"/>
              </a:rPr>
              <a:t>MATTERS</a:t>
            </a:r>
            <a:r>
              <a:rPr lang="en-US" b="0" i="0" dirty="0">
                <a:solidFill>
                  <a:srgbClr val="000000"/>
                </a:solidFill>
                <a:effectLst/>
              </a:rPr>
              <a:t> (for New York State residents and programs, no charge), </a:t>
            </a:r>
            <a:r>
              <a:rPr lang="en-US" b="0" i="0" u="none" strike="noStrike" dirty="0" err="1">
                <a:solidFill>
                  <a:srgbClr val="212121"/>
                </a:solidFill>
                <a:effectLst/>
                <a:hlinkClick r:id="rId3"/>
              </a:rPr>
              <a:t>DanceSafe</a:t>
            </a:r>
            <a:r>
              <a:rPr lang="en-US" b="0" i="0" dirty="0">
                <a:solidFill>
                  <a:srgbClr val="000000"/>
                </a:solidFill>
                <a:effectLst/>
              </a:rPr>
              <a:t>, and </a:t>
            </a:r>
            <a:r>
              <a:rPr lang="en-US" b="0" i="0" u="none" strike="noStrike" dirty="0">
                <a:solidFill>
                  <a:srgbClr val="212121"/>
                </a:solidFill>
                <a:effectLst/>
                <a:hlinkClick r:id="rId4"/>
              </a:rPr>
              <a:t>BTNX</a:t>
            </a:r>
            <a:r>
              <a:rPr lang="en-US" b="0" i="0" dirty="0">
                <a:solidFill>
                  <a:srgbClr val="000000"/>
                </a:solidFill>
                <a:effectLst/>
              </a:rPr>
              <a:t>. Some </a:t>
            </a:r>
            <a:r>
              <a:rPr lang="en-US" b="0" i="0" u="none" strike="noStrike" dirty="0">
                <a:solidFill>
                  <a:srgbClr val="212121"/>
                </a:solidFill>
                <a:effectLst/>
                <a:hlinkClick r:id="rId5"/>
              </a:rPr>
              <a:t>NYS Authorized Syringe Exchange Sites</a:t>
            </a:r>
            <a:r>
              <a:rPr lang="en-US" b="0" i="0" dirty="0">
                <a:solidFill>
                  <a:srgbClr val="000000"/>
                </a:solidFill>
                <a:effectLst/>
              </a:rPr>
              <a:t> may provide fentanyl test strips and other drug-checking systems.</a:t>
            </a:r>
          </a:p>
          <a:p>
            <a:pPr algn="l">
              <a:buFont typeface="Arial" panose="020B0604020202020204" pitchFamily="34" charset="0"/>
              <a:buChar char="•"/>
            </a:pPr>
            <a:r>
              <a:rPr lang="en-US" b="0" i="0" dirty="0">
                <a:solidFill>
                  <a:srgbClr val="000000"/>
                </a:solidFill>
                <a:effectLst/>
              </a:rPr>
              <a:t>Avoid using drugs alone. Arrange for someone to check in; use phone- and web-based apps (e.g., </a:t>
            </a:r>
            <a:r>
              <a:rPr lang="en-US" b="0" i="0" u="none" strike="noStrike" dirty="0">
                <a:solidFill>
                  <a:srgbClr val="212121"/>
                </a:solidFill>
                <a:effectLst/>
                <a:hlinkClick r:id="rId6"/>
              </a:rPr>
              <a:t>Never Use Alone Inc</a:t>
            </a:r>
            <a:r>
              <a:rPr lang="en-US" b="0" i="0" u="sng" dirty="0">
                <a:solidFill>
                  <a:srgbClr val="000000"/>
                </a:solidFill>
                <a:effectLst/>
              </a:rPr>
              <a:t>.</a:t>
            </a:r>
            <a:r>
              <a:rPr lang="en-US" b="0" i="0" dirty="0">
                <a:solidFill>
                  <a:srgbClr val="000000"/>
                </a:solidFill>
                <a:effectLst/>
              </a:rPr>
              <a:t> at 800-484-3731).</a:t>
            </a:r>
          </a:p>
          <a:p>
            <a:pPr algn="l">
              <a:buFont typeface="Arial" panose="020B0604020202020204" pitchFamily="34" charset="0"/>
              <a:buChar char="•"/>
            </a:pPr>
            <a:r>
              <a:rPr lang="en-US" b="0" i="0" dirty="0">
                <a:solidFill>
                  <a:srgbClr val="000000"/>
                </a:solidFill>
                <a:effectLst/>
              </a:rPr>
              <a:t>When using any drug, start with a small amount.</a:t>
            </a:r>
          </a:p>
          <a:p>
            <a:pPr algn="l">
              <a:buFont typeface="Arial" panose="020B0604020202020204" pitchFamily="34" charset="0"/>
              <a:buChar char="•"/>
            </a:pPr>
            <a:r>
              <a:rPr lang="en-US" b="0" i="0" dirty="0">
                <a:solidFill>
                  <a:srgbClr val="000000"/>
                </a:solidFill>
                <a:effectLst/>
              </a:rPr>
              <a:t>Carry naloxone (NLX), learn how to use it to reverse an opioid overdose, and encourage friends and contacts to do the same. The 4 mg NLX nasal spray formulation is available at pharmacies, at </a:t>
            </a:r>
            <a:r>
              <a:rPr lang="en-US" b="0" i="0" u="none" strike="noStrike" dirty="0">
                <a:solidFill>
                  <a:srgbClr val="212121"/>
                </a:solidFill>
                <a:effectLst/>
                <a:hlinkClick r:id="rId7"/>
              </a:rPr>
              <a:t>NYSDOH-Registered Opioid Overdose Prevention Programs</a:t>
            </a:r>
            <a:r>
              <a:rPr lang="en-US" b="0" i="0" dirty="0">
                <a:solidFill>
                  <a:srgbClr val="000000"/>
                </a:solidFill>
                <a:effectLst/>
              </a:rPr>
              <a:t> (no charge), and through online resources including </a:t>
            </a:r>
            <a:r>
              <a:rPr lang="en-US" b="0" i="0" u="none" strike="noStrike" dirty="0">
                <a:solidFill>
                  <a:srgbClr val="212121"/>
                </a:solidFill>
                <a:effectLst/>
                <a:hlinkClick r:id="rId2"/>
              </a:rPr>
              <a:t>MATTERS</a:t>
            </a:r>
            <a:r>
              <a:rPr lang="en-US" b="0" i="0" dirty="0">
                <a:solidFill>
                  <a:srgbClr val="000000"/>
                </a:solidFill>
                <a:effectLst/>
              </a:rPr>
              <a:t> (for NYS programs and residents, no charge) and </a:t>
            </a:r>
            <a:r>
              <a:rPr lang="en-US" b="0" i="0" u="none" strike="noStrike" dirty="0">
                <a:solidFill>
                  <a:srgbClr val="212121"/>
                </a:solidFill>
                <a:effectLst/>
                <a:hlinkClick r:id="rId8"/>
              </a:rPr>
              <a:t>NEXT Distro</a:t>
            </a:r>
            <a:r>
              <a:rPr lang="en-US" b="0" i="0" dirty="0">
                <a:solidFill>
                  <a:srgbClr val="000000"/>
                </a:solidFill>
                <a:effectLst/>
              </a:rPr>
              <a:t>. NLX is covered by NYS Medicaid and the majority of private insurers.</a:t>
            </a:r>
          </a:p>
          <a:p>
            <a:endParaRPr lang="en-US" dirty="0"/>
          </a:p>
        </p:txBody>
      </p:sp>
      <p:sp>
        <p:nvSpPr>
          <p:cNvPr id="4" name="Footer Placeholder 3">
            <a:extLst>
              <a:ext uri="{FF2B5EF4-FFF2-40B4-BE49-F238E27FC236}">
                <a16:creationId xmlns:a16="http://schemas.microsoft.com/office/drawing/2014/main" id="{5B72EA62-6167-4BFF-9EB1-551F8D66603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42FB7C1-EA5B-42FE-900C-F3A0468F3AD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B553FDB-8879-430C-855A-31514A01C3A6}"/>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3870434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Clinical Guidance: Stimulant Use</a:t>
            </a:r>
          </a:p>
          <a:p>
            <a:endParaRPr lang="en-US" dirty="0"/>
          </a:p>
          <a:p>
            <a:r>
              <a:rPr lang="en-US" b="1" dirty="0"/>
              <a:t>Also available:</a:t>
            </a:r>
            <a:r>
              <a:rPr lang="en-US" dirty="0"/>
              <a:t> Printable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18AED-58C1-4838-8161-A5258770923A}"/>
              </a:ext>
            </a:extLst>
          </p:cNvPr>
          <p:cNvSpPr>
            <a:spLocks noGrp="1"/>
          </p:cNvSpPr>
          <p:nvPr>
            <p:ph type="title"/>
          </p:nvPr>
        </p:nvSpPr>
        <p:spPr/>
        <p:txBody>
          <a:bodyPr/>
          <a:lstStyle/>
          <a:p>
            <a:r>
              <a:rPr lang="en-US" dirty="0"/>
              <a:t>Purpose of This Guidance</a:t>
            </a:r>
          </a:p>
        </p:txBody>
      </p:sp>
      <p:sp>
        <p:nvSpPr>
          <p:cNvPr id="3" name="Content Placeholder 2">
            <a:extLst>
              <a:ext uri="{FF2B5EF4-FFF2-40B4-BE49-F238E27FC236}">
                <a16:creationId xmlns:a16="http://schemas.microsoft.com/office/drawing/2014/main" id="{A433E9C7-1189-43A5-A512-7426AB398F0A}"/>
              </a:ext>
            </a:extLst>
          </p:cNvPr>
          <p:cNvSpPr>
            <a:spLocks noGrp="1"/>
          </p:cNvSpPr>
          <p:nvPr>
            <p:ph idx="1"/>
          </p:nvPr>
        </p:nvSpPr>
        <p:spPr/>
        <p:txBody>
          <a:bodyPr/>
          <a:lstStyle/>
          <a:p>
            <a:pPr algn="l">
              <a:buFont typeface="Arial" panose="020B0604020202020204" pitchFamily="34" charset="0"/>
              <a:buChar char="•"/>
            </a:pPr>
            <a:r>
              <a:rPr lang="en-US" b="0" i="0" dirty="0">
                <a:solidFill>
                  <a:srgbClr val="000000"/>
                </a:solidFill>
                <a:effectLst/>
              </a:rPr>
              <a:t>Inform clinicians about different types of stimulants and current terminology for describing stimulants and stimulant use.</a:t>
            </a:r>
          </a:p>
          <a:p>
            <a:pPr algn="l">
              <a:buFont typeface="Arial" panose="020B0604020202020204" pitchFamily="34" charset="0"/>
              <a:buChar char="•"/>
            </a:pPr>
            <a:r>
              <a:rPr lang="en-US" b="0" i="0" dirty="0">
                <a:solidFill>
                  <a:srgbClr val="000000"/>
                </a:solidFill>
                <a:effectLst/>
              </a:rPr>
              <a:t>Provide strategies for talking with patients about stimulant use and the associated risks, including opioid overdose.</a:t>
            </a:r>
          </a:p>
          <a:p>
            <a:pPr algn="l">
              <a:buFont typeface="Arial" panose="020B0604020202020204" pitchFamily="34" charset="0"/>
              <a:buChar char="•"/>
            </a:pPr>
            <a:r>
              <a:rPr lang="en-US" b="0" i="0" dirty="0">
                <a:solidFill>
                  <a:srgbClr val="000000"/>
                </a:solidFill>
                <a:effectLst/>
              </a:rPr>
              <a:t>Summarize the treatment options for stimulant use disorder.</a:t>
            </a:r>
            <a:endParaRPr lang="en-US" dirty="0"/>
          </a:p>
        </p:txBody>
      </p:sp>
      <p:sp>
        <p:nvSpPr>
          <p:cNvPr id="4" name="Footer Placeholder 3">
            <a:extLst>
              <a:ext uri="{FF2B5EF4-FFF2-40B4-BE49-F238E27FC236}">
                <a16:creationId xmlns:a16="http://schemas.microsoft.com/office/drawing/2014/main" id="{5750D772-B875-4FEC-B629-95C4A4990C4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61B731-A30B-4D51-9EF8-D56C7BB850C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C626A61-6B08-4422-AB9F-0AE278DC05E4}"/>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3111541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48FAA-6E69-41A7-A3C8-D66C3E7CCDAD}"/>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F4E6683B-09EF-48E4-B1CB-B5D37242636B}"/>
              </a:ext>
            </a:extLst>
          </p:cNvPr>
          <p:cNvSpPr>
            <a:spLocks noGrp="1"/>
          </p:cNvSpPr>
          <p:nvPr>
            <p:ph idx="1"/>
          </p:nvPr>
        </p:nvSpPr>
        <p:spPr/>
        <p:txBody>
          <a:bodyPr>
            <a:normAutofit fontScale="62500" lnSpcReduction="20000"/>
          </a:bodyPr>
          <a:lstStyle/>
          <a:p>
            <a:r>
              <a:rPr lang="en-US" b="0" i="0" dirty="0">
                <a:solidFill>
                  <a:srgbClr val="000000"/>
                </a:solidFill>
                <a:effectLst/>
              </a:rPr>
              <a:t>Patterns of stimulant use may not be the same in rural and urban areas and may vary greatly across different demographic groups.</a:t>
            </a:r>
          </a:p>
          <a:p>
            <a:r>
              <a:rPr lang="en-US" b="0" i="0" dirty="0">
                <a:solidFill>
                  <a:srgbClr val="000000"/>
                </a:solidFill>
                <a:effectLst/>
              </a:rPr>
              <a:t>Structural and systemic issues such as violence, racism, stigma, housing insecurity, and chronic stress underlie the prevalence and effects of stimulant use disorder.</a:t>
            </a:r>
          </a:p>
          <a:p>
            <a:r>
              <a:rPr lang="en-US" b="0" i="0" dirty="0">
                <a:solidFill>
                  <a:srgbClr val="000000"/>
                </a:solidFill>
                <a:effectLst/>
              </a:rPr>
              <a:t>Stigma among clinicians against people who use substances has been well documented and may prevent individuals from seeking or receiving substance use treatment and harm reduction services.</a:t>
            </a:r>
          </a:p>
          <a:p>
            <a:pPr algn="l">
              <a:buFont typeface="Arial" panose="020B0604020202020204" pitchFamily="34" charset="0"/>
              <a:buChar char="•"/>
            </a:pPr>
            <a:r>
              <a:rPr lang="en-US" b="0" i="0" dirty="0">
                <a:solidFill>
                  <a:srgbClr val="000000"/>
                </a:solidFill>
                <a:effectLst/>
              </a:rPr>
              <a:t>The NYSDOH AI evidence-based guideline </a:t>
            </a:r>
            <a:r>
              <a:rPr lang="en-US" b="0" i="0" u="none" strike="noStrike" dirty="0">
                <a:solidFill>
                  <a:srgbClr val="212121"/>
                </a:solidFill>
                <a:effectLst/>
                <a:hlinkClick r:id="rId2"/>
              </a:rPr>
              <a:t>Substance Use Harm Reduction in Medical Care</a:t>
            </a:r>
            <a:r>
              <a:rPr lang="en-US" b="0" i="0" dirty="0">
                <a:solidFill>
                  <a:srgbClr val="000000"/>
                </a:solidFill>
                <a:effectLst/>
              </a:rPr>
              <a:t> recommends that clinicians:</a:t>
            </a:r>
          </a:p>
          <a:p>
            <a:pPr marL="742950" lvl="1" indent="-285750" algn="l">
              <a:buFont typeface="Arial" panose="020B0604020202020204" pitchFamily="34" charset="0"/>
              <a:buChar char="•"/>
            </a:pPr>
            <a:r>
              <a:rPr lang="en-US" b="0" i="0" dirty="0">
                <a:solidFill>
                  <a:srgbClr val="000000"/>
                </a:solidFill>
                <a:effectLst/>
              </a:rPr>
              <a:t>Actively examine their assumptions and decisions for personal bias that may adversely affect their ability to provide effective care for individuals who use substances.</a:t>
            </a:r>
          </a:p>
          <a:p>
            <a:pPr marL="742950" lvl="1" indent="-285750" algn="l">
              <a:buFont typeface="Arial" panose="020B0604020202020204" pitchFamily="34" charset="0"/>
              <a:buChar char="•"/>
            </a:pPr>
            <a:r>
              <a:rPr lang="en-US" b="0" i="0" dirty="0">
                <a:solidFill>
                  <a:srgbClr val="000000"/>
                </a:solidFill>
                <a:effectLst/>
              </a:rPr>
              <a:t>Use nonjudgmental language that respects individuals’ dignity, and avoid language that perpetuates stigma.</a:t>
            </a:r>
          </a:p>
          <a:p>
            <a:pPr marL="285750" indent="-285750"/>
            <a:r>
              <a:rPr lang="en-US" b="0" i="0" dirty="0">
                <a:solidFill>
                  <a:srgbClr val="000000"/>
                </a:solidFill>
                <a:effectLst/>
              </a:rPr>
              <a:t>All patients who inject stimulants or other substances should be counseled in safer use of drug equipment. Licensed pharmacies, healthcare facilities, and healthcare providers can sell or furnish hypodermic needles or syringes to individuals ≥18 years old without a patient-specific prescription; drug equipment is also available at the New York State </a:t>
            </a:r>
            <a:r>
              <a:rPr lang="en-US" b="0" i="0" dirty="0">
                <a:solidFill>
                  <a:srgbClr val="000000"/>
                </a:solidFill>
                <a:effectLst/>
                <a:hlinkClick r:id="rId3"/>
              </a:rPr>
              <a:t>Authorized Syringe Exchange Sites</a:t>
            </a:r>
            <a:r>
              <a:rPr lang="en-US" b="0" i="0" dirty="0">
                <a:solidFill>
                  <a:srgbClr val="000000"/>
                </a:solidFill>
                <a:effectLst/>
              </a:rPr>
              <a:t>.</a:t>
            </a:r>
          </a:p>
          <a:p>
            <a:endParaRPr lang="en-US" dirty="0"/>
          </a:p>
        </p:txBody>
      </p:sp>
      <p:sp>
        <p:nvSpPr>
          <p:cNvPr id="4" name="Footer Placeholder 3">
            <a:extLst>
              <a:ext uri="{FF2B5EF4-FFF2-40B4-BE49-F238E27FC236}">
                <a16:creationId xmlns:a16="http://schemas.microsoft.com/office/drawing/2014/main" id="{2F76B258-0C2C-4A26-9BC4-0C46CF70BFA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82B2064-DFB8-469C-ADF0-55C4FE07D11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2BECBE6-C68B-4B96-A7B7-9AFAB42FB86E}"/>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514400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68A7-E333-4DCC-892E-52188A497426}"/>
              </a:ext>
            </a:extLst>
          </p:cNvPr>
          <p:cNvSpPr>
            <a:spLocks noGrp="1"/>
          </p:cNvSpPr>
          <p:nvPr>
            <p:ph type="title"/>
          </p:nvPr>
        </p:nvSpPr>
        <p:spPr/>
        <p:txBody>
          <a:bodyPr/>
          <a:lstStyle/>
          <a:p>
            <a:r>
              <a:rPr lang="en-US" dirty="0"/>
              <a:t>Characteristics of Commonly Used Stimulants in Nonpregnant Adults</a:t>
            </a:r>
          </a:p>
        </p:txBody>
      </p:sp>
      <p:graphicFrame>
        <p:nvGraphicFramePr>
          <p:cNvPr id="7" name="Content Placeholder 6">
            <a:extLst>
              <a:ext uri="{FF2B5EF4-FFF2-40B4-BE49-F238E27FC236}">
                <a16:creationId xmlns:a16="http://schemas.microsoft.com/office/drawing/2014/main" id="{A71FA6A6-C95D-4ADE-82E5-179AA0444A3E}"/>
              </a:ext>
            </a:extLst>
          </p:cNvPr>
          <p:cNvGraphicFramePr>
            <a:graphicFrameLocks noGrp="1"/>
          </p:cNvGraphicFramePr>
          <p:nvPr>
            <p:ph idx="1"/>
            <p:extLst>
              <p:ext uri="{D42A27DB-BD31-4B8C-83A1-F6EECF244321}">
                <p14:modId xmlns:p14="http://schemas.microsoft.com/office/powerpoint/2010/main" val="632260876"/>
              </p:ext>
            </p:extLst>
          </p:nvPr>
        </p:nvGraphicFramePr>
        <p:xfrm>
          <a:off x="838200" y="1825625"/>
          <a:ext cx="10515600" cy="357632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3138902713"/>
                    </a:ext>
                  </a:extLst>
                </a:gridCol>
                <a:gridCol w="5257800">
                  <a:extLst>
                    <a:ext uri="{9D8B030D-6E8A-4147-A177-3AD203B41FA5}">
                      <a16:colId xmlns:a16="http://schemas.microsoft.com/office/drawing/2014/main" val="1736519497"/>
                    </a:ext>
                  </a:extLst>
                </a:gridCol>
              </a:tblGrid>
              <a:tr h="370840">
                <a:tc>
                  <a:txBody>
                    <a:bodyPr/>
                    <a:lstStyle/>
                    <a:p>
                      <a:r>
                        <a:rPr lang="en-US" b="1" dirty="0">
                          <a:solidFill>
                            <a:schemeClr val="bg1"/>
                          </a:solidFill>
                        </a:rPr>
                        <a:t>Stimulant Type</a:t>
                      </a:r>
                    </a:p>
                  </a:txBody>
                  <a:tcPr>
                    <a:solidFill>
                      <a:srgbClr val="523178"/>
                    </a:solidFill>
                  </a:tcPr>
                </a:tc>
                <a:tc>
                  <a:txBody>
                    <a:bodyPr/>
                    <a:lstStyle/>
                    <a:p>
                      <a:r>
                        <a:rPr lang="en-US" b="1" dirty="0">
                          <a:solidFill>
                            <a:schemeClr val="bg1"/>
                          </a:solidFill>
                        </a:rPr>
                        <a:t>Characteristics</a:t>
                      </a:r>
                    </a:p>
                  </a:txBody>
                  <a:tcPr>
                    <a:solidFill>
                      <a:srgbClr val="523178"/>
                    </a:solidFill>
                  </a:tcPr>
                </a:tc>
                <a:extLst>
                  <a:ext uri="{0D108BD9-81ED-4DB2-BD59-A6C34878D82A}">
                    <a16:rowId xmlns:a16="http://schemas.microsoft.com/office/drawing/2014/main" val="2537754222"/>
                  </a:ext>
                </a:extLst>
              </a:tr>
              <a:tr h="370840">
                <a:tc gridSpan="2">
                  <a:txBody>
                    <a:bodyPr/>
                    <a:lstStyle/>
                    <a:p>
                      <a:pPr marL="0" indent="0">
                        <a:buFont typeface="Arial" panose="020B0604020202020204" pitchFamily="34" charset="0"/>
                        <a:buNone/>
                      </a:pPr>
                      <a:r>
                        <a:rPr lang="en-US" sz="1800" b="1" i="1" kern="1200" dirty="0">
                          <a:solidFill>
                            <a:schemeClr val="tx1"/>
                          </a:solidFill>
                          <a:effectLst/>
                          <a:latin typeface="+mn-lt"/>
                          <a:ea typeface="+mn-ea"/>
                          <a:cs typeface="+mn-cs"/>
                        </a:rPr>
                        <a:t>Cathinone, Synthetic</a:t>
                      </a:r>
                      <a:endParaRPr lang="en-US" b="1" dirty="0"/>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412677282"/>
                  </a:ext>
                </a:extLst>
              </a:tr>
              <a:tr h="370840">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Source and forms:</a:t>
                      </a:r>
                      <a:r>
                        <a:rPr lang="en-US" sz="1800" b="0" i="0" kern="1200" dirty="0">
                          <a:solidFill>
                            <a:schemeClr val="tx1"/>
                          </a:solidFill>
                          <a:effectLst/>
                          <a:latin typeface="+mn-lt"/>
                          <a:ea typeface="+mn-ea"/>
                          <a:cs typeface="+mn-cs"/>
                        </a:rPr>
                        <a:t> Synthetic substance chemically similar to natural cathinone (khat plant); available as a white or brown crystal-like powder; less expensive substitute for cocaine and amphetamines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Administration:</a:t>
                      </a:r>
                      <a:r>
                        <a:rPr lang="en-US" sz="1800" b="0" i="0" kern="1200" dirty="0">
                          <a:solidFill>
                            <a:schemeClr val="tx1"/>
                          </a:solidFill>
                          <a:effectLst/>
                          <a:latin typeface="+mn-lt"/>
                          <a:ea typeface="+mn-ea"/>
                          <a:cs typeface="+mn-cs"/>
                        </a:rPr>
                        <a:t> Intravenous, oral, intranasal insufflation, smoking</a:t>
                      </a:r>
                    </a:p>
                    <a:p>
                      <a:pPr marL="137160" indent="-137160">
                        <a:buFont typeface="Arial" panose="020B0604020202020204" pitchFamily="34" charset="0"/>
                        <a:buChar char="•"/>
                      </a:pPr>
                      <a:r>
                        <a:rPr lang="en-US" sz="1800" b="1" i="0" kern="1200" dirty="0">
                          <a:solidFill>
                            <a:schemeClr val="tx1"/>
                          </a:solidFill>
                          <a:effectLst/>
                          <a:latin typeface="+mn-lt"/>
                          <a:ea typeface="+mn-ea"/>
                          <a:cs typeface="+mn-cs"/>
                        </a:rPr>
                        <a:t>Patient-reported reason for use: </a:t>
                      </a:r>
                      <a:r>
                        <a:rPr lang="en-US" sz="1800" b="0" i="0" kern="1200" dirty="0">
                          <a:solidFill>
                            <a:schemeClr val="tx1"/>
                          </a:solidFill>
                          <a:effectLst/>
                          <a:latin typeface="+mn-lt"/>
                          <a:ea typeface="+mn-ea"/>
                          <a:cs typeface="+mn-cs"/>
                        </a:rPr>
                        <a:t>Produce euphoria and alertness; designed to imitate the effects of cocaine, MDMA, and methamphetamines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Street name:</a:t>
                      </a:r>
                      <a:r>
                        <a:rPr lang="en-US" sz="1800" b="0" i="0" kern="1200" dirty="0">
                          <a:solidFill>
                            <a:schemeClr val="tx1"/>
                          </a:solidFill>
                          <a:effectLst/>
                          <a:latin typeface="+mn-lt"/>
                          <a:ea typeface="+mn-ea"/>
                          <a:cs typeface="+mn-cs"/>
                        </a:rPr>
                        <a:t> Bath salts</a:t>
                      </a:r>
                      <a:endParaRPr lang="en-US" dirty="0"/>
                    </a:p>
                  </a:txBody>
                  <a:tcPr/>
                </a:tc>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Onset of action:</a:t>
                      </a:r>
                      <a:r>
                        <a:rPr lang="en-US" sz="1800" b="0" i="0" kern="1200" dirty="0">
                          <a:solidFill>
                            <a:schemeClr val="tx1"/>
                          </a:solidFill>
                          <a:effectLst/>
                          <a:latin typeface="+mn-lt"/>
                          <a:ea typeface="+mn-ea"/>
                          <a:cs typeface="+mn-cs"/>
                        </a:rPr>
                        <a:t> 30 to 60 minutes (oral)</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Half-life:</a:t>
                      </a:r>
                      <a:r>
                        <a:rPr lang="en-US" sz="1800" b="0" i="0" kern="1200" dirty="0">
                          <a:solidFill>
                            <a:schemeClr val="tx1"/>
                          </a:solidFill>
                          <a:effectLst/>
                          <a:latin typeface="+mn-lt"/>
                          <a:ea typeface="+mn-ea"/>
                          <a:cs typeface="+mn-cs"/>
                        </a:rPr>
                        <a:t> 3 to 6 hours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Symptoms of intoxication:</a:t>
                      </a:r>
                      <a:r>
                        <a:rPr lang="en-US" sz="1800" b="0" i="0" kern="1200" dirty="0">
                          <a:solidFill>
                            <a:schemeClr val="tx1"/>
                          </a:solidFill>
                          <a:effectLst/>
                          <a:latin typeface="+mn-lt"/>
                          <a:ea typeface="+mn-ea"/>
                          <a:cs typeface="+mn-cs"/>
                        </a:rPr>
                        <a:t> Paranoia, hallucinations, excited delirium, panic attacks, dehydration, rhabdomyolysis, parkinsonism, bruxism, increased temperature, and chest pain</a:t>
                      </a:r>
                    </a:p>
                    <a:p>
                      <a:pPr marL="137160" indent="-137160">
                        <a:buFont typeface="Arial" panose="020B0604020202020204" pitchFamily="34" charset="0"/>
                        <a:buChar char="•"/>
                      </a:pPr>
                      <a:r>
                        <a:rPr lang="en-US" sz="1800" b="1" i="0" kern="1200" dirty="0">
                          <a:solidFill>
                            <a:schemeClr val="tx1"/>
                          </a:solidFill>
                          <a:effectLst/>
                          <a:latin typeface="+mn-lt"/>
                          <a:ea typeface="+mn-ea"/>
                          <a:cs typeface="+mn-cs"/>
                        </a:rPr>
                        <a:t>Effects of chronic use: </a:t>
                      </a:r>
                      <a:r>
                        <a:rPr lang="en-US" sz="1800" b="0" i="0" kern="1200" dirty="0">
                          <a:solidFill>
                            <a:schemeClr val="tx1"/>
                          </a:solidFill>
                          <a:effectLst/>
                          <a:latin typeface="+mn-lt"/>
                          <a:ea typeface="+mn-ea"/>
                          <a:cs typeface="+mn-cs"/>
                        </a:rPr>
                        <a:t>Limited data are available</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kern="1200" dirty="0">
                          <a:solidFill>
                            <a:schemeClr val="tx1"/>
                          </a:solidFill>
                          <a:effectLst/>
                          <a:latin typeface="+mn-lt"/>
                          <a:ea typeface="+mn-ea"/>
                          <a:cs typeface="+mn-cs"/>
                        </a:rPr>
                        <a:t>Not routinely included in toxicology tests</a:t>
                      </a:r>
                      <a:endParaRPr lang="en-US" dirty="0"/>
                    </a:p>
                  </a:txBody>
                  <a:tcPr/>
                </a:tc>
                <a:extLst>
                  <a:ext uri="{0D108BD9-81ED-4DB2-BD59-A6C34878D82A}">
                    <a16:rowId xmlns:a16="http://schemas.microsoft.com/office/drawing/2014/main" val="184378189"/>
                  </a:ext>
                </a:extLst>
              </a:tr>
            </a:tbl>
          </a:graphicData>
        </a:graphic>
      </p:graphicFrame>
      <p:sp>
        <p:nvSpPr>
          <p:cNvPr id="4" name="Footer Placeholder 3">
            <a:extLst>
              <a:ext uri="{FF2B5EF4-FFF2-40B4-BE49-F238E27FC236}">
                <a16:creationId xmlns:a16="http://schemas.microsoft.com/office/drawing/2014/main" id="{F171F158-5D23-4153-9AC4-38D23328C33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BD2D2EC-5A92-4F77-BE1A-9BF987350DD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4476D4E-9336-40AA-A2E1-1CD336D848E1}"/>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215895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68A7-E333-4DCC-892E-52188A497426}"/>
              </a:ext>
            </a:extLst>
          </p:cNvPr>
          <p:cNvSpPr>
            <a:spLocks noGrp="1"/>
          </p:cNvSpPr>
          <p:nvPr>
            <p:ph type="title"/>
          </p:nvPr>
        </p:nvSpPr>
        <p:spPr/>
        <p:txBody>
          <a:bodyPr/>
          <a:lstStyle/>
          <a:p>
            <a:r>
              <a:rPr lang="en-US" dirty="0"/>
              <a:t>Characteristics of Commonly Used Stimulants in Nonpregnant Adults,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A71FA6A6-C95D-4ADE-82E5-179AA0444A3E}"/>
              </a:ext>
            </a:extLst>
          </p:cNvPr>
          <p:cNvGraphicFramePr>
            <a:graphicFrameLocks noGrp="1"/>
          </p:cNvGraphicFramePr>
          <p:nvPr>
            <p:ph idx="1"/>
            <p:extLst>
              <p:ext uri="{D42A27DB-BD31-4B8C-83A1-F6EECF244321}">
                <p14:modId xmlns:p14="http://schemas.microsoft.com/office/powerpoint/2010/main" val="3617490708"/>
              </p:ext>
            </p:extLst>
          </p:nvPr>
        </p:nvGraphicFramePr>
        <p:xfrm>
          <a:off x="838200" y="1825625"/>
          <a:ext cx="10515600" cy="424688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3138902713"/>
                    </a:ext>
                  </a:extLst>
                </a:gridCol>
                <a:gridCol w="5257800">
                  <a:extLst>
                    <a:ext uri="{9D8B030D-6E8A-4147-A177-3AD203B41FA5}">
                      <a16:colId xmlns:a16="http://schemas.microsoft.com/office/drawing/2014/main" val="1736519497"/>
                    </a:ext>
                  </a:extLst>
                </a:gridCol>
              </a:tblGrid>
              <a:tr h="370840">
                <a:tc>
                  <a:txBody>
                    <a:bodyPr/>
                    <a:lstStyle/>
                    <a:p>
                      <a:r>
                        <a:rPr lang="en-US" b="1" dirty="0">
                          <a:solidFill>
                            <a:schemeClr val="bg1"/>
                          </a:solidFill>
                        </a:rPr>
                        <a:t>Stimulant Type</a:t>
                      </a:r>
                    </a:p>
                  </a:txBody>
                  <a:tcPr>
                    <a:solidFill>
                      <a:srgbClr val="523178"/>
                    </a:solidFill>
                  </a:tcPr>
                </a:tc>
                <a:tc>
                  <a:txBody>
                    <a:bodyPr/>
                    <a:lstStyle/>
                    <a:p>
                      <a:r>
                        <a:rPr lang="en-US" b="1" dirty="0">
                          <a:solidFill>
                            <a:schemeClr val="bg1"/>
                          </a:solidFill>
                        </a:rPr>
                        <a:t>Characteristics</a:t>
                      </a:r>
                    </a:p>
                  </a:txBody>
                  <a:tcPr>
                    <a:solidFill>
                      <a:srgbClr val="523178"/>
                    </a:solidFill>
                  </a:tcPr>
                </a:tc>
                <a:extLst>
                  <a:ext uri="{0D108BD9-81ED-4DB2-BD59-A6C34878D82A}">
                    <a16:rowId xmlns:a16="http://schemas.microsoft.com/office/drawing/2014/main" val="2537754222"/>
                  </a:ext>
                </a:extLst>
              </a:tr>
              <a:tr h="370840">
                <a:tc gridSpan="2">
                  <a:txBody>
                    <a:bodyPr/>
                    <a:lstStyle/>
                    <a:p>
                      <a:pPr marL="0" indent="0">
                        <a:buFont typeface="Arial" panose="020B0604020202020204" pitchFamily="34" charset="0"/>
                        <a:buNone/>
                      </a:pPr>
                      <a:r>
                        <a:rPr lang="en-US" sz="1800" b="1" i="1" kern="1200" dirty="0">
                          <a:solidFill>
                            <a:schemeClr val="tx1"/>
                          </a:solidFill>
                          <a:effectLst/>
                          <a:latin typeface="+mn-lt"/>
                          <a:ea typeface="+mn-ea"/>
                          <a:cs typeface="+mn-cs"/>
                        </a:rPr>
                        <a:t>Cocaine</a:t>
                      </a:r>
                      <a:endParaRPr lang="en-US" b="1" dirty="0"/>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412677282"/>
                  </a:ext>
                </a:extLst>
              </a:tr>
              <a:tr h="370840">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Source and forms: </a:t>
                      </a:r>
                      <a:r>
                        <a:rPr lang="en-US" sz="1600" b="0" i="0" kern="1200" dirty="0">
                          <a:solidFill>
                            <a:schemeClr val="tx1"/>
                          </a:solidFill>
                          <a:effectLst/>
                          <a:latin typeface="+mn-lt"/>
                          <a:ea typeface="+mn-ea"/>
                          <a:cs typeface="+mn-cs"/>
                        </a:rPr>
                        <a:t>Hydrochloride salt derived from the coca plant; available as a powder. Freebase cocaine (crack) is a form of cocaine boiled with another substance, usually baking soda; available as a powder or rock</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Cocaine administration: </a:t>
                      </a:r>
                      <a:r>
                        <a:rPr lang="en-US" sz="1600" b="0" i="0" kern="1200" dirty="0">
                          <a:solidFill>
                            <a:schemeClr val="tx1"/>
                          </a:solidFill>
                          <a:effectLst/>
                          <a:latin typeface="+mn-lt"/>
                          <a:ea typeface="+mn-ea"/>
                          <a:cs typeface="+mn-cs"/>
                        </a:rPr>
                        <a:t>Intravenous, intranasal insufflation, vaginal or rectal as a solution</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Freebase cocaine (crack) administration: </a:t>
                      </a:r>
                      <a:r>
                        <a:rPr lang="en-US" sz="1600" b="0" i="0" kern="1200" dirty="0">
                          <a:solidFill>
                            <a:schemeClr val="tx1"/>
                          </a:solidFill>
                          <a:effectLst/>
                          <a:latin typeface="+mn-lt"/>
                          <a:ea typeface="+mn-ea"/>
                          <a:cs typeface="+mn-cs"/>
                        </a:rPr>
                        <a:t>Can be smoked as a powder or rock; injectable if dissolved</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Patient-reported reason for use: </a:t>
                      </a:r>
                      <a:r>
                        <a:rPr lang="en-US" sz="1600" b="0" i="0" kern="1200" dirty="0">
                          <a:solidFill>
                            <a:schemeClr val="tx1"/>
                          </a:solidFill>
                          <a:effectLst/>
                          <a:latin typeface="+mn-lt"/>
                          <a:ea typeface="+mn-ea"/>
                          <a:cs typeface="+mn-cs"/>
                        </a:rPr>
                        <a:t>Attenuate sedation from other substances (heroin, fentanyl, alcohol), mood enhancement, work enhancement, withdrawal avoidance, euphoria</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Street names: </a:t>
                      </a:r>
                      <a:r>
                        <a:rPr lang="en-US" sz="1600" b="0" i="0" kern="1200" dirty="0">
                          <a:solidFill>
                            <a:schemeClr val="tx1"/>
                          </a:solidFill>
                          <a:effectLst/>
                          <a:latin typeface="+mn-lt"/>
                          <a:ea typeface="+mn-ea"/>
                          <a:cs typeface="+mn-cs"/>
                        </a:rPr>
                        <a:t>Blow, bump, C, candy, coke, girl, </a:t>
                      </a:r>
                      <a:r>
                        <a:rPr lang="en-US" sz="1600" b="0" i="0" kern="1200" dirty="0" err="1">
                          <a:solidFill>
                            <a:schemeClr val="tx1"/>
                          </a:solidFill>
                          <a:effectLst/>
                          <a:latin typeface="+mn-lt"/>
                          <a:ea typeface="+mn-ea"/>
                          <a:cs typeface="+mn-cs"/>
                        </a:rPr>
                        <a:t>perico</a:t>
                      </a:r>
                      <a:r>
                        <a:rPr lang="en-US" sz="1600" b="0" i="0" kern="1200" dirty="0">
                          <a:solidFill>
                            <a:schemeClr val="tx1"/>
                          </a:solidFill>
                          <a:effectLst/>
                          <a:latin typeface="+mn-lt"/>
                          <a:ea typeface="+mn-ea"/>
                          <a:cs typeface="+mn-cs"/>
                        </a:rPr>
                        <a:t>, piedra, scotty, and rock</a:t>
                      </a:r>
                      <a:endParaRPr lang="en-US" sz="1600" b="0" dirty="0"/>
                    </a:p>
                  </a:txBody>
                  <a:tcPr/>
                </a:tc>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Onset of action: </a:t>
                      </a:r>
                      <a:r>
                        <a:rPr lang="en-US" sz="1600" b="0" i="0" kern="1200" dirty="0">
                          <a:solidFill>
                            <a:schemeClr val="tx1"/>
                          </a:solidFill>
                          <a:effectLst/>
                          <a:latin typeface="+mn-lt"/>
                          <a:ea typeface="+mn-ea"/>
                          <a:cs typeface="+mn-cs"/>
                        </a:rPr>
                        <a:t>Immediate</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Half-life: </a:t>
                      </a:r>
                      <a:r>
                        <a:rPr lang="en-US" sz="1600" b="0" i="0" kern="1200" dirty="0">
                          <a:solidFill>
                            <a:schemeClr val="tx1"/>
                          </a:solidFill>
                          <a:effectLst/>
                          <a:latin typeface="+mn-lt"/>
                          <a:ea typeface="+mn-ea"/>
                          <a:cs typeface="+mn-cs"/>
                        </a:rPr>
                        <a:t>40 to 90 minutes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Symptoms of intoxication: </a:t>
                      </a:r>
                      <a:r>
                        <a:rPr lang="en-US" sz="1600" b="0" i="0" kern="1200" dirty="0">
                          <a:solidFill>
                            <a:schemeClr val="tx1"/>
                          </a:solidFill>
                          <a:effectLst/>
                          <a:latin typeface="+mn-lt"/>
                          <a:ea typeface="+mn-ea"/>
                          <a:cs typeface="+mn-cs"/>
                        </a:rPr>
                        <a:t>Hypersensitivity to sight, sound, and touch; increased temperature; increased pulse rate; blood vessel constriction; tremor; twitching; myocardial infarction; and arrhythmia</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Effects of chronic use: </a:t>
                      </a:r>
                      <a:r>
                        <a:rPr lang="en-US" sz="1600" b="0" i="0" kern="1200" dirty="0">
                          <a:solidFill>
                            <a:schemeClr val="tx1"/>
                          </a:solidFill>
                          <a:effectLst/>
                          <a:latin typeface="+mn-lt"/>
                          <a:ea typeface="+mn-ea"/>
                          <a:cs typeface="+mn-cs"/>
                        </a:rPr>
                        <a:t>Cardiomyopathy, coronary artery disease, weight loss, nutritional deficiencies, erectile dysfunction, menstrual irregularities, chest pain, fatigue, paranoia, confusion, insomnia, depression, deficiencies in attention and response inhibition</a:t>
                      </a:r>
                      <a:endParaRPr lang="en-US" sz="1600" b="0" dirty="0"/>
                    </a:p>
                  </a:txBody>
                  <a:tcPr/>
                </a:tc>
                <a:extLst>
                  <a:ext uri="{0D108BD9-81ED-4DB2-BD59-A6C34878D82A}">
                    <a16:rowId xmlns:a16="http://schemas.microsoft.com/office/drawing/2014/main" val="184378189"/>
                  </a:ext>
                </a:extLst>
              </a:tr>
            </a:tbl>
          </a:graphicData>
        </a:graphic>
      </p:graphicFrame>
      <p:sp>
        <p:nvSpPr>
          <p:cNvPr id="4" name="Footer Placeholder 3">
            <a:extLst>
              <a:ext uri="{FF2B5EF4-FFF2-40B4-BE49-F238E27FC236}">
                <a16:creationId xmlns:a16="http://schemas.microsoft.com/office/drawing/2014/main" id="{F171F158-5D23-4153-9AC4-38D23328C33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BD2D2EC-5A92-4F77-BE1A-9BF987350DD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4476D4E-9336-40AA-A2E1-1CD336D848E1}"/>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186829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68A7-E333-4DCC-892E-52188A497426}"/>
              </a:ext>
            </a:extLst>
          </p:cNvPr>
          <p:cNvSpPr>
            <a:spLocks noGrp="1"/>
          </p:cNvSpPr>
          <p:nvPr>
            <p:ph type="title"/>
          </p:nvPr>
        </p:nvSpPr>
        <p:spPr/>
        <p:txBody>
          <a:bodyPr/>
          <a:lstStyle/>
          <a:p>
            <a:r>
              <a:rPr lang="en-US" dirty="0"/>
              <a:t>Characteristics of Commonly Used Stimulants in Nonpregnant Adults,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A71FA6A6-C95D-4ADE-82E5-179AA0444A3E}"/>
              </a:ext>
            </a:extLst>
          </p:cNvPr>
          <p:cNvGraphicFramePr>
            <a:graphicFrameLocks noGrp="1"/>
          </p:cNvGraphicFramePr>
          <p:nvPr>
            <p:ph idx="1"/>
            <p:extLst>
              <p:ext uri="{D42A27DB-BD31-4B8C-83A1-F6EECF244321}">
                <p14:modId xmlns:p14="http://schemas.microsoft.com/office/powerpoint/2010/main" val="2061657983"/>
              </p:ext>
            </p:extLst>
          </p:nvPr>
        </p:nvGraphicFramePr>
        <p:xfrm>
          <a:off x="838200" y="1825625"/>
          <a:ext cx="10515600" cy="4246880"/>
        </p:xfrm>
        <a:graphic>
          <a:graphicData uri="http://schemas.openxmlformats.org/drawingml/2006/table">
            <a:tbl>
              <a:tblPr firstRow="1" bandRow="1">
                <a:tableStyleId>{5940675A-B579-460E-94D1-54222C63F5DA}</a:tableStyleId>
              </a:tblPr>
              <a:tblGrid>
                <a:gridCol w="4519863">
                  <a:extLst>
                    <a:ext uri="{9D8B030D-6E8A-4147-A177-3AD203B41FA5}">
                      <a16:colId xmlns:a16="http://schemas.microsoft.com/office/drawing/2014/main" val="3138902713"/>
                    </a:ext>
                  </a:extLst>
                </a:gridCol>
                <a:gridCol w="5995737">
                  <a:extLst>
                    <a:ext uri="{9D8B030D-6E8A-4147-A177-3AD203B41FA5}">
                      <a16:colId xmlns:a16="http://schemas.microsoft.com/office/drawing/2014/main" val="356050789"/>
                    </a:ext>
                  </a:extLst>
                </a:gridCol>
              </a:tblGrid>
              <a:tr h="370840">
                <a:tc>
                  <a:txBody>
                    <a:bodyPr/>
                    <a:lstStyle/>
                    <a:p>
                      <a:r>
                        <a:rPr lang="en-US" b="1" dirty="0">
                          <a:solidFill>
                            <a:schemeClr val="bg1"/>
                          </a:solidFill>
                        </a:rPr>
                        <a:t>Stimulant Type</a:t>
                      </a:r>
                    </a:p>
                  </a:txBody>
                  <a:tcPr>
                    <a:solidFill>
                      <a:srgbClr val="523178"/>
                    </a:solidFill>
                  </a:tcPr>
                </a:tc>
                <a:tc>
                  <a:txBody>
                    <a:bodyPr/>
                    <a:lstStyle/>
                    <a:p>
                      <a:r>
                        <a:rPr lang="en-US" b="1" dirty="0">
                          <a:solidFill>
                            <a:schemeClr val="bg1"/>
                          </a:solidFill>
                        </a:rPr>
                        <a:t>Characteristics</a:t>
                      </a:r>
                    </a:p>
                  </a:txBody>
                  <a:tcPr>
                    <a:solidFill>
                      <a:srgbClr val="523178"/>
                    </a:solidFill>
                  </a:tcPr>
                </a:tc>
                <a:extLst>
                  <a:ext uri="{0D108BD9-81ED-4DB2-BD59-A6C34878D82A}">
                    <a16:rowId xmlns:a16="http://schemas.microsoft.com/office/drawing/2014/main" val="2537754222"/>
                  </a:ext>
                </a:extLst>
              </a:tr>
              <a:tr h="370840">
                <a:tc gridSpan="2">
                  <a:txBody>
                    <a:bodyPr/>
                    <a:lstStyle/>
                    <a:p>
                      <a:pPr marL="0" indent="0">
                        <a:buFont typeface="Arial" panose="020B0604020202020204" pitchFamily="34" charset="0"/>
                        <a:buNone/>
                      </a:pPr>
                      <a:r>
                        <a:rPr lang="en-US" sz="1800" b="1" i="1" kern="1200" dirty="0">
                          <a:solidFill>
                            <a:schemeClr val="tx1"/>
                          </a:solidFill>
                          <a:effectLst/>
                          <a:latin typeface="+mn-lt"/>
                          <a:ea typeface="+mn-ea"/>
                          <a:cs typeface="+mn-cs"/>
                        </a:rPr>
                        <a:t>MDMA</a:t>
                      </a:r>
                      <a:endParaRPr lang="en-US" b="1" dirty="0"/>
                    </a:p>
                  </a:txBody>
                  <a:tcPr/>
                </a:tc>
                <a:tc hMerge="1">
                  <a:txBody>
                    <a:bodyPr/>
                    <a:lstStyle/>
                    <a:p>
                      <a:endParaRPr lang="en-US"/>
                    </a:p>
                  </a:txBody>
                  <a:tcPr/>
                </a:tc>
                <a:extLst>
                  <a:ext uri="{0D108BD9-81ED-4DB2-BD59-A6C34878D82A}">
                    <a16:rowId xmlns:a16="http://schemas.microsoft.com/office/drawing/2014/main" val="1412677282"/>
                  </a:ext>
                </a:extLst>
              </a:tr>
              <a:tr h="370840">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Source and forms: </a:t>
                      </a:r>
                      <a:r>
                        <a:rPr lang="en-US" sz="1600" b="0" i="0" kern="1200" dirty="0">
                          <a:solidFill>
                            <a:schemeClr val="tx1"/>
                          </a:solidFill>
                          <a:effectLst/>
                          <a:latin typeface="+mn-lt"/>
                          <a:ea typeface="+mn-ea"/>
                          <a:cs typeface="+mn-cs"/>
                        </a:rPr>
                        <a:t>Synthetic; available as tablets, capsules, crystals, powder</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Administration: </a:t>
                      </a:r>
                      <a:r>
                        <a:rPr lang="en-US" sz="1600" b="0" i="0" kern="1200" dirty="0">
                          <a:solidFill>
                            <a:schemeClr val="tx1"/>
                          </a:solidFill>
                          <a:effectLst/>
                          <a:latin typeface="+mn-lt"/>
                          <a:ea typeface="+mn-ea"/>
                          <a:cs typeface="+mn-cs"/>
                        </a:rPr>
                        <a:t>Oral, intranasal insufflation</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Patient-reported reason for use: Sexual enhancement, improving depression (including in low doses), interpersonal relationship enhancement co-use or collective use</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Street names: </a:t>
                      </a:r>
                      <a:r>
                        <a:rPr lang="en-US" sz="1600" b="0" i="0" kern="1200" dirty="0">
                          <a:solidFill>
                            <a:schemeClr val="tx1"/>
                          </a:solidFill>
                          <a:effectLst/>
                          <a:latin typeface="+mn-lt"/>
                          <a:ea typeface="+mn-ea"/>
                          <a:cs typeface="+mn-cs"/>
                        </a:rPr>
                        <a:t>Ecstasy, Molly, XTC, E, X, and Miley Cyrus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Slang for use: </a:t>
                      </a:r>
                      <a:r>
                        <a:rPr lang="en-US" sz="1600" b="0" i="0" kern="1200" dirty="0">
                          <a:solidFill>
                            <a:schemeClr val="tx1"/>
                          </a:solidFill>
                          <a:effectLst/>
                          <a:latin typeface="+mn-lt"/>
                          <a:ea typeface="+mn-ea"/>
                          <a:cs typeface="+mn-cs"/>
                        </a:rPr>
                        <a:t>Raving, rolling, ate up (for long-term use)</a:t>
                      </a:r>
                      <a:endParaRPr lang="en-US" sz="1600" b="0" dirty="0"/>
                    </a:p>
                  </a:txBody>
                  <a:tcPr/>
                </a:tc>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Onset of action: </a:t>
                      </a:r>
                      <a:r>
                        <a:rPr lang="en-US" sz="1600" b="0" i="0" kern="1200" dirty="0">
                          <a:solidFill>
                            <a:schemeClr val="tx1"/>
                          </a:solidFill>
                          <a:effectLst/>
                          <a:latin typeface="+mn-lt"/>
                          <a:ea typeface="+mn-ea"/>
                          <a:cs typeface="+mn-cs"/>
                        </a:rPr>
                        <a:t>20 to 60 minutes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Half-life: </a:t>
                      </a:r>
                      <a:r>
                        <a:rPr lang="en-US" sz="1600" b="0" i="0" kern="1200" dirty="0">
                          <a:solidFill>
                            <a:schemeClr val="tx1"/>
                          </a:solidFill>
                          <a:effectLst/>
                          <a:latin typeface="+mn-lt"/>
                          <a:ea typeface="+mn-ea"/>
                          <a:cs typeface="+mn-cs"/>
                        </a:rPr>
                        <a:t>8 to 9 hours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Symptoms of intoxication: </a:t>
                      </a:r>
                      <a:r>
                        <a:rPr lang="en-US" sz="1600" b="0" i="0" kern="1200" dirty="0">
                          <a:solidFill>
                            <a:schemeClr val="tx1"/>
                          </a:solidFill>
                          <a:effectLst/>
                          <a:latin typeface="+mn-lt"/>
                          <a:ea typeface="+mn-ea"/>
                          <a:cs typeface="+mn-cs"/>
                        </a:rPr>
                        <a:t>Excessive perspiration, dehydration, hypotension, panic attacks, seizures, loss of consciousness, altered mood and perception, bruxism, tachycardia, urinary retention, nausea, vomiting, fever, tachypnea, dry mouth, serotonin syndrome</a:t>
                      </a:r>
                    </a:p>
                    <a:p>
                      <a:pPr marL="457200" marR="0" lvl="1"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“Mid-week blues” or “Tuesday blues” may be experienced 3 to 5 days after use and include depressed mood, fatigue, and decreased appetite.</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Effects of chronic use: </a:t>
                      </a:r>
                      <a:r>
                        <a:rPr lang="en-US" sz="1600" b="0" i="0" kern="1200" dirty="0">
                          <a:solidFill>
                            <a:schemeClr val="tx1"/>
                          </a:solidFill>
                          <a:effectLst/>
                          <a:latin typeface="+mn-lt"/>
                          <a:ea typeface="+mn-ea"/>
                          <a:cs typeface="+mn-cs"/>
                        </a:rPr>
                        <a:t>Neurotoxicity, cognitive deficits, depression, anxiety, aggression, impaired coping, increased suicide risk, insomnia, vascular problems, valvular heart disease, cardiomyopathy</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Potential for harms associated with cocaine, methamphetamine, or methcathinone if cut with those substances</a:t>
                      </a:r>
                      <a:endParaRPr lang="en-US" sz="1600" b="0" dirty="0"/>
                    </a:p>
                  </a:txBody>
                  <a:tcPr/>
                </a:tc>
                <a:extLst>
                  <a:ext uri="{0D108BD9-81ED-4DB2-BD59-A6C34878D82A}">
                    <a16:rowId xmlns:a16="http://schemas.microsoft.com/office/drawing/2014/main" val="184378189"/>
                  </a:ext>
                </a:extLst>
              </a:tr>
            </a:tbl>
          </a:graphicData>
        </a:graphic>
      </p:graphicFrame>
      <p:sp>
        <p:nvSpPr>
          <p:cNvPr id="4" name="Footer Placeholder 3">
            <a:extLst>
              <a:ext uri="{FF2B5EF4-FFF2-40B4-BE49-F238E27FC236}">
                <a16:creationId xmlns:a16="http://schemas.microsoft.com/office/drawing/2014/main" id="{F171F158-5D23-4153-9AC4-38D23328C33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BD2D2EC-5A92-4F77-BE1A-9BF987350DD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4476D4E-9336-40AA-A2E1-1CD336D848E1}"/>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3750613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68A7-E333-4DCC-892E-52188A497426}"/>
              </a:ext>
            </a:extLst>
          </p:cNvPr>
          <p:cNvSpPr>
            <a:spLocks noGrp="1"/>
          </p:cNvSpPr>
          <p:nvPr>
            <p:ph type="title"/>
          </p:nvPr>
        </p:nvSpPr>
        <p:spPr/>
        <p:txBody>
          <a:bodyPr/>
          <a:lstStyle/>
          <a:p>
            <a:r>
              <a:rPr lang="en-US" dirty="0"/>
              <a:t>Characteristics of Commonly Used Stimulants in Nonpregnant Adults,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A71FA6A6-C95D-4ADE-82E5-179AA0444A3E}"/>
              </a:ext>
            </a:extLst>
          </p:cNvPr>
          <p:cNvGraphicFramePr>
            <a:graphicFrameLocks noGrp="1"/>
          </p:cNvGraphicFramePr>
          <p:nvPr>
            <p:ph idx="1"/>
            <p:extLst>
              <p:ext uri="{D42A27DB-BD31-4B8C-83A1-F6EECF244321}">
                <p14:modId xmlns:p14="http://schemas.microsoft.com/office/powerpoint/2010/main" val="696746963"/>
              </p:ext>
            </p:extLst>
          </p:nvPr>
        </p:nvGraphicFramePr>
        <p:xfrm>
          <a:off x="838200" y="1825625"/>
          <a:ext cx="10515600" cy="449072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3138902713"/>
                    </a:ext>
                  </a:extLst>
                </a:gridCol>
                <a:gridCol w="5257800">
                  <a:extLst>
                    <a:ext uri="{9D8B030D-6E8A-4147-A177-3AD203B41FA5}">
                      <a16:colId xmlns:a16="http://schemas.microsoft.com/office/drawing/2014/main" val="1736519497"/>
                    </a:ext>
                  </a:extLst>
                </a:gridCol>
              </a:tblGrid>
              <a:tr h="370840">
                <a:tc>
                  <a:txBody>
                    <a:bodyPr/>
                    <a:lstStyle/>
                    <a:p>
                      <a:r>
                        <a:rPr lang="en-US" b="1" dirty="0">
                          <a:solidFill>
                            <a:schemeClr val="bg1"/>
                          </a:solidFill>
                        </a:rPr>
                        <a:t>Stimulant Type</a:t>
                      </a:r>
                    </a:p>
                  </a:txBody>
                  <a:tcPr>
                    <a:solidFill>
                      <a:srgbClr val="523178"/>
                    </a:solidFill>
                  </a:tcPr>
                </a:tc>
                <a:tc>
                  <a:txBody>
                    <a:bodyPr/>
                    <a:lstStyle/>
                    <a:p>
                      <a:r>
                        <a:rPr lang="en-US" b="1" dirty="0">
                          <a:solidFill>
                            <a:schemeClr val="bg1"/>
                          </a:solidFill>
                        </a:rPr>
                        <a:t>Characteristics</a:t>
                      </a:r>
                    </a:p>
                  </a:txBody>
                  <a:tcPr>
                    <a:solidFill>
                      <a:srgbClr val="523178"/>
                    </a:solidFill>
                  </a:tcPr>
                </a:tc>
                <a:extLst>
                  <a:ext uri="{0D108BD9-81ED-4DB2-BD59-A6C34878D82A}">
                    <a16:rowId xmlns:a16="http://schemas.microsoft.com/office/drawing/2014/main" val="2537754222"/>
                  </a:ext>
                </a:extLst>
              </a:tr>
              <a:tr h="370840">
                <a:tc gridSpan="2">
                  <a:txBody>
                    <a:bodyPr/>
                    <a:lstStyle/>
                    <a:p>
                      <a:pPr marL="0" indent="0">
                        <a:buFont typeface="Arial" panose="020B0604020202020204" pitchFamily="34" charset="0"/>
                        <a:buNone/>
                      </a:pPr>
                      <a:r>
                        <a:rPr lang="en-US" sz="1800" b="1" i="1" kern="1200" dirty="0">
                          <a:solidFill>
                            <a:schemeClr val="tx1"/>
                          </a:solidFill>
                          <a:effectLst/>
                          <a:latin typeface="+mn-lt"/>
                          <a:ea typeface="+mn-ea"/>
                          <a:cs typeface="+mn-cs"/>
                        </a:rPr>
                        <a:t>Methamphetamine</a:t>
                      </a:r>
                      <a:endParaRPr lang="en-US" b="1" dirty="0"/>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412677282"/>
                  </a:ext>
                </a:extLst>
              </a:tr>
              <a:tr h="370840">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Source and forms: </a:t>
                      </a:r>
                      <a:r>
                        <a:rPr lang="en-US" sz="1600" b="0" i="0" kern="1200" dirty="0">
                          <a:solidFill>
                            <a:schemeClr val="tx1"/>
                          </a:solidFill>
                          <a:effectLst/>
                          <a:latin typeface="+mn-lt"/>
                          <a:ea typeface="+mn-ea"/>
                          <a:cs typeface="+mn-cs"/>
                        </a:rPr>
                        <a:t>Synthetic; available as a white or clear odorless substance (powder, crystals, or pressed pills) that dissolves easily in water or alcohol</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Administration: </a:t>
                      </a:r>
                      <a:r>
                        <a:rPr lang="en-US" sz="1600" b="0" i="0" kern="1200" dirty="0">
                          <a:solidFill>
                            <a:schemeClr val="tx1"/>
                          </a:solidFill>
                          <a:effectLst/>
                          <a:latin typeface="+mn-lt"/>
                          <a:ea typeface="+mn-ea"/>
                          <a:cs typeface="+mn-cs"/>
                        </a:rPr>
                        <a:t>Intravenous, intranasal insufflation, smoked, oral ingestion, vaginal or rectal as a solution</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Patient-reported reason for use: </a:t>
                      </a:r>
                      <a:r>
                        <a:rPr lang="en-US" sz="1600" b="0" i="0" kern="1200" dirty="0">
                          <a:solidFill>
                            <a:schemeClr val="tx1"/>
                          </a:solidFill>
                          <a:effectLst/>
                          <a:latin typeface="+mn-lt"/>
                          <a:ea typeface="+mn-ea"/>
                          <a:cs typeface="+mn-cs"/>
                        </a:rPr>
                        <a:t>Sexual enhancement, increased work duration and stamina, wakefulness, weight loss, depression, withdrawal avoidance, enhancement of other drug effects, improved function and self-image, sensory enhancement</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Street names: </a:t>
                      </a:r>
                      <a:r>
                        <a:rPr lang="en-US" sz="1600" b="0" i="0" kern="1200" dirty="0">
                          <a:solidFill>
                            <a:schemeClr val="tx1"/>
                          </a:solidFill>
                          <a:effectLst/>
                          <a:latin typeface="+mn-lt"/>
                          <a:ea typeface="+mn-ea"/>
                          <a:cs typeface="+mn-cs"/>
                        </a:rPr>
                        <a:t>Meth, crank, crystal, ice, Tina, speed, water, dope, and ice cream</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Slang for use: </a:t>
                      </a:r>
                      <a:r>
                        <a:rPr lang="en-US" sz="1600" b="0" i="0" kern="1200" dirty="0">
                          <a:solidFill>
                            <a:schemeClr val="tx1"/>
                          </a:solidFill>
                          <a:effectLst/>
                          <a:latin typeface="+mn-lt"/>
                          <a:ea typeface="+mn-ea"/>
                          <a:cs typeface="+mn-cs"/>
                        </a:rPr>
                        <a:t>Tweaking, </a:t>
                      </a:r>
                      <a:r>
                        <a:rPr lang="en-US" sz="1600" b="0" i="0" kern="1200" dirty="0" err="1">
                          <a:solidFill>
                            <a:schemeClr val="tx1"/>
                          </a:solidFill>
                          <a:effectLst/>
                          <a:latin typeface="+mn-lt"/>
                          <a:ea typeface="+mn-ea"/>
                          <a:cs typeface="+mn-cs"/>
                        </a:rPr>
                        <a:t>amping</a:t>
                      </a:r>
                      <a:r>
                        <a:rPr lang="en-US" sz="1600" b="0" i="0" kern="1200" dirty="0">
                          <a:solidFill>
                            <a:schemeClr val="tx1"/>
                          </a:solidFill>
                          <a:effectLst/>
                          <a:latin typeface="+mn-lt"/>
                          <a:ea typeface="+mn-ea"/>
                          <a:cs typeface="+mn-cs"/>
                        </a:rPr>
                        <a:t>, spun, booty bumping (rectal use of dissolved methamphetamine)</a:t>
                      </a:r>
                      <a:endParaRPr lang="en-US" sz="1600" b="0" dirty="0"/>
                    </a:p>
                  </a:txBody>
                  <a:tcPr/>
                </a:tc>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Onset of action: </a:t>
                      </a:r>
                      <a:r>
                        <a:rPr lang="en-US" sz="1600" b="0" i="0" kern="1200" dirty="0">
                          <a:solidFill>
                            <a:schemeClr val="tx1"/>
                          </a:solidFill>
                          <a:effectLst/>
                          <a:latin typeface="+mn-lt"/>
                          <a:ea typeface="+mn-ea"/>
                          <a:cs typeface="+mn-cs"/>
                        </a:rPr>
                        <a:t>Immediate</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Half-life: </a:t>
                      </a:r>
                      <a:r>
                        <a:rPr lang="en-US" sz="1600" b="0" i="0" kern="1200" dirty="0">
                          <a:solidFill>
                            <a:schemeClr val="tx1"/>
                          </a:solidFill>
                          <a:effectLst/>
                          <a:latin typeface="+mn-lt"/>
                          <a:ea typeface="+mn-ea"/>
                          <a:cs typeface="+mn-cs"/>
                        </a:rPr>
                        <a:t>10 hours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Symptoms of intoxication: </a:t>
                      </a:r>
                      <a:r>
                        <a:rPr lang="en-US" sz="1600" b="0" i="0" kern="1200" dirty="0">
                          <a:solidFill>
                            <a:schemeClr val="tx1"/>
                          </a:solidFill>
                          <a:effectLst/>
                          <a:latin typeface="+mn-lt"/>
                          <a:ea typeface="+mn-ea"/>
                          <a:cs typeface="+mn-cs"/>
                        </a:rPr>
                        <a:t>Euphoria, increased alertness, hypertension, chest pain, tachycardia, seizures, paranoid reactions, aggressive behavior, psychosis, hallucinations (shadows, auditory and visual), grandiosity, delusions, formication, elevated temperature, severe liver damage, overdose</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Effects of chronic use: </a:t>
                      </a:r>
                      <a:r>
                        <a:rPr lang="en-US" sz="1600" b="0" i="0" kern="1200" dirty="0">
                          <a:solidFill>
                            <a:schemeClr val="tx1"/>
                          </a:solidFill>
                          <a:effectLst/>
                          <a:latin typeface="+mn-lt"/>
                          <a:ea typeface="+mn-ea"/>
                          <a:cs typeface="+mn-cs"/>
                        </a:rPr>
                        <a:t>Hypertension, acute coronary syndromes, pulmonary hypertension, cardiomyopathy, skin abscesses, paranoia, anxiety, insomnia, social and occupational deterioration</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Bupropion is a cathinone and can cause a false positive result for amphetamines/</a:t>
                      </a:r>
                      <a:br>
                        <a:rPr lang="en-US" sz="1600" b="0" i="0" kern="1200" dirty="0">
                          <a:solidFill>
                            <a:schemeClr val="tx1"/>
                          </a:solidFill>
                          <a:effectLst/>
                          <a:latin typeface="+mn-lt"/>
                          <a:ea typeface="+mn-ea"/>
                          <a:cs typeface="+mn-cs"/>
                        </a:rPr>
                      </a:br>
                      <a:r>
                        <a:rPr lang="en-US" sz="1600" b="0" i="0" kern="1200" dirty="0">
                          <a:solidFill>
                            <a:schemeClr val="tx1"/>
                          </a:solidFill>
                          <a:effectLst/>
                          <a:latin typeface="+mn-lt"/>
                          <a:ea typeface="+mn-ea"/>
                          <a:cs typeface="+mn-cs"/>
                        </a:rPr>
                        <a:t>methamphetamines</a:t>
                      </a:r>
                      <a:endParaRPr lang="en-US" sz="1600" b="0" dirty="0"/>
                    </a:p>
                  </a:txBody>
                  <a:tcPr/>
                </a:tc>
                <a:extLst>
                  <a:ext uri="{0D108BD9-81ED-4DB2-BD59-A6C34878D82A}">
                    <a16:rowId xmlns:a16="http://schemas.microsoft.com/office/drawing/2014/main" val="184378189"/>
                  </a:ext>
                </a:extLst>
              </a:tr>
            </a:tbl>
          </a:graphicData>
        </a:graphic>
      </p:graphicFrame>
      <p:sp>
        <p:nvSpPr>
          <p:cNvPr id="4" name="Footer Placeholder 3">
            <a:extLst>
              <a:ext uri="{FF2B5EF4-FFF2-40B4-BE49-F238E27FC236}">
                <a16:creationId xmlns:a16="http://schemas.microsoft.com/office/drawing/2014/main" id="{F171F158-5D23-4153-9AC4-38D23328C33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BD2D2EC-5A92-4F77-BE1A-9BF987350DD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4476D4E-9336-40AA-A2E1-1CD336D848E1}"/>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373615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68A7-E333-4DCC-892E-52188A497426}"/>
              </a:ext>
            </a:extLst>
          </p:cNvPr>
          <p:cNvSpPr>
            <a:spLocks noGrp="1"/>
          </p:cNvSpPr>
          <p:nvPr>
            <p:ph type="title"/>
          </p:nvPr>
        </p:nvSpPr>
        <p:spPr/>
        <p:txBody>
          <a:bodyPr/>
          <a:lstStyle/>
          <a:p>
            <a:r>
              <a:rPr lang="en-US" dirty="0"/>
              <a:t>Characteristics of Commonly Used Stimulants in Nonpregnant Adults,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A71FA6A6-C95D-4ADE-82E5-179AA0444A3E}"/>
              </a:ext>
            </a:extLst>
          </p:cNvPr>
          <p:cNvGraphicFramePr>
            <a:graphicFrameLocks noGrp="1"/>
          </p:cNvGraphicFramePr>
          <p:nvPr>
            <p:ph idx="1"/>
            <p:extLst>
              <p:ext uri="{D42A27DB-BD31-4B8C-83A1-F6EECF244321}">
                <p14:modId xmlns:p14="http://schemas.microsoft.com/office/powerpoint/2010/main" val="1678277671"/>
              </p:ext>
            </p:extLst>
          </p:nvPr>
        </p:nvGraphicFramePr>
        <p:xfrm>
          <a:off x="838200" y="1825625"/>
          <a:ext cx="10515600" cy="400304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3138902713"/>
                    </a:ext>
                  </a:extLst>
                </a:gridCol>
                <a:gridCol w="5257800">
                  <a:extLst>
                    <a:ext uri="{9D8B030D-6E8A-4147-A177-3AD203B41FA5}">
                      <a16:colId xmlns:a16="http://schemas.microsoft.com/office/drawing/2014/main" val="1736519497"/>
                    </a:ext>
                  </a:extLst>
                </a:gridCol>
              </a:tblGrid>
              <a:tr h="370840">
                <a:tc>
                  <a:txBody>
                    <a:bodyPr/>
                    <a:lstStyle/>
                    <a:p>
                      <a:r>
                        <a:rPr lang="en-US" b="1" dirty="0">
                          <a:solidFill>
                            <a:schemeClr val="bg1"/>
                          </a:solidFill>
                        </a:rPr>
                        <a:t>Stimulant Type</a:t>
                      </a:r>
                    </a:p>
                  </a:txBody>
                  <a:tcPr>
                    <a:solidFill>
                      <a:srgbClr val="523178"/>
                    </a:solidFill>
                  </a:tcPr>
                </a:tc>
                <a:tc>
                  <a:txBody>
                    <a:bodyPr/>
                    <a:lstStyle/>
                    <a:p>
                      <a:r>
                        <a:rPr lang="en-US" b="1" dirty="0">
                          <a:solidFill>
                            <a:schemeClr val="bg1"/>
                          </a:solidFill>
                        </a:rPr>
                        <a:t>Characteristics</a:t>
                      </a:r>
                    </a:p>
                  </a:txBody>
                  <a:tcPr>
                    <a:solidFill>
                      <a:srgbClr val="523178"/>
                    </a:solidFill>
                  </a:tcPr>
                </a:tc>
                <a:extLst>
                  <a:ext uri="{0D108BD9-81ED-4DB2-BD59-A6C34878D82A}">
                    <a16:rowId xmlns:a16="http://schemas.microsoft.com/office/drawing/2014/main" val="2537754222"/>
                  </a:ext>
                </a:extLst>
              </a:tr>
              <a:tr h="370840">
                <a:tc gridSpan="2">
                  <a:txBody>
                    <a:bodyPr/>
                    <a:lstStyle/>
                    <a:p>
                      <a:pPr marL="0" indent="0">
                        <a:buFont typeface="Arial" panose="020B0604020202020204" pitchFamily="34" charset="0"/>
                        <a:buNone/>
                      </a:pPr>
                      <a:r>
                        <a:rPr lang="en-US" sz="1800" b="1" i="1" kern="1200" dirty="0">
                          <a:solidFill>
                            <a:schemeClr val="tx1"/>
                          </a:solidFill>
                          <a:effectLst/>
                          <a:latin typeface="+mn-lt"/>
                          <a:ea typeface="+mn-ea"/>
                          <a:cs typeface="+mn-cs"/>
                        </a:rPr>
                        <a:t>Prescribed: Amphetamines and Amphetamine Derivatives</a:t>
                      </a:r>
                      <a:endParaRPr lang="en-US" b="1" dirty="0"/>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412677282"/>
                  </a:ext>
                </a:extLst>
              </a:tr>
              <a:tr h="370840">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Source and forms: </a:t>
                      </a:r>
                      <a:r>
                        <a:rPr lang="en-US" sz="1600" b="0" i="0" kern="1200" dirty="0">
                          <a:solidFill>
                            <a:schemeClr val="tx1"/>
                          </a:solidFill>
                          <a:effectLst/>
                          <a:latin typeface="+mn-lt"/>
                          <a:ea typeface="+mn-ea"/>
                          <a:cs typeface="+mn-cs"/>
                        </a:rPr>
                        <a:t>Synthetic medications that may be prescribed for treatment of ADHD or narcolepsy [e]. Includes: Dextroamphetamine-amphetamine (e.g., Adderall, generics), dextroamphetamine sulfate (e.g., Dexedrine, generics), lisdexamfetamine (e.g., Vyvanse), methylphenidate hydrochloride (e.g., Ritalin, Concerta, generics)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Administration: </a:t>
                      </a:r>
                      <a:r>
                        <a:rPr lang="en-US" sz="1600" b="0" i="0" kern="1200" dirty="0">
                          <a:solidFill>
                            <a:schemeClr val="tx1"/>
                          </a:solidFill>
                          <a:effectLst/>
                          <a:latin typeface="+mn-lt"/>
                          <a:ea typeface="+mn-ea"/>
                          <a:cs typeface="+mn-cs"/>
                        </a:rPr>
                        <a:t>Oral, intravenous, intranasal insufflation</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Patient-reported reason for use: </a:t>
                      </a:r>
                      <a:r>
                        <a:rPr lang="en-US" sz="1600" b="0" i="0" kern="1200" dirty="0">
                          <a:solidFill>
                            <a:schemeClr val="tx1"/>
                          </a:solidFill>
                          <a:effectLst/>
                          <a:latin typeface="+mn-lt"/>
                          <a:ea typeface="+mn-ea"/>
                          <a:cs typeface="+mn-cs"/>
                        </a:rPr>
                        <a:t>Performance enhancement, weight loss, treating depression</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Street names: </a:t>
                      </a:r>
                      <a:r>
                        <a:rPr lang="en-US" sz="1600" b="0" i="0" kern="1200" dirty="0">
                          <a:solidFill>
                            <a:schemeClr val="tx1"/>
                          </a:solidFill>
                          <a:effectLst/>
                          <a:latin typeface="+mn-lt"/>
                          <a:ea typeface="+mn-ea"/>
                          <a:cs typeface="+mn-cs"/>
                        </a:rPr>
                        <a:t>Addies, bennies, dexies, crank, pep pills, ice, speed, uppers, Superman, vitamin R</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Slang for use: </a:t>
                      </a:r>
                      <a:r>
                        <a:rPr lang="en-US" sz="1600" b="0" i="0" kern="1200" dirty="0">
                          <a:solidFill>
                            <a:schemeClr val="tx1"/>
                          </a:solidFill>
                          <a:effectLst/>
                          <a:latin typeface="+mn-lt"/>
                          <a:ea typeface="+mn-ea"/>
                          <a:cs typeface="+mn-cs"/>
                        </a:rPr>
                        <a:t>Speeding, tweaking, spun</a:t>
                      </a:r>
                      <a:endParaRPr lang="en-US" sz="1600" b="0" dirty="0"/>
                    </a:p>
                  </a:txBody>
                  <a:tcPr/>
                </a:tc>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Onset of action: </a:t>
                      </a:r>
                      <a:r>
                        <a:rPr lang="en-US" sz="1600" b="0" i="0" kern="1200" dirty="0">
                          <a:solidFill>
                            <a:schemeClr val="tx1"/>
                          </a:solidFill>
                          <a:effectLst/>
                          <a:latin typeface="+mn-lt"/>
                          <a:ea typeface="+mn-ea"/>
                          <a:cs typeface="+mn-cs"/>
                        </a:rPr>
                        <a:t>20 to 60 minutes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Half-life: </a:t>
                      </a:r>
                      <a:r>
                        <a:rPr lang="en-US" sz="1600" b="0" i="0" kern="1200" dirty="0">
                          <a:solidFill>
                            <a:schemeClr val="tx1"/>
                          </a:solidFill>
                          <a:effectLst/>
                          <a:latin typeface="+mn-lt"/>
                          <a:ea typeface="+mn-ea"/>
                          <a:cs typeface="+mn-cs"/>
                        </a:rPr>
                        <a:t>6 to 13 hours (depending on formulation)</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Symptoms of intoxication: </a:t>
                      </a:r>
                      <a:r>
                        <a:rPr lang="en-US" sz="1600" b="0" i="0" kern="1200" dirty="0">
                          <a:solidFill>
                            <a:schemeClr val="tx1"/>
                          </a:solidFill>
                          <a:effectLst/>
                          <a:latin typeface="+mn-lt"/>
                          <a:ea typeface="+mn-ea"/>
                          <a:cs typeface="+mn-cs"/>
                        </a:rPr>
                        <a:t>Increased attention, alertness and energy, anorexia, insomnia, weight loss, headache, nausea, vomiting, increased blood pressure and heart rate, motor tics, tremor, agitation, dry mouth, bruxism, irritability</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Effects of chronic use: </a:t>
                      </a:r>
                      <a:r>
                        <a:rPr lang="en-US" sz="1600" b="0" i="0" kern="1200" dirty="0">
                          <a:solidFill>
                            <a:schemeClr val="tx1"/>
                          </a:solidFill>
                          <a:effectLst/>
                          <a:latin typeface="+mn-lt"/>
                          <a:ea typeface="+mn-ea"/>
                          <a:cs typeface="+mn-cs"/>
                        </a:rPr>
                        <a:t>Appetite loss, headache, GI distress, tolerance</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Often purchased online</a:t>
                      </a:r>
                      <a:endParaRPr lang="en-US" sz="1600" b="0" dirty="0"/>
                    </a:p>
                  </a:txBody>
                  <a:tcPr/>
                </a:tc>
                <a:extLst>
                  <a:ext uri="{0D108BD9-81ED-4DB2-BD59-A6C34878D82A}">
                    <a16:rowId xmlns:a16="http://schemas.microsoft.com/office/drawing/2014/main" val="184378189"/>
                  </a:ext>
                </a:extLst>
              </a:tr>
            </a:tbl>
          </a:graphicData>
        </a:graphic>
      </p:graphicFrame>
      <p:sp>
        <p:nvSpPr>
          <p:cNvPr id="4" name="Footer Placeholder 3">
            <a:extLst>
              <a:ext uri="{FF2B5EF4-FFF2-40B4-BE49-F238E27FC236}">
                <a16:creationId xmlns:a16="http://schemas.microsoft.com/office/drawing/2014/main" id="{F171F158-5D23-4153-9AC4-38D23328C33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BD2D2EC-5A92-4F77-BE1A-9BF987350DD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4476D4E-9336-40AA-A2E1-1CD336D848E1}"/>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368524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D233-0244-4950-862C-93A4D91C81B9}"/>
              </a:ext>
            </a:extLst>
          </p:cNvPr>
          <p:cNvSpPr>
            <a:spLocks noGrp="1"/>
          </p:cNvSpPr>
          <p:nvPr>
            <p:ph type="title"/>
          </p:nvPr>
        </p:nvSpPr>
        <p:spPr/>
        <p:txBody>
          <a:bodyPr/>
          <a:lstStyle/>
          <a:p>
            <a:r>
              <a:rPr lang="en-US" dirty="0"/>
              <a:t>Communicating With Patients About </a:t>
            </a:r>
            <a:br>
              <a:rPr lang="en-US" dirty="0"/>
            </a:br>
            <a:r>
              <a:rPr lang="en-US" dirty="0"/>
              <a:t>Stimulant and Other Substance Use </a:t>
            </a:r>
          </a:p>
        </p:txBody>
      </p:sp>
      <p:sp>
        <p:nvSpPr>
          <p:cNvPr id="3" name="Content Placeholder 2">
            <a:extLst>
              <a:ext uri="{FF2B5EF4-FFF2-40B4-BE49-F238E27FC236}">
                <a16:creationId xmlns:a16="http://schemas.microsoft.com/office/drawing/2014/main" id="{BC8B8522-E034-4028-AE8C-E3AE33C43963}"/>
              </a:ext>
            </a:extLst>
          </p:cNvPr>
          <p:cNvSpPr>
            <a:spLocks noGrp="1"/>
          </p:cNvSpPr>
          <p:nvPr>
            <p:ph idx="1"/>
          </p:nvPr>
        </p:nvSpPr>
        <p:spPr/>
        <p:txBody>
          <a:bodyPr>
            <a:normAutofit fontScale="77500" lnSpcReduction="20000"/>
          </a:bodyPr>
          <a:lstStyle/>
          <a:p>
            <a:pPr algn="l">
              <a:buFont typeface="Arial" panose="020B0604020202020204" pitchFamily="34" charset="0"/>
              <a:buChar char="•"/>
            </a:pPr>
            <a:r>
              <a:rPr lang="en-US" b="0" i="0" dirty="0">
                <a:solidFill>
                  <a:srgbClr val="000000"/>
                </a:solidFill>
                <a:effectLst/>
              </a:rPr>
              <a:t>Normalize discussions of substance use by linking them to discussions of tobacco and alcohol use in a nonjudgmental manner.</a:t>
            </a:r>
          </a:p>
          <a:p>
            <a:pPr algn="l">
              <a:buFont typeface="Arial" panose="020B0604020202020204" pitchFamily="34" charset="0"/>
              <a:buChar char="•"/>
            </a:pPr>
            <a:r>
              <a:rPr lang="en-US" b="0" i="0" dirty="0">
                <a:solidFill>
                  <a:srgbClr val="000000"/>
                </a:solidFill>
                <a:effectLst/>
              </a:rPr>
              <a:t>Ask permission to talk about substance use (e.g., </a:t>
            </a:r>
            <a:r>
              <a:rPr lang="en-US" b="0" i="1" dirty="0">
                <a:solidFill>
                  <a:srgbClr val="000000"/>
                </a:solidFill>
                <a:effectLst/>
              </a:rPr>
              <a:t>“Would it be okay if we discussed this today? What about your next visit? I want to make sure we are offering you every treatment or service that may be beneficial to you/keep you out of harm’s way/lower any risks you may face/improve your health and wellbeing.”</a:t>
            </a:r>
            <a:r>
              <a:rPr lang="en-US" b="0" i="0" dirty="0">
                <a:solidFill>
                  <a:srgbClr val="000000"/>
                </a:solidFill>
                <a:effectLst/>
              </a:rPr>
              <a:t>)</a:t>
            </a:r>
          </a:p>
          <a:p>
            <a:pPr algn="l">
              <a:buFont typeface="Arial" panose="020B0604020202020204" pitchFamily="34" charset="0"/>
              <a:buChar char="•"/>
            </a:pPr>
            <a:r>
              <a:rPr lang="en-US" b="0" i="0" dirty="0">
                <a:solidFill>
                  <a:srgbClr val="000000"/>
                </a:solidFill>
                <a:effectLst/>
              </a:rPr>
              <a:t>Proactively destigmatize and normalize conversations about substance use with patients (e.g., </a:t>
            </a:r>
            <a:r>
              <a:rPr lang="en-US" b="0" i="1" dirty="0">
                <a:solidFill>
                  <a:srgbClr val="000000"/>
                </a:solidFill>
                <a:effectLst/>
              </a:rPr>
              <a:t>“Many people who use substances face stigma and discrimination in society and even when accessing medical care. No matter what you are going through, I want to make sure you receive high-quality care you can count on in a welcoming environment.”</a:t>
            </a:r>
            <a:r>
              <a:rPr lang="en-US" b="0" i="0" dirty="0">
                <a:solidFill>
                  <a:srgbClr val="000000"/>
                </a:solidFill>
                <a:effectLst/>
              </a:rPr>
              <a:t>)</a:t>
            </a:r>
          </a:p>
          <a:p>
            <a:pPr algn="l">
              <a:buFont typeface="Arial" panose="020B0604020202020204" pitchFamily="34" charset="0"/>
              <a:buChar char="•"/>
            </a:pPr>
            <a:r>
              <a:rPr lang="en-US" b="0" i="0" dirty="0">
                <a:solidFill>
                  <a:srgbClr val="000000"/>
                </a:solidFill>
                <a:effectLst/>
              </a:rPr>
              <a:t>Avoid making assumptions and use open-ended questions. Ask clarifying follow-up questions, as needed, and only ask for information that is relevant to current clinical care. Discussing history related to substance use may be difficult for patients and should only be obtained once rapport and trust are well established.</a:t>
            </a:r>
          </a:p>
        </p:txBody>
      </p:sp>
      <p:sp>
        <p:nvSpPr>
          <p:cNvPr id="4" name="Footer Placeholder 3">
            <a:extLst>
              <a:ext uri="{FF2B5EF4-FFF2-40B4-BE49-F238E27FC236}">
                <a16:creationId xmlns:a16="http://schemas.microsoft.com/office/drawing/2014/main" id="{32AD2D2E-7B55-4B8F-B15E-9E073CD1DFB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EE7B4D2-4A27-47D3-BD34-62E7F355C39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F7FCFF9-41FF-4487-A1FB-1CFFDAEF7A76}"/>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1976689972"/>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2101</Words>
  <Application>Microsoft Office PowerPoint</Application>
  <PresentationFormat>Widescreen</PresentationFormat>
  <Paragraphs>140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Content</vt:lpstr>
      <vt:lpstr>PowerPoint Presentation</vt:lpstr>
      <vt:lpstr>Purpose of This Guidance</vt:lpstr>
      <vt:lpstr>Key Points</vt:lpstr>
      <vt:lpstr>Characteristics of Commonly Used Stimulants in Nonpregnant Adults</vt:lpstr>
      <vt:lpstr>Characteristics of Commonly Used Stimulants in Nonpregnant Adults, continued</vt:lpstr>
      <vt:lpstr>Characteristics of Commonly Used Stimulants in Nonpregnant Adults, continued</vt:lpstr>
      <vt:lpstr>Characteristics of Commonly Used Stimulants in Nonpregnant Adults, continued</vt:lpstr>
      <vt:lpstr>Characteristics of Commonly Used Stimulants in Nonpregnant Adults, continued</vt:lpstr>
      <vt:lpstr>Communicating With Patients About  Stimulant and Other Substance Use </vt:lpstr>
      <vt:lpstr>Communicating With Patients About  Stimulant and Other Substance Use, continued </vt:lpstr>
      <vt:lpstr>Overdose Prevention Strategies</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23</cp:revision>
  <dcterms:created xsi:type="dcterms:W3CDTF">2022-05-26T16:37:43Z</dcterms:created>
  <dcterms:modified xsi:type="dcterms:W3CDTF">2023-10-19T12:57:36Z</dcterms:modified>
</cp:coreProperties>
</file>