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57" r:id="rId15"/>
    <p:sldId id="25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3178"/>
    <a:srgbClr val="331F4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8AFF89-6860-493C-92B5-C658713E7E1F}" type="datetimeFigureOut">
              <a:rPr lang="en-US" smtClean="0"/>
              <a:t>10/25/2023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0F90C9-9F3B-4B5C-A652-02F825FA8BD0}" type="slidenum">
              <a:rPr lang="en-US" smtClean="0"/>
              <a:t>‹#›</a:t>
            </a:fld>
            <a:endParaRPr lang="en-US"/>
          </a:p>
        </p:txBody>
      </p:sp>
    </p:spTree>
    <p:extLst>
      <p:ext uri="{BB962C8B-B14F-4D97-AF65-F5344CB8AC3E}">
        <p14:creationId xmlns:p14="http://schemas.microsoft.com/office/powerpoint/2010/main" val="25715658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FB458-E6EA-427F-A270-0CA09B5FA597}"/>
              </a:ext>
            </a:extLst>
          </p:cNvPr>
          <p:cNvSpPr>
            <a:spLocks noGrp="1"/>
          </p:cNvSpPr>
          <p:nvPr>
            <p:ph type="title" hasCustomPrompt="1"/>
          </p:nvPr>
        </p:nvSpPr>
        <p:spPr/>
        <p:txBody>
          <a:bodyPr/>
          <a:lstStyle>
            <a:lvl1pPr>
              <a:defRPr/>
            </a:lvl1pPr>
          </a:lstStyle>
          <a:p>
            <a:r>
              <a:rPr lang="en-US" dirty="0"/>
              <a:t>Copy and paste this table into new slides</a:t>
            </a:r>
          </a:p>
        </p:txBody>
      </p:sp>
      <p:sp>
        <p:nvSpPr>
          <p:cNvPr id="3" name="Footer Placeholder 2">
            <a:extLst>
              <a:ext uri="{FF2B5EF4-FFF2-40B4-BE49-F238E27FC236}">
                <a16:creationId xmlns:a16="http://schemas.microsoft.com/office/drawing/2014/main" id="{4311619C-288C-4FE9-895C-06541043DF1E}"/>
              </a:ext>
            </a:extLst>
          </p:cNvPr>
          <p:cNvSpPr>
            <a:spLocks noGrp="1"/>
          </p:cNvSpPr>
          <p:nvPr>
            <p:ph type="ftr" sz="quarter" idx="10"/>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F8D9BB23-6ADF-4D2A-BC3C-B99A76D069C0}"/>
              </a:ext>
            </a:extLst>
          </p:cNvPr>
          <p:cNvSpPr>
            <a:spLocks noGrp="1"/>
          </p:cNvSpPr>
          <p:nvPr>
            <p:ph type="sldNum" sz="quarter" idx="11"/>
          </p:nvPr>
        </p:nvSpPr>
        <p:spPr/>
        <p:txBody>
          <a:bodyPr/>
          <a:lstStyle/>
          <a:p>
            <a:r>
              <a:rPr lang="en-US"/>
              <a:t>www.hivguidelines.org</a:t>
            </a:r>
            <a:endParaRPr lang="en-US" dirty="0"/>
          </a:p>
        </p:txBody>
      </p:sp>
      <p:sp>
        <p:nvSpPr>
          <p:cNvPr id="5" name="Date Placeholder 4">
            <a:extLst>
              <a:ext uri="{FF2B5EF4-FFF2-40B4-BE49-F238E27FC236}">
                <a16:creationId xmlns:a16="http://schemas.microsoft.com/office/drawing/2014/main" id="{0BBC07FF-3681-4EAC-8893-C0EE5BBBD5C1}"/>
              </a:ext>
            </a:extLst>
          </p:cNvPr>
          <p:cNvSpPr>
            <a:spLocks noGrp="1"/>
          </p:cNvSpPr>
          <p:nvPr>
            <p:ph type="dt" sz="half" idx="12"/>
          </p:nvPr>
        </p:nvSpPr>
        <p:spPr/>
        <p:txBody>
          <a:bodyPr/>
          <a:lstStyle/>
          <a:p>
            <a:r>
              <a:rPr lang="en-US"/>
              <a:t>MONTH YEAR</a:t>
            </a:r>
            <a:endParaRPr lang="en-US" dirty="0"/>
          </a:p>
        </p:txBody>
      </p:sp>
      <p:graphicFrame>
        <p:nvGraphicFramePr>
          <p:cNvPr id="6" name="Table 5">
            <a:extLst>
              <a:ext uri="{FF2B5EF4-FFF2-40B4-BE49-F238E27FC236}">
                <a16:creationId xmlns:a16="http://schemas.microsoft.com/office/drawing/2014/main" id="{6D4CDBBC-9F5F-4BC7-BD08-B694E644794D}"/>
              </a:ext>
            </a:extLst>
          </p:cNvPr>
          <p:cNvGraphicFramePr>
            <a:graphicFrameLocks noGrp="1"/>
          </p:cNvGraphicFramePr>
          <p:nvPr userDrawn="1">
            <p:extLst>
              <p:ext uri="{D42A27DB-BD31-4B8C-83A1-F6EECF244321}">
                <p14:modId xmlns:p14="http://schemas.microsoft.com/office/powerpoint/2010/main" val="785534670"/>
              </p:ext>
            </p:extLst>
          </p:nvPr>
        </p:nvGraphicFramePr>
        <p:xfrm>
          <a:off x="838200" y="1843088"/>
          <a:ext cx="10515600" cy="2225040"/>
        </p:xfrm>
        <a:graphic>
          <a:graphicData uri="http://schemas.openxmlformats.org/drawingml/2006/table">
            <a:tbl>
              <a:tblPr firstRow="1" bandRow="1">
                <a:tableStyleId>{5940675A-B579-460E-94D1-54222C63F5DA}</a:tableStyleId>
              </a:tblPr>
              <a:tblGrid>
                <a:gridCol w="2628900">
                  <a:extLst>
                    <a:ext uri="{9D8B030D-6E8A-4147-A177-3AD203B41FA5}">
                      <a16:colId xmlns:a16="http://schemas.microsoft.com/office/drawing/2014/main" val="2965091158"/>
                    </a:ext>
                  </a:extLst>
                </a:gridCol>
                <a:gridCol w="2628900">
                  <a:extLst>
                    <a:ext uri="{9D8B030D-6E8A-4147-A177-3AD203B41FA5}">
                      <a16:colId xmlns:a16="http://schemas.microsoft.com/office/drawing/2014/main" val="1943214951"/>
                    </a:ext>
                  </a:extLst>
                </a:gridCol>
                <a:gridCol w="2628900">
                  <a:extLst>
                    <a:ext uri="{9D8B030D-6E8A-4147-A177-3AD203B41FA5}">
                      <a16:colId xmlns:a16="http://schemas.microsoft.com/office/drawing/2014/main" val="2036904806"/>
                    </a:ext>
                  </a:extLst>
                </a:gridCol>
                <a:gridCol w="2628900">
                  <a:extLst>
                    <a:ext uri="{9D8B030D-6E8A-4147-A177-3AD203B41FA5}">
                      <a16:colId xmlns:a16="http://schemas.microsoft.com/office/drawing/2014/main" val="2736412188"/>
                    </a:ext>
                  </a:extLst>
                </a:gridCol>
              </a:tblGrid>
              <a:tr h="370840">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tc>
                  <a:txBody>
                    <a:bodyPr/>
                    <a:lstStyle/>
                    <a:p>
                      <a:r>
                        <a:rPr lang="en-US" b="1" dirty="0">
                          <a:solidFill>
                            <a:schemeClr val="bg1"/>
                          </a:solidFill>
                        </a:rPr>
                        <a:t>Header</a:t>
                      </a:r>
                    </a:p>
                  </a:txBody>
                  <a:tcPr>
                    <a:solidFill>
                      <a:srgbClr val="523178"/>
                    </a:solidFill>
                  </a:tcPr>
                </a:tc>
                <a:extLst>
                  <a:ext uri="{0D108BD9-81ED-4DB2-BD59-A6C34878D82A}">
                    <a16:rowId xmlns:a16="http://schemas.microsoft.com/office/drawing/2014/main" val="1391323950"/>
                  </a:ext>
                </a:extLst>
              </a:tr>
              <a:tr h="370840">
                <a:tc>
                  <a:txBody>
                    <a:bodyPr/>
                    <a:lstStyle/>
                    <a:p>
                      <a:pPr marL="137160" indent="-137160">
                        <a:buFont typeface="Arial" panose="020B0604020202020204" pitchFamily="34" charset="0"/>
                        <a:buChar char="•"/>
                      </a:pPr>
                      <a:r>
                        <a:rPr lang="en-US" dirty="0"/>
                        <a:t>Text</a:t>
                      </a:r>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4279552632"/>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3964962726"/>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2233240769"/>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1170612783"/>
                  </a:ext>
                </a:extLst>
              </a:tr>
              <a:tr h="370840">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a:p>
                  </a:txBody>
                  <a:tcPr/>
                </a:tc>
                <a:tc>
                  <a:txBody>
                    <a:bodyPr/>
                    <a:lstStyle/>
                    <a:p>
                      <a:pPr marL="137160" indent="-137160">
                        <a:buFont typeface="Arial" panose="020B0604020202020204" pitchFamily="34" charset="0"/>
                        <a:buChar char="•"/>
                      </a:pPr>
                      <a:endParaRPr lang="en-US" dirty="0"/>
                    </a:p>
                  </a:txBody>
                  <a:tcPr/>
                </a:tc>
                <a:extLst>
                  <a:ext uri="{0D108BD9-81ED-4DB2-BD59-A6C34878D82A}">
                    <a16:rowId xmlns:a16="http://schemas.microsoft.com/office/drawing/2014/main" val="554396577"/>
                  </a:ext>
                </a:extLst>
              </a:tr>
            </a:tbl>
          </a:graphicData>
        </a:graphic>
      </p:graphicFrame>
    </p:spTree>
    <p:extLst>
      <p:ext uri="{BB962C8B-B14F-4D97-AF65-F5344CB8AC3E}">
        <p14:creationId xmlns:p14="http://schemas.microsoft.com/office/powerpoint/2010/main" val="60967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itle Placeholder 1">
            <a:extLst>
              <a:ext uri="{FF2B5EF4-FFF2-40B4-BE49-F238E27FC236}">
                <a16:creationId xmlns:a16="http://schemas.microsoft.com/office/drawing/2014/main" id="{2956861F-471E-4867-8CA0-64C1B8583468}"/>
              </a:ext>
            </a:extLst>
          </p:cNvPr>
          <p:cNvSpPr>
            <a:spLocks noGrp="1"/>
          </p:cNvSpPr>
          <p:nvPr>
            <p:ph type="title"/>
          </p:nvPr>
        </p:nvSpPr>
        <p:spPr>
          <a:xfrm>
            <a:off x="838200" y="136525"/>
            <a:ext cx="9717505" cy="1325563"/>
          </a:xfrm>
          <a:prstGeom prst="rect">
            <a:avLst/>
          </a:prstGeom>
        </p:spPr>
        <p:txBody>
          <a:bodyPr vert="horz" lIns="91440" tIns="45720" rIns="91440" bIns="45720" rtlCol="0" anchor="ctr">
            <a:normAutofit/>
          </a:bodyPr>
          <a:lstStyle/>
          <a:p>
            <a:r>
              <a:rPr lang="en-US" dirty="0"/>
              <a:t>Click to edit Master title style</a:t>
            </a:r>
          </a:p>
        </p:txBody>
      </p:sp>
      <p:sp>
        <p:nvSpPr>
          <p:cNvPr id="11" name="Text Placeholder 2">
            <a:extLst>
              <a:ext uri="{FF2B5EF4-FFF2-40B4-BE49-F238E27FC236}">
                <a16:creationId xmlns:a16="http://schemas.microsoft.com/office/drawing/2014/main" id="{415E7499-E057-4A88-BE36-9CED3A66B1F6}"/>
              </a:ext>
            </a:extLst>
          </p:cNvPr>
          <p:cNvSpPr>
            <a:spLocks noGrp="1"/>
          </p:cNvSpPr>
          <p:nvPr>
            <p:ph idx="1"/>
          </p:nvPr>
        </p:nvSpPr>
        <p:spPr>
          <a:xfrm>
            <a:off x="838200" y="1564105"/>
            <a:ext cx="10515600" cy="461285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3" name="Footer Placeholder 2">
            <a:extLst>
              <a:ext uri="{FF2B5EF4-FFF2-40B4-BE49-F238E27FC236}">
                <a16:creationId xmlns:a16="http://schemas.microsoft.com/office/drawing/2014/main" id="{7049AC4E-D8BB-4B00-8255-3DDA22B23D79}"/>
              </a:ext>
            </a:extLst>
          </p:cNvPr>
          <p:cNvSpPr>
            <a:spLocks noGrp="1"/>
          </p:cNvSpPr>
          <p:nvPr>
            <p:ph type="ftr" sz="quarter" idx="11"/>
          </p:nvPr>
        </p:nvSpPr>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AF16702A-DA3E-444D-9613-E37755F13D7E}"/>
              </a:ext>
            </a:extLst>
          </p:cNvPr>
          <p:cNvSpPr>
            <a:spLocks noGrp="1"/>
          </p:cNvSpPr>
          <p:nvPr>
            <p:ph type="sldNum" sz="quarter" idx="12"/>
          </p:nvPr>
        </p:nvSpPr>
        <p:spPr/>
        <p:txBody>
          <a:bodyPr/>
          <a:lstStyle/>
          <a:p>
            <a:r>
              <a:rPr lang="en-US"/>
              <a:t>www.hivguidelines.org</a:t>
            </a:r>
            <a:endParaRPr lang="en-US" dirty="0"/>
          </a:p>
        </p:txBody>
      </p:sp>
      <p:sp>
        <p:nvSpPr>
          <p:cNvPr id="6" name="Date Placeholder 3">
            <a:extLst>
              <a:ext uri="{FF2B5EF4-FFF2-40B4-BE49-F238E27FC236}">
                <a16:creationId xmlns:a16="http://schemas.microsoft.com/office/drawing/2014/main" id="{8C065E23-58B0-47C2-BAF2-36F1AB1626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2022</a:t>
            </a:r>
          </a:p>
        </p:txBody>
      </p:sp>
    </p:spTree>
    <p:extLst>
      <p:ext uri="{BB962C8B-B14F-4D97-AF65-F5344CB8AC3E}">
        <p14:creationId xmlns:p14="http://schemas.microsoft.com/office/powerpoint/2010/main" val="129732712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B1BA2E-98D3-406F-8D4C-60CD1C4A897E}"/>
              </a:ext>
            </a:extLst>
          </p:cNvPr>
          <p:cNvSpPr>
            <a:spLocks noGrp="1"/>
          </p:cNvSpPr>
          <p:nvPr>
            <p:ph type="title"/>
          </p:nvPr>
        </p:nvSpPr>
        <p:spPr>
          <a:xfrm>
            <a:off x="838200" y="136525"/>
            <a:ext cx="971612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1EEB9328-205D-4FEB-BB5E-833FB212CCF8}"/>
              </a:ext>
            </a:extLst>
          </p:cNvPr>
          <p:cNvSpPr>
            <a:spLocks noGrp="1"/>
          </p:cNvSpPr>
          <p:nvPr>
            <p:ph type="body" idx="1"/>
          </p:nvPr>
        </p:nvSpPr>
        <p:spPr>
          <a:xfrm>
            <a:off x="838200" y="1596189"/>
            <a:ext cx="10515600" cy="458077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5" name="Footer Placeholder 4">
            <a:extLst>
              <a:ext uri="{FF2B5EF4-FFF2-40B4-BE49-F238E27FC236}">
                <a16:creationId xmlns:a16="http://schemas.microsoft.com/office/drawing/2014/main" id="{8047F27E-F12C-4880-AFE8-1EED8E3FB42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NYSDOH AIDS Institute Clinical Guidelines Program</a:t>
            </a:r>
          </a:p>
        </p:txBody>
      </p:sp>
      <p:pic>
        <p:nvPicPr>
          <p:cNvPr id="7" name="Picture 6">
            <a:extLst>
              <a:ext uri="{FF2B5EF4-FFF2-40B4-BE49-F238E27FC236}">
                <a16:creationId xmlns:a16="http://schemas.microsoft.com/office/drawing/2014/main" id="{386D634D-8E3F-42F0-B120-B1410910A313}"/>
              </a:ext>
            </a:extLst>
          </p:cNvPr>
          <p:cNvPicPr>
            <a:picLocks noChangeAspect="1"/>
          </p:cNvPicPr>
          <p:nvPr userDrawn="1"/>
        </p:nvPicPr>
        <p:blipFill rotWithShape="1">
          <a:blip r:embed="rId4"/>
          <a:srcRect l="2725" t="3670" r="1652" b="1576"/>
          <a:stretch/>
        </p:blipFill>
        <p:spPr>
          <a:xfrm>
            <a:off x="10554322" y="122238"/>
            <a:ext cx="1427505" cy="621102"/>
          </a:xfrm>
          <a:prstGeom prst="rect">
            <a:avLst/>
          </a:prstGeom>
        </p:spPr>
      </p:pic>
      <p:sp>
        <p:nvSpPr>
          <p:cNvPr id="8" name="Slide Number Placeholder 7">
            <a:extLst>
              <a:ext uri="{FF2B5EF4-FFF2-40B4-BE49-F238E27FC236}">
                <a16:creationId xmlns:a16="http://schemas.microsoft.com/office/drawing/2014/main" id="{CAFCFE23-4E54-4A12-BD8A-5107F9B5B1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a:t>www.hivguidelines.org</a:t>
            </a:r>
          </a:p>
        </p:txBody>
      </p:sp>
      <p:sp>
        <p:nvSpPr>
          <p:cNvPr id="4" name="Date Placeholder 3">
            <a:extLst>
              <a:ext uri="{FF2B5EF4-FFF2-40B4-BE49-F238E27FC236}">
                <a16:creationId xmlns:a16="http://schemas.microsoft.com/office/drawing/2014/main" id="{F9CA2C0A-0C2B-4B5A-B14F-B010C8B093D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2022</a:t>
            </a:r>
          </a:p>
        </p:txBody>
      </p:sp>
    </p:spTree>
    <p:extLst>
      <p:ext uri="{BB962C8B-B14F-4D97-AF65-F5344CB8AC3E}">
        <p14:creationId xmlns:p14="http://schemas.microsoft.com/office/powerpoint/2010/main" val="292209501"/>
      </p:ext>
    </p:extLst>
  </p:cSld>
  <p:clrMap bg1="lt1" tx1="dk1" bg2="lt2" tx2="dk2" accent1="accent1" accent2="accent2" accent3="accent3" accent4="accent4" accent5="accent5" accent6="accent6" hlink="hlink" folHlink="folHlink"/>
  <p:sldLayoutIdLst>
    <p:sldLayoutId id="2147483650" r:id="rId1"/>
    <p:sldLayoutId id="2147483649" r:id="rId2"/>
  </p:sldLayoutIdLst>
  <p:hf hdr="0"/>
  <p:txStyles>
    <p:titleStyle>
      <a:lvl1pPr algn="l" defTabSz="914400" rtl="0" eaLnBrk="1" latinLnBrk="0" hangingPunct="1">
        <a:lnSpc>
          <a:spcPct val="90000"/>
        </a:lnSpc>
        <a:spcBef>
          <a:spcPct val="0"/>
        </a:spcBef>
        <a:buNone/>
        <a:defRPr sz="4000" b="1" i="0" kern="1200" baseline="0">
          <a:solidFill>
            <a:schemeClr val="tx1"/>
          </a:solidFill>
          <a:effectLst>
            <a:outerShdw blurRad="50800" dist="38100" dir="2700000" algn="tl" rotWithShape="0">
              <a:prstClr val="black">
                <a:alpha val="40000"/>
              </a:prstClr>
            </a:outerShdw>
          </a:effectLst>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2">
            <a:extLst>
              <a:ext uri="{FF2B5EF4-FFF2-40B4-BE49-F238E27FC236}">
                <a16:creationId xmlns:a16="http://schemas.microsoft.com/office/drawing/2014/main" id="{D2A4328F-46B1-4229-B077-31783946341A}"/>
              </a:ext>
            </a:extLst>
          </p:cNvPr>
          <p:cNvSpPr txBox="1">
            <a:spLocks/>
          </p:cNvSpPr>
          <p:nvPr/>
        </p:nvSpPr>
        <p:spPr>
          <a:xfrm>
            <a:off x="1441501" y="2419316"/>
            <a:ext cx="9144000" cy="2210873"/>
          </a:xfrm>
          <a:prstGeom prst="rect">
            <a:avLst/>
          </a:prstGeom>
        </p:spPr>
        <p:txBody>
          <a:bodyPr vert="horz" lIns="91440" tIns="45720" rIns="91440" bIns="4572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baseline="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Aft>
                <a:spcPts val="1800"/>
              </a:spcAft>
              <a:buNone/>
            </a:pPr>
            <a:r>
              <a:rPr lang="en-US" sz="5400" dirty="0">
                <a:effectLst>
                  <a:outerShdw blurRad="38100" dist="38100" dir="2700000" algn="tl">
                    <a:srgbClr val="000000">
                      <a:alpha val="43137"/>
                    </a:srgbClr>
                  </a:outerShdw>
                </a:effectLst>
              </a:rPr>
              <a:t>Prevention and Management of</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Human Papillomavirus Infection in</a:t>
            </a:r>
            <a:br>
              <a:rPr lang="en-US" sz="5400" dirty="0">
                <a:effectLst>
                  <a:outerShdw blurRad="38100" dist="38100" dir="2700000" algn="tl">
                    <a:srgbClr val="000000">
                      <a:alpha val="43137"/>
                    </a:srgbClr>
                  </a:outerShdw>
                </a:effectLst>
              </a:rPr>
            </a:br>
            <a:r>
              <a:rPr lang="en-US" sz="5400" dirty="0">
                <a:effectLst>
                  <a:outerShdw blurRad="38100" dist="38100" dir="2700000" algn="tl">
                    <a:srgbClr val="000000">
                      <a:alpha val="43137"/>
                    </a:srgbClr>
                  </a:outerShdw>
                </a:effectLst>
              </a:rPr>
              <a:t>Adults With HIV</a:t>
            </a:r>
          </a:p>
          <a:p>
            <a:pPr marL="0" indent="0" algn="ctr">
              <a:buNone/>
            </a:pPr>
            <a:r>
              <a:rPr lang="en-US" sz="4800" dirty="0">
                <a:solidFill>
                  <a:srgbClr val="331F44"/>
                </a:solidFill>
              </a:rPr>
              <a:t>www.hivguidelines.org</a:t>
            </a:r>
          </a:p>
          <a:p>
            <a:pPr marL="0" indent="0">
              <a:buNone/>
            </a:pPr>
            <a:endParaRPr lang="en-US" sz="4800" dirty="0">
              <a:latin typeface="+mj-lt"/>
            </a:endParaRPr>
          </a:p>
        </p:txBody>
      </p:sp>
      <p:sp>
        <p:nvSpPr>
          <p:cNvPr id="2" name="Date Placeholder 1">
            <a:extLst>
              <a:ext uri="{FF2B5EF4-FFF2-40B4-BE49-F238E27FC236}">
                <a16:creationId xmlns:a16="http://schemas.microsoft.com/office/drawing/2014/main" id="{52607920-6DE4-47D0-8A04-982D67867674}"/>
              </a:ext>
            </a:extLst>
          </p:cNvPr>
          <p:cNvSpPr>
            <a:spLocks noGrp="1"/>
          </p:cNvSpPr>
          <p:nvPr>
            <p:ph type="dt" sz="half" idx="2"/>
          </p:nvPr>
        </p:nvSpPr>
        <p:spPr>
          <a:xfrm>
            <a:off x="838200" y="6356350"/>
            <a:ext cx="2743200" cy="365125"/>
          </a:xfrm>
          <a:prstGeom prst="rect">
            <a:avLst/>
          </a:prstGeom>
        </p:spPr>
        <p:txBody>
          <a:bodyPr/>
          <a:lstStyle/>
          <a:p>
            <a:r>
              <a:rPr lang="en-US" sz="1200" dirty="0">
                <a:solidFill>
                  <a:schemeClr val="bg1">
                    <a:lumMod val="50000"/>
                  </a:schemeClr>
                </a:solidFill>
              </a:rPr>
              <a:t>NOEMBER 2022</a:t>
            </a:r>
          </a:p>
        </p:txBody>
      </p:sp>
      <p:sp>
        <p:nvSpPr>
          <p:cNvPr id="3" name="Footer Placeholder 2">
            <a:extLst>
              <a:ext uri="{FF2B5EF4-FFF2-40B4-BE49-F238E27FC236}">
                <a16:creationId xmlns:a16="http://schemas.microsoft.com/office/drawing/2014/main" id="{91F37E02-385B-4CEC-806B-9AEBB752A99D}"/>
              </a:ext>
            </a:extLst>
          </p:cNvPr>
          <p:cNvSpPr>
            <a:spLocks noGrp="1"/>
          </p:cNvSpPr>
          <p:nvPr>
            <p:ph type="ftr" sz="quarter" idx="11"/>
          </p:nvPr>
        </p:nvSpPr>
        <p:spPr>
          <a:xfrm>
            <a:off x="4038600" y="6356350"/>
            <a:ext cx="4114800" cy="365125"/>
          </a:xfrm>
        </p:spPr>
        <p:txBody>
          <a:bodyPr/>
          <a:lstStyle/>
          <a:p>
            <a:r>
              <a:rPr lang="en-US" dirty="0"/>
              <a:t>NYSDOH AIDS Institute Clinical Guidelines Program</a:t>
            </a:r>
          </a:p>
        </p:txBody>
      </p:sp>
    </p:spTree>
    <p:extLst>
      <p:ext uri="{BB962C8B-B14F-4D97-AF65-F5344CB8AC3E}">
        <p14:creationId xmlns:p14="http://schemas.microsoft.com/office/powerpoint/2010/main" val="698657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E15D-2237-47D4-860A-D9CA59F71B88}"/>
              </a:ext>
            </a:extLst>
          </p:cNvPr>
          <p:cNvSpPr>
            <a:spLocks noGrp="1"/>
          </p:cNvSpPr>
          <p:nvPr>
            <p:ph type="title"/>
          </p:nvPr>
        </p:nvSpPr>
        <p:spPr/>
        <p:txBody>
          <a:bodyPr/>
          <a:lstStyle/>
          <a:p>
            <a:r>
              <a:rPr lang="en-US" dirty="0"/>
              <a:t>Available Treatment Options for Anogenital Condyloma for Patients With HIV</a:t>
            </a:r>
          </a:p>
        </p:txBody>
      </p:sp>
      <p:graphicFrame>
        <p:nvGraphicFramePr>
          <p:cNvPr id="7" name="Content Placeholder 6">
            <a:extLst>
              <a:ext uri="{FF2B5EF4-FFF2-40B4-BE49-F238E27FC236}">
                <a16:creationId xmlns:a16="http://schemas.microsoft.com/office/drawing/2014/main" id="{A5C38332-3B80-4647-86C0-8FF5693D3DF6}"/>
              </a:ext>
            </a:extLst>
          </p:cNvPr>
          <p:cNvGraphicFramePr>
            <a:graphicFrameLocks noGrp="1"/>
          </p:cNvGraphicFramePr>
          <p:nvPr>
            <p:ph idx="1"/>
            <p:extLst>
              <p:ext uri="{D42A27DB-BD31-4B8C-83A1-F6EECF244321}">
                <p14:modId xmlns:p14="http://schemas.microsoft.com/office/powerpoint/2010/main" val="1398138374"/>
              </p:ext>
            </p:extLst>
          </p:nvPr>
        </p:nvGraphicFramePr>
        <p:xfrm>
          <a:off x="838200" y="1563688"/>
          <a:ext cx="10515600" cy="4363720"/>
        </p:xfrm>
        <a:graphic>
          <a:graphicData uri="http://schemas.openxmlformats.org/drawingml/2006/table">
            <a:tbl>
              <a:tblPr firstRow="1" bandRow="1">
                <a:tableStyleId>{5940675A-B579-460E-94D1-54222C63F5DA}</a:tableStyleId>
              </a:tblPr>
              <a:tblGrid>
                <a:gridCol w="2009274">
                  <a:extLst>
                    <a:ext uri="{9D8B030D-6E8A-4147-A177-3AD203B41FA5}">
                      <a16:colId xmlns:a16="http://schemas.microsoft.com/office/drawing/2014/main" val="153719403"/>
                    </a:ext>
                  </a:extLst>
                </a:gridCol>
                <a:gridCol w="3801979">
                  <a:extLst>
                    <a:ext uri="{9D8B030D-6E8A-4147-A177-3AD203B41FA5}">
                      <a16:colId xmlns:a16="http://schemas.microsoft.com/office/drawing/2014/main" val="324965774"/>
                    </a:ext>
                  </a:extLst>
                </a:gridCol>
                <a:gridCol w="4704347">
                  <a:extLst>
                    <a:ext uri="{9D8B030D-6E8A-4147-A177-3AD203B41FA5}">
                      <a16:colId xmlns:a16="http://schemas.microsoft.com/office/drawing/2014/main" val="1192126904"/>
                    </a:ext>
                  </a:extLst>
                </a:gridCol>
              </a:tblGrid>
              <a:tr h="370840">
                <a:tc>
                  <a:txBody>
                    <a:bodyPr/>
                    <a:lstStyle/>
                    <a:p>
                      <a:r>
                        <a:rPr lang="en-US" b="1" dirty="0">
                          <a:solidFill>
                            <a:schemeClr val="bg1"/>
                          </a:solidFill>
                        </a:rPr>
                        <a:t>Condyloma Type</a:t>
                      </a:r>
                    </a:p>
                  </a:txBody>
                  <a:tcPr>
                    <a:solidFill>
                      <a:srgbClr val="523178"/>
                    </a:solidFill>
                  </a:tcPr>
                </a:tc>
                <a:tc>
                  <a:txBody>
                    <a:bodyPr/>
                    <a:lstStyle/>
                    <a:p>
                      <a:r>
                        <a:rPr lang="en-US" b="1" dirty="0">
                          <a:solidFill>
                            <a:schemeClr val="bg1"/>
                          </a:solidFill>
                        </a:rPr>
                        <a:t>Treatment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972166678"/>
                  </a:ext>
                </a:extLst>
              </a:tr>
              <a:tr h="370840">
                <a:tc>
                  <a:txBody>
                    <a:bodyPr/>
                    <a:lstStyle/>
                    <a:p>
                      <a:pPr marL="0" indent="0">
                        <a:buFont typeface="Arial" panose="020B0604020202020204" pitchFamily="34" charset="0"/>
                        <a:buNone/>
                      </a:pPr>
                      <a:r>
                        <a:rPr lang="en-US" dirty="0"/>
                        <a:t>Anogenital condyloma</a:t>
                      </a:r>
                    </a:p>
                  </a:txBody>
                  <a:tcPr/>
                </a:tc>
                <a:tc>
                  <a:txBody>
                    <a:bodyPr/>
                    <a:lstStyle/>
                    <a:p>
                      <a:pPr marL="137160" indent="-137160">
                        <a:buFont typeface="Arial" panose="020B0604020202020204" pitchFamily="34" charset="0"/>
                        <a:buChar char="•"/>
                      </a:pPr>
                      <a:r>
                        <a:rPr lang="en-US" sz="1600" dirty="0"/>
                        <a:t>Cryotherapy with liquid nitrogen or cryoprobe</a:t>
                      </a:r>
                    </a:p>
                    <a:p>
                      <a:pPr marL="137160" indent="-137160">
                        <a:buFont typeface="Arial" panose="020B0604020202020204" pitchFamily="34" charset="0"/>
                        <a:buChar char="•"/>
                      </a:pPr>
                      <a:r>
                        <a:rPr lang="en-US" sz="1600" dirty="0"/>
                        <a:t>Surgical excision</a:t>
                      </a:r>
                    </a:p>
                    <a:p>
                      <a:pPr marL="137160" indent="-137160">
                        <a:buFont typeface="Arial" panose="020B0604020202020204" pitchFamily="34" charset="0"/>
                        <a:buChar char="•"/>
                      </a:pPr>
                      <a:r>
                        <a:rPr lang="en-US" sz="1600" dirty="0"/>
                        <a:t>TCA or BCA 80%–90% solution</a:t>
                      </a:r>
                    </a:p>
                    <a:p>
                      <a:pPr marL="0" indent="0">
                        <a:buFont typeface="Arial" panose="020B0604020202020204" pitchFamily="34" charset="0"/>
                        <a:buNone/>
                      </a:pPr>
                      <a:r>
                        <a:rPr lang="en-US" sz="1600" b="1" dirty="0"/>
                        <a:t>Patient self-administered treatments:</a:t>
                      </a:r>
                    </a:p>
                    <a:p>
                      <a:pPr marL="137160" indent="-137160">
                        <a:buFont typeface="Arial" panose="020B0604020202020204" pitchFamily="34" charset="0"/>
                        <a:buChar char="•"/>
                      </a:pPr>
                      <a:r>
                        <a:rPr lang="en-US" sz="1600" dirty="0"/>
                        <a:t>Imiquimod 3.75% or 5% cream</a:t>
                      </a:r>
                    </a:p>
                    <a:p>
                      <a:pPr marL="137160" indent="-137160">
                        <a:buFont typeface="Arial" panose="020B0604020202020204" pitchFamily="34" charset="0"/>
                        <a:buChar char="•"/>
                      </a:pPr>
                      <a:r>
                        <a:rPr lang="en-US" sz="1600" dirty="0"/>
                        <a:t>Podofilox 0.5% solution or gel</a:t>
                      </a:r>
                    </a:p>
                  </a:txBody>
                  <a:tcPr/>
                </a:tc>
                <a:tc>
                  <a:txBody>
                    <a:bodyPr/>
                    <a:lstStyle/>
                    <a:p>
                      <a:pPr marL="137160" indent="-137160">
                        <a:buFont typeface="Arial" panose="020B0604020202020204" pitchFamily="34" charset="0"/>
                        <a:buChar char="•"/>
                      </a:pPr>
                      <a:r>
                        <a:rPr lang="en-US" sz="1600" dirty="0"/>
                        <a:t>Use for external anogenital warts, including warts on penis, groin, scrotum, vulva, perineum, external anus, and </a:t>
                      </a:r>
                      <a:r>
                        <a:rPr lang="en-US" sz="1600" dirty="0" err="1"/>
                        <a:t>perianus</a:t>
                      </a:r>
                      <a:r>
                        <a:rPr lang="en-US" sz="1600" dirty="0"/>
                        <a:t>.</a:t>
                      </a:r>
                    </a:p>
                    <a:p>
                      <a:pPr marL="137160" indent="-137160">
                        <a:buFont typeface="Arial" panose="020B0604020202020204" pitchFamily="34" charset="0"/>
                        <a:buChar char="•"/>
                      </a:pPr>
                      <a:r>
                        <a:rPr lang="en-US" sz="1600" dirty="0"/>
                        <a:t>Patients with external anal or perianal warts may also have intra-anal warts and therefore might benefit from inspection of the anal canal by digital examination or anoscopy (standard or high resolution).</a:t>
                      </a:r>
                    </a:p>
                    <a:p>
                      <a:pPr marL="137160" indent="-137160">
                        <a:buFont typeface="Arial" panose="020B0604020202020204" pitchFamily="34" charset="0"/>
                        <a:buChar char="•"/>
                      </a:pPr>
                      <a:r>
                        <a:rPr lang="en-US" sz="1600" dirty="0"/>
                        <a:t>Imiquimod may weaken condoms and vaginal diaphragms.</a:t>
                      </a:r>
                    </a:p>
                  </a:txBody>
                  <a:tcPr/>
                </a:tc>
                <a:extLst>
                  <a:ext uri="{0D108BD9-81ED-4DB2-BD59-A6C34878D82A}">
                    <a16:rowId xmlns:a16="http://schemas.microsoft.com/office/drawing/2014/main" val="540141669"/>
                  </a:ext>
                </a:extLst>
              </a:tr>
              <a:tr h="370840">
                <a:tc>
                  <a:txBody>
                    <a:bodyPr/>
                    <a:lstStyle/>
                    <a:p>
                      <a:pPr marL="0" indent="0">
                        <a:buFont typeface="Arial" panose="020B0604020202020204" pitchFamily="34" charset="0"/>
                        <a:buNone/>
                      </a:pPr>
                      <a:r>
                        <a:rPr lang="en-US" dirty="0"/>
                        <a:t>Urethral meatus condyloma</a:t>
                      </a:r>
                    </a:p>
                  </a:txBody>
                  <a:tcPr/>
                </a:tc>
                <a:tc>
                  <a:txBody>
                    <a:bodyPr/>
                    <a:lstStyle/>
                    <a:p>
                      <a:pPr marL="137160" indent="-137160">
                        <a:buFont typeface="Arial" panose="020B0604020202020204" pitchFamily="34" charset="0"/>
                        <a:buChar char="•"/>
                      </a:pPr>
                      <a:r>
                        <a:rPr lang="en-US" sz="1600" dirty="0"/>
                        <a:t>Cryotherapy with liquid nitrogen</a:t>
                      </a:r>
                    </a:p>
                    <a:p>
                      <a:pPr marL="137160" indent="-137160">
                        <a:buFont typeface="Arial" panose="020B0604020202020204" pitchFamily="34" charset="0"/>
                        <a:buChar char="•"/>
                      </a:pPr>
                      <a:r>
                        <a:rPr lang="en-US" sz="1600" dirty="0"/>
                        <a:t>Surgical excision</a:t>
                      </a:r>
                    </a:p>
                  </a:txBody>
                  <a:tcPr/>
                </a:tc>
                <a:tc>
                  <a:txBody>
                    <a:bodyPr/>
                    <a:lstStyle/>
                    <a:p>
                      <a:pPr marL="0" indent="0" algn="ctr">
                        <a:buFont typeface="Arial" panose="020B0604020202020204" pitchFamily="34" charset="0"/>
                        <a:buNone/>
                      </a:pPr>
                      <a:r>
                        <a:rPr lang="en-US" sz="1600" dirty="0"/>
                        <a:t>--</a:t>
                      </a:r>
                    </a:p>
                  </a:txBody>
                  <a:tcPr/>
                </a:tc>
                <a:extLst>
                  <a:ext uri="{0D108BD9-81ED-4DB2-BD59-A6C34878D82A}">
                    <a16:rowId xmlns:a16="http://schemas.microsoft.com/office/drawing/2014/main" val="2406901998"/>
                  </a:ext>
                </a:extLst>
              </a:tr>
              <a:tr h="370840">
                <a:tc>
                  <a:txBody>
                    <a:bodyPr/>
                    <a:lstStyle/>
                    <a:p>
                      <a:pPr marL="0" indent="0">
                        <a:buFont typeface="Arial" panose="020B0604020202020204" pitchFamily="34" charset="0"/>
                        <a:buNone/>
                      </a:pPr>
                      <a:r>
                        <a:rPr lang="en-US" dirty="0"/>
                        <a:t>Vaginal condyloma</a:t>
                      </a:r>
                    </a:p>
                  </a:txBody>
                  <a:tcPr/>
                </a:tc>
                <a:tc>
                  <a:txBody>
                    <a:bodyPr/>
                    <a:lstStyle/>
                    <a:p>
                      <a:pPr marL="137160" indent="-137160">
                        <a:buFont typeface="Arial" panose="020B0604020202020204" pitchFamily="34" charset="0"/>
                        <a:buChar char="•"/>
                      </a:pPr>
                      <a:r>
                        <a:rPr lang="en-US" sz="1600" dirty="0"/>
                        <a:t>Cryotherapy with liquid nitrogen</a:t>
                      </a:r>
                    </a:p>
                    <a:p>
                      <a:pPr marL="137160" indent="-137160">
                        <a:buFont typeface="Arial" panose="020B0604020202020204" pitchFamily="34" charset="0"/>
                        <a:buChar char="•"/>
                      </a:pPr>
                      <a:r>
                        <a:rPr lang="en-US" sz="1600" dirty="0"/>
                        <a:t>Surgical excision</a:t>
                      </a:r>
                    </a:p>
                    <a:p>
                      <a:pPr marL="137160" indent="-137160">
                        <a:buFont typeface="Arial" panose="020B0604020202020204" pitchFamily="34" charset="0"/>
                        <a:buChar char="•"/>
                      </a:pPr>
                      <a:r>
                        <a:rPr lang="en-US" sz="1600" dirty="0"/>
                        <a:t>TCA or BCA 80%–90% solution</a:t>
                      </a:r>
                    </a:p>
                  </a:txBody>
                  <a:tcPr/>
                </a:tc>
                <a:tc>
                  <a:txBody>
                    <a:bodyPr/>
                    <a:lstStyle/>
                    <a:p>
                      <a:pPr marL="0" indent="0">
                        <a:buFont typeface="Arial" panose="020B0604020202020204" pitchFamily="34" charset="0"/>
                        <a:buNone/>
                      </a:pPr>
                      <a:r>
                        <a:rPr lang="en-US" sz="1600" dirty="0"/>
                        <a:t>Cryoprobe use in the vagina is not recommended because of the risk of vaginal perforation and fistula formation.</a:t>
                      </a:r>
                    </a:p>
                  </a:txBody>
                  <a:tcPr/>
                </a:tc>
                <a:extLst>
                  <a:ext uri="{0D108BD9-81ED-4DB2-BD59-A6C34878D82A}">
                    <a16:rowId xmlns:a16="http://schemas.microsoft.com/office/drawing/2014/main" val="3006787717"/>
                  </a:ext>
                </a:extLst>
              </a:tr>
            </a:tbl>
          </a:graphicData>
        </a:graphic>
      </p:graphicFrame>
      <p:sp>
        <p:nvSpPr>
          <p:cNvPr id="4" name="Footer Placeholder 3">
            <a:extLst>
              <a:ext uri="{FF2B5EF4-FFF2-40B4-BE49-F238E27FC236}">
                <a16:creationId xmlns:a16="http://schemas.microsoft.com/office/drawing/2014/main" id="{E89E9BA8-F1E5-4C9B-8375-ED9D43AC1E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BB252C-2E12-426F-979F-50A734829CD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7F967C-46EA-40D5-A523-75D7353FD977}"/>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904388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98E15D-2237-47D4-860A-D9CA59F71B88}"/>
              </a:ext>
            </a:extLst>
          </p:cNvPr>
          <p:cNvSpPr>
            <a:spLocks noGrp="1"/>
          </p:cNvSpPr>
          <p:nvPr>
            <p:ph type="title"/>
          </p:nvPr>
        </p:nvSpPr>
        <p:spPr/>
        <p:txBody>
          <a:bodyPr/>
          <a:lstStyle/>
          <a:p>
            <a:r>
              <a:rPr lang="en-US" dirty="0"/>
              <a:t>Available Treatment Options for Anogenital Condyloma for Patients With HIV, </a:t>
            </a:r>
            <a:r>
              <a:rPr lang="en-US" sz="2400" i="1" dirty="0"/>
              <a:t>continued</a:t>
            </a:r>
            <a:endParaRPr lang="en-US" i="1" dirty="0"/>
          </a:p>
        </p:txBody>
      </p:sp>
      <p:graphicFrame>
        <p:nvGraphicFramePr>
          <p:cNvPr id="7" name="Content Placeholder 6">
            <a:extLst>
              <a:ext uri="{FF2B5EF4-FFF2-40B4-BE49-F238E27FC236}">
                <a16:creationId xmlns:a16="http://schemas.microsoft.com/office/drawing/2014/main" id="{A5C38332-3B80-4647-86C0-8FF5693D3DF6}"/>
              </a:ext>
            </a:extLst>
          </p:cNvPr>
          <p:cNvGraphicFramePr>
            <a:graphicFrameLocks noGrp="1"/>
          </p:cNvGraphicFramePr>
          <p:nvPr>
            <p:ph idx="1"/>
            <p:extLst>
              <p:ext uri="{D42A27DB-BD31-4B8C-83A1-F6EECF244321}">
                <p14:modId xmlns:p14="http://schemas.microsoft.com/office/powerpoint/2010/main" val="2341701692"/>
              </p:ext>
            </p:extLst>
          </p:nvPr>
        </p:nvGraphicFramePr>
        <p:xfrm>
          <a:off x="838200" y="1563688"/>
          <a:ext cx="10515600" cy="4546600"/>
        </p:xfrm>
        <a:graphic>
          <a:graphicData uri="http://schemas.openxmlformats.org/drawingml/2006/table">
            <a:tbl>
              <a:tblPr firstRow="1" bandRow="1">
                <a:tableStyleId>{5940675A-B579-460E-94D1-54222C63F5DA}</a:tableStyleId>
              </a:tblPr>
              <a:tblGrid>
                <a:gridCol w="2009274">
                  <a:extLst>
                    <a:ext uri="{9D8B030D-6E8A-4147-A177-3AD203B41FA5}">
                      <a16:colId xmlns:a16="http://schemas.microsoft.com/office/drawing/2014/main" val="153719403"/>
                    </a:ext>
                  </a:extLst>
                </a:gridCol>
                <a:gridCol w="3801979">
                  <a:extLst>
                    <a:ext uri="{9D8B030D-6E8A-4147-A177-3AD203B41FA5}">
                      <a16:colId xmlns:a16="http://schemas.microsoft.com/office/drawing/2014/main" val="324965774"/>
                    </a:ext>
                  </a:extLst>
                </a:gridCol>
                <a:gridCol w="4704347">
                  <a:extLst>
                    <a:ext uri="{9D8B030D-6E8A-4147-A177-3AD203B41FA5}">
                      <a16:colId xmlns:a16="http://schemas.microsoft.com/office/drawing/2014/main" val="1192126904"/>
                    </a:ext>
                  </a:extLst>
                </a:gridCol>
              </a:tblGrid>
              <a:tr h="370840">
                <a:tc>
                  <a:txBody>
                    <a:bodyPr/>
                    <a:lstStyle/>
                    <a:p>
                      <a:r>
                        <a:rPr lang="en-US" b="1" dirty="0">
                          <a:solidFill>
                            <a:schemeClr val="bg1"/>
                          </a:solidFill>
                        </a:rPr>
                        <a:t>Condyloma Type</a:t>
                      </a:r>
                    </a:p>
                  </a:txBody>
                  <a:tcPr>
                    <a:solidFill>
                      <a:srgbClr val="523178"/>
                    </a:solidFill>
                  </a:tcPr>
                </a:tc>
                <a:tc>
                  <a:txBody>
                    <a:bodyPr/>
                    <a:lstStyle/>
                    <a:p>
                      <a:r>
                        <a:rPr lang="en-US" b="1" dirty="0">
                          <a:solidFill>
                            <a:schemeClr val="bg1"/>
                          </a:solidFill>
                        </a:rPr>
                        <a:t>Treatment</a:t>
                      </a:r>
                    </a:p>
                  </a:txBody>
                  <a:tcPr>
                    <a:solidFill>
                      <a:srgbClr val="523178"/>
                    </a:solidFill>
                  </a:tcPr>
                </a:tc>
                <a:tc>
                  <a:txBody>
                    <a:bodyPr/>
                    <a:lstStyle/>
                    <a:p>
                      <a:r>
                        <a:rPr lang="en-US" b="1" dirty="0">
                          <a:solidFill>
                            <a:schemeClr val="bg1"/>
                          </a:solidFill>
                        </a:rPr>
                        <a:t>Comments</a:t>
                      </a:r>
                    </a:p>
                  </a:txBody>
                  <a:tcPr>
                    <a:solidFill>
                      <a:srgbClr val="523178"/>
                    </a:solidFill>
                  </a:tcPr>
                </a:tc>
                <a:extLst>
                  <a:ext uri="{0D108BD9-81ED-4DB2-BD59-A6C34878D82A}">
                    <a16:rowId xmlns:a16="http://schemas.microsoft.com/office/drawing/2014/main" val="2972166678"/>
                  </a:ext>
                </a:extLst>
              </a:tr>
              <a:tr h="370840">
                <a:tc>
                  <a:txBody>
                    <a:bodyPr/>
                    <a:lstStyle/>
                    <a:p>
                      <a:pPr marL="0" indent="0">
                        <a:buFont typeface="Arial" panose="020B0604020202020204" pitchFamily="34" charset="0"/>
                        <a:buNone/>
                      </a:pPr>
                      <a:r>
                        <a:rPr lang="en-US" dirty="0"/>
                        <a:t>Cervical condyloma</a:t>
                      </a:r>
                    </a:p>
                  </a:txBody>
                  <a:tcPr/>
                </a:tc>
                <a:tc>
                  <a:txBody>
                    <a:bodyPr/>
                    <a:lstStyle/>
                    <a:p>
                      <a:pPr marL="137160" indent="-137160">
                        <a:buFont typeface="Arial" panose="020B0604020202020204" pitchFamily="34" charset="0"/>
                        <a:buChar char="•"/>
                      </a:pPr>
                      <a:r>
                        <a:rPr lang="en-US" sz="1600" dirty="0"/>
                        <a:t>Cryotherapy with liquid nitrogen</a:t>
                      </a:r>
                    </a:p>
                    <a:p>
                      <a:pPr marL="137160" indent="-137160">
                        <a:buFont typeface="Arial" panose="020B0604020202020204" pitchFamily="34" charset="0"/>
                        <a:buChar char="•"/>
                      </a:pPr>
                      <a:r>
                        <a:rPr lang="en-US" sz="1600" dirty="0"/>
                        <a:t>Surgical excision</a:t>
                      </a:r>
                    </a:p>
                    <a:p>
                      <a:pPr marL="137160" indent="-137160">
                        <a:buFont typeface="Arial" panose="020B0604020202020204" pitchFamily="34" charset="0"/>
                        <a:buChar char="•"/>
                      </a:pPr>
                      <a:r>
                        <a:rPr lang="en-US" sz="1600" dirty="0"/>
                        <a:t>TCA or BCA 80%–90% solution</a:t>
                      </a:r>
                    </a:p>
                  </a:txBody>
                  <a:tcPr/>
                </a:tc>
                <a:tc>
                  <a:txBody>
                    <a:bodyPr/>
                    <a:lstStyle/>
                    <a:p>
                      <a:pPr marL="137160" indent="-137160">
                        <a:buFont typeface="Arial" panose="020B0604020202020204" pitchFamily="34" charset="0"/>
                        <a:buChar char="•"/>
                      </a:pPr>
                      <a:r>
                        <a:rPr lang="en-US" sz="1600" dirty="0"/>
                        <a:t>Management of cervical warts should include consultation with a specialist.</a:t>
                      </a:r>
                    </a:p>
                    <a:p>
                      <a:pPr marL="137160" indent="-137160">
                        <a:buFont typeface="Arial" panose="020B0604020202020204" pitchFamily="34" charset="0"/>
                        <a:buChar char="•"/>
                      </a:pPr>
                      <a:r>
                        <a:rPr lang="en-US" sz="1600" dirty="0"/>
                        <a:t>For patients who have exophytic cervical warts, a biopsy evaluation to exclude high-grade squamous intraepithelial lesions must be performed before treatment is initiated.</a:t>
                      </a:r>
                    </a:p>
                  </a:txBody>
                  <a:tcPr/>
                </a:tc>
                <a:extLst>
                  <a:ext uri="{0D108BD9-81ED-4DB2-BD59-A6C34878D82A}">
                    <a16:rowId xmlns:a16="http://schemas.microsoft.com/office/drawing/2014/main" val="1067822734"/>
                  </a:ext>
                </a:extLst>
              </a:tr>
              <a:tr h="370840">
                <a:tc>
                  <a:txBody>
                    <a:bodyPr/>
                    <a:lstStyle/>
                    <a:p>
                      <a:pPr marL="0" indent="0">
                        <a:buFont typeface="Arial" panose="020B0604020202020204" pitchFamily="34" charset="0"/>
                        <a:buNone/>
                      </a:pPr>
                      <a:r>
                        <a:rPr lang="en-US" dirty="0"/>
                        <a:t>Intra-anal condyloma</a:t>
                      </a:r>
                    </a:p>
                  </a:txBody>
                  <a:tcPr/>
                </a:tc>
                <a:tc>
                  <a:txBody>
                    <a:bodyPr/>
                    <a:lstStyle/>
                    <a:p>
                      <a:pPr marL="137160" indent="-137160">
                        <a:buFont typeface="Arial" panose="020B0604020202020204" pitchFamily="34" charset="0"/>
                        <a:buChar char="•"/>
                      </a:pPr>
                      <a:r>
                        <a:rPr lang="en-US" sz="1600" dirty="0"/>
                        <a:t>Cryotherapy with liquid nitrogen</a:t>
                      </a:r>
                    </a:p>
                    <a:p>
                      <a:pPr marL="137160" indent="-137160">
                        <a:buFont typeface="Arial" panose="020B0604020202020204" pitchFamily="34" charset="0"/>
                        <a:buChar char="•"/>
                      </a:pPr>
                      <a:r>
                        <a:rPr lang="en-US" sz="1600" dirty="0"/>
                        <a:t>Surgical excision</a:t>
                      </a:r>
                    </a:p>
                    <a:p>
                      <a:pPr marL="137160" indent="-137160">
                        <a:buFont typeface="Arial" panose="020B0604020202020204" pitchFamily="34" charset="0"/>
                        <a:buChar char="•"/>
                      </a:pPr>
                      <a:r>
                        <a:rPr lang="en-US" sz="1600" dirty="0"/>
                        <a:t>TCA or BCA 80%–90% solution</a:t>
                      </a:r>
                    </a:p>
                  </a:txBody>
                  <a:tcPr/>
                </a:tc>
                <a:tc>
                  <a:txBody>
                    <a:bodyPr/>
                    <a:lstStyle/>
                    <a:p>
                      <a:pPr marL="0" indent="0">
                        <a:buFont typeface="Arial" panose="020B0604020202020204" pitchFamily="34" charset="0"/>
                        <a:buNone/>
                      </a:pPr>
                      <a:r>
                        <a:rPr lang="en-US" sz="1600" dirty="0"/>
                        <a:t>Management of intra-anal warts should include consultation with a colorectal specialist.</a:t>
                      </a:r>
                    </a:p>
                  </a:txBody>
                  <a:tcPr/>
                </a:tc>
                <a:extLst>
                  <a:ext uri="{0D108BD9-81ED-4DB2-BD59-A6C34878D82A}">
                    <a16:rowId xmlns:a16="http://schemas.microsoft.com/office/drawing/2014/main" val="2465965611"/>
                  </a:ext>
                </a:extLst>
              </a:tr>
              <a:tr h="370840">
                <a:tc>
                  <a:txBody>
                    <a:bodyPr/>
                    <a:lstStyle/>
                    <a:p>
                      <a:pPr marL="0" indent="0">
                        <a:buFont typeface="Arial" panose="020B0604020202020204" pitchFamily="34" charset="0"/>
                        <a:buNone/>
                      </a:pPr>
                      <a:r>
                        <a:rPr lang="en-US" dirty="0"/>
                        <a:t>Neovaginal condyloma</a:t>
                      </a:r>
                    </a:p>
                  </a:txBody>
                  <a:tcPr/>
                </a:tc>
                <a:tc>
                  <a:txBody>
                    <a:bodyPr/>
                    <a:lstStyle/>
                    <a:p>
                      <a:pPr marL="137160" indent="-137160">
                        <a:buFont typeface="Arial" panose="020B0604020202020204" pitchFamily="34" charset="0"/>
                        <a:buChar char="•"/>
                      </a:pPr>
                      <a:r>
                        <a:rPr lang="en-US" sz="1600" dirty="0"/>
                        <a:t>Cryotherapy with liquid nitrogen or cryoprobe</a:t>
                      </a:r>
                    </a:p>
                    <a:p>
                      <a:pPr marL="137160" indent="-137160">
                        <a:buFont typeface="Arial" panose="020B0604020202020204" pitchFamily="34" charset="0"/>
                        <a:buChar char="•"/>
                      </a:pPr>
                      <a:r>
                        <a:rPr lang="en-US" sz="1600" dirty="0"/>
                        <a:t>Surgical excision</a:t>
                      </a:r>
                    </a:p>
                    <a:p>
                      <a:pPr marL="137160" indent="-137160">
                        <a:buFont typeface="Arial" panose="020B0604020202020204" pitchFamily="34" charset="0"/>
                        <a:buChar char="•"/>
                      </a:pPr>
                      <a:r>
                        <a:rPr lang="en-US" sz="1600" dirty="0"/>
                        <a:t>TCA or BCA 80%–90%</a:t>
                      </a:r>
                    </a:p>
                    <a:p>
                      <a:pPr marL="0" indent="0">
                        <a:buFont typeface="Arial" panose="020B0604020202020204" pitchFamily="34" charset="0"/>
                        <a:buNone/>
                      </a:pPr>
                      <a:r>
                        <a:rPr lang="en-US" sz="1600" b="1" dirty="0"/>
                        <a:t>Patient self-administered treatments:</a:t>
                      </a:r>
                    </a:p>
                    <a:p>
                      <a:pPr marL="137160" indent="-137160">
                        <a:buFont typeface="Arial" panose="020B0604020202020204" pitchFamily="34" charset="0"/>
                        <a:buChar char="•"/>
                      </a:pPr>
                      <a:r>
                        <a:rPr lang="en-US" sz="1600" dirty="0"/>
                        <a:t>Imiquimod 3.75% or 5% cream</a:t>
                      </a:r>
                    </a:p>
                    <a:p>
                      <a:pPr marL="137160" indent="-137160">
                        <a:buFont typeface="Arial" panose="020B0604020202020204" pitchFamily="34" charset="0"/>
                        <a:buChar char="•"/>
                      </a:pPr>
                      <a:r>
                        <a:rPr lang="en-US" sz="1600" dirty="0"/>
                        <a:t>Podofilox 0.5% solution or gel</a:t>
                      </a:r>
                    </a:p>
                  </a:txBody>
                  <a:tcPr/>
                </a:tc>
                <a:tc>
                  <a:txBody>
                    <a:bodyPr/>
                    <a:lstStyle/>
                    <a:p>
                      <a:pPr marL="0" indent="0">
                        <a:buFont typeface="Arial" panose="020B0604020202020204" pitchFamily="34" charset="0"/>
                        <a:buNone/>
                      </a:pPr>
                      <a:r>
                        <a:rPr lang="en-US" sz="1600" dirty="0"/>
                        <a:t>Imiquimod may weaken condoms and vaginal diaphragms.</a:t>
                      </a:r>
                    </a:p>
                  </a:txBody>
                  <a:tcPr/>
                </a:tc>
                <a:extLst>
                  <a:ext uri="{0D108BD9-81ED-4DB2-BD59-A6C34878D82A}">
                    <a16:rowId xmlns:a16="http://schemas.microsoft.com/office/drawing/2014/main" val="972240723"/>
                  </a:ext>
                </a:extLst>
              </a:tr>
            </a:tbl>
          </a:graphicData>
        </a:graphic>
      </p:graphicFrame>
      <p:sp>
        <p:nvSpPr>
          <p:cNvPr id="4" name="Footer Placeholder 3">
            <a:extLst>
              <a:ext uri="{FF2B5EF4-FFF2-40B4-BE49-F238E27FC236}">
                <a16:creationId xmlns:a16="http://schemas.microsoft.com/office/drawing/2014/main" id="{E89E9BA8-F1E5-4C9B-8375-ED9D43AC1EC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88BB252C-2E12-426F-979F-50A734829CD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67F967C-46EA-40D5-A523-75D7353FD977}"/>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4011531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A0D7B-C95D-43CD-B273-9248A73446A5}"/>
              </a:ext>
            </a:extLst>
          </p:cNvPr>
          <p:cNvSpPr>
            <a:spLocks noGrp="1"/>
          </p:cNvSpPr>
          <p:nvPr>
            <p:ph type="title"/>
          </p:nvPr>
        </p:nvSpPr>
        <p:spPr/>
        <p:txBody>
          <a:bodyPr/>
          <a:lstStyle/>
          <a:p>
            <a:r>
              <a:rPr lang="en-US" dirty="0"/>
              <a:t>Recommendation:</a:t>
            </a:r>
            <a:br>
              <a:rPr lang="en-US" dirty="0"/>
            </a:br>
            <a:r>
              <a:rPr lang="en-US" dirty="0"/>
              <a:t>Partner Exposure to HIV and HPV</a:t>
            </a:r>
          </a:p>
        </p:txBody>
      </p:sp>
      <p:sp>
        <p:nvSpPr>
          <p:cNvPr id="3" name="Content Placeholder 2">
            <a:extLst>
              <a:ext uri="{FF2B5EF4-FFF2-40B4-BE49-F238E27FC236}">
                <a16:creationId xmlns:a16="http://schemas.microsoft.com/office/drawing/2014/main" id="{3922AEBF-418D-4E2C-AF72-34CF9474C91C}"/>
              </a:ext>
            </a:extLst>
          </p:cNvPr>
          <p:cNvSpPr>
            <a:spLocks noGrp="1"/>
          </p:cNvSpPr>
          <p:nvPr>
            <p:ph idx="1"/>
          </p:nvPr>
        </p:nvSpPr>
        <p:spPr/>
        <p:txBody>
          <a:bodyPr/>
          <a:lstStyle/>
          <a:p>
            <a:r>
              <a:rPr lang="en-US" dirty="0"/>
              <a:t>When a patient with HIV is diagnosed with HPV, clinicians should advise the patient to encourage sex partners to seek evaluation for possible exposure to both HPV and HIV. (A3)</a:t>
            </a:r>
          </a:p>
          <a:p>
            <a:endParaRPr lang="en-US" dirty="0"/>
          </a:p>
          <a:p>
            <a:pPr marL="0" indent="0">
              <a:buNone/>
            </a:pPr>
            <a:r>
              <a:rPr lang="en-US" b="1" dirty="0"/>
              <a:t>Key Points:</a:t>
            </a:r>
          </a:p>
          <a:p>
            <a:r>
              <a:rPr lang="en-US" dirty="0"/>
              <a:t>The local health department may contact a sex partner confidentially about a potential HIV exposure and treatment options.</a:t>
            </a:r>
          </a:p>
          <a:p>
            <a:r>
              <a:rPr lang="en-US" dirty="0"/>
              <a:t>Counsel patients about partner notification, risk reduction, and safer sex practices.</a:t>
            </a:r>
          </a:p>
        </p:txBody>
      </p:sp>
      <p:sp>
        <p:nvSpPr>
          <p:cNvPr id="4" name="Footer Placeholder 3">
            <a:extLst>
              <a:ext uri="{FF2B5EF4-FFF2-40B4-BE49-F238E27FC236}">
                <a16:creationId xmlns:a16="http://schemas.microsoft.com/office/drawing/2014/main" id="{95B19B69-70B2-4354-B05C-198002D61B8F}"/>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1E6F499B-F710-4A0E-8EF9-83A9192FC52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E489B2C-5720-491C-BBBF-F9B7CFB66632}"/>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872757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4DDFA-527C-4C36-AFBB-5DC0247836D9}"/>
              </a:ext>
            </a:extLst>
          </p:cNvPr>
          <p:cNvSpPr>
            <a:spLocks noGrp="1"/>
          </p:cNvSpPr>
          <p:nvPr>
            <p:ph type="title"/>
          </p:nvPr>
        </p:nvSpPr>
        <p:spPr/>
        <p:txBody>
          <a:bodyPr/>
          <a:lstStyle/>
          <a:p>
            <a:r>
              <a:rPr lang="en-US" dirty="0"/>
              <a:t>New York State Law:</a:t>
            </a:r>
            <a:br>
              <a:rPr lang="en-US" dirty="0"/>
            </a:br>
            <a:r>
              <a:rPr lang="en-US" dirty="0"/>
              <a:t>Partner Exposure to HIV and HPV</a:t>
            </a:r>
          </a:p>
        </p:txBody>
      </p:sp>
      <p:sp>
        <p:nvSpPr>
          <p:cNvPr id="3" name="Content Placeholder 2">
            <a:extLst>
              <a:ext uri="{FF2B5EF4-FFF2-40B4-BE49-F238E27FC236}">
                <a16:creationId xmlns:a16="http://schemas.microsoft.com/office/drawing/2014/main" id="{3CF6B780-9C0C-49E8-99B5-A854BAB3050B}"/>
              </a:ext>
            </a:extLst>
          </p:cNvPr>
          <p:cNvSpPr>
            <a:spLocks noGrp="1"/>
          </p:cNvSpPr>
          <p:nvPr>
            <p:ph idx="1"/>
          </p:nvPr>
        </p:nvSpPr>
        <p:spPr/>
        <p:txBody>
          <a:bodyPr/>
          <a:lstStyle/>
          <a:p>
            <a:r>
              <a:rPr lang="en-US" dirty="0"/>
              <a:t>New York State Public Health Law requires that medical providers talk with individuals with HIV about their options for informing their sex partners that they may have been exposed to HIV, including the free, confidential partner notification assistance offered by the NYSDOH and New York City Department of Health and Mental Hygiene.</a:t>
            </a:r>
          </a:p>
        </p:txBody>
      </p:sp>
      <p:sp>
        <p:nvSpPr>
          <p:cNvPr id="4" name="Footer Placeholder 3">
            <a:extLst>
              <a:ext uri="{FF2B5EF4-FFF2-40B4-BE49-F238E27FC236}">
                <a16:creationId xmlns:a16="http://schemas.microsoft.com/office/drawing/2014/main" id="{E8561A42-5CE9-4D21-B9D5-5B8C0A0D2C3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DA38233E-5D10-4F3A-8A6E-A1032B99B44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BBDC51A-D6F6-44B2-86E9-6318356D7AC5}"/>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14820291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4F48B85F-DD46-4AB1-B17B-9C2EED7DAE2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635E34F1-8173-4211-8103-F4FEF646C750}"/>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22F146AD-B408-4105-9067-DA5FF2D514B1}"/>
              </a:ext>
            </a:extLst>
          </p:cNvPr>
          <p:cNvSpPr>
            <a:spLocks noGrp="1"/>
          </p:cNvSpPr>
          <p:nvPr>
            <p:ph type="title"/>
          </p:nvPr>
        </p:nvSpPr>
        <p:spPr/>
        <p:txBody>
          <a:bodyPr/>
          <a:lstStyle/>
          <a:p>
            <a:r>
              <a:rPr lang="en-US" dirty="0"/>
              <a:t>Need Help?</a:t>
            </a:r>
          </a:p>
        </p:txBody>
      </p:sp>
      <p:pic>
        <p:nvPicPr>
          <p:cNvPr id="7" name="Picture 6">
            <a:extLst>
              <a:ext uri="{FF2B5EF4-FFF2-40B4-BE49-F238E27FC236}">
                <a16:creationId xmlns:a16="http://schemas.microsoft.com/office/drawing/2014/main" id="{86393898-0452-420F-8B4F-3260F0AD5348}"/>
              </a:ext>
            </a:extLst>
          </p:cNvPr>
          <p:cNvPicPr>
            <a:picLocks noChangeAspect="1"/>
          </p:cNvPicPr>
          <p:nvPr/>
        </p:nvPicPr>
        <p:blipFill rotWithShape="1">
          <a:blip r:embed="rId2"/>
          <a:srcRect t="981" r="766" b="2319"/>
          <a:stretch/>
        </p:blipFill>
        <p:spPr>
          <a:xfrm>
            <a:off x="3881712" y="343883"/>
            <a:ext cx="6004160" cy="5881658"/>
          </a:xfrm>
          <a:prstGeom prst="rect">
            <a:avLst/>
          </a:prstGeom>
        </p:spPr>
      </p:pic>
    </p:spTree>
    <p:extLst>
      <p:ext uri="{BB962C8B-B14F-4D97-AF65-F5344CB8AC3E}">
        <p14:creationId xmlns:p14="http://schemas.microsoft.com/office/powerpoint/2010/main" val="4020798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8696BB45-AC41-4FA7-85E8-2444850B9436}"/>
              </a:ext>
            </a:extLst>
          </p:cNvPr>
          <p:cNvSpPr>
            <a:spLocks noGrp="1"/>
          </p:cNvSpPr>
          <p:nvPr>
            <p:ph type="ftr" sz="quarter" idx="11"/>
          </p:nvPr>
        </p:nvSpPr>
        <p:spPr>
          <a:xfrm>
            <a:off x="4038600" y="6356350"/>
            <a:ext cx="4114800" cy="365125"/>
          </a:xfrm>
        </p:spPr>
        <p:txBody>
          <a:bodyPr/>
          <a:lstStyle/>
          <a:p>
            <a:r>
              <a:rPr lang="en-US"/>
              <a:t>NYSDOH AIDS Institute Clinical Guidelines Program</a:t>
            </a:r>
            <a:endParaRPr lang="en-US" dirty="0"/>
          </a:p>
        </p:txBody>
      </p:sp>
      <p:sp>
        <p:nvSpPr>
          <p:cNvPr id="4" name="Slide Number Placeholder 3">
            <a:extLst>
              <a:ext uri="{FF2B5EF4-FFF2-40B4-BE49-F238E27FC236}">
                <a16:creationId xmlns:a16="http://schemas.microsoft.com/office/drawing/2014/main" id="{0A4DA95E-DA50-4696-943C-BCD4CAADA1A1}"/>
              </a:ext>
            </a:extLst>
          </p:cNvPr>
          <p:cNvSpPr>
            <a:spLocks noGrp="1"/>
          </p:cNvSpPr>
          <p:nvPr>
            <p:ph type="sldNum" sz="quarter" idx="12"/>
          </p:nvPr>
        </p:nvSpPr>
        <p:spPr>
          <a:xfrm>
            <a:off x="8610600" y="6356350"/>
            <a:ext cx="2743200" cy="365125"/>
          </a:xfrm>
        </p:spPr>
        <p:txBody>
          <a:bodyPr/>
          <a:lstStyle/>
          <a:p>
            <a:r>
              <a:rPr lang="en-US"/>
              <a:t>www.hivguidelines.org</a:t>
            </a:r>
            <a:endParaRPr lang="en-US" dirty="0"/>
          </a:p>
        </p:txBody>
      </p:sp>
      <p:sp>
        <p:nvSpPr>
          <p:cNvPr id="5" name="Title 4">
            <a:extLst>
              <a:ext uri="{FF2B5EF4-FFF2-40B4-BE49-F238E27FC236}">
                <a16:creationId xmlns:a16="http://schemas.microsoft.com/office/drawing/2014/main" id="{ADB72B23-09C9-4D58-BA5A-BF0B708BF189}"/>
              </a:ext>
            </a:extLst>
          </p:cNvPr>
          <p:cNvSpPr>
            <a:spLocks noGrp="1"/>
          </p:cNvSpPr>
          <p:nvPr>
            <p:ph type="title"/>
          </p:nvPr>
        </p:nvSpPr>
        <p:spPr/>
        <p:txBody>
          <a:bodyPr/>
          <a:lstStyle/>
          <a:p>
            <a:r>
              <a:rPr lang="en-US" dirty="0"/>
              <a:t>Access the Guideline</a:t>
            </a:r>
          </a:p>
        </p:txBody>
      </p:sp>
      <p:sp>
        <p:nvSpPr>
          <p:cNvPr id="6" name="Content Placeholder 5">
            <a:extLst>
              <a:ext uri="{FF2B5EF4-FFF2-40B4-BE49-F238E27FC236}">
                <a16:creationId xmlns:a16="http://schemas.microsoft.com/office/drawing/2014/main" id="{B58248DA-625A-44B5-ACA8-008BE3F36D0B}"/>
              </a:ext>
            </a:extLst>
          </p:cNvPr>
          <p:cNvSpPr>
            <a:spLocks noGrp="1"/>
          </p:cNvSpPr>
          <p:nvPr>
            <p:ph idx="1"/>
          </p:nvPr>
        </p:nvSpPr>
        <p:spPr/>
        <p:txBody>
          <a:bodyPr/>
          <a:lstStyle/>
          <a:p>
            <a:r>
              <a:rPr lang="en-US" b="1" dirty="0">
                <a:solidFill>
                  <a:srgbClr val="331F44"/>
                </a:solidFill>
              </a:rPr>
              <a:t>www.hivguidelines.org</a:t>
            </a:r>
            <a:r>
              <a:rPr lang="en-US" dirty="0"/>
              <a:t> &gt; Prevention and Management of Human Papillomavirus Infection in Adults With HIV</a:t>
            </a:r>
          </a:p>
          <a:p>
            <a:endParaRPr lang="en-US" dirty="0"/>
          </a:p>
          <a:p>
            <a:r>
              <a:rPr lang="en-US" b="1" dirty="0"/>
              <a:t>Also available:</a:t>
            </a:r>
            <a:r>
              <a:rPr lang="en-US" dirty="0"/>
              <a:t> Printable pocket guide and PDF</a:t>
            </a:r>
          </a:p>
        </p:txBody>
      </p:sp>
    </p:spTree>
    <p:extLst>
      <p:ext uri="{BB962C8B-B14F-4D97-AF65-F5344CB8AC3E}">
        <p14:creationId xmlns:p14="http://schemas.microsoft.com/office/powerpoint/2010/main" val="12051254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2C6F-051A-4066-BD19-DDDE1F5EA568}"/>
              </a:ext>
            </a:extLst>
          </p:cNvPr>
          <p:cNvSpPr>
            <a:spLocks noGrp="1"/>
          </p:cNvSpPr>
          <p:nvPr>
            <p:ph type="title"/>
          </p:nvPr>
        </p:nvSpPr>
        <p:spPr/>
        <p:txBody>
          <a:bodyPr/>
          <a:lstStyle/>
          <a:p>
            <a:r>
              <a:rPr lang="en-US" dirty="0"/>
              <a:t>Purpose of This Guideline</a:t>
            </a:r>
          </a:p>
        </p:txBody>
      </p:sp>
      <p:sp>
        <p:nvSpPr>
          <p:cNvPr id="3" name="Content Placeholder 2">
            <a:extLst>
              <a:ext uri="{FF2B5EF4-FFF2-40B4-BE49-F238E27FC236}">
                <a16:creationId xmlns:a16="http://schemas.microsoft.com/office/drawing/2014/main" id="{4093DD9D-2EDD-4B97-8119-70A9F1CE3C72}"/>
              </a:ext>
            </a:extLst>
          </p:cNvPr>
          <p:cNvSpPr>
            <a:spLocks noGrp="1"/>
          </p:cNvSpPr>
          <p:nvPr>
            <p:ph idx="1"/>
          </p:nvPr>
        </p:nvSpPr>
        <p:spPr/>
        <p:txBody>
          <a:bodyPr/>
          <a:lstStyle/>
          <a:p>
            <a:r>
              <a:rPr lang="en-US" dirty="0"/>
              <a:t>Increase the number of New York State residents with HIV who are screened and effectively treated for HPV-related dysplasia.</a:t>
            </a:r>
          </a:p>
          <a:p>
            <a:r>
              <a:rPr lang="en-US" dirty="0"/>
              <a:t>Support the NYSDOH Prevention Agenda 2019-2024 by educating care providers on the importance of HPV vaccination and increasing the rate of 3-dose HPV immunization among individuals with HIV.</a:t>
            </a:r>
          </a:p>
          <a:p>
            <a:r>
              <a:rPr lang="en-US" dirty="0"/>
              <a:t>Reduce the morbidity and mortality associated with HPV in people with HIV through early identification and treatment of potentially precancerous and cancerous lesions, when treatment is most likely to be effective.</a:t>
            </a:r>
          </a:p>
        </p:txBody>
      </p:sp>
      <p:sp>
        <p:nvSpPr>
          <p:cNvPr id="4" name="Footer Placeholder 3">
            <a:extLst>
              <a:ext uri="{FF2B5EF4-FFF2-40B4-BE49-F238E27FC236}">
                <a16:creationId xmlns:a16="http://schemas.microsoft.com/office/drawing/2014/main" id="{9468CEC0-BFB6-4B9F-A4A4-D104F78B38B7}"/>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AABF9E17-B8CA-4AAB-A69C-3E81838F0F85}"/>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BAE244C-0ABC-4C01-AB1E-80801C6D58B8}"/>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2404607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931FF-8DC1-45C7-ABE4-68BB99B38B19}"/>
              </a:ext>
            </a:extLst>
          </p:cNvPr>
          <p:cNvSpPr>
            <a:spLocks noGrp="1"/>
          </p:cNvSpPr>
          <p:nvPr>
            <p:ph type="title"/>
          </p:nvPr>
        </p:nvSpPr>
        <p:spPr/>
        <p:txBody>
          <a:bodyPr/>
          <a:lstStyle/>
          <a:p>
            <a:r>
              <a:rPr lang="en-US" dirty="0"/>
              <a:t>Recommendation:</a:t>
            </a:r>
            <a:br>
              <a:rPr lang="en-US" dirty="0"/>
            </a:br>
            <a:r>
              <a:rPr lang="en-US" dirty="0"/>
              <a:t>HPV Prevention</a:t>
            </a:r>
          </a:p>
        </p:txBody>
      </p:sp>
      <p:sp>
        <p:nvSpPr>
          <p:cNvPr id="3" name="Content Placeholder 2">
            <a:extLst>
              <a:ext uri="{FF2B5EF4-FFF2-40B4-BE49-F238E27FC236}">
                <a16:creationId xmlns:a16="http://schemas.microsoft.com/office/drawing/2014/main" id="{E29CF1A5-5E12-42BF-9162-74E9A60A188D}"/>
              </a:ext>
            </a:extLst>
          </p:cNvPr>
          <p:cNvSpPr>
            <a:spLocks noGrp="1"/>
          </p:cNvSpPr>
          <p:nvPr>
            <p:ph idx="1"/>
          </p:nvPr>
        </p:nvSpPr>
        <p:spPr/>
        <p:txBody>
          <a:bodyPr/>
          <a:lstStyle/>
          <a:p>
            <a:r>
              <a:rPr lang="en-US" dirty="0"/>
              <a:t>Given the increased lifetime risk of persistent human papillomavirus (HPV) infection and increased prevalence of HPV-related cancers, clinicians should recommend the 9-valent HPV vaccine 3-dose series at 0, 2, and 6 months to all individuals with HIV who are 9 to 45 years old regardless of CD4 cell count, prior cervical or anal screening results, HPV test results, HPV-related cytologic changes, or other history of HPV-related lesions. (A3)</a:t>
            </a:r>
          </a:p>
        </p:txBody>
      </p:sp>
      <p:sp>
        <p:nvSpPr>
          <p:cNvPr id="4" name="Footer Placeholder 3">
            <a:extLst>
              <a:ext uri="{FF2B5EF4-FFF2-40B4-BE49-F238E27FC236}">
                <a16:creationId xmlns:a16="http://schemas.microsoft.com/office/drawing/2014/main" id="{45A0F213-EDE9-44B7-93BA-C41C7C9F2BDD}"/>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E23D0F1-DFDC-46E3-91FB-BF255E8AB7F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B067EF6-C758-4401-989A-0D630D7B5E48}"/>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1187740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1CC3D-421D-4C0D-9232-409B87EAF1F3}"/>
              </a:ext>
            </a:extLst>
          </p:cNvPr>
          <p:cNvSpPr>
            <a:spLocks noGrp="1"/>
          </p:cNvSpPr>
          <p:nvPr>
            <p:ph type="title"/>
          </p:nvPr>
        </p:nvSpPr>
        <p:spPr/>
        <p:txBody>
          <a:bodyPr/>
          <a:lstStyle/>
          <a:p>
            <a:r>
              <a:rPr lang="en-US" dirty="0"/>
              <a:t>Key Points:</a:t>
            </a:r>
            <a:br>
              <a:rPr lang="en-US" dirty="0"/>
            </a:br>
            <a:r>
              <a:rPr lang="en-US" dirty="0"/>
              <a:t>HPV Prevention</a:t>
            </a:r>
          </a:p>
        </p:txBody>
      </p:sp>
      <p:sp>
        <p:nvSpPr>
          <p:cNvPr id="3" name="Content Placeholder 2">
            <a:extLst>
              <a:ext uri="{FF2B5EF4-FFF2-40B4-BE49-F238E27FC236}">
                <a16:creationId xmlns:a16="http://schemas.microsoft.com/office/drawing/2014/main" id="{3222B775-4C9E-4E82-BA75-8FFA3A0579B2}"/>
              </a:ext>
            </a:extLst>
          </p:cNvPr>
          <p:cNvSpPr>
            <a:spLocks noGrp="1"/>
          </p:cNvSpPr>
          <p:nvPr>
            <p:ph idx="1"/>
          </p:nvPr>
        </p:nvSpPr>
        <p:spPr/>
        <p:txBody>
          <a:bodyPr/>
          <a:lstStyle/>
          <a:p>
            <a:r>
              <a:rPr lang="en-US" dirty="0"/>
              <a:t>HPV testing is not recommended before administration of the HPV vaccine.</a:t>
            </a:r>
          </a:p>
          <a:p>
            <a:r>
              <a:rPr lang="en-US" dirty="0"/>
              <a:t>Inform patients with HIV about the risk of acquiring HPV and other STIs from close physical contact with the external genitalia, anus, cervix, vagina, urethra, mouth and oral cavity, or any other location where HPV lesions are present.</a:t>
            </a:r>
          </a:p>
          <a:p>
            <a:r>
              <a:rPr lang="en-US" dirty="0"/>
              <a:t>Consistent and correct condom use remains an effective way to prevent the transmission of most STIs, including HPV. However, inform patients that barrier protection such as condoms and dental dams may not fully protect against HPV.</a:t>
            </a:r>
          </a:p>
        </p:txBody>
      </p:sp>
      <p:sp>
        <p:nvSpPr>
          <p:cNvPr id="4" name="Footer Placeholder 3">
            <a:extLst>
              <a:ext uri="{FF2B5EF4-FFF2-40B4-BE49-F238E27FC236}">
                <a16:creationId xmlns:a16="http://schemas.microsoft.com/office/drawing/2014/main" id="{7911E0A2-8D7E-42A5-A46C-F5012FB806D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B0455B98-9AD5-4A5C-A1B8-E967E5B0EACC}"/>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321EE46A-AC12-442B-B81B-23B80B0B27A8}"/>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853573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2B6425-A1F6-4A79-B79B-5ED128D23861}"/>
              </a:ext>
            </a:extLst>
          </p:cNvPr>
          <p:cNvSpPr>
            <a:spLocks noGrp="1"/>
          </p:cNvSpPr>
          <p:nvPr>
            <p:ph type="title"/>
          </p:nvPr>
        </p:nvSpPr>
        <p:spPr/>
        <p:txBody>
          <a:bodyPr/>
          <a:lstStyle/>
          <a:p>
            <a:r>
              <a:rPr lang="en-US" dirty="0"/>
              <a:t>Recommendations:</a:t>
            </a:r>
            <a:br>
              <a:rPr lang="en-US" dirty="0"/>
            </a:br>
            <a:r>
              <a:rPr lang="en-US" dirty="0"/>
              <a:t>Cervical and Anal Cancer Screening</a:t>
            </a:r>
          </a:p>
        </p:txBody>
      </p:sp>
      <p:sp>
        <p:nvSpPr>
          <p:cNvPr id="3" name="Content Placeholder 2">
            <a:extLst>
              <a:ext uri="{FF2B5EF4-FFF2-40B4-BE49-F238E27FC236}">
                <a16:creationId xmlns:a16="http://schemas.microsoft.com/office/drawing/2014/main" id="{E19C44C0-36C4-4B75-BE71-B477523CAEB5}"/>
              </a:ext>
            </a:extLst>
          </p:cNvPr>
          <p:cNvSpPr>
            <a:spLocks noGrp="1"/>
          </p:cNvSpPr>
          <p:nvPr>
            <p:ph idx="1"/>
          </p:nvPr>
        </p:nvSpPr>
        <p:spPr/>
        <p:txBody>
          <a:bodyPr/>
          <a:lstStyle/>
          <a:p>
            <a:r>
              <a:rPr lang="en-US" dirty="0"/>
              <a:t>Clinicians should perform cervical and anal cytologic screening for individuals with HIV, regardless of their HPV vaccination status. (A3)</a:t>
            </a:r>
          </a:p>
          <a:p>
            <a:r>
              <a:rPr lang="en-US" dirty="0"/>
              <a:t>Clinicians should examine the neovagina in transgender women who have undergone vaginoplasty to assess for visible HPV lesions at baseline and during the annual comprehensive physical examination; examination can be done using an anoscope, a small vaginal speculum, or a nasal speculum. (A3)</a:t>
            </a:r>
          </a:p>
          <a:p>
            <a:r>
              <a:rPr lang="en-US" dirty="0"/>
              <a:t>At each routine monitoring visit, clinicians should ask all patients about sexual behaviors and new sex partners to assess for risk behaviors that require repeat or ongoing screening. (A3)</a:t>
            </a:r>
          </a:p>
        </p:txBody>
      </p:sp>
      <p:sp>
        <p:nvSpPr>
          <p:cNvPr id="4" name="Footer Placeholder 3">
            <a:extLst>
              <a:ext uri="{FF2B5EF4-FFF2-40B4-BE49-F238E27FC236}">
                <a16:creationId xmlns:a16="http://schemas.microsoft.com/office/drawing/2014/main" id="{82589000-9FC8-4B64-AD68-1E5F68FC104C}"/>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50B4E35-06AE-4EC6-912D-B8305FCC3542}"/>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DC951C26-66BF-4AEF-921A-7093EEF4FC8D}"/>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4146598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1CEE1-9C67-4679-85A6-D4E7A8575BA9}"/>
              </a:ext>
            </a:extLst>
          </p:cNvPr>
          <p:cNvSpPr>
            <a:spLocks noGrp="1"/>
          </p:cNvSpPr>
          <p:nvPr>
            <p:ph type="title"/>
          </p:nvPr>
        </p:nvSpPr>
        <p:spPr/>
        <p:txBody>
          <a:bodyPr/>
          <a:lstStyle/>
          <a:p>
            <a:r>
              <a:rPr lang="en-US" dirty="0"/>
              <a:t>Key Points:</a:t>
            </a:r>
            <a:br>
              <a:rPr lang="en-US" dirty="0"/>
            </a:br>
            <a:r>
              <a:rPr lang="en-US" dirty="0"/>
              <a:t>Cervical and Anal Cancer Screening</a:t>
            </a:r>
          </a:p>
        </p:txBody>
      </p:sp>
      <p:sp>
        <p:nvSpPr>
          <p:cNvPr id="3" name="Content Placeholder 2">
            <a:extLst>
              <a:ext uri="{FF2B5EF4-FFF2-40B4-BE49-F238E27FC236}">
                <a16:creationId xmlns:a16="http://schemas.microsoft.com/office/drawing/2014/main" id="{BEA79787-5855-4C6A-9D64-308682954830}"/>
              </a:ext>
            </a:extLst>
          </p:cNvPr>
          <p:cNvSpPr>
            <a:spLocks noGrp="1"/>
          </p:cNvSpPr>
          <p:nvPr>
            <p:ph idx="1"/>
          </p:nvPr>
        </p:nvSpPr>
        <p:spPr/>
        <p:txBody>
          <a:bodyPr/>
          <a:lstStyle/>
          <a:p>
            <a:r>
              <a:rPr lang="en-US" dirty="0"/>
              <a:t>Regardless of cytology results, it is important that screening for STIs is performed routinely in patients who engage in risk behaviors. </a:t>
            </a:r>
          </a:p>
          <a:p>
            <a:r>
              <a:rPr lang="en-US" dirty="0"/>
              <a:t>Assessment for visible HPV lesions in individuals with HIV can be accomplished through baseline and then annual examination of the periurethral and anogenital areas and the vagina and cervix.</a:t>
            </a:r>
          </a:p>
        </p:txBody>
      </p:sp>
      <p:sp>
        <p:nvSpPr>
          <p:cNvPr id="4" name="Footer Placeholder 3">
            <a:extLst>
              <a:ext uri="{FF2B5EF4-FFF2-40B4-BE49-F238E27FC236}">
                <a16:creationId xmlns:a16="http://schemas.microsoft.com/office/drawing/2014/main" id="{E559EEA1-9E29-47E3-91D8-2CE37D9417E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3A4D648C-59F9-4FBB-8275-53030CFCC5ED}"/>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B92269D4-C19A-42BE-A138-6624B06AD92B}"/>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8332227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56413-4BE7-48F7-9FF3-4D2BA8D6EC79}"/>
              </a:ext>
            </a:extLst>
          </p:cNvPr>
          <p:cNvSpPr>
            <a:spLocks noGrp="1"/>
          </p:cNvSpPr>
          <p:nvPr>
            <p:ph type="title"/>
          </p:nvPr>
        </p:nvSpPr>
        <p:spPr/>
        <p:txBody>
          <a:bodyPr/>
          <a:lstStyle/>
          <a:p>
            <a:r>
              <a:rPr lang="en-US" dirty="0"/>
              <a:t>Recommendations:</a:t>
            </a:r>
            <a:br>
              <a:rPr lang="en-US" dirty="0"/>
            </a:br>
            <a:r>
              <a:rPr lang="en-US" dirty="0"/>
              <a:t>Presentation and Diagnosis of HPV Infection</a:t>
            </a:r>
          </a:p>
        </p:txBody>
      </p:sp>
      <p:sp>
        <p:nvSpPr>
          <p:cNvPr id="3" name="Content Placeholder 2">
            <a:extLst>
              <a:ext uri="{FF2B5EF4-FFF2-40B4-BE49-F238E27FC236}">
                <a16:creationId xmlns:a16="http://schemas.microsoft.com/office/drawing/2014/main" id="{521D314A-589E-41DA-9DCD-DDF7FA4638B5}"/>
              </a:ext>
            </a:extLst>
          </p:cNvPr>
          <p:cNvSpPr>
            <a:spLocks noGrp="1"/>
          </p:cNvSpPr>
          <p:nvPr>
            <p:ph idx="1"/>
          </p:nvPr>
        </p:nvSpPr>
        <p:spPr/>
        <p:txBody>
          <a:bodyPr>
            <a:normAutofit fontScale="85000" lnSpcReduction="20000"/>
          </a:bodyPr>
          <a:lstStyle/>
          <a:p>
            <a:r>
              <a:rPr lang="en-US" dirty="0"/>
              <a:t>Clinicians with limited expertise should refer patients with abnormal anogenital physical findings, such as warts, hypopigmented or hyperpigmented plaques/lesions, lesions that bleed, or any other lesions of uncertain etiology, for expert evaluation, which may include colposcopy, HRA, or biopsy. (A3)</a:t>
            </a:r>
          </a:p>
          <a:p>
            <a:r>
              <a:rPr lang="en-US" dirty="0"/>
              <a:t>Clinicians should maintain a low threshold for obtaining biopsies of lesions that are atypical in appearance; condylomatous; hypopigmented, hyperpigmented, or variegated; or that fail to respond to standard treatment. (A3)</a:t>
            </a:r>
          </a:p>
          <a:p>
            <a:r>
              <a:rPr lang="en-US" dirty="0"/>
              <a:t>Clinicians should conduct or refer patients with abnormal cervical or anal cytology results for colposcopy, HRA, or biopsy. (A3)</a:t>
            </a:r>
          </a:p>
          <a:p>
            <a:r>
              <a:rPr lang="en-US" dirty="0"/>
              <a:t>Clinicians should refer individuals with visible urethral lesions to a urologist experienced in HPV biopsy and diagnosis. (A3)</a:t>
            </a:r>
          </a:p>
          <a:p>
            <a:r>
              <a:rPr lang="en-US" dirty="0"/>
              <a:t>Clinicians should diagnose, treat, and follow up on HPV-related lesions in patients with HIV in consultation with a clinician experienced in the management of HPV and HIV. (A3)</a:t>
            </a:r>
          </a:p>
        </p:txBody>
      </p:sp>
      <p:sp>
        <p:nvSpPr>
          <p:cNvPr id="4" name="Footer Placeholder 3">
            <a:extLst>
              <a:ext uri="{FF2B5EF4-FFF2-40B4-BE49-F238E27FC236}">
                <a16:creationId xmlns:a16="http://schemas.microsoft.com/office/drawing/2014/main" id="{3F7AD299-2119-4918-925B-54554B2D6CF5}"/>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9D0DDEC0-BDC4-4EDC-A215-3982DA8935A7}"/>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4F8212BE-4B40-4C49-8865-7A02B411F6E5}"/>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4148436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3BF92E-FEF0-423B-9004-57F265EAF4D5}"/>
              </a:ext>
            </a:extLst>
          </p:cNvPr>
          <p:cNvSpPr>
            <a:spLocks noGrp="1"/>
          </p:cNvSpPr>
          <p:nvPr>
            <p:ph type="title"/>
          </p:nvPr>
        </p:nvSpPr>
        <p:spPr/>
        <p:txBody>
          <a:bodyPr/>
          <a:lstStyle/>
          <a:p>
            <a:r>
              <a:rPr lang="en-US" dirty="0"/>
              <a:t>Key Points:</a:t>
            </a:r>
            <a:br>
              <a:rPr lang="en-US" dirty="0"/>
            </a:br>
            <a:r>
              <a:rPr lang="en-US" dirty="0"/>
              <a:t>Presentation and Diagnosis of HPV Infection</a:t>
            </a:r>
          </a:p>
        </p:txBody>
      </p:sp>
      <p:sp>
        <p:nvSpPr>
          <p:cNvPr id="3" name="Content Placeholder 2">
            <a:extLst>
              <a:ext uri="{FF2B5EF4-FFF2-40B4-BE49-F238E27FC236}">
                <a16:creationId xmlns:a16="http://schemas.microsoft.com/office/drawing/2014/main" id="{CF84D24F-6984-4DDA-BC23-337AE9E5601A}"/>
              </a:ext>
            </a:extLst>
          </p:cNvPr>
          <p:cNvSpPr>
            <a:spLocks noGrp="1"/>
          </p:cNvSpPr>
          <p:nvPr>
            <p:ph idx="1"/>
          </p:nvPr>
        </p:nvSpPr>
        <p:spPr/>
        <p:txBody>
          <a:bodyPr/>
          <a:lstStyle/>
          <a:p>
            <a:r>
              <a:rPr lang="en-US" dirty="0"/>
              <a:t>Cervical and anogenital symptoms of HPV-associated disease include itching, bleeding, pain, or spotting after sexual intercourse. Consider HPV-associated disease in the differential diagnosis when symptoms are present.</a:t>
            </a:r>
          </a:p>
          <a:p>
            <a:r>
              <a:rPr lang="en-US" dirty="0"/>
              <a:t>Failure to correctly diagnose precancerous or cancerous HPV-related disease in a timely manner can delay therapy and possibly lead to mortality. Therefore, maintain a low threshold for obtaining biopsies of lesions that are atypical in appearance, are condylomatous, have variegated pigmentation, or that fail to respond to standard treatment.</a:t>
            </a:r>
          </a:p>
        </p:txBody>
      </p:sp>
      <p:sp>
        <p:nvSpPr>
          <p:cNvPr id="4" name="Footer Placeholder 3">
            <a:extLst>
              <a:ext uri="{FF2B5EF4-FFF2-40B4-BE49-F238E27FC236}">
                <a16:creationId xmlns:a16="http://schemas.microsoft.com/office/drawing/2014/main" id="{1AA301E5-A59F-4AA3-8DB2-801CEC868F6E}"/>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348BAC4-0743-45B9-851F-2EDF4CD19E29}"/>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60471A81-B462-488A-9C3B-4FAB0CDE5D8F}"/>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10761674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09BAF0-4461-459B-BF99-E5467156CC5A}"/>
              </a:ext>
            </a:extLst>
          </p:cNvPr>
          <p:cNvSpPr>
            <a:spLocks noGrp="1"/>
          </p:cNvSpPr>
          <p:nvPr>
            <p:ph type="title"/>
          </p:nvPr>
        </p:nvSpPr>
        <p:spPr/>
        <p:txBody>
          <a:bodyPr/>
          <a:lstStyle/>
          <a:p>
            <a:r>
              <a:rPr lang="en-US" dirty="0"/>
              <a:t>Recommendations:</a:t>
            </a:r>
            <a:br>
              <a:rPr lang="en-US" dirty="0"/>
            </a:br>
            <a:r>
              <a:rPr lang="en-US" dirty="0"/>
              <a:t>HPV Treatment</a:t>
            </a:r>
          </a:p>
        </p:txBody>
      </p:sp>
      <p:sp>
        <p:nvSpPr>
          <p:cNvPr id="3" name="Content Placeholder 2">
            <a:extLst>
              <a:ext uri="{FF2B5EF4-FFF2-40B4-BE49-F238E27FC236}">
                <a16:creationId xmlns:a16="http://schemas.microsoft.com/office/drawing/2014/main" id="{DB18E074-1877-4177-BCD9-F85EDEBDEAED}"/>
              </a:ext>
            </a:extLst>
          </p:cNvPr>
          <p:cNvSpPr>
            <a:spLocks noGrp="1"/>
          </p:cNvSpPr>
          <p:nvPr>
            <p:ph idx="1"/>
          </p:nvPr>
        </p:nvSpPr>
        <p:spPr/>
        <p:txBody>
          <a:bodyPr>
            <a:normAutofit fontScale="70000" lnSpcReduction="20000"/>
          </a:bodyPr>
          <a:lstStyle/>
          <a:p>
            <a:r>
              <a:rPr lang="en-US" dirty="0"/>
              <a:t>Clinicians should not use sinecatechins in patients with HIV. (A3)</a:t>
            </a:r>
          </a:p>
          <a:p>
            <a:r>
              <a:rPr lang="en-US" dirty="0"/>
              <a:t>Clinicians should obtain a biopsy to exclude dysplasia or cancer for condyloma that have not responded to treatment. (A3)</a:t>
            </a:r>
          </a:p>
          <a:p>
            <a:r>
              <a:rPr lang="en-US" dirty="0"/>
              <a:t>Clinicians should switch treatment modalities if biopsy-confirmed warts or condyloma have not improved substantially within 4 months of therapy. (A3)</a:t>
            </a:r>
          </a:p>
          <a:p>
            <a:r>
              <a:rPr lang="en-US" dirty="0"/>
              <a:t>Clinicians should refer patients with lesions that are resistant to topical therapies; that change in appearance; that have ulceration, irregular shape, or variegated pigmentation; or with biopsy-proven dysplasia to clinicians experienced in the management of HPV and HIV. (A3)</a:t>
            </a:r>
          </a:p>
          <a:p>
            <a:r>
              <a:rPr lang="en-US" dirty="0"/>
              <a:t>Clinicians should refer patients with visible urethral lesions to a urologist for treatment. (A3)</a:t>
            </a:r>
          </a:p>
          <a:p>
            <a:r>
              <a:rPr lang="en-US" dirty="0"/>
              <a:t>Clinicians should refer patients with HIV who have anogenital cancer to an oncologist for treatment. (A3)</a:t>
            </a:r>
          </a:p>
          <a:p>
            <a:r>
              <a:rPr lang="en-US" dirty="0"/>
              <a:t>Clinicians should avoid the use of imiquimod in pregnant individuals unless the benefits outweigh the risk. (A3)</a:t>
            </a:r>
          </a:p>
          <a:p>
            <a:r>
              <a:rPr lang="en-US" dirty="0"/>
              <a:t>Clinicians should not use sinecatechins, podophyllin, or podofilox (podophyllotoxin) in pregnant individuals. (A3)</a:t>
            </a:r>
          </a:p>
        </p:txBody>
      </p:sp>
      <p:sp>
        <p:nvSpPr>
          <p:cNvPr id="4" name="Footer Placeholder 3">
            <a:extLst>
              <a:ext uri="{FF2B5EF4-FFF2-40B4-BE49-F238E27FC236}">
                <a16:creationId xmlns:a16="http://schemas.microsoft.com/office/drawing/2014/main" id="{823D9CE2-6226-409B-BDA9-13FDBA8DD831}"/>
              </a:ext>
            </a:extLst>
          </p:cNvPr>
          <p:cNvSpPr>
            <a:spLocks noGrp="1"/>
          </p:cNvSpPr>
          <p:nvPr>
            <p:ph type="ftr" sz="quarter" idx="11"/>
          </p:nvPr>
        </p:nvSpPr>
        <p:spPr/>
        <p:txBody>
          <a:bodyPr/>
          <a:lstStyle/>
          <a:p>
            <a:r>
              <a:rPr lang="en-US"/>
              <a:t>NYSDOH AIDS Institute Clinical Guidelines Program</a:t>
            </a:r>
            <a:endParaRPr lang="en-US" dirty="0"/>
          </a:p>
        </p:txBody>
      </p:sp>
      <p:sp>
        <p:nvSpPr>
          <p:cNvPr id="5" name="Slide Number Placeholder 4">
            <a:extLst>
              <a:ext uri="{FF2B5EF4-FFF2-40B4-BE49-F238E27FC236}">
                <a16:creationId xmlns:a16="http://schemas.microsoft.com/office/drawing/2014/main" id="{5E7491AF-A77C-4B16-94BA-C09652AA9C58}"/>
              </a:ext>
            </a:extLst>
          </p:cNvPr>
          <p:cNvSpPr>
            <a:spLocks noGrp="1"/>
          </p:cNvSpPr>
          <p:nvPr>
            <p:ph type="sldNum" sz="quarter" idx="12"/>
          </p:nvPr>
        </p:nvSpPr>
        <p:spPr/>
        <p:txBody>
          <a:bodyPr/>
          <a:lstStyle/>
          <a:p>
            <a:r>
              <a:rPr lang="en-US"/>
              <a:t>www.hivguidelines.org</a:t>
            </a:r>
            <a:endParaRPr lang="en-US" dirty="0"/>
          </a:p>
        </p:txBody>
      </p:sp>
      <p:sp>
        <p:nvSpPr>
          <p:cNvPr id="6" name="Date Placeholder 5">
            <a:extLst>
              <a:ext uri="{FF2B5EF4-FFF2-40B4-BE49-F238E27FC236}">
                <a16:creationId xmlns:a16="http://schemas.microsoft.com/office/drawing/2014/main" id="{E46D380B-DBF8-464D-99D8-50207E0F3AED}"/>
              </a:ext>
            </a:extLst>
          </p:cNvPr>
          <p:cNvSpPr>
            <a:spLocks noGrp="1"/>
          </p:cNvSpPr>
          <p:nvPr>
            <p:ph type="dt" sz="half" idx="2"/>
          </p:nvPr>
        </p:nvSpPr>
        <p:spPr/>
        <p:txBody>
          <a:bodyPr/>
          <a:lstStyle/>
          <a:p>
            <a:r>
              <a:rPr lang="en-US"/>
              <a:t>NOVEMBER 2022</a:t>
            </a:r>
            <a:endParaRPr lang="en-US" dirty="0"/>
          </a:p>
        </p:txBody>
      </p:sp>
    </p:spTree>
    <p:extLst>
      <p:ext uri="{BB962C8B-B14F-4D97-AF65-F5344CB8AC3E}">
        <p14:creationId xmlns:p14="http://schemas.microsoft.com/office/powerpoint/2010/main" val="461553793"/>
      </p:ext>
    </p:extLst>
  </p:cSld>
  <p:clrMapOvr>
    <a:masterClrMapping/>
  </p:clrMapOvr>
</p:sld>
</file>

<file path=ppt/theme/theme1.xml><?xml version="1.0" encoding="utf-8"?>
<a:theme xmlns:a="http://schemas.openxmlformats.org/drawingml/2006/main" name="Conten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1589</Words>
  <Application>Microsoft Office PowerPoint</Application>
  <PresentationFormat>Widescreen</PresentationFormat>
  <Paragraphs>138</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Content</vt:lpstr>
      <vt:lpstr>PowerPoint Presentation</vt:lpstr>
      <vt:lpstr>Purpose of This Guideline</vt:lpstr>
      <vt:lpstr>Recommendation: HPV Prevention</vt:lpstr>
      <vt:lpstr>Key Points: HPV Prevention</vt:lpstr>
      <vt:lpstr>Recommendations: Cervical and Anal Cancer Screening</vt:lpstr>
      <vt:lpstr>Key Points: Cervical and Anal Cancer Screening</vt:lpstr>
      <vt:lpstr>Recommendations: Presentation and Diagnosis of HPV Infection</vt:lpstr>
      <vt:lpstr>Key Points: Presentation and Diagnosis of HPV Infection</vt:lpstr>
      <vt:lpstr>Recommendations: HPV Treatment</vt:lpstr>
      <vt:lpstr>Available Treatment Options for Anogenital Condyloma for Patients With HIV</vt:lpstr>
      <vt:lpstr>Available Treatment Options for Anogenital Condyloma for Patients With HIV, continued</vt:lpstr>
      <vt:lpstr>Recommendation: Partner Exposure to HIV and HPV</vt:lpstr>
      <vt:lpstr>New York State Law: Partner Exposure to HIV and HPV</vt:lpstr>
      <vt:lpstr>Need Help?</vt:lpstr>
      <vt:lpstr>Access the Guideline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 Gribble</dc:creator>
  <cp:lastModifiedBy>Hanna Gribble</cp:lastModifiedBy>
  <cp:revision>24</cp:revision>
  <dcterms:created xsi:type="dcterms:W3CDTF">2022-05-26T16:37:43Z</dcterms:created>
  <dcterms:modified xsi:type="dcterms:W3CDTF">2023-10-25T11:43:52Z</dcterms:modified>
</cp:coreProperties>
</file>