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59" r:id="rId3"/>
    <p:sldId id="264" r:id="rId4"/>
    <p:sldId id="260" r:id="rId5"/>
    <p:sldId id="265" r:id="rId6"/>
    <p:sldId id="261" r:id="rId7"/>
    <p:sldId id="266" r:id="rId8"/>
    <p:sldId id="262" r:id="rId9"/>
    <p:sldId id="267" r:id="rId10"/>
    <p:sldId id="263" r:id="rId11"/>
    <p:sldId id="268" r:id="rId12"/>
    <p:sldId id="269" r:id="rId13"/>
    <p:sldId id="271" r:id="rId14"/>
    <p:sldId id="272" r:id="rId15"/>
    <p:sldId id="273" r:id="rId16"/>
    <p:sldId id="270" r:id="rId17"/>
    <p:sldId id="274" r:id="rId18"/>
    <p:sldId id="275" r:id="rId19"/>
    <p:sldId id="276" r:id="rId20"/>
    <p:sldId id="277" r:id="rId21"/>
    <p:sldId id="279" r:id="rId22"/>
    <p:sldId id="280" r:id="rId23"/>
    <p:sldId id="281" r:id="rId24"/>
    <p:sldId id="278" r:id="rId25"/>
    <p:sldId id="282" r:id="rId26"/>
    <p:sldId id="257" r:id="rId27"/>
    <p:sldId id="258"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3178"/>
    <a:srgbClr val="331F4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96" y="3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8AFF89-6860-493C-92B5-C658713E7E1F}" type="datetimeFigureOut">
              <a:rPr lang="en-US" smtClean="0"/>
              <a:t>10/25/2023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0F90C9-9F3B-4B5C-A652-02F825FA8BD0}" type="slidenum">
              <a:rPr lang="en-US" smtClean="0"/>
              <a:t>‹#›</a:t>
            </a:fld>
            <a:endParaRPr lang="en-US"/>
          </a:p>
        </p:txBody>
      </p:sp>
    </p:spTree>
    <p:extLst>
      <p:ext uri="{BB962C8B-B14F-4D97-AF65-F5344CB8AC3E}">
        <p14:creationId xmlns:p14="http://schemas.microsoft.com/office/powerpoint/2010/main" val="25715658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FB458-E6EA-427F-A270-0CA09B5FA597}"/>
              </a:ext>
            </a:extLst>
          </p:cNvPr>
          <p:cNvSpPr>
            <a:spLocks noGrp="1"/>
          </p:cNvSpPr>
          <p:nvPr>
            <p:ph type="title" hasCustomPrompt="1"/>
          </p:nvPr>
        </p:nvSpPr>
        <p:spPr/>
        <p:txBody>
          <a:bodyPr/>
          <a:lstStyle>
            <a:lvl1pPr>
              <a:defRPr/>
            </a:lvl1pPr>
          </a:lstStyle>
          <a:p>
            <a:r>
              <a:rPr lang="en-US" dirty="0"/>
              <a:t>Copy and paste this table into new slides</a:t>
            </a:r>
          </a:p>
        </p:txBody>
      </p:sp>
      <p:sp>
        <p:nvSpPr>
          <p:cNvPr id="3" name="Footer Placeholder 2">
            <a:extLst>
              <a:ext uri="{FF2B5EF4-FFF2-40B4-BE49-F238E27FC236}">
                <a16:creationId xmlns:a16="http://schemas.microsoft.com/office/drawing/2014/main" id="{4311619C-288C-4FE9-895C-06541043DF1E}"/>
              </a:ext>
            </a:extLst>
          </p:cNvPr>
          <p:cNvSpPr>
            <a:spLocks noGrp="1"/>
          </p:cNvSpPr>
          <p:nvPr>
            <p:ph type="ftr" sz="quarter" idx="10"/>
          </p:nvPr>
        </p:nvSpPr>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F8D9BB23-6ADF-4D2A-BC3C-B99A76D069C0}"/>
              </a:ext>
            </a:extLst>
          </p:cNvPr>
          <p:cNvSpPr>
            <a:spLocks noGrp="1"/>
          </p:cNvSpPr>
          <p:nvPr>
            <p:ph type="sldNum" sz="quarter" idx="11"/>
          </p:nvPr>
        </p:nvSpPr>
        <p:spPr/>
        <p:txBody>
          <a:bodyPr/>
          <a:lstStyle/>
          <a:p>
            <a:r>
              <a:rPr lang="en-US"/>
              <a:t>www.hivguidelines.org</a:t>
            </a:r>
            <a:endParaRPr lang="en-US" dirty="0"/>
          </a:p>
        </p:txBody>
      </p:sp>
      <p:sp>
        <p:nvSpPr>
          <p:cNvPr id="5" name="Date Placeholder 4">
            <a:extLst>
              <a:ext uri="{FF2B5EF4-FFF2-40B4-BE49-F238E27FC236}">
                <a16:creationId xmlns:a16="http://schemas.microsoft.com/office/drawing/2014/main" id="{0BBC07FF-3681-4EAC-8893-C0EE5BBBD5C1}"/>
              </a:ext>
            </a:extLst>
          </p:cNvPr>
          <p:cNvSpPr>
            <a:spLocks noGrp="1"/>
          </p:cNvSpPr>
          <p:nvPr>
            <p:ph type="dt" sz="half" idx="12"/>
          </p:nvPr>
        </p:nvSpPr>
        <p:spPr/>
        <p:txBody>
          <a:bodyPr/>
          <a:lstStyle/>
          <a:p>
            <a:r>
              <a:rPr lang="en-US"/>
              <a:t>MONTH YEAR</a:t>
            </a:r>
            <a:endParaRPr lang="en-US" dirty="0"/>
          </a:p>
        </p:txBody>
      </p:sp>
      <p:graphicFrame>
        <p:nvGraphicFramePr>
          <p:cNvPr id="6" name="Table 5">
            <a:extLst>
              <a:ext uri="{FF2B5EF4-FFF2-40B4-BE49-F238E27FC236}">
                <a16:creationId xmlns:a16="http://schemas.microsoft.com/office/drawing/2014/main" id="{6D4CDBBC-9F5F-4BC7-BD08-B694E644794D}"/>
              </a:ext>
            </a:extLst>
          </p:cNvPr>
          <p:cNvGraphicFramePr>
            <a:graphicFrameLocks noGrp="1"/>
          </p:cNvGraphicFramePr>
          <p:nvPr userDrawn="1">
            <p:extLst>
              <p:ext uri="{D42A27DB-BD31-4B8C-83A1-F6EECF244321}">
                <p14:modId xmlns:p14="http://schemas.microsoft.com/office/powerpoint/2010/main" val="952125933"/>
              </p:ext>
            </p:extLst>
          </p:nvPr>
        </p:nvGraphicFramePr>
        <p:xfrm>
          <a:off x="2032000" y="1690688"/>
          <a:ext cx="8128000" cy="2225040"/>
        </p:xfrm>
        <a:graphic>
          <a:graphicData uri="http://schemas.openxmlformats.org/drawingml/2006/table">
            <a:tbl>
              <a:tblPr firstRow="1" bandRow="1">
                <a:tableStyleId>{5940675A-B579-460E-94D1-54222C63F5DA}</a:tableStyleId>
              </a:tblPr>
              <a:tblGrid>
                <a:gridCol w="2032000">
                  <a:extLst>
                    <a:ext uri="{9D8B030D-6E8A-4147-A177-3AD203B41FA5}">
                      <a16:colId xmlns:a16="http://schemas.microsoft.com/office/drawing/2014/main" val="2965091158"/>
                    </a:ext>
                  </a:extLst>
                </a:gridCol>
                <a:gridCol w="2032000">
                  <a:extLst>
                    <a:ext uri="{9D8B030D-6E8A-4147-A177-3AD203B41FA5}">
                      <a16:colId xmlns:a16="http://schemas.microsoft.com/office/drawing/2014/main" val="1943214951"/>
                    </a:ext>
                  </a:extLst>
                </a:gridCol>
                <a:gridCol w="2032000">
                  <a:extLst>
                    <a:ext uri="{9D8B030D-6E8A-4147-A177-3AD203B41FA5}">
                      <a16:colId xmlns:a16="http://schemas.microsoft.com/office/drawing/2014/main" val="2036904806"/>
                    </a:ext>
                  </a:extLst>
                </a:gridCol>
                <a:gridCol w="2032000">
                  <a:extLst>
                    <a:ext uri="{9D8B030D-6E8A-4147-A177-3AD203B41FA5}">
                      <a16:colId xmlns:a16="http://schemas.microsoft.com/office/drawing/2014/main" val="2736412188"/>
                    </a:ext>
                  </a:extLst>
                </a:gridCol>
              </a:tblGrid>
              <a:tr h="370840">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extLst>
                  <a:ext uri="{0D108BD9-81ED-4DB2-BD59-A6C34878D82A}">
                    <a16:rowId xmlns:a16="http://schemas.microsoft.com/office/drawing/2014/main" val="1391323950"/>
                  </a:ext>
                </a:extLst>
              </a:tr>
              <a:tr h="370840">
                <a:tc>
                  <a:txBody>
                    <a:bodyPr/>
                    <a:lstStyle/>
                    <a:p>
                      <a:pPr marL="137160" indent="-137160">
                        <a:buFont typeface="Arial" panose="020B0604020202020204" pitchFamily="34" charset="0"/>
                        <a:buChar char="•"/>
                      </a:pPr>
                      <a:r>
                        <a:rPr lang="en-US" dirty="0"/>
                        <a:t>Text</a:t>
                      </a:r>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4279552632"/>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3964962726"/>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2233240769"/>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1170612783"/>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554396577"/>
                  </a:ext>
                </a:extLst>
              </a:tr>
            </a:tbl>
          </a:graphicData>
        </a:graphic>
      </p:graphicFrame>
    </p:spTree>
    <p:extLst>
      <p:ext uri="{BB962C8B-B14F-4D97-AF65-F5344CB8AC3E}">
        <p14:creationId xmlns:p14="http://schemas.microsoft.com/office/powerpoint/2010/main" val="609673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Title Placeholder 1">
            <a:extLst>
              <a:ext uri="{FF2B5EF4-FFF2-40B4-BE49-F238E27FC236}">
                <a16:creationId xmlns:a16="http://schemas.microsoft.com/office/drawing/2014/main" id="{2956861F-471E-4867-8CA0-64C1B8583468}"/>
              </a:ext>
            </a:extLst>
          </p:cNvPr>
          <p:cNvSpPr>
            <a:spLocks noGrp="1"/>
          </p:cNvSpPr>
          <p:nvPr>
            <p:ph type="title"/>
          </p:nvPr>
        </p:nvSpPr>
        <p:spPr>
          <a:xfrm>
            <a:off x="838200" y="136525"/>
            <a:ext cx="9717505" cy="1325563"/>
          </a:xfrm>
          <a:prstGeom prst="rect">
            <a:avLst/>
          </a:prstGeom>
        </p:spPr>
        <p:txBody>
          <a:bodyPr vert="horz" lIns="91440" tIns="45720" rIns="91440" bIns="45720" rtlCol="0" anchor="ctr">
            <a:normAutofit/>
          </a:bodyPr>
          <a:lstStyle/>
          <a:p>
            <a:r>
              <a:rPr lang="en-US" dirty="0"/>
              <a:t>Click to edit Master title style</a:t>
            </a:r>
          </a:p>
        </p:txBody>
      </p:sp>
      <p:sp>
        <p:nvSpPr>
          <p:cNvPr id="11" name="Text Placeholder 2">
            <a:extLst>
              <a:ext uri="{FF2B5EF4-FFF2-40B4-BE49-F238E27FC236}">
                <a16:creationId xmlns:a16="http://schemas.microsoft.com/office/drawing/2014/main" id="{415E7499-E057-4A88-BE36-9CED3A66B1F6}"/>
              </a:ext>
            </a:extLst>
          </p:cNvPr>
          <p:cNvSpPr>
            <a:spLocks noGrp="1"/>
          </p:cNvSpPr>
          <p:nvPr>
            <p:ph idx="1"/>
          </p:nvPr>
        </p:nvSpPr>
        <p:spPr>
          <a:xfrm>
            <a:off x="838200" y="1564105"/>
            <a:ext cx="10515600" cy="461285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3" name="Footer Placeholder 2">
            <a:extLst>
              <a:ext uri="{FF2B5EF4-FFF2-40B4-BE49-F238E27FC236}">
                <a16:creationId xmlns:a16="http://schemas.microsoft.com/office/drawing/2014/main" id="{7049AC4E-D8BB-4B00-8255-3DDA22B23D79}"/>
              </a:ext>
            </a:extLst>
          </p:cNvPr>
          <p:cNvSpPr>
            <a:spLocks noGrp="1"/>
          </p:cNvSpPr>
          <p:nvPr>
            <p:ph type="ftr" sz="quarter" idx="11"/>
          </p:nvPr>
        </p:nvSpPr>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AF16702A-DA3E-444D-9613-E37755F13D7E}"/>
              </a:ext>
            </a:extLst>
          </p:cNvPr>
          <p:cNvSpPr>
            <a:spLocks noGrp="1"/>
          </p:cNvSpPr>
          <p:nvPr>
            <p:ph type="sldNum" sz="quarter" idx="12"/>
          </p:nvPr>
        </p:nvSpPr>
        <p:spPr/>
        <p:txBody>
          <a:bodyPr/>
          <a:lstStyle/>
          <a:p>
            <a:r>
              <a:rPr lang="en-US"/>
              <a:t>www.hivguidelines.org</a:t>
            </a:r>
            <a:endParaRPr lang="en-US" dirty="0"/>
          </a:p>
        </p:txBody>
      </p:sp>
      <p:sp>
        <p:nvSpPr>
          <p:cNvPr id="6" name="Date Placeholder 3">
            <a:extLst>
              <a:ext uri="{FF2B5EF4-FFF2-40B4-BE49-F238E27FC236}">
                <a16:creationId xmlns:a16="http://schemas.microsoft.com/office/drawing/2014/main" id="{8C065E23-58B0-47C2-BAF2-36F1AB1626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AUGUST 2022</a:t>
            </a:r>
          </a:p>
        </p:txBody>
      </p:sp>
    </p:spTree>
    <p:extLst>
      <p:ext uri="{BB962C8B-B14F-4D97-AF65-F5344CB8AC3E}">
        <p14:creationId xmlns:p14="http://schemas.microsoft.com/office/powerpoint/2010/main" val="12973271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EB1BA2E-98D3-406F-8D4C-60CD1C4A897E}"/>
              </a:ext>
            </a:extLst>
          </p:cNvPr>
          <p:cNvSpPr>
            <a:spLocks noGrp="1"/>
          </p:cNvSpPr>
          <p:nvPr>
            <p:ph type="title"/>
          </p:nvPr>
        </p:nvSpPr>
        <p:spPr>
          <a:xfrm>
            <a:off x="838200" y="136525"/>
            <a:ext cx="9716122"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1EEB9328-205D-4FEB-BB5E-833FB212CCF8}"/>
              </a:ext>
            </a:extLst>
          </p:cNvPr>
          <p:cNvSpPr>
            <a:spLocks noGrp="1"/>
          </p:cNvSpPr>
          <p:nvPr>
            <p:ph type="body" idx="1"/>
          </p:nvPr>
        </p:nvSpPr>
        <p:spPr>
          <a:xfrm>
            <a:off x="838200" y="1596189"/>
            <a:ext cx="10515600" cy="4580774"/>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5" name="Footer Placeholder 4">
            <a:extLst>
              <a:ext uri="{FF2B5EF4-FFF2-40B4-BE49-F238E27FC236}">
                <a16:creationId xmlns:a16="http://schemas.microsoft.com/office/drawing/2014/main" id="{8047F27E-F12C-4880-AFE8-1EED8E3FB4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NYSDOH AIDS Institute Clinical Guidelines Program</a:t>
            </a:r>
          </a:p>
        </p:txBody>
      </p:sp>
      <p:pic>
        <p:nvPicPr>
          <p:cNvPr id="7" name="Picture 6">
            <a:extLst>
              <a:ext uri="{FF2B5EF4-FFF2-40B4-BE49-F238E27FC236}">
                <a16:creationId xmlns:a16="http://schemas.microsoft.com/office/drawing/2014/main" id="{386D634D-8E3F-42F0-B120-B1410910A313}"/>
              </a:ext>
            </a:extLst>
          </p:cNvPr>
          <p:cNvPicPr>
            <a:picLocks noChangeAspect="1"/>
          </p:cNvPicPr>
          <p:nvPr userDrawn="1"/>
        </p:nvPicPr>
        <p:blipFill rotWithShape="1">
          <a:blip r:embed="rId4"/>
          <a:srcRect l="2725" t="3670" r="1652" b="1576"/>
          <a:stretch/>
        </p:blipFill>
        <p:spPr>
          <a:xfrm>
            <a:off x="10554322" y="122238"/>
            <a:ext cx="1427505" cy="621102"/>
          </a:xfrm>
          <a:prstGeom prst="rect">
            <a:avLst/>
          </a:prstGeom>
        </p:spPr>
      </p:pic>
      <p:sp>
        <p:nvSpPr>
          <p:cNvPr id="8" name="Slide Number Placeholder 7">
            <a:extLst>
              <a:ext uri="{FF2B5EF4-FFF2-40B4-BE49-F238E27FC236}">
                <a16:creationId xmlns:a16="http://schemas.microsoft.com/office/drawing/2014/main" id="{CAFCFE23-4E54-4A12-BD8A-5107F9B5B1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a:t>www.hivguidelines.org</a:t>
            </a:r>
          </a:p>
        </p:txBody>
      </p:sp>
      <p:sp>
        <p:nvSpPr>
          <p:cNvPr id="4" name="Date Placeholder 3">
            <a:extLst>
              <a:ext uri="{FF2B5EF4-FFF2-40B4-BE49-F238E27FC236}">
                <a16:creationId xmlns:a16="http://schemas.microsoft.com/office/drawing/2014/main" id="{F9CA2C0A-0C2B-4B5A-B14F-B010C8B093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AUGUST 2022</a:t>
            </a:r>
          </a:p>
        </p:txBody>
      </p:sp>
    </p:spTree>
    <p:extLst>
      <p:ext uri="{BB962C8B-B14F-4D97-AF65-F5344CB8AC3E}">
        <p14:creationId xmlns:p14="http://schemas.microsoft.com/office/powerpoint/2010/main" val="292209501"/>
      </p:ext>
    </p:extLst>
  </p:cSld>
  <p:clrMap bg1="lt1" tx1="dk1" bg2="lt2" tx2="dk2" accent1="accent1" accent2="accent2" accent3="accent3" accent4="accent4" accent5="accent5" accent6="accent6" hlink="hlink" folHlink="folHlink"/>
  <p:sldLayoutIdLst>
    <p:sldLayoutId id="2147483650" r:id="rId1"/>
    <p:sldLayoutId id="2147483649" r:id="rId2"/>
  </p:sldLayoutIdLst>
  <p:hf hdr="0"/>
  <p:txStyles>
    <p:titleStyle>
      <a:lvl1pPr algn="l" defTabSz="914400" rtl="0" eaLnBrk="1" latinLnBrk="0" hangingPunct="1">
        <a:lnSpc>
          <a:spcPct val="90000"/>
        </a:lnSpc>
        <a:spcBef>
          <a:spcPct val="0"/>
        </a:spcBef>
        <a:buNone/>
        <a:defRPr sz="4000" b="1" i="0" kern="1200" baseline="0">
          <a:solidFill>
            <a:schemeClr val="tx1"/>
          </a:solidFill>
          <a:effectLst>
            <a:outerShdw blurRad="50800" dist="38100" dir="2700000" algn="tl" rotWithShape="0">
              <a:prstClr val="black">
                <a:alpha val="40000"/>
              </a:prstClr>
            </a:outerShdw>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health.ny.gov/professionals/diseases/reporting/communicabl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cdc.gov/mmwr/preview/mmwrhtml/rr5708a1.ht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a:extLst>
              <a:ext uri="{FF2B5EF4-FFF2-40B4-BE49-F238E27FC236}">
                <a16:creationId xmlns:a16="http://schemas.microsoft.com/office/drawing/2014/main" id="{D2A4328F-46B1-4229-B077-31783946341A}"/>
              </a:ext>
            </a:extLst>
          </p:cNvPr>
          <p:cNvSpPr txBox="1">
            <a:spLocks/>
          </p:cNvSpPr>
          <p:nvPr/>
        </p:nvSpPr>
        <p:spPr>
          <a:xfrm>
            <a:off x="1441501" y="2419316"/>
            <a:ext cx="9144000" cy="2210873"/>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Aft>
                <a:spcPts val="1800"/>
              </a:spcAft>
              <a:buNone/>
            </a:pPr>
            <a:r>
              <a:rPr lang="en-US" sz="5400" dirty="0">
                <a:effectLst>
                  <a:outerShdw blurRad="38100" dist="38100" dir="2700000" algn="tl">
                    <a:srgbClr val="000000">
                      <a:alpha val="43137"/>
                    </a:srgbClr>
                  </a:outerShdw>
                </a:effectLst>
              </a:rPr>
              <a:t>Prevention and Management of</a:t>
            </a:r>
            <a:br>
              <a:rPr lang="en-US" sz="5400" dirty="0">
                <a:effectLst>
                  <a:outerShdw blurRad="38100" dist="38100" dir="2700000" algn="tl">
                    <a:srgbClr val="000000">
                      <a:alpha val="43137"/>
                    </a:srgbClr>
                  </a:outerShdw>
                </a:effectLst>
              </a:rPr>
            </a:br>
            <a:r>
              <a:rPr lang="en-US" sz="5400" dirty="0">
                <a:effectLst>
                  <a:outerShdw blurRad="38100" dist="38100" dir="2700000" algn="tl">
                    <a:srgbClr val="000000">
                      <a:alpha val="43137"/>
                    </a:srgbClr>
                  </a:outerShdw>
                </a:effectLst>
              </a:rPr>
              <a:t>Hepatitis B Virus Infection</a:t>
            </a:r>
            <a:br>
              <a:rPr lang="en-US" sz="5400" dirty="0">
                <a:effectLst>
                  <a:outerShdw blurRad="38100" dist="38100" dir="2700000" algn="tl">
                    <a:srgbClr val="000000">
                      <a:alpha val="43137"/>
                    </a:srgbClr>
                  </a:outerShdw>
                </a:effectLst>
              </a:rPr>
            </a:br>
            <a:r>
              <a:rPr lang="en-US" sz="5400" dirty="0">
                <a:effectLst>
                  <a:outerShdw blurRad="38100" dist="38100" dir="2700000" algn="tl">
                    <a:srgbClr val="000000">
                      <a:alpha val="43137"/>
                    </a:srgbClr>
                  </a:outerShdw>
                </a:effectLst>
              </a:rPr>
              <a:t>in Adults With HIV</a:t>
            </a:r>
          </a:p>
          <a:p>
            <a:pPr marL="0" indent="0" algn="ctr">
              <a:buNone/>
            </a:pPr>
            <a:r>
              <a:rPr lang="en-US" sz="4800" dirty="0">
                <a:solidFill>
                  <a:srgbClr val="331F44"/>
                </a:solidFill>
              </a:rPr>
              <a:t>www.hivguidelines.org</a:t>
            </a:r>
          </a:p>
          <a:p>
            <a:pPr marL="0" indent="0">
              <a:buNone/>
            </a:pPr>
            <a:endParaRPr lang="en-US" sz="4800" dirty="0">
              <a:latin typeface="+mj-lt"/>
            </a:endParaRPr>
          </a:p>
        </p:txBody>
      </p:sp>
      <p:sp>
        <p:nvSpPr>
          <p:cNvPr id="2" name="Date Placeholder 1">
            <a:extLst>
              <a:ext uri="{FF2B5EF4-FFF2-40B4-BE49-F238E27FC236}">
                <a16:creationId xmlns:a16="http://schemas.microsoft.com/office/drawing/2014/main" id="{52607920-6DE4-47D0-8A04-982D67867674}"/>
              </a:ext>
            </a:extLst>
          </p:cNvPr>
          <p:cNvSpPr>
            <a:spLocks noGrp="1"/>
          </p:cNvSpPr>
          <p:nvPr>
            <p:ph type="dt" sz="half" idx="2"/>
          </p:nvPr>
        </p:nvSpPr>
        <p:spPr>
          <a:xfrm>
            <a:off x="838200" y="6356350"/>
            <a:ext cx="2743200" cy="365125"/>
          </a:xfrm>
          <a:prstGeom prst="rect">
            <a:avLst/>
          </a:prstGeom>
        </p:spPr>
        <p:txBody>
          <a:bodyPr/>
          <a:lstStyle/>
          <a:p>
            <a:r>
              <a:rPr lang="en-US" sz="1200" dirty="0">
                <a:solidFill>
                  <a:schemeClr val="bg1">
                    <a:lumMod val="50000"/>
                  </a:schemeClr>
                </a:solidFill>
              </a:rPr>
              <a:t>AUGUST 2022</a:t>
            </a:r>
          </a:p>
        </p:txBody>
      </p:sp>
      <p:sp>
        <p:nvSpPr>
          <p:cNvPr id="3" name="Footer Placeholder 2">
            <a:extLst>
              <a:ext uri="{FF2B5EF4-FFF2-40B4-BE49-F238E27FC236}">
                <a16:creationId xmlns:a16="http://schemas.microsoft.com/office/drawing/2014/main" id="{91F37E02-385B-4CEC-806B-9AEBB752A99D}"/>
              </a:ext>
            </a:extLst>
          </p:cNvPr>
          <p:cNvSpPr>
            <a:spLocks noGrp="1"/>
          </p:cNvSpPr>
          <p:nvPr>
            <p:ph type="ftr" sz="quarter" idx="11"/>
          </p:nvPr>
        </p:nvSpPr>
        <p:spPr>
          <a:xfrm>
            <a:off x="4038600" y="6356350"/>
            <a:ext cx="4114800" cy="365125"/>
          </a:xfrm>
        </p:spPr>
        <p:txBody>
          <a:bodyPr/>
          <a:lstStyle/>
          <a:p>
            <a:r>
              <a:rPr lang="en-US" dirty="0"/>
              <a:t>NYSDOH AIDS Institute Clinical Guidelines Program</a:t>
            </a:r>
          </a:p>
        </p:txBody>
      </p:sp>
    </p:spTree>
    <p:extLst>
      <p:ext uri="{BB962C8B-B14F-4D97-AF65-F5344CB8AC3E}">
        <p14:creationId xmlns:p14="http://schemas.microsoft.com/office/powerpoint/2010/main" val="69865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FD38D-AB22-4397-8FE2-E64EFA09BFCC}"/>
              </a:ext>
            </a:extLst>
          </p:cNvPr>
          <p:cNvSpPr>
            <a:spLocks noGrp="1"/>
          </p:cNvSpPr>
          <p:nvPr>
            <p:ph type="title"/>
          </p:nvPr>
        </p:nvSpPr>
        <p:spPr/>
        <p:txBody>
          <a:bodyPr/>
          <a:lstStyle/>
          <a:p>
            <a:r>
              <a:rPr lang="en-US" dirty="0"/>
              <a:t>Recommendations:</a:t>
            </a:r>
            <a:br>
              <a:rPr lang="en-US" dirty="0"/>
            </a:br>
            <a:r>
              <a:rPr lang="en-US" dirty="0"/>
              <a:t>Transmission Prevention</a:t>
            </a:r>
          </a:p>
        </p:txBody>
      </p:sp>
      <p:sp>
        <p:nvSpPr>
          <p:cNvPr id="3" name="Content Placeholder 2">
            <a:extLst>
              <a:ext uri="{FF2B5EF4-FFF2-40B4-BE49-F238E27FC236}">
                <a16:creationId xmlns:a16="http://schemas.microsoft.com/office/drawing/2014/main" id="{238A37FA-8273-4328-AD50-1741A55EAEF8}"/>
              </a:ext>
            </a:extLst>
          </p:cNvPr>
          <p:cNvSpPr>
            <a:spLocks noGrp="1"/>
          </p:cNvSpPr>
          <p:nvPr>
            <p:ph idx="1"/>
          </p:nvPr>
        </p:nvSpPr>
        <p:spPr/>
        <p:txBody>
          <a:bodyPr/>
          <a:lstStyle/>
          <a:p>
            <a:r>
              <a:rPr lang="en-US" dirty="0"/>
              <a:t>Clinicians should advise patients who have a positive HBsAg test result that they can transmit HBV (A*) and encourage sexually active patients to use effective barrier protection to reduce the risk of HBV transmission. (A2†)</a:t>
            </a:r>
          </a:p>
          <a:p>
            <a:r>
              <a:rPr lang="en-US" dirty="0"/>
              <a:t>Clinicians should inform patients with HBV that their household contacts should be vaccinated and counsel the patients to avoid sharing items such as razors or toothbrushes that could expose others to HBV-contaminated blood. (A2†)</a:t>
            </a:r>
          </a:p>
          <a:p>
            <a:r>
              <a:rPr lang="en-US" dirty="0"/>
              <a:t>For individuals who inject drugs, clinicians should offer or refer for substance use treatment, ensure access to clean needles and syringes, and provide harm reduction counseling. (A2†)</a:t>
            </a:r>
          </a:p>
        </p:txBody>
      </p:sp>
      <p:sp>
        <p:nvSpPr>
          <p:cNvPr id="4" name="Footer Placeholder 3">
            <a:extLst>
              <a:ext uri="{FF2B5EF4-FFF2-40B4-BE49-F238E27FC236}">
                <a16:creationId xmlns:a16="http://schemas.microsoft.com/office/drawing/2014/main" id="{E8F8D9B1-834B-41B6-83F3-0AF115E646B6}"/>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D38582EE-A037-49EE-A3E4-D4888A638CBF}"/>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B83E190E-3A2B-4ABD-9294-445F75295374}"/>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14863719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3EE9A-FA01-436E-A8B1-BCF83E426500}"/>
              </a:ext>
            </a:extLst>
          </p:cNvPr>
          <p:cNvSpPr>
            <a:spLocks noGrp="1"/>
          </p:cNvSpPr>
          <p:nvPr>
            <p:ph type="title"/>
          </p:nvPr>
        </p:nvSpPr>
        <p:spPr>
          <a:xfrm>
            <a:off x="838200" y="136525"/>
            <a:ext cx="9717505" cy="1844675"/>
          </a:xfrm>
        </p:spPr>
        <p:txBody>
          <a:bodyPr>
            <a:normAutofit fontScale="90000"/>
          </a:bodyPr>
          <a:lstStyle/>
          <a:p>
            <a:r>
              <a:rPr lang="en-US" sz="3600" dirty="0"/>
              <a:t>Algorithm for HBV</a:t>
            </a:r>
            <a:br>
              <a:rPr lang="en-US" sz="3600" dirty="0"/>
            </a:br>
            <a:r>
              <a:rPr lang="en-US" sz="3600" dirty="0"/>
              <a:t>Screening and </a:t>
            </a:r>
            <a:br>
              <a:rPr lang="en-US" sz="3600" dirty="0"/>
            </a:br>
            <a:r>
              <a:rPr lang="en-US" sz="3600" dirty="0"/>
              <a:t>Vaccination in </a:t>
            </a:r>
            <a:br>
              <a:rPr lang="en-US" sz="3600" dirty="0"/>
            </a:br>
            <a:r>
              <a:rPr lang="en-US" sz="3600" dirty="0"/>
              <a:t>Patients With HIV</a:t>
            </a:r>
          </a:p>
        </p:txBody>
      </p:sp>
      <p:sp>
        <p:nvSpPr>
          <p:cNvPr id="3" name="Content Placeholder 2">
            <a:extLst>
              <a:ext uri="{FF2B5EF4-FFF2-40B4-BE49-F238E27FC236}">
                <a16:creationId xmlns:a16="http://schemas.microsoft.com/office/drawing/2014/main" id="{4AE742C2-5C48-4B40-B0E9-D82C7A35D960}"/>
              </a:ext>
            </a:extLst>
          </p:cNvPr>
          <p:cNvSpPr>
            <a:spLocks noGrp="1"/>
          </p:cNvSpPr>
          <p:nvPr>
            <p:ph idx="1"/>
          </p:nvPr>
        </p:nvSpPr>
        <p:spPr>
          <a:xfrm>
            <a:off x="838200" y="2157663"/>
            <a:ext cx="3525253" cy="4019300"/>
          </a:xfrm>
        </p:spPr>
        <p:txBody>
          <a:bodyPr anchor="b">
            <a:normAutofit fontScale="55000" lnSpcReduction="20000"/>
          </a:bodyPr>
          <a:lstStyle/>
          <a:p>
            <a:pPr>
              <a:buFont typeface="+mj-lt"/>
              <a:buAutoNum type="alphaLcPeriod"/>
            </a:pPr>
            <a:r>
              <a:rPr lang="en-US" dirty="0"/>
              <a:t>In patients with positive anti-HBc, negative anti-HBs, and negative HBsAg test results, vaccinate with 1 standard dose of HBV vaccine and check anti-HBs titer after 8 weeks. If titer is &lt;100 </a:t>
            </a:r>
            <a:r>
              <a:rPr lang="en-US" dirty="0" err="1"/>
              <a:t>mlU</a:t>
            </a:r>
            <a:r>
              <a:rPr lang="en-US" dirty="0"/>
              <a:t>/mL, complete remaining doses in the vaccine series and recheck titer 8 weeks after the last vaccine.</a:t>
            </a:r>
          </a:p>
          <a:p>
            <a:pPr>
              <a:buFont typeface="+mj-lt"/>
              <a:buAutoNum type="alphaLcPeriod"/>
            </a:pPr>
            <a:r>
              <a:rPr lang="en-US" dirty="0"/>
              <a:t>In patients with anti-HBs levels &lt;10 </a:t>
            </a:r>
            <a:r>
              <a:rPr lang="en-US" dirty="0" err="1"/>
              <a:t>mlU</a:t>
            </a:r>
            <a:r>
              <a:rPr lang="en-US" dirty="0"/>
              <a:t>/mL (vaccine nonresponse), revaccination is recommended with the Heplisav-B vaccine series or a double dose of the vaccine series previously administered.</a:t>
            </a:r>
          </a:p>
          <a:p>
            <a:pPr>
              <a:buFont typeface="+mj-lt"/>
              <a:buAutoNum type="alphaLcPeriod"/>
            </a:pPr>
            <a:r>
              <a:rPr lang="en-US" dirty="0"/>
              <a:t>A patient who is negative for all serologies and who does not respond to revaccination may have a primary nonresponse or chronic infection. HBV DNA testing may be used to detect the presence of chronic HBV infection.</a:t>
            </a:r>
          </a:p>
        </p:txBody>
      </p:sp>
      <p:sp>
        <p:nvSpPr>
          <p:cNvPr id="4" name="Footer Placeholder 3">
            <a:extLst>
              <a:ext uri="{FF2B5EF4-FFF2-40B4-BE49-F238E27FC236}">
                <a16:creationId xmlns:a16="http://schemas.microsoft.com/office/drawing/2014/main" id="{3150CF9F-DEE4-415D-A765-6046BDEC6AF5}"/>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BEB03685-9D5F-4700-9E46-E22A8766F749}"/>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B2F63D43-9760-446A-B1F7-0115C6A6C215}"/>
              </a:ext>
            </a:extLst>
          </p:cNvPr>
          <p:cNvSpPr>
            <a:spLocks noGrp="1"/>
          </p:cNvSpPr>
          <p:nvPr>
            <p:ph type="dt" sz="half" idx="2"/>
          </p:nvPr>
        </p:nvSpPr>
        <p:spPr/>
        <p:txBody>
          <a:bodyPr/>
          <a:lstStyle/>
          <a:p>
            <a:r>
              <a:rPr lang="en-US"/>
              <a:t>AUGUST 2022</a:t>
            </a:r>
            <a:endParaRPr lang="en-US" dirty="0"/>
          </a:p>
        </p:txBody>
      </p:sp>
      <p:pic>
        <p:nvPicPr>
          <p:cNvPr id="2050" name="Picture 2" descr="Figure 2: Algorithm for HBV Screening and Vaccination in Patients With HIV">
            <a:extLst>
              <a:ext uri="{FF2B5EF4-FFF2-40B4-BE49-F238E27FC236}">
                <a16:creationId xmlns:a16="http://schemas.microsoft.com/office/drawing/2014/main" id="{668DE3C7-D57E-4385-BA1B-844F4FAC986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47937" y="135649"/>
            <a:ext cx="5898146" cy="62207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51699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802A3-8B87-434F-BFCD-63B04DC0F8B7}"/>
              </a:ext>
            </a:extLst>
          </p:cNvPr>
          <p:cNvSpPr>
            <a:spLocks noGrp="1"/>
          </p:cNvSpPr>
          <p:nvPr>
            <p:ph type="title"/>
          </p:nvPr>
        </p:nvSpPr>
        <p:spPr/>
        <p:txBody>
          <a:bodyPr/>
          <a:lstStyle/>
          <a:p>
            <a:r>
              <a:rPr lang="en-US" dirty="0"/>
              <a:t>Recommendations:</a:t>
            </a:r>
            <a:br>
              <a:rPr lang="en-US" dirty="0"/>
            </a:br>
            <a:r>
              <a:rPr lang="en-US" dirty="0"/>
              <a:t>Primary Vaccination</a:t>
            </a:r>
          </a:p>
        </p:txBody>
      </p:sp>
      <p:sp>
        <p:nvSpPr>
          <p:cNvPr id="3" name="Content Placeholder 2">
            <a:extLst>
              <a:ext uri="{FF2B5EF4-FFF2-40B4-BE49-F238E27FC236}">
                <a16:creationId xmlns:a16="http://schemas.microsoft.com/office/drawing/2014/main" id="{A80469C0-167F-4030-8B1B-837B93BD7A5B}"/>
              </a:ext>
            </a:extLst>
          </p:cNvPr>
          <p:cNvSpPr>
            <a:spLocks noGrp="1"/>
          </p:cNvSpPr>
          <p:nvPr>
            <p:ph idx="1"/>
          </p:nvPr>
        </p:nvSpPr>
        <p:spPr/>
        <p:txBody>
          <a:bodyPr>
            <a:normAutofit fontScale="70000" lnSpcReduction="20000"/>
          </a:bodyPr>
          <a:lstStyle/>
          <a:p>
            <a:r>
              <a:rPr lang="en-US" dirty="0"/>
              <a:t>Clinicians should offer HBV vaccination with the 3-dose Engerix-B or Recombivax HB vaccine series (A1) or the 2-dose Heplisav-B vaccine series (A2†) to patients with negative test results for HBsAg, anti-HBs, and anti-HBc.</a:t>
            </a:r>
          </a:p>
          <a:p>
            <a:r>
              <a:rPr lang="en-US" dirty="0"/>
              <a:t>Clinicians should not defer initial HBV vaccination in patients with a CD4 count &lt;200 cells/mm</a:t>
            </a:r>
            <a:r>
              <a:rPr lang="en-US" baseline="30000" dirty="0"/>
              <a:t>3</a:t>
            </a:r>
            <a:r>
              <a:rPr lang="en-US" dirty="0"/>
              <a:t> who are at risk for HBV infection. (A2)</a:t>
            </a:r>
          </a:p>
          <a:p>
            <a:r>
              <a:rPr lang="en-US" dirty="0"/>
              <a:t>Clinicians should repeat anti-HBs testing 4 to 16 weeks, based on the patient’s visit schedule, after completion of the vaccination series to ensure immunity (anti-HBs ≥10 </a:t>
            </a:r>
            <a:r>
              <a:rPr lang="en-US" dirty="0" err="1"/>
              <a:t>mIU</a:t>
            </a:r>
            <a:r>
              <a:rPr lang="en-US" dirty="0"/>
              <a:t>/mL). (A3)</a:t>
            </a:r>
          </a:p>
          <a:p>
            <a:r>
              <a:rPr lang="en-US" dirty="0"/>
              <a:t>In a patient with negative HBsAg, negative anti-HBs, and positive anti-HBc test results (isolated anti-HBc positive), the clinician should offer a 1-time dose of HBV vaccine. (A2)</a:t>
            </a:r>
          </a:p>
          <a:p>
            <a:pPr lvl="1"/>
            <a:r>
              <a:rPr lang="en-US" dirty="0"/>
              <a:t>Repeat anti-HBs testing 8 weeks after vaccination, and if the anti-HBs titer is &lt;100 </a:t>
            </a:r>
            <a:r>
              <a:rPr lang="en-US" dirty="0" err="1"/>
              <a:t>mIU</a:t>
            </a:r>
            <a:r>
              <a:rPr lang="en-US" dirty="0"/>
              <a:t>/mL, complete the HBV vaccine series and repeat anti-HBs testing 8 weeks after the last vaccine. (A2)</a:t>
            </a:r>
          </a:p>
          <a:p>
            <a:pPr lvl="1"/>
            <a:r>
              <a:rPr lang="en-US" dirty="0"/>
              <a:t>If vaccination is refused or if follow-up anti-HBs titer testing cannot be assured, perform HBV DNA testing to evaluate for occult HBV infection. (A2)</a:t>
            </a:r>
          </a:p>
          <a:p>
            <a:r>
              <a:rPr lang="en-US" dirty="0"/>
              <a:t>Clinicians should not defer initial vaccination or revaccination in pregnant patients with HIV who do not have immunity to HBV. (A3)</a:t>
            </a:r>
          </a:p>
        </p:txBody>
      </p:sp>
      <p:sp>
        <p:nvSpPr>
          <p:cNvPr id="4" name="Footer Placeholder 3">
            <a:extLst>
              <a:ext uri="{FF2B5EF4-FFF2-40B4-BE49-F238E27FC236}">
                <a16:creationId xmlns:a16="http://schemas.microsoft.com/office/drawing/2014/main" id="{9D67B9C4-598F-464A-AA15-E0EC3F167194}"/>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1983B850-AE53-4945-9600-BB3C55CEBCA8}"/>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59452B4C-3A0B-4FC3-80AF-97D9894DB627}"/>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37850069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B8AA58-B184-4E6E-AB11-82705C742BD1}"/>
              </a:ext>
            </a:extLst>
          </p:cNvPr>
          <p:cNvSpPr>
            <a:spLocks noGrp="1"/>
          </p:cNvSpPr>
          <p:nvPr>
            <p:ph type="title"/>
          </p:nvPr>
        </p:nvSpPr>
        <p:spPr/>
        <p:txBody>
          <a:bodyPr/>
          <a:lstStyle/>
          <a:p>
            <a:r>
              <a:rPr lang="en-US" dirty="0"/>
              <a:t>HBV Vaccine Dosing Schedule</a:t>
            </a:r>
          </a:p>
        </p:txBody>
      </p:sp>
      <p:graphicFrame>
        <p:nvGraphicFramePr>
          <p:cNvPr id="7" name="Content Placeholder 6">
            <a:extLst>
              <a:ext uri="{FF2B5EF4-FFF2-40B4-BE49-F238E27FC236}">
                <a16:creationId xmlns:a16="http://schemas.microsoft.com/office/drawing/2014/main" id="{2612CABA-DED0-41EB-A23A-5F155B3A6A52}"/>
              </a:ext>
            </a:extLst>
          </p:cNvPr>
          <p:cNvGraphicFramePr>
            <a:graphicFrameLocks noGrp="1"/>
          </p:cNvGraphicFramePr>
          <p:nvPr>
            <p:ph idx="1"/>
            <p:extLst>
              <p:ext uri="{D42A27DB-BD31-4B8C-83A1-F6EECF244321}">
                <p14:modId xmlns:p14="http://schemas.microsoft.com/office/powerpoint/2010/main" val="1031725638"/>
              </p:ext>
            </p:extLst>
          </p:nvPr>
        </p:nvGraphicFramePr>
        <p:xfrm>
          <a:off x="838200" y="1315036"/>
          <a:ext cx="10515600" cy="4942840"/>
        </p:xfrm>
        <a:graphic>
          <a:graphicData uri="http://schemas.openxmlformats.org/drawingml/2006/table">
            <a:tbl>
              <a:tblPr firstRow="1" bandRow="1">
                <a:tableStyleId>{5940675A-B579-460E-94D1-54222C63F5DA}</a:tableStyleId>
              </a:tblPr>
              <a:tblGrid>
                <a:gridCol w="1632284">
                  <a:extLst>
                    <a:ext uri="{9D8B030D-6E8A-4147-A177-3AD203B41FA5}">
                      <a16:colId xmlns:a16="http://schemas.microsoft.com/office/drawing/2014/main" val="4071664818"/>
                    </a:ext>
                  </a:extLst>
                </a:gridCol>
                <a:gridCol w="5378116">
                  <a:extLst>
                    <a:ext uri="{9D8B030D-6E8A-4147-A177-3AD203B41FA5}">
                      <a16:colId xmlns:a16="http://schemas.microsoft.com/office/drawing/2014/main" val="4207357604"/>
                    </a:ext>
                  </a:extLst>
                </a:gridCol>
                <a:gridCol w="3505200">
                  <a:extLst>
                    <a:ext uri="{9D8B030D-6E8A-4147-A177-3AD203B41FA5}">
                      <a16:colId xmlns:a16="http://schemas.microsoft.com/office/drawing/2014/main" val="788332129"/>
                    </a:ext>
                  </a:extLst>
                </a:gridCol>
              </a:tblGrid>
              <a:tr h="370840">
                <a:tc>
                  <a:txBody>
                    <a:bodyPr/>
                    <a:lstStyle/>
                    <a:p>
                      <a:r>
                        <a:rPr lang="en-US" b="1" dirty="0">
                          <a:solidFill>
                            <a:schemeClr val="bg1"/>
                          </a:solidFill>
                        </a:rPr>
                        <a:t>Vaccine</a:t>
                      </a:r>
                    </a:p>
                  </a:txBody>
                  <a:tcPr>
                    <a:solidFill>
                      <a:srgbClr val="523178"/>
                    </a:solidFill>
                  </a:tcPr>
                </a:tc>
                <a:tc>
                  <a:txBody>
                    <a:bodyPr/>
                    <a:lstStyle/>
                    <a:p>
                      <a:r>
                        <a:rPr lang="en-US" b="1" dirty="0">
                          <a:solidFill>
                            <a:schemeClr val="bg1"/>
                          </a:solidFill>
                        </a:rPr>
                        <a:t>Dosing</a:t>
                      </a:r>
                    </a:p>
                  </a:txBody>
                  <a:tcPr>
                    <a:solidFill>
                      <a:srgbClr val="523178"/>
                    </a:solidFill>
                  </a:tcPr>
                </a:tc>
                <a:tc>
                  <a:txBody>
                    <a:bodyPr/>
                    <a:lstStyle/>
                    <a:p>
                      <a:r>
                        <a:rPr lang="en-US" b="1" dirty="0">
                          <a:solidFill>
                            <a:schemeClr val="bg1"/>
                          </a:solidFill>
                        </a:rPr>
                        <a:t>Notes</a:t>
                      </a:r>
                    </a:p>
                  </a:txBody>
                  <a:tcPr>
                    <a:solidFill>
                      <a:srgbClr val="523178"/>
                    </a:solidFill>
                  </a:tcPr>
                </a:tc>
                <a:extLst>
                  <a:ext uri="{0D108BD9-81ED-4DB2-BD59-A6C34878D82A}">
                    <a16:rowId xmlns:a16="http://schemas.microsoft.com/office/drawing/2014/main" val="4136377489"/>
                  </a:ext>
                </a:extLst>
              </a:tr>
              <a:tr h="370840">
                <a:tc>
                  <a:txBody>
                    <a:bodyPr/>
                    <a:lstStyle/>
                    <a:p>
                      <a:pPr marL="0" indent="0">
                        <a:buFont typeface="Arial" panose="020B0604020202020204" pitchFamily="34" charset="0"/>
                        <a:buNone/>
                      </a:pPr>
                      <a:r>
                        <a:rPr lang="en-US" dirty="0"/>
                        <a:t>Engerix-B</a:t>
                      </a:r>
                    </a:p>
                  </a:txBody>
                  <a:tcPr/>
                </a:tc>
                <a:tc>
                  <a:txBody>
                    <a:bodyPr/>
                    <a:lstStyle/>
                    <a:p>
                      <a:pPr marL="0" indent="0">
                        <a:buFont typeface="Arial" panose="020B0604020202020204" pitchFamily="34" charset="0"/>
                        <a:buNone/>
                      </a:pPr>
                      <a:r>
                        <a:rPr lang="en-US" b="1" dirty="0"/>
                        <a:t>Single dose:</a:t>
                      </a:r>
                      <a:r>
                        <a:rPr lang="en-US" dirty="0"/>
                        <a:t> 20 µg as one 1 mL dose containing 20 µg/mL vaccine administered as follows:</a:t>
                      </a:r>
                    </a:p>
                    <a:p>
                      <a:pPr marL="137160" indent="-137160">
                        <a:buFont typeface="Arial" panose="020B0604020202020204" pitchFamily="34" charset="0"/>
                        <a:buChar char="•"/>
                      </a:pPr>
                      <a:r>
                        <a:rPr lang="en-US" dirty="0"/>
                        <a:t>3 IM injections at weeks 0, 4, and 24 </a:t>
                      </a:r>
                      <a:r>
                        <a:rPr lang="en-US" b="1" i="1" dirty="0"/>
                        <a:t>OR</a:t>
                      </a:r>
                    </a:p>
                    <a:p>
                      <a:pPr marL="137160" indent="-137160">
                        <a:buFont typeface="Arial" panose="020B0604020202020204" pitchFamily="34" charset="0"/>
                        <a:buChar char="•"/>
                      </a:pPr>
                      <a:r>
                        <a:rPr lang="en-US" dirty="0"/>
                        <a:t>4 IM injections at weeks 0, 4, 8, and 24</a:t>
                      </a:r>
                    </a:p>
                    <a:p>
                      <a:pPr marL="0" indent="0">
                        <a:buFont typeface="Arial" panose="020B0604020202020204" pitchFamily="34" charset="0"/>
                        <a:buNone/>
                      </a:pPr>
                      <a:r>
                        <a:rPr lang="en-US" b="1" dirty="0"/>
                        <a:t>Double dose:</a:t>
                      </a:r>
                      <a:r>
                        <a:rPr lang="en-US" dirty="0"/>
                        <a:t> 40 µg as two 1 mL doses of 20 µg/mL vaccine administered as follows:</a:t>
                      </a:r>
                    </a:p>
                    <a:p>
                      <a:pPr marL="137160" indent="-137160">
                        <a:buFont typeface="Arial" panose="020B0604020202020204" pitchFamily="34" charset="0"/>
                        <a:buChar char="•"/>
                      </a:pPr>
                      <a:r>
                        <a:rPr lang="en-US" dirty="0"/>
                        <a:t>3 IM injections at weeks 0, 4, and 24 </a:t>
                      </a:r>
                      <a:r>
                        <a:rPr lang="en-US" b="1" i="1" dirty="0"/>
                        <a:t>OR</a:t>
                      </a:r>
                    </a:p>
                    <a:p>
                      <a:pPr marL="137160" indent="-137160">
                        <a:buFont typeface="Arial" panose="020B0604020202020204" pitchFamily="34" charset="0"/>
                        <a:buChar char="•"/>
                      </a:pPr>
                      <a:r>
                        <a:rPr lang="en-US" dirty="0"/>
                        <a:t>4 IM injections at weeks 0, 4, 8, and 24</a:t>
                      </a:r>
                    </a:p>
                  </a:txBody>
                  <a:tcPr/>
                </a:tc>
                <a:tc>
                  <a:txBody>
                    <a:bodyPr/>
                    <a:lstStyle/>
                    <a:p>
                      <a:pPr marL="0" indent="0">
                        <a:buFont typeface="Arial" panose="020B0604020202020204" pitchFamily="34" charset="0"/>
                        <a:buNone/>
                      </a:pPr>
                      <a:r>
                        <a:rPr lang="en-US" b="1" dirty="0"/>
                        <a:t>Patients with ESRD or other immunocompromising conditions:</a:t>
                      </a:r>
                      <a:r>
                        <a:rPr lang="en-US" dirty="0"/>
                        <a:t> 40 µg/mL as two 1 mL doses of 20 µg/mL vaccine administered in 3 IM injections at weeks 0, 4, 8, and 24</a:t>
                      </a:r>
                    </a:p>
                  </a:txBody>
                  <a:tcPr/>
                </a:tc>
                <a:extLst>
                  <a:ext uri="{0D108BD9-81ED-4DB2-BD59-A6C34878D82A}">
                    <a16:rowId xmlns:a16="http://schemas.microsoft.com/office/drawing/2014/main" val="1782734727"/>
                  </a:ext>
                </a:extLst>
              </a:tr>
              <a:tr h="370840">
                <a:tc>
                  <a:txBody>
                    <a:bodyPr/>
                    <a:lstStyle/>
                    <a:p>
                      <a:pPr marL="0" indent="0">
                        <a:buFont typeface="Arial" panose="020B0604020202020204" pitchFamily="34" charset="0"/>
                        <a:buNone/>
                      </a:pPr>
                      <a:r>
                        <a:rPr lang="en-US" dirty="0"/>
                        <a:t>Recombivax HB</a:t>
                      </a:r>
                    </a:p>
                  </a:txBody>
                  <a:tcPr/>
                </a:tc>
                <a:tc>
                  <a:txBody>
                    <a:bodyPr/>
                    <a:lstStyle/>
                    <a:p>
                      <a:pPr marL="0" indent="0">
                        <a:buFont typeface="Arial" panose="020B0604020202020204" pitchFamily="34" charset="0"/>
                        <a:buNone/>
                      </a:pPr>
                      <a:r>
                        <a:rPr lang="en-US" b="1" dirty="0"/>
                        <a:t>Single dose: </a:t>
                      </a:r>
                      <a:r>
                        <a:rPr lang="en-US" dirty="0"/>
                        <a:t>10 µg as one 1 mL dose containing 10 µg/mL vaccine administered as follows:</a:t>
                      </a:r>
                    </a:p>
                    <a:p>
                      <a:pPr marL="137160" indent="-137160">
                        <a:buFont typeface="Arial" panose="020B0604020202020204" pitchFamily="34" charset="0"/>
                        <a:buChar char="•"/>
                      </a:pPr>
                      <a:r>
                        <a:rPr lang="en-US" dirty="0"/>
                        <a:t>3 IM injections at weeks 0, 4, and 24 </a:t>
                      </a:r>
                      <a:r>
                        <a:rPr lang="en-US" b="1" i="1" dirty="0"/>
                        <a:t>OR</a:t>
                      </a:r>
                    </a:p>
                    <a:p>
                      <a:pPr marL="137160" indent="-137160">
                        <a:buFont typeface="Arial" panose="020B0604020202020204" pitchFamily="34" charset="0"/>
                        <a:buChar char="•"/>
                      </a:pPr>
                      <a:r>
                        <a:rPr lang="en-US" dirty="0"/>
                        <a:t>4 IM injections at weeks 0, 4, 8, and 24</a:t>
                      </a:r>
                    </a:p>
                    <a:p>
                      <a:pPr marL="0" indent="0">
                        <a:buFont typeface="Arial" panose="020B0604020202020204" pitchFamily="34" charset="0"/>
                        <a:buNone/>
                      </a:pPr>
                      <a:r>
                        <a:rPr lang="en-US" b="1" dirty="0"/>
                        <a:t>Double dose:</a:t>
                      </a:r>
                      <a:r>
                        <a:rPr lang="en-US" dirty="0"/>
                        <a:t> 20 µg as two 1 mL doses containing 10 µg/mL vaccine administered as follows:</a:t>
                      </a:r>
                    </a:p>
                    <a:p>
                      <a:pPr marL="137160" indent="-137160">
                        <a:buFont typeface="Arial" panose="020B0604020202020204" pitchFamily="34" charset="0"/>
                        <a:buChar char="•"/>
                      </a:pPr>
                      <a:r>
                        <a:rPr lang="en-US" dirty="0"/>
                        <a:t>3 IM injections at weeks 0, 4, and 24 </a:t>
                      </a:r>
                      <a:r>
                        <a:rPr lang="en-US" b="1" i="1" dirty="0"/>
                        <a:t>OR</a:t>
                      </a:r>
                    </a:p>
                    <a:p>
                      <a:pPr marL="137160" indent="-137160">
                        <a:buFont typeface="Arial" panose="020B0604020202020204" pitchFamily="34" charset="0"/>
                        <a:buChar char="•"/>
                      </a:pPr>
                      <a:r>
                        <a:rPr lang="en-US" dirty="0"/>
                        <a:t>4 IM injections at weeks 0, 4, 8, and 24</a:t>
                      </a:r>
                    </a:p>
                  </a:txBody>
                  <a:tcPr/>
                </a:tc>
                <a:tc>
                  <a:txBody>
                    <a:bodyPr/>
                    <a:lstStyle/>
                    <a:p>
                      <a:pPr marL="0" indent="0">
                        <a:buFont typeface="Arial" panose="020B0604020202020204" pitchFamily="34" charset="0"/>
                        <a:buNone/>
                      </a:pPr>
                      <a:r>
                        <a:rPr lang="en-US" b="1" dirty="0"/>
                        <a:t>Patients with ESRD or other immunocompromising conditions: </a:t>
                      </a:r>
                      <a:r>
                        <a:rPr lang="en-US" dirty="0"/>
                        <a:t>40 µg/mL as 1 mL of higher-strength vaccine administered in 4 IM injections at weeks 0, 4, and 24</a:t>
                      </a:r>
                    </a:p>
                  </a:txBody>
                  <a:tcPr/>
                </a:tc>
                <a:extLst>
                  <a:ext uri="{0D108BD9-81ED-4DB2-BD59-A6C34878D82A}">
                    <a16:rowId xmlns:a16="http://schemas.microsoft.com/office/drawing/2014/main" val="1145761576"/>
                  </a:ext>
                </a:extLst>
              </a:tr>
            </a:tbl>
          </a:graphicData>
        </a:graphic>
      </p:graphicFrame>
      <p:sp>
        <p:nvSpPr>
          <p:cNvPr id="4" name="Footer Placeholder 3">
            <a:extLst>
              <a:ext uri="{FF2B5EF4-FFF2-40B4-BE49-F238E27FC236}">
                <a16:creationId xmlns:a16="http://schemas.microsoft.com/office/drawing/2014/main" id="{BBE07F09-ADFA-44B3-8E2C-D959437EE557}"/>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AB7C22EC-D7D4-43C3-81CA-C36CCD2084C1}"/>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B09EA02A-7A79-4FE8-BA91-0085E1E8EAFD}"/>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21621914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B8AA58-B184-4E6E-AB11-82705C742BD1}"/>
              </a:ext>
            </a:extLst>
          </p:cNvPr>
          <p:cNvSpPr>
            <a:spLocks noGrp="1"/>
          </p:cNvSpPr>
          <p:nvPr>
            <p:ph type="title"/>
          </p:nvPr>
        </p:nvSpPr>
        <p:spPr/>
        <p:txBody>
          <a:bodyPr/>
          <a:lstStyle/>
          <a:p>
            <a:r>
              <a:rPr lang="en-US" dirty="0"/>
              <a:t>HBV Vaccine Dosing Schedule, </a:t>
            </a:r>
            <a:r>
              <a:rPr lang="en-US" sz="2400" i="1" dirty="0"/>
              <a:t>continued</a:t>
            </a:r>
            <a:endParaRPr lang="en-US" i="1" dirty="0"/>
          </a:p>
        </p:txBody>
      </p:sp>
      <p:graphicFrame>
        <p:nvGraphicFramePr>
          <p:cNvPr id="7" name="Content Placeholder 6">
            <a:extLst>
              <a:ext uri="{FF2B5EF4-FFF2-40B4-BE49-F238E27FC236}">
                <a16:creationId xmlns:a16="http://schemas.microsoft.com/office/drawing/2014/main" id="{2612CABA-DED0-41EB-A23A-5F155B3A6A52}"/>
              </a:ext>
            </a:extLst>
          </p:cNvPr>
          <p:cNvGraphicFramePr>
            <a:graphicFrameLocks noGrp="1"/>
          </p:cNvGraphicFramePr>
          <p:nvPr>
            <p:ph idx="1"/>
            <p:extLst>
              <p:ext uri="{D42A27DB-BD31-4B8C-83A1-F6EECF244321}">
                <p14:modId xmlns:p14="http://schemas.microsoft.com/office/powerpoint/2010/main" val="3720741834"/>
              </p:ext>
            </p:extLst>
          </p:nvPr>
        </p:nvGraphicFramePr>
        <p:xfrm>
          <a:off x="838200" y="1315036"/>
          <a:ext cx="10515600" cy="2199640"/>
        </p:xfrm>
        <a:graphic>
          <a:graphicData uri="http://schemas.openxmlformats.org/drawingml/2006/table">
            <a:tbl>
              <a:tblPr firstRow="1" bandRow="1">
                <a:tableStyleId>{5940675A-B579-460E-94D1-54222C63F5DA}</a:tableStyleId>
              </a:tblPr>
              <a:tblGrid>
                <a:gridCol w="1632284">
                  <a:extLst>
                    <a:ext uri="{9D8B030D-6E8A-4147-A177-3AD203B41FA5}">
                      <a16:colId xmlns:a16="http://schemas.microsoft.com/office/drawing/2014/main" val="4071664818"/>
                    </a:ext>
                  </a:extLst>
                </a:gridCol>
                <a:gridCol w="5378116">
                  <a:extLst>
                    <a:ext uri="{9D8B030D-6E8A-4147-A177-3AD203B41FA5}">
                      <a16:colId xmlns:a16="http://schemas.microsoft.com/office/drawing/2014/main" val="4207357604"/>
                    </a:ext>
                  </a:extLst>
                </a:gridCol>
                <a:gridCol w="3505200">
                  <a:extLst>
                    <a:ext uri="{9D8B030D-6E8A-4147-A177-3AD203B41FA5}">
                      <a16:colId xmlns:a16="http://schemas.microsoft.com/office/drawing/2014/main" val="788332129"/>
                    </a:ext>
                  </a:extLst>
                </a:gridCol>
              </a:tblGrid>
              <a:tr h="370840">
                <a:tc>
                  <a:txBody>
                    <a:bodyPr/>
                    <a:lstStyle/>
                    <a:p>
                      <a:r>
                        <a:rPr lang="en-US" b="1" dirty="0">
                          <a:solidFill>
                            <a:schemeClr val="bg1"/>
                          </a:solidFill>
                        </a:rPr>
                        <a:t>Vaccine</a:t>
                      </a:r>
                    </a:p>
                  </a:txBody>
                  <a:tcPr>
                    <a:solidFill>
                      <a:srgbClr val="523178"/>
                    </a:solidFill>
                  </a:tcPr>
                </a:tc>
                <a:tc>
                  <a:txBody>
                    <a:bodyPr/>
                    <a:lstStyle/>
                    <a:p>
                      <a:r>
                        <a:rPr lang="en-US" b="1" dirty="0">
                          <a:solidFill>
                            <a:schemeClr val="bg1"/>
                          </a:solidFill>
                        </a:rPr>
                        <a:t>Dosing</a:t>
                      </a:r>
                    </a:p>
                  </a:txBody>
                  <a:tcPr>
                    <a:solidFill>
                      <a:srgbClr val="523178"/>
                    </a:solidFill>
                  </a:tcPr>
                </a:tc>
                <a:tc>
                  <a:txBody>
                    <a:bodyPr/>
                    <a:lstStyle/>
                    <a:p>
                      <a:r>
                        <a:rPr lang="en-US" b="1" dirty="0">
                          <a:solidFill>
                            <a:schemeClr val="bg1"/>
                          </a:solidFill>
                        </a:rPr>
                        <a:t>Notes</a:t>
                      </a:r>
                    </a:p>
                  </a:txBody>
                  <a:tcPr>
                    <a:solidFill>
                      <a:srgbClr val="523178"/>
                    </a:solidFill>
                  </a:tcPr>
                </a:tc>
                <a:extLst>
                  <a:ext uri="{0D108BD9-81ED-4DB2-BD59-A6C34878D82A}">
                    <a16:rowId xmlns:a16="http://schemas.microsoft.com/office/drawing/2014/main" val="4136377489"/>
                  </a:ext>
                </a:extLst>
              </a:tr>
              <a:tr h="370840">
                <a:tc>
                  <a:txBody>
                    <a:bodyPr/>
                    <a:lstStyle/>
                    <a:p>
                      <a:pPr marL="0" indent="0">
                        <a:buFont typeface="Arial" panose="020B0604020202020204" pitchFamily="34" charset="0"/>
                        <a:buNone/>
                      </a:pPr>
                      <a:r>
                        <a:rPr lang="en-US" dirty="0"/>
                        <a:t>Heplisav-B</a:t>
                      </a:r>
                    </a:p>
                  </a:txBody>
                  <a:tcPr/>
                </a:tc>
                <a:tc>
                  <a:txBody>
                    <a:bodyPr/>
                    <a:lstStyle/>
                    <a:p>
                      <a:pPr marL="0" indent="0">
                        <a:buFont typeface="Arial" panose="020B0604020202020204" pitchFamily="34" charset="0"/>
                        <a:buNone/>
                      </a:pPr>
                      <a:r>
                        <a:rPr lang="en-US" b="1" dirty="0"/>
                        <a:t>Single dose:</a:t>
                      </a:r>
                      <a:r>
                        <a:rPr lang="en-US" dirty="0"/>
                        <a:t> 20 µg as one 0.5 mL dose containing 20 µg/mL vaccine administered as follows:</a:t>
                      </a:r>
                    </a:p>
                    <a:p>
                      <a:pPr marL="137160" indent="-137160">
                        <a:buFont typeface="Arial" panose="020B0604020202020204" pitchFamily="34" charset="0"/>
                        <a:buChar char="•"/>
                      </a:pPr>
                      <a:r>
                        <a:rPr lang="en-US" dirty="0"/>
                        <a:t>2 IM injections at weeks 0 and 4</a:t>
                      </a:r>
                    </a:p>
                  </a:txBody>
                  <a:tcPr/>
                </a:tc>
                <a:tc>
                  <a:txBody>
                    <a:bodyPr/>
                    <a:lstStyle/>
                    <a:p>
                      <a:pPr marL="137160" indent="-137160">
                        <a:buFont typeface="Arial" panose="020B0604020202020204" pitchFamily="34" charset="0"/>
                        <a:buChar char="•"/>
                      </a:pPr>
                      <a:r>
                        <a:rPr lang="en-US" b="1" dirty="0"/>
                        <a:t>Patients with ESRD:</a:t>
                      </a:r>
                      <a:r>
                        <a:rPr lang="en-US" dirty="0"/>
                        <a:t> Standard dosing</a:t>
                      </a:r>
                    </a:p>
                    <a:p>
                      <a:pPr marL="137160" indent="-137160">
                        <a:buFont typeface="Arial" panose="020B0604020202020204" pitchFamily="34" charset="0"/>
                        <a:buChar char="•"/>
                      </a:pPr>
                      <a:r>
                        <a:rPr lang="en-US" b="1" dirty="0"/>
                        <a:t>Pregnant patients: </a:t>
                      </a:r>
                      <a:r>
                        <a:rPr lang="en-US" dirty="0"/>
                        <a:t>Insufficient data to recommend use</a:t>
                      </a:r>
                    </a:p>
                  </a:txBody>
                  <a:tcPr/>
                </a:tc>
                <a:extLst>
                  <a:ext uri="{0D108BD9-81ED-4DB2-BD59-A6C34878D82A}">
                    <a16:rowId xmlns:a16="http://schemas.microsoft.com/office/drawing/2014/main" val="3122501540"/>
                  </a:ext>
                </a:extLst>
              </a:tr>
              <a:tr h="370840">
                <a:tc>
                  <a:txBody>
                    <a:bodyPr/>
                    <a:lstStyle/>
                    <a:p>
                      <a:pPr marL="0" indent="0">
                        <a:buFont typeface="Arial" panose="020B0604020202020204" pitchFamily="34" charset="0"/>
                        <a:buNone/>
                      </a:pPr>
                      <a:r>
                        <a:rPr lang="en-US" dirty="0"/>
                        <a:t>Twinrix</a:t>
                      </a:r>
                    </a:p>
                  </a:txBody>
                  <a:tcPr/>
                </a:tc>
                <a:tc>
                  <a:txBody>
                    <a:bodyPr/>
                    <a:lstStyle/>
                    <a:p>
                      <a:pPr marL="0" indent="0">
                        <a:buFont typeface="Arial" panose="020B0604020202020204" pitchFamily="34" charset="0"/>
                        <a:buNone/>
                      </a:pPr>
                      <a:r>
                        <a:rPr lang="en-US" b="1" dirty="0"/>
                        <a:t>Single dose:</a:t>
                      </a:r>
                      <a:r>
                        <a:rPr lang="en-US" dirty="0"/>
                        <a:t> 1 mL administered as follows:</a:t>
                      </a:r>
                    </a:p>
                    <a:p>
                      <a:pPr marL="137160" indent="-137160">
                        <a:buFont typeface="Arial" panose="020B0604020202020204" pitchFamily="34" charset="0"/>
                        <a:buChar char="•"/>
                      </a:pPr>
                      <a:r>
                        <a:rPr lang="en-US" dirty="0"/>
                        <a:t>3 IM injections at weeks 0, 4, and 24</a:t>
                      </a:r>
                    </a:p>
                  </a:txBody>
                  <a:tcPr/>
                </a:tc>
                <a:tc>
                  <a:txBody>
                    <a:bodyPr/>
                    <a:lstStyle/>
                    <a:p>
                      <a:pPr marL="0" indent="0">
                        <a:buFont typeface="Arial" panose="020B0604020202020204" pitchFamily="34" charset="0"/>
                        <a:buNone/>
                      </a:pPr>
                      <a:r>
                        <a:rPr lang="en-US" dirty="0"/>
                        <a:t>For patients who are not immune to either HBV or HAV</a:t>
                      </a:r>
                    </a:p>
                  </a:txBody>
                  <a:tcPr/>
                </a:tc>
                <a:extLst>
                  <a:ext uri="{0D108BD9-81ED-4DB2-BD59-A6C34878D82A}">
                    <a16:rowId xmlns:a16="http://schemas.microsoft.com/office/drawing/2014/main" val="883912489"/>
                  </a:ext>
                </a:extLst>
              </a:tr>
            </a:tbl>
          </a:graphicData>
        </a:graphic>
      </p:graphicFrame>
      <p:sp>
        <p:nvSpPr>
          <p:cNvPr id="4" name="Footer Placeholder 3">
            <a:extLst>
              <a:ext uri="{FF2B5EF4-FFF2-40B4-BE49-F238E27FC236}">
                <a16:creationId xmlns:a16="http://schemas.microsoft.com/office/drawing/2014/main" id="{BBE07F09-ADFA-44B3-8E2C-D959437EE557}"/>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AB7C22EC-D7D4-43C3-81CA-C36CCD2084C1}"/>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B09EA02A-7A79-4FE8-BA91-0085E1E8EAFD}"/>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13049110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D8AED-DED7-4A1F-B512-BAC8DE9A91DA}"/>
              </a:ext>
            </a:extLst>
          </p:cNvPr>
          <p:cNvSpPr>
            <a:spLocks noGrp="1"/>
          </p:cNvSpPr>
          <p:nvPr>
            <p:ph type="title"/>
          </p:nvPr>
        </p:nvSpPr>
        <p:spPr/>
        <p:txBody>
          <a:bodyPr/>
          <a:lstStyle/>
          <a:p>
            <a:r>
              <a:rPr lang="en-US" dirty="0"/>
              <a:t>Key Point:</a:t>
            </a:r>
            <a:br>
              <a:rPr lang="en-US" dirty="0"/>
            </a:br>
            <a:r>
              <a:rPr lang="en-US" dirty="0"/>
              <a:t>Follow-up Testing</a:t>
            </a:r>
          </a:p>
        </p:txBody>
      </p:sp>
      <p:sp>
        <p:nvSpPr>
          <p:cNvPr id="3" name="Content Placeholder 2">
            <a:extLst>
              <a:ext uri="{FF2B5EF4-FFF2-40B4-BE49-F238E27FC236}">
                <a16:creationId xmlns:a16="http://schemas.microsoft.com/office/drawing/2014/main" id="{A8F60A12-392C-4C85-AC22-BAF4A926F27F}"/>
              </a:ext>
            </a:extLst>
          </p:cNvPr>
          <p:cNvSpPr>
            <a:spLocks noGrp="1"/>
          </p:cNvSpPr>
          <p:nvPr>
            <p:ph idx="1"/>
          </p:nvPr>
        </p:nvSpPr>
        <p:spPr/>
        <p:txBody>
          <a:bodyPr/>
          <a:lstStyle/>
          <a:p>
            <a:r>
              <a:rPr lang="en-US" dirty="0"/>
              <a:t>Patient education regarding HBV vaccination is important to ensure awareness of the continued risk of acquiring and subsequently transmitting HBV until adequate anti-HBs response is confirmed.</a:t>
            </a:r>
          </a:p>
        </p:txBody>
      </p:sp>
      <p:sp>
        <p:nvSpPr>
          <p:cNvPr id="4" name="Footer Placeholder 3">
            <a:extLst>
              <a:ext uri="{FF2B5EF4-FFF2-40B4-BE49-F238E27FC236}">
                <a16:creationId xmlns:a16="http://schemas.microsoft.com/office/drawing/2014/main" id="{50D11337-540B-47F1-B517-A9767991E858}"/>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85D5A046-B461-4E24-BC12-4BAF2CFD9FF4}"/>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D5D00B74-2FC5-4C8A-842B-966F5D57A30E}"/>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34988890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97CFF7-578F-4B7E-82DF-0841FB5EC430}"/>
              </a:ext>
            </a:extLst>
          </p:cNvPr>
          <p:cNvSpPr>
            <a:spLocks noGrp="1"/>
          </p:cNvSpPr>
          <p:nvPr>
            <p:ph type="title"/>
          </p:nvPr>
        </p:nvSpPr>
        <p:spPr/>
        <p:txBody>
          <a:bodyPr/>
          <a:lstStyle/>
          <a:p>
            <a:r>
              <a:rPr lang="en-US" dirty="0"/>
              <a:t>Recommendation:</a:t>
            </a:r>
            <a:br>
              <a:rPr lang="en-US" dirty="0"/>
            </a:br>
            <a:r>
              <a:rPr lang="en-US" dirty="0"/>
              <a:t>Revaccination</a:t>
            </a:r>
          </a:p>
        </p:txBody>
      </p:sp>
      <p:sp>
        <p:nvSpPr>
          <p:cNvPr id="3" name="Content Placeholder 2">
            <a:extLst>
              <a:ext uri="{FF2B5EF4-FFF2-40B4-BE49-F238E27FC236}">
                <a16:creationId xmlns:a16="http://schemas.microsoft.com/office/drawing/2014/main" id="{0672F600-1ACA-4316-AFEF-F43711249437}"/>
              </a:ext>
            </a:extLst>
          </p:cNvPr>
          <p:cNvSpPr>
            <a:spLocks noGrp="1"/>
          </p:cNvSpPr>
          <p:nvPr>
            <p:ph idx="1"/>
          </p:nvPr>
        </p:nvSpPr>
        <p:spPr/>
        <p:txBody>
          <a:bodyPr/>
          <a:lstStyle/>
          <a:p>
            <a:r>
              <a:rPr lang="en-US" dirty="0"/>
              <a:t>In previously vaccinated patients with anti-HBs levels &lt;10 </a:t>
            </a:r>
            <a:r>
              <a:rPr lang="en-US" dirty="0" err="1"/>
              <a:t>mIU</a:t>
            </a:r>
            <a:r>
              <a:rPr lang="en-US" dirty="0"/>
              <a:t>/mL (vaccine nonresponse), clinicians should recommend revaccination with the Heplisav-B vaccine series or a double dose of the vaccine series previously administered. (A2)</a:t>
            </a:r>
          </a:p>
        </p:txBody>
      </p:sp>
      <p:sp>
        <p:nvSpPr>
          <p:cNvPr id="4" name="Footer Placeholder 3">
            <a:extLst>
              <a:ext uri="{FF2B5EF4-FFF2-40B4-BE49-F238E27FC236}">
                <a16:creationId xmlns:a16="http://schemas.microsoft.com/office/drawing/2014/main" id="{05B655F6-0F50-4504-99D2-085866F19457}"/>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4AB323DF-C7E9-49C0-BE86-26B7DCE1448C}"/>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DC8D9388-3112-434C-8E74-98F1EE2BCA76}"/>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22361732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8DAD2-52AC-48AA-8696-2612E7E94FD9}"/>
              </a:ext>
            </a:extLst>
          </p:cNvPr>
          <p:cNvSpPr>
            <a:spLocks noGrp="1"/>
          </p:cNvSpPr>
          <p:nvPr>
            <p:ph type="title"/>
          </p:nvPr>
        </p:nvSpPr>
        <p:spPr/>
        <p:txBody>
          <a:bodyPr/>
          <a:lstStyle/>
          <a:p>
            <a:r>
              <a:rPr lang="en-US" dirty="0"/>
              <a:t>Recommendations:</a:t>
            </a:r>
            <a:br>
              <a:rPr lang="en-US" dirty="0"/>
            </a:br>
            <a:r>
              <a:rPr lang="en-US" dirty="0"/>
              <a:t>Liver Disease Assessment</a:t>
            </a:r>
          </a:p>
        </p:txBody>
      </p:sp>
      <p:sp>
        <p:nvSpPr>
          <p:cNvPr id="3" name="Content Placeholder 2">
            <a:extLst>
              <a:ext uri="{FF2B5EF4-FFF2-40B4-BE49-F238E27FC236}">
                <a16:creationId xmlns:a16="http://schemas.microsoft.com/office/drawing/2014/main" id="{1E7A6B51-8947-4782-BBB1-E524B0E69F26}"/>
              </a:ext>
            </a:extLst>
          </p:cNvPr>
          <p:cNvSpPr>
            <a:spLocks noGrp="1"/>
          </p:cNvSpPr>
          <p:nvPr>
            <p:ph idx="1"/>
          </p:nvPr>
        </p:nvSpPr>
        <p:spPr/>
        <p:txBody>
          <a:bodyPr>
            <a:normAutofit fontScale="92500" lnSpcReduction="10000"/>
          </a:bodyPr>
          <a:lstStyle/>
          <a:p>
            <a:r>
              <a:rPr lang="en-US" dirty="0"/>
              <a:t>Before initiating HBV treatment in patients with HIV, clinicians should obtain a complete physical examination and medical history, including the use of hepatoxic medications (A*); noninvasive fibrosis evaluation (A2†); baseline ultrasonography for HCC (A2†); and the following laboratory testing: CBC, albumin, bilirubin, alkaline phosphatase, PT/INR, ALT, AST, and a basic metabolic panel. (A*)</a:t>
            </a:r>
          </a:p>
          <a:p>
            <a:r>
              <a:rPr lang="en-US" dirty="0"/>
              <a:t>Clinicians should refer patients with HIV/HBV coinfection and cirrhosis to a gastroenterologist or hepatologist to assess and manage complications of portal hypertension. (A3)</a:t>
            </a:r>
          </a:p>
          <a:p>
            <a:r>
              <a:rPr lang="en-US" dirty="0"/>
              <a:t>In patients with HIV/HBV coinfection and cirrhosis, clinicians should screen for HCC with ultrasound every 6 months. (A2†) See full guideline regarding screening for patients without cirrhosis.</a:t>
            </a:r>
          </a:p>
        </p:txBody>
      </p:sp>
      <p:sp>
        <p:nvSpPr>
          <p:cNvPr id="4" name="Footer Placeholder 3">
            <a:extLst>
              <a:ext uri="{FF2B5EF4-FFF2-40B4-BE49-F238E27FC236}">
                <a16:creationId xmlns:a16="http://schemas.microsoft.com/office/drawing/2014/main" id="{08EF9049-600D-4556-89D9-C2EFBE7D3AE6}"/>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1ABB212F-1C9E-421D-97F2-ABD5A0E7B1E8}"/>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F238F8A3-A6CB-4717-870C-0EDDD9D0B1C6}"/>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21153484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3BE38-4BFD-44DC-A421-3F5E7E60F265}"/>
              </a:ext>
            </a:extLst>
          </p:cNvPr>
          <p:cNvSpPr>
            <a:spLocks noGrp="1"/>
          </p:cNvSpPr>
          <p:nvPr>
            <p:ph type="title"/>
          </p:nvPr>
        </p:nvSpPr>
        <p:spPr/>
        <p:txBody>
          <a:bodyPr/>
          <a:lstStyle/>
          <a:p>
            <a:r>
              <a:rPr lang="en-US" dirty="0"/>
              <a:t>Recommendation:</a:t>
            </a:r>
            <a:br>
              <a:rPr lang="en-US" dirty="0"/>
            </a:br>
            <a:r>
              <a:rPr lang="en-US" dirty="0"/>
              <a:t>Alcohol Use Screening and Education</a:t>
            </a:r>
          </a:p>
        </p:txBody>
      </p:sp>
      <p:sp>
        <p:nvSpPr>
          <p:cNvPr id="3" name="Content Placeholder 2">
            <a:extLst>
              <a:ext uri="{FF2B5EF4-FFF2-40B4-BE49-F238E27FC236}">
                <a16:creationId xmlns:a16="http://schemas.microsoft.com/office/drawing/2014/main" id="{45F9A60B-1942-44CC-B027-31C3FE4A925D}"/>
              </a:ext>
            </a:extLst>
          </p:cNvPr>
          <p:cNvSpPr>
            <a:spLocks noGrp="1"/>
          </p:cNvSpPr>
          <p:nvPr>
            <p:ph idx="1"/>
          </p:nvPr>
        </p:nvSpPr>
        <p:spPr/>
        <p:txBody>
          <a:bodyPr/>
          <a:lstStyle/>
          <a:p>
            <a:r>
              <a:rPr lang="en-US" dirty="0"/>
              <a:t>Clinicians should perform alcohol use screening in patients with HIV/HBV coinfection at baseline and at least annually and refer patients for treatment as needed. (A3)</a:t>
            </a:r>
          </a:p>
          <a:p>
            <a:r>
              <a:rPr lang="en-US" dirty="0"/>
              <a:t>Clinicians should educate patients about the detrimental effects of alcohol use on the course of HBV infection and counsel patients with underlying liver disease to abstain from or minimize alcohol use. (A*)</a:t>
            </a:r>
          </a:p>
        </p:txBody>
      </p:sp>
      <p:sp>
        <p:nvSpPr>
          <p:cNvPr id="4" name="Footer Placeholder 3">
            <a:extLst>
              <a:ext uri="{FF2B5EF4-FFF2-40B4-BE49-F238E27FC236}">
                <a16:creationId xmlns:a16="http://schemas.microsoft.com/office/drawing/2014/main" id="{74855023-0D48-4C2A-87E5-685086B8490E}"/>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823DF19A-F68C-4C3D-B8AE-26EF8A65E5B9}"/>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E12CD6C5-9CA1-4B6F-ADF9-57A277C9DF1C}"/>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2342457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E201E-A8B6-4D60-BB9A-2BBFCBB8F3E2}"/>
              </a:ext>
            </a:extLst>
          </p:cNvPr>
          <p:cNvSpPr>
            <a:spLocks noGrp="1"/>
          </p:cNvSpPr>
          <p:nvPr>
            <p:ph type="title"/>
          </p:nvPr>
        </p:nvSpPr>
        <p:spPr/>
        <p:txBody>
          <a:bodyPr/>
          <a:lstStyle/>
          <a:p>
            <a:r>
              <a:rPr lang="en-US" dirty="0"/>
              <a:t>Recommendations:</a:t>
            </a:r>
            <a:br>
              <a:rPr lang="en-US" dirty="0"/>
            </a:br>
            <a:r>
              <a:rPr lang="en-US" dirty="0"/>
              <a:t>HAV, HCV, and HDV Status</a:t>
            </a:r>
          </a:p>
        </p:txBody>
      </p:sp>
      <p:sp>
        <p:nvSpPr>
          <p:cNvPr id="3" name="Content Placeholder 2">
            <a:extLst>
              <a:ext uri="{FF2B5EF4-FFF2-40B4-BE49-F238E27FC236}">
                <a16:creationId xmlns:a16="http://schemas.microsoft.com/office/drawing/2014/main" id="{71CE57AB-3D18-4CC7-91AC-342110467047}"/>
              </a:ext>
            </a:extLst>
          </p:cNvPr>
          <p:cNvSpPr>
            <a:spLocks noGrp="1"/>
          </p:cNvSpPr>
          <p:nvPr>
            <p:ph idx="1"/>
          </p:nvPr>
        </p:nvSpPr>
        <p:spPr/>
        <p:txBody>
          <a:bodyPr>
            <a:normAutofit/>
          </a:bodyPr>
          <a:lstStyle/>
          <a:p>
            <a:r>
              <a:rPr lang="en-US" dirty="0"/>
              <a:t>Clinicians should perform anti-HAV IgG or total (IgM and IgG) serum testing and administer the full HAV vaccine series in patients who are not immune to HAV. (A3)</a:t>
            </a:r>
          </a:p>
          <a:p>
            <a:r>
              <a:rPr lang="en-US" dirty="0"/>
              <a:t>Clinicians should determine patients’ HCV status by medical history and serum testing and recommend treatment with DAA therapy if chronic HCV infection is diagnosed. (A1)</a:t>
            </a:r>
          </a:p>
          <a:p>
            <a:r>
              <a:rPr lang="en-US" dirty="0"/>
              <a:t>Clinicians should perform anti-HDV total (IgM and IgG) serum testing to screen for HDV in all patients with HIV/HBV coinfection. (B2)</a:t>
            </a:r>
          </a:p>
        </p:txBody>
      </p:sp>
      <p:sp>
        <p:nvSpPr>
          <p:cNvPr id="4" name="Footer Placeholder 3">
            <a:extLst>
              <a:ext uri="{FF2B5EF4-FFF2-40B4-BE49-F238E27FC236}">
                <a16:creationId xmlns:a16="http://schemas.microsoft.com/office/drawing/2014/main" id="{724DE121-E124-4B74-BF7E-F9D05735E89F}"/>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D305745D-4B72-4EEB-92EA-DDE91FCA85A8}"/>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FCBB529E-7FB3-455B-B4B7-8CAC87A5D438}"/>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4155480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BA3B8-591B-4419-B377-A1AE0D34AB14}"/>
              </a:ext>
            </a:extLst>
          </p:cNvPr>
          <p:cNvSpPr>
            <a:spLocks noGrp="1"/>
          </p:cNvSpPr>
          <p:nvPr>
            <p:ph type="title"/>
          </p:nvPr>
        </p:nvSpPr>
        <p:spPr/>
        <p:txBody>
          <a:bodyPr/>
          <a:lstStyle/>
          <a:p>
            <a:r>
              <a:rPr lang="en-US" dirty="0"/>
              <a:t>Purpose of This Guideline</a:t>
            </a:r>
          </a:p>
        </p:txBody>
      </p:sp>
      <p:sp>
        <p:nvSpPr>
          <p:cNvPr id="3" name="Content Placeholder 2">
            <a:extLst>
              <a:ext uri="{FF2B5EF4-FFF2-40B4-BE49-F238E27FC236}">
                <a16:creationId xmlns:a16="http://schemas.microsoft.com/office/drawing/2014/main" id="{D1ABFE6D-D193-4B03-941F-26042185A052}"/>
              </a:ext>
            </a:extLst>
          </p:cNvPr>
          <p:cNvSpPr>
            <a:spLocks noGrp="1"/>
          </p:cNvSpPr>
          <p:nvPr>
            <p:ph idx="1"/>
          </p:nvPr>
        </p:nvSpPr>
        <p:spPr/>
        <p:txBody>
          <a:bodyPr/>
          <a:lstStyle/>
          <a:p>
            <a:r>
              <a:rPr lang="en-US" dirty="0"/>
              <a:t>Raise awareness among clinicians about the prevalence and associated risks of chronic HBV in patients with HIV.</a:t>
            </a:r>
          </a:p>
          <a:p>
            <a:r>
              <a:rPr lang="en-US" dirty="0"/>
              <a:t>Increase screening for and vaccination against HBV in adults with HIV.</a:t>
            </a:r>
          </a:p>
          <a:p>
            <a:r>
              <a:rPr lang="en-US" dirty="0"/>
              <a:t>Provide up-to-date, evidence-based recommendations on diagnosis, assessment, treatment, and monitoring of chronic HBV infection in patients with HIV, with emphasis on the essential components of antiretroviral therapy to treat coinfection.</a:t>
            </a:r>
          </a:p>
        </p:txBody>
      </p:sp>
      <p:sp>
        <p:nvSpPr>
          <p:cNvPr id="4" name="Footer Placeholder 3">
            <a:extLst>
              <a:ext uri="{FF2B5EF4-FFF2-40B4-BE49-F238E27FC236}">
                <a16:creationId xmlns:a16="http://schemas.microsoft.com/office/drawing/2014/main" id="{899E04D1-448A-4890-8416-F7C9FF17BC0D}"/>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E4A9FAEB-D2FD-47D0-A3BE-04B60D2E99E2}"/>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D3CE5EE7-CE3D-4B0A-9EC6-44D53A0CFFD0}"/>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744390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9AABB-F8F1-440E-A96C-0B3C15FE06D8}"/>
              </a:ext>
            </a:extLst>
          </p:cNvPr>
          <p:cNvSpPr>
            <a:spLocks noGrp="1"/>
          </p:cNvSpPr>
          <p:nvPr>
            <p:ph type="title"/>
          </p:nvPr>
        </p:nvSpPr>
        <p:spPr/>
        <p:txBody>
          <a:bodyPr/>
          <a:lstStyle/>
          <a:p>
            <a:r>
              <a:rPr lang="en-US" dirty="0"/>
              <a:t>Recommendations:</a:t>
            </a:r>
            <a:br>
              <a:rPr lang="en-US" dirty="0"/>
            </a:br>
            <a:r>
              <a:rPr lang="en-US" dirty="0"/>
              <a:t>Treatment</a:t>
            </a:r>
          </a:p>
        </p:txBody>
      </p:sp>
      <p:sp>
        <p:nvSpPr>
          <p:cNvPr id="3" name="Content Placeholder 2">
            <a:extLst>
              <a:ext uri="{FF2B5EF4-FFF2-40B4-BE49-F238E27FC236}">
                <a16:creationId xmlns:a16="http://schemas.microsoft.com/office/drawing/2014/main" id="{5F12B490-6696-4A19-80C8-7CFA522C3B90}"/>
              </a:ext>
            </a:extLst>
          </p:cNvPr>
          <p:cNvSpPr>
            <a:spLocks noGrp="1"/>
          </p:cNvSpPr>
          <p:nvPr>
            <p:ph idx="1"/>
          </p:nvPr>
        </p:nvSpPr>
        <p:spPr/>
        <p:txBody>
          <a:bodyPr>
            <a:normAutofit fontScale="70000" lnSpcReduction="20000"/>
          </a:bodyPr>
          <a:lstStyle/>
          <a:p>
            <a:r>
              <a:rPr lang="en-US" dirty="0"/>
              <a:t>Clinicians should recommend immediate ART initiation for any patient with HIV/HBV coinfection who is not taking ART. (A1)</a:t>
            </a:r>
          </a:p>
          <a:p>
            <a:r>
              <a:rPr lang="en-US" b="1" dirty="0"/>
              <a:t>Preferred:</a:t>
            </a:r>
            <a:r>
              <a:rPr lang="en-US" dirty="0"/>
              <a:t> In patients with HIV and chronic HBV, clinicians should recommend an ART regimen that includes 2 agents active against HBV (see </a:t>
            </a:r>
            <a:r>
              <a:rPr lang="en-US" i="1" dirty="0"/>
              <a:t>Available Medications for Treatment of HBV Infection in Adults With HIV</a:t>
            </a:r>
            <a:r>
              <a:rPr lang="en-US" dirty="0"/>
              <a:t>). Preferred regimens include a backbone of either TAF/FTC, TDF/FTC, or TDF/3TC. (A2)</a:t>
            </a:r>
          </a:p>
          <a:p>
            <a:r>
              <a:rPr lang="en-US" dirty="0"/>
              <a:t>Clinicians should not prescribe a 2-drug regimen of TAF/FTC, TDF/FTC, or TDF/3TC alone to treat patients with HIV/HBV coinfection; a fully suppressive ART regimen is required. (A1)</a:t>
            </a:r>
          </a:p>
          <a:p>
            <a:r>
              <a:rPr lang="en-US" dirty="0"/>
              <a:t>Nonadherence with or discontinuation of anti-HBV treatment may result in transaminase flares and hepatic damage. Clinicians should educate patients about the treatment adherence requirements (A*), and if treatment must be interrupted or discontinued, consult with a care provider experienced in HIV/HBV coinfection. (A3)</a:t>
            </a:r>
          </a:p>
          <a:p>
            <a:r>
              <a:rPr lang="en-US" b="1" dirty="0"/>
              <a:t>Alternative:</a:t>
            </a:r>
            <a:r>
              <a:rPr lang="en-US" dirty="0"/>
              <a:t> If a patient cannot or chooses not to take TDF or TAF, the clinician should initiate treatment with ETV and a fully suppressive ART regimen for HIV. (A3)</a:t>
            </a:r>
          </a:p>
          <a:p>
            <a:r>
              <a:rPr lang="en-US" b="1" dirty="0"/>
              <a:t>Pregnant patients:</a:t>
            </a:r>
            <a:r>
              <a:rPr lang="en-US" dirty="0"/>
              <a:t> Clinicians should offer pregnant patients treatment with an ART regimen that includes 2 agents active against both HIV and HBV; 3TC, FTC, TAF, and TDF can be used safely during pregnancy at standard doses. (A2†)</a:t>
            </a:r>
          </a:p>
        </p:txBody>
      </p:sp>
      <p:sp>
        <p:nvSpPr>
          <p:cNvPr id="4" name="Footer Placeholder 3">
            <a:extLst>
              <a:ext uri="{FF2B5EF4-FFF2-40B4-BE49-F238E27FC236}">
                <a16:creationId xmlns:a16="http://schemas.microsoft.com/office/drawing/2014/main" id="{9FA75324-FDF8-4D49-A5E9-5D9B785A4201}"/>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05C4BF1E-A324-47B4-812D-98FF229B9748}"/>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D6DE8460-40AB-4BBF-BF66-671406BF0BB4}"/>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3478123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AFDFD-9EE0-4558-858F-FDEEA93C2C0A}"/>
              </a:ext>
            </a:extLst>
          </p:cNvPr>
          <p:cNvSpPr>
            <a:spLocks noGrp="1"/>
          </p:cNvSpPr>
          <p:nvPr>
            <p:ph type="title"/>
          </p:nvPr>
        </p:nvSpPr>
        <p:spPr/>
        <p:txBody>
          <a:bodyPr/>
          <a:lstStyle/>
          <a:p>
            <a:r>
              <a:rPr lang="en-US" dirty="0"/>
              <a:t>Available Medications for Treatment of HBV Infection in Adults With HIV</a:t>
            </a:r>
          </a:p>
        </p:txBody>
      </p:sp>
      <p:graphicFrame>
        <p:nvGraphicFramePr>
          <p:cNvPr id="7" name="Content Placeholder 6">
            <a:extLst>
              <a:ext uri="{FF2B5EF4-FFF2-40B4-BE49-F238E27FC236}">
                <a16:creationId xmlns:a16="http://schemas.microsoft.com/office/drawing/2014/main" id="{0E4227D7-299A-4E67-BD59-7817D7C240B0}"/>
              </a:ext>
            </a:extLst>
          </p:cNvPr>
          <p:cNvGraphicFramePr>
            <a:graphicFrameLocks noGrp="1"/>
          </p:cNvGraphicFramePr>
          <p:nvPr>
            <p:ph idx="1"/>
            <p:extLst>
              <p:ext uri="{D42A27DB-BD31-4B8C-83A1-F6EECF244321}">
                <p14:modId xmlns:p14="http://schemas.microsoft.com/office/powerpoint/2010/main" val="2016252837"/>
              </p:ext>
            </p:extLst>
          </p:nvPr>
        </p:nvGraphicFramePr>
        <p:xfrm>
          <a:off x="838200" y="1563688"/>
          <a:ext cx="10515600" cy="4546600"/>
        </p:xfrm>
        <a:graphic>
          <a:graphicData uri="http://schemas.openxmlformats.org/drawingml/2006/table">
            <a:tbl>
              <a:tblPr firstRow="1" bandRow="1">
                <a:tableStyleId>{5940675A-B579-460E-94D1-54222C63F5DA}</a:tableStyleId>
              </a:tblPr>
              <a:tblGrid>
                <a:gridCol w="2041358">
                  <a:extLst>
                    <a:ext uri="{9D8B030D-6E8A-4147-A177-3AD203B41FA5}">
                      <a16:colId xmlns:a16="http://schemas.microsoft.com/office/drawing/2014/main" val="3942414920"/>
                    </a:ext>
                  </a:extLst>
                </a:gridCol>
                <a:gridCol w="8474242">
                  <a:extLst>
                    <a:ext uri="{9D8B030D-6E8A-4147-A177-3AD203B41FA5}">
                      <a16:colId xmlns:a16="http://schemas.microsoft.com/office/drawing/2014/main" val="1063045049"/>
                    </a:ext>
                  </a:extLst>
                </a:gridCol>
              </a:tblGrid>
              <a:tr h="370840">
                <a:tc>
                  <a:txBody>
                    <a:bodyPr/>
                    <a:lstStyle/>
                    <a:p>
                      <a:r>
                        <a:rPr lang="en-US" b="1" dirty="0">
                          <a:solidFill>
                            <a:schemeClr val="bg1"/>
                          </a:solidFill>
                        </a:rPr>
                        <a:t>Medication</a:t>
                      </a:r>
                    </a:p>
                  </a:txBody>
                  <a:tcPr>
                    <a:solidFill>
                      <a:srgbClr val="523178"/>
                    </a:solidFill>
                  </a:tcPr>
                </a:tc>
                <a:tc>
                  <a:txBody>
                    <a:bodyPr/>
                    <a:lstStyle/>
                    <a:p>
                      <a:r>
                        <a:rPr lang="en-US" b="1" dirty="0">
                          <a:solidFill>
                            <a:schemeClr val="bg1"/>
                          </a:solidFill>
                        </a:rPr>
                        <a:t>Clinical Comment</a:t>
                      </a:r>
                    </a:p>
                  </a:txBody>
                  <a:tcPr>
                    <a:solidFill>
                      <a:srgbClr val="523178"/>
                    </a:solidFill>
                  </a:tcPr>
                </a:tc>
                <a:extLst>
                  <a:ext uri="{0D108BD9-81ED-4DB2-BD59-A6C34878D82A}">
                    <a16:rowId xmlns:a16="http://schemas.microsoft.com/office/drawing/2014/main" val="3763238404"/>
                  </a:ext>
                </a:extLst>
              </a:tr>
              <a:tr h="370840">
                <a:tc>
                  <a:txBody>
                    <a:bodyPr/>
                    <a:lstStyle/>
                    <a:p>
                      <a:pPr marL="0" indent="0">
                        <a:buFont typeface="Arial" panose="020B0604020202020204" pitchFamily="34" charset="0"/>
                        <a:buNone/>
                      </a:pPr>
                      <a:r>
                        <a:rPr lang="en-US" dirty="0"/>
                        <a:t>Tenofovir disoproxil fumarate (TDF)</a:t>
                      </a:r>
                    </a:p>
                  </a:txBody>
                  <a:tcPr/>
                </a:tc>
                <a:tc>
                  <a:txBody>
                    <a:bodyPr/>
                    <a:lstStyle/>
                    <a:p>
                      <a:pPr marL="137160" indent="-137160">
                        <a:buFont typeface="Arial" panose="020B0604020202020204" pitchFamily="34" charset="0"/>
                        <a:buChar char="•"/>
                      </a:pPr>
                      <a:r>
                        <a:rPr lang="en-US" sz="1600" dirty="0"/>
                        <a:t>A prodrug of the NRTI tenofovir active against HIV and HBV, including 3TC-resistant HBV</a:t>
                      </a:r>
                    </a:p>
                    <a:p>
                      <a:pPr marL="137160" indent="-137160">
                        <a:buFont typeface="Arial" panose="020B0604020202020204" pitchFamily="34" charset="0"/>
                        <a:buChar char="•"/>
                      </a:pPr>
                      <a:r>
                        <a:rPr lang="en-US" sz="1600" dirty="0"/>
                        <a:t>A preferred agent for chronic HBV treatment because of its high virologic efficacy and low risk of HBV resistance</a:t>
                      </a:r>
                    </a:p>
                    <a:p>
                      <a:pPr marL="137160" indent="-137160">
                        <a:buFont typeface="Arial" panose="020B0604020202020204" pitchFamily="34" charset="0"/>
                        <a:buChar char="•"/>
                      </a:pPr>
                      <a:r>
                        <a:rPr lang="en-US" sz="1600" dirty="0"/>
                        <a:t>Potential association with renal impairment and loss of bone density</a:t>
                      </a:r>
                    </a:p>
                    <a:p>
                      <a:pPr marL="137160" indent="-137160">
                        <a:buFont typeface="Arial" panose="020B0604020202020204" pitchFamily="34" charset="0"/>
                        <a:buChar char="•"/>
                      </a:pPr>
                      <a:r>
                        <a:rPr lang="en-US" sz="1600" dirty="0"/>
                        <a:t>Initiate </a:t>
                      </a:r>
                      <a:r>
                        <a:rPr lang="en-US" sz="1600" b="1" i="1" dirty="0"/>
                        <a:t>only</a:t>
                      </a:r>
                      <a:r>
                        <a:rPr lang="en-US" sz="1600" dirty="0"/>
                        <a:t> in patients with </a:t>
                      </a:r>
                      <a:r>
                        <a:rPr lang="en-US" sz="1600" dirty="0" err="1"/>
                        <a:t>CrCl</a:t>
                      </a:r>
                      <a:r>
                        <a:rPr lang="en-US" sz="1600" dirty="0"/>
                        <a:t> ≥50 mL/min.</a:t>
                      </a:r>
                    </a:p>
                  </a:txBody>
                  <a:tcPr/>
                </a:tc>
                <a:extLst>
                  <a:ext uri="{0D108BD9-81ED-4DB2-BD59-A6C34878D82A}">
                    <a16:rowId xmlns:a16="http://schemas.microsoft.com/office/drawing/2014/main" val="3186907770"/>
                  </a:ext>
                </a:extLst>
              </a:tr>
              <a:tr h="370840">
                <a:tc>
                  <a:txBody>
                    <a:bodyPr/>
                    <a:lstStyle/>
                    <a:p>
                      <a:pPr marL="0" indent="0">
                        <a:buFont typeface="Arial" panose="020B0604020202020204" pitchFamily="34" charset="0"/>
                        <a:buNone/>
                      </a:pPr>
                      <a:r>
                        <a:rPr lang="en-US" dirty="0"/>
                        <a:t>Tenofovir alafenamide (TAF)</a:t>
                      </a:r>
                    </a:p>
                  </a:txBody>
                  <a:tcPr/>
                </a:tc>
                <a:tc>
                  <a:txBody>
                    <a:bodyPr/>
                    <a:lstStyle/>
                    <a:p>
                      <a:pPr marL="137160" indent="-137160">
                        <a:buFont typeface="Arial" panose="020B0604020202020204" pitchFamily="34" charset="0"/>
                        <a:buChar char="•"/>
                      </a:pPr>
                      <a:r>
                        <a:rPr lang="en-US" sz="1600" dirty="0"/>
                        <a:t>A prodrug of the NRTI tenofovir active against HIV and HBV that achieves higher intracellular concentrations in peripheral blood mononuclear cells and hepatocytes than TDF</a:t>
                      </a:r>
                    </a:p>
                    <a:p>
                      <a:pPr marL="137160" indent="-137160">
                        <a:buFont typeface="Arial" panose="020B0604020202020204" pitchFamily="34" charset="0"/>
                        <a:buChar char="•"/>
                      </a:pPr>
                      <a:r>
                        <a:rPr lang="en-US" sz="1600" dirty="0"/>
                        <a:t>Improved biomarkers for renal and bone safety compared with TDF while maintaining high rates of HIV and HBV viral suppression</a:t>
                      </a:r>
                    </a:p>
                    <a:p>
                      <a:pPr marL="137160" indent="-137160">
                        <a:buFont typeface="Arial" panose="020B0604020202020204" pitchFamily="34" charset="0"/>
                        <a:buChar char="•"/>
                      </a:pPr>
                      <a:r>
                        <a:rPr lang="en-US" sz="1600" dirty="0"/>
                        <a:t>In HIV/HBV coinfection, switching from a TDF- to a TAF-containing regimen demonstrated similarly high levels of HBV virologic control.</a:t>
                      </a:r>
                    </a:p>
                    <a:p>
                      <a:pPr marL="137160" indent="-137160">
                        <a:buFont typeface="Arial" panose="020B0604020202020204" pitchFamily="34" charset="0"/>
                        <a:buChar char="•"/>
                      </a:pPr>
                      <a:r>
                        <a:rPr lang="en-US" sz="1600" dirty="0"/>
                        <a:t>Initiate </a:t>
                      </a:r>
                      <a:r>
                        <a:rPr lang="en-US" sz="1600" b="1" i="1" dirty="0"/>
                        <a:t>only</a:t>
                      </a:r>
                      <a:r>
                        <a:rPr lang="en-US" sz="1600" dirty="0"/>
                        <a:t> in patients with </a:t>
                      </a:r>
                      <a:r>
                        <a:rPr lang="en-US" sz="1600" dirty="0" err="1"/>
                        <a:t>CrCl</a:t>
                      </a:r>
                      <a:r>
                        <a:rPr lang="en-US" sz="1600" dirty="0"/>
                        <a:t> ≥30 mL/min.</a:t>
                      </a:r>
                    </a:p>
                  </a:txBody>
                  <a:tcPr/>
                </a:tc>
                <a:extLst>
                  <a:ext uri="{0D108BD9-81ED-4DB2-BD59-A6C34878D82A}">
                    <a16:rowId xmlns:a16="http://schemas.microsoft.com/office/drawing/2014/main" val="120490502"/>
                  </a:ext>
                </a:extLst>
              </a:tr>
              <a:tr h="370840">
                <a:tc>
                  <a:txBody>
                    <a:bodyPr/>
                    <a:lstStyle/>
                    <a:p>
                      <a:pPr marL="0" indent="0">
                        <a:buFont typeface="Arial" panose="020B0604020202020204" pitchFamily="34" charset="0"/>
                        <a:buNone/>
                      </a:pPr>
                      <a:r>
                        <a:rPr lang="en-US" dirty="0"/>
                        <a:t>Lamivudine (3TC)</a:t>
                      </a:r>
                    </a:p>
                  </a:txBody>
                  <a:tcPr/>
                </a:tc>
                <a:tc>
                  <a:txBody>
                    <a:bodyPr/>
                    <a:lstStyle/>
                    <a:p>
                      <a:pPr marL="137160" indent="-137160">
                        <a:buFont typeface="Arial" panose="020B0604020202020204" pitchFamily="34" charset="0"/>
                        <a:buChar char="•"/>
                      </a:pPr>
                      <a:r>
                        <a:rPr lang="en-US" sz="1600" dirty="0"/>
                        <a:t>An HBV reverse transcriptase inhibitor and HIV NRTI active against HIV and HBV</a:t>
                      </a:r>
                    </a:p>
                    <a:p>
                      <a:pPr marL="137160" indent="-137160">
                        <a:buFont typeface="Arial" panose="020B0604020202020204" pitchFamily="34" charset="0"/>
                        <a:buChar char="•"/>
                      </a:pPr>
                      <a:r>
                        <a:rPr lang="en-US" sz="1600" dirty="0"/>
                        <a:t>Has a low genetic barrier to HIV and HBV resistance and should not be used as the sole anti-HBV drug in an ART regimen. Studies found the rate of HBV resistance reached 90% after 4 years of 3TC monotherapy. Avoid 3TC monotherapy.</a:t>
                      </a:r>
                    </a:p>
                  </a:txBody>
                  <a:tcPr/>
                </a:tc>
                <a:extLst>
                  <a:ext uri="{0D108BD9-81ED-4DB2-BD59-A6C34878D82A}">
                    <a16:rowId xmlns:a16="http://schemas.microsoft.com/office/drawing/2014/main" val="4166878456"/>
                  </a:ext>
                </a:extLst>
              </a:tr>
            </a:tbl>
          </a:graphicData>
        </a:graphic>
      </p:graphicFrame>
      <p:sp>
        <p:nvSpPr>
          <p:cNvPr id="4" name="Footer Placeholder 3">
            <a:extLst>
              <a:ext uri="{FF2B5EF4-FFF2-40B4-BE49-F238E27FC236}">
                <a16:creationId xmlns:a16="http://schemas.microsoft.com/office/drawing/2014/main" id="{E93EA135-7DCD-477B-A56B-C1DC1496ABCB}"/>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7EB9870F-1F85-41AC-94EB-C43D9DEE12BF}"/>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301C09A4-2CEA-4348-B958-CBD8701697FC}"/>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4648656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AFDFD-9EE0-4558-858F-FDEEA93C2C0A}"/>
              </a:ext>
            </a:extLst>
          </p:cNvPr>
          <p:cNvSpPr>
            <a:spLocks noGrp="1"/>
          </p:cNvSpPr>
          <p:nvPr>
            <p:ph type="title"/>
          </p:nvPr>
        </p:nvSpPr>
        <p:spPr/>
        <p:txBody>
          <a:bodyPr/>
          <a:lstStyle/>
          <a:p>
            <a:r>
              <a:rPr lang="en-US" dirty="0"/>
              <a:t>Available Medications for Treatment of HBV Infection in Adults With HIV, </a:t>
            </a:r>
            <a:r>
              <a:rPr lang="en-US" sz="2400" i="1" dirty="0"/>
              <a:t>continued</a:t>
            </a:r>
            <a:endParaRPr lang="en-US" i="1" dirty="0"/>
          </a:p>
        </p:txBody>
      </p:sp>
      <p:graphicFrame>
        <p:nvGraphicFramePr>
          <p:cNvPr id="7" name="Content Placeholder 6">
            <a:extLst>
              <a:ext uri="{FF2B5EF4-FFF2-40B4-BE49-F238E27FC236}">
                <a16:creationId xmlns:a16="http://schemas.microsoft.com/office/drawing/2014/main" id="{0E4227D7-299A-4E67-BD59-7817D7C240B0}"/>
              </a:ext>
            </a:extLst>
          </p:cNvPr>
          <p:cNvGraphicFramePr>
            <a:graphicFrameLocks noGrp="1"/>
          </p:cNvGraphicFramePr>
          <p:nvPr>
            <p:ph idx="1"/>
            <p:extLst>
              <p:ext uri="{D42A27DB-BD31-4B8C-83A1-F6EECF244321}">
                <p14:modId xmlns:p14="http://schemas.microsoft.com/office/powerpoint/2010/main" val="2772071631"/>
              </p:ext>
            </p:extLst>
          </p:nvPr>
        </p:nvGraphicFramePr>
        <p:xfrm>
          <a:off x="838200" y="1563688"/>
          <a:ext cx="10515600" cy="3571240"/>
        </p:xfrm>
        <a:graphic>
          <a:graphicData uri="http://schemas.openxmlformats.org/drawingml/2006/table">
            <a:tbl>
              <a:tblPr firstRow="1" bandRow="1">
                <a:tableStyleId>{5940675A-B579-460E-94D1-54222C63F5DA}</a:tableStyleId>
              </a:tblPr>
              <a:tblGrid>
                <a:gridCol w="2041358">
                  <a:extLst>
                    <a:ext uri="{9D8B030D-6E8A-4147-A177-3AD203B41FA5}">
                      <a16:colId xmlns:a16="http://schemas.microsoft.com/office/drawing/2014/main" val="3942414920"/>
                    </a:ext>
                  </a:extLst>
                </a:gridCol>
                <a:gridCol w="8474242">
                  <a:extLst>
                    <a:ext uri="{9D8B030D-6E8A-4147-A177-3AD203B41FA5}">
                      <a16:colId xmlns:a16="http://schemas.microsoft.com/office/drawing/2014/main" val="1063045049"/>
                    </a:ext>
                  </a:extLst>
                </a:gridCol>
              </a:tblGrid>
              <a:tr h="370840">
                <a:tc>
                  <a:txBody>
                    <a:bodyPr/>
                    <a:lstStyle/>
                    <a:p>
                      <a:r>
                        <a:rPr lang="en-US" b="1" dirty="0">
                          <a:solidFill>
                            <a:schemeClr val="bg1"/>
                          </a:solidFill>
                        </a:rPr>
                        <a:t>Medication</a:t>
                      </a:r>
                    </a:p>
                  </a:txBody>
                  <a:tcPr>
                    <a:solidFill>
                      <a:srgbClr val="523178"/>
                    </a:solidFill>
                  </a:tcPr>
                </a:tc>
                <a:tc>
                  <a:txBody>
                    <a:bodyPr/>
                    <a:lstStyle/>
                    <a:p>
                      <a:r>
                        <a:rPr lang="en-US" b="1" dirty="0">
                          <a:solidFill>
                            <a:schemeClr val="bg1"/>
                          </a:solidFill>
                        </a:rPr>
                        <a:t>Clinical Comment</a:t>
                      </a:r>
                    </a:p>
                  </a:txBody>
                  <a:tcPr>
                    <a:solidFill>
                      <a:srgbClr val="523178"/>
                    </a:solidFill>
                  </a:tcPr>
                </a:tc>
                <a:extLst>
                  <a:ext uri="{0D108BD9-81ED-4DB2-BD59-A6C34878D82A}">
                    <a16:rowId xmlns:a16="http://schemas.microsoft.com/office/drawing/2014/main" val="3763238404"/>
                  </a:ext>
                </a:extLst>
              </a:tr>
              <a:tr h="370840">
                <a:tc>
                  <a:txBody>
                    <a:bodyPr/>
                    <a:lstStyle/>
                    <a:p>
                      <a:pPr marL="0" indent="0">
                        <a:buFont typeface="Arial" panose="020B0604020202020204" pitchFamily="34" charset="0"/>
                        <a:buNone/>
                      </a:pPr>
                      <a:r>
                        <a:rPr lang="en-US" dirty="0"/>
                        <a:t>Emtricitabine (FTC)</a:t>
                      </a:r>
                    </a:p>
                  </a:txBody>
                  <a:tcPr/>
                </a:tc>
                <a:tc>
                  <a:txBody>
                    <a:bodyPr/>
                    <a:lstStyle/>
                    <a:p>
                      <a:pPr marL="137160" indent="-137160">
                        <a:buFont typeface="Arial" panose="020B0604020202020204" pitchFamily="34" charset="0"/>
                        <a:buChar char="•"/>
                      </a:pPr>
                      <a:r>
                        <a:rPr lang="en-US" sz="1600" dirty="0"/>
                        <a:t>An NRTI similar to 3TC and active against HIV and HBV</a:t>
                      </a:r>
                    </a:p>
                    <a:p>
                      <a:pPr marL="137160" indent="-137160">
                        <a:buFont typeface="Arial" panose="020B0604020202020204" pitchFamily="34" charset="0"/>
                        <a:buChar char="•"/>
                      </a:pPr>
                      <a:r>
                        <a:rPr lang="en-US" sz="1600" dirty="0"/>
                        <a:t>3TC-resistant isolates are also cross-resistant to FTC.</a:t>
                      </a:r>
                    </a:p>
                    <a:p>
                      <a:pPr marL="137160" indent="-137160">
                        <a:buFont typeface="Arial" panose="020B0604020202020204" pitchFamily="34" charset="0"/>
                        <a:buChar char="•"/>
                      </a:pPr>
                      <a:r>
                        <a:rPr lang="en-US" sz="1600" dirty="0"/>
                        <a:t>Do not use as the sole anti-HBV drug in an ART regimen.</a:t>
                      </a:r>
                    </a:p>
                  </a:txBody>
                  <a:tcPr/>
                </a:tc>
                <a:extLst>
                  <a:ext uri="{0D108BD9-81ED-4DB2-BD59-A6C34878D82A}">
                    <a16:rowId xmlns:a16="http://schemas.microsoft.com/office/drawing/2014/main" val="3806581749"/>
                  </a:ext>
                </a:extLst>
              </a:tr>
              <a:tr h="370840">
                <a:tc>
                  <a:txBody>
                    <a:bodyPr/>
                    <a:lstStyle/>
                    <a:p>
                      <a:pPr marL="0" indent="0">
                        <a:buFont typeface="Arial" panose="020B0604020202020204" pitchFamily="34" charset="0"/>
                        <a:buNone/>
                      </a:pPr>
                      <a:r>
                        <a:rPr lang="en-US" dirty="0"/>
                        <a:t>Entecavir (ETV)</a:t>
                      </a:r>
                    </a:p>
                  </a:txBody>
                  <a:tcPr/>
                </a:tc>
                <a:tc>
                  <a:txBody>
                    <a:bodyPr/>
                    <a:lstStyle/>
                    <a:p>
                      <a:pPr marL="137160" indent="-137160">
                        <a:buFont typeface="Arial" panose="020B0604020202020204" pitchFamily="34" charset="0"/>
                        <a:buChar char="•"/>
                      </a:pPr>
                      <a:r>
                        <a:rPr lang="en-US" sz="1600" dirty="0"/>
                        <a:t>An NRTI active against HIV and HBV</a:t>
                      </a:r>
                    </a:p>
                    <a:p>
                      <a:pPr marL="137160" indent="-137160">
                        <a:buFont typeface="Arial" panose="020B0604020202020204" pitchFamily="34" charset="0"/>
                        <a:buChar char="•"/>
                      </a:pPr>
                      <a:r>
                        <a:rPr lang="en-US" sz="1600" dirty="0"/>
                        <a:t>May select for 3TC- and FTC-resistant HIV</a:t>
                      </a:r>
                    </a:p>
                    <a:p>
                      <a:pPr marL="137160" indent="-137160">
                        <a:buFont typeface="Arial" panose="020B0604020202020204" pitchFamily="34" charset="0"/>
                        <a:buChar char="•"/>
                      </a:pPr>
                      <a:r>
                        <a:rPr lang="en-US" sz="1600" dirty="0"/>
                        <a:t>ETV monotherapy for HBV is not recommended in patients with HIV unless combined with a fully active ART regimen to treat HIV.</a:t>
                      </a:r>
                    </a:p>
                  </a:txBody>
                  <a:tcPr/>
                </a:tc>
                <a:extLst>
                  <a:ext uri="{0D108BD9-81ED-4DB2-BD59-A6C34878D82A}">
                    <a16:rowId xmlns:a16="http://schemas.microsoft.com/office/drawing/2014/main" val="2430176265"/>
                  </a:ext>
                </a:extLst>
              </a:tr>
              <a:tr h="370840">
                <a:tc>
                  <a:txBody>
                    <a:bodyPr/>
                    <a:lstStyle/>
                    <a:p>
                      <a:pPr marL="0" indent="0">
                        <a:buFont typeface="Arial" panose="020B0604020202020204" pitchFamily="34" charset="0"/>
                        <a:buNone/>
                      </a:pPr>
                      <a:r>
                        <a:rPr lang="en-US" dirty="0"/>
                        <a:t>Interferon (IFN)</a:t>
                      </a:r>
                    </a:p>
                  </a:txBody>
                  <a:tcPr/>
                </a:tc>
                <a:tc>
                  <a:txBody>
                    <a:bodyPr/>
                    <a:lstStyle/>
                    <a:p>
                      <a:pPr marL="137160" indent="-137160">
                        <a:buFont typeface="Arial" panose="020B0604020202020204" pitchFamily="34" charset="0"/>
                        <a:buChar char="•"/>
                      </a:pPr>
                      <a:r>
                        <a:rPr lang="en-US" sz="1600" dirty="0"/>
                        <a:t>IFN alfa-2a or -2b or PEG-IFN alfa-2a is used as HBV treatment in patients with HBV monoinfection.</a:t>
                      </a:r>
                    </a:p>
                    <a:p>
                      <a:pPr marL="137160" indent="-137160">
                        <a:buFont typeface="Arial" panose="020B0604020202020204" pitchFamily="34" charset="0"/>
                        <a:buChar char="•"/>
                      </a:pPr>
                      <a:r>
                        <a:rPr lang="en-US" sz="1600" dirty="0"/>
                        <a:t>Contraindicated in patients with decompensated liver disease (Child-Turcotte-Pugh class B or C)</a:t>
                      </a:r>
                    </a:p>
                    <a:p>
                      <a:pPr marL="137160" indent="-137160">
                        <a:buFont typeface="Arial" panose="020B0604020202020204" pitchFamily="34" charset="0"/>
                        <a:buChar char="•"/>
                      </a:pPr>
                      <a:r>
                        <a:rPr lang="en-US" sz="1600" dirty="0"/>
                        <a:t>PEG-IFN alfa-2a monotherapy for up to 48 weeks may be considered for HBV treatment in patients with HIV/HBV coinfection if concurrent ART active against HIV and HBV is not possible.</a:t>
                      </a:r>
                    </a:p>
                    <a:p>
                      <a:pPr marL="137160" indent="-137160">
                        <a:buFont typeface="Arial" panose="020B0604020202020204" pitchFamily="34" charset="0"/>
                        <a:buChar char="•"/>
                      </a:pPr>
                      <a:r>
                        <a:rPr lang="en-US" sz="1600" dirty="0"/>
                        <a:t>PEG-IFN alfa-2a is not associated with HBV drug resistance.</a:t>
                      </a:r>
                    </a:p>
                  </a:txBody>
                  <a:tcPr/>
                </a:tc>
                <a:extLst>
                  <a:ext uri="{0D108BD9-81ED-4DB2-BD59-A6C34878D82A}">
                    <a16:rowId xmlns:a16="http://schemas.microsoft.com/office/drawing/2014/main" val="1401500531"/>
                  </a:ext>
                </a:extLst>
              </a:tr>
            </a:tbl>
          </a:graphicData>
        </a:graphic>
      </p:graphicFrame>
      <p:sp>
        <p:nvSpPr>
          <p:cNvPr id="4" name="Footer Placeholder 3">
            <a:extLst>
              <a:ext uri="{FF2B5EF4-FFF2-40B4-BE49-F238E27FC236}">
                <a16:creationId xmlns:a16="http://schemas.microsoft.com/office/drawing/2014/main" id="{E93EA135-7DCD-477B-A56B-C1DC1496ABCB}"/>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7EB9870F-1F85-41AC-94EB-C43D9DEE12BF}"/>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301C09A4-2CEA-4348-B958-CBD8701697FC}"/>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23928910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FE749D-D429-4E45-A4D0-81696C8BCF2E}"/>
              </a:ext>
            </a:extLst>
          </p:cNvPr>
          <p:cNvSpPr>
            <a:spLocks noGrp="1"/>
          </p:cNvSpPr>
          <p:nvPr>
            <p:ph type="title"/>
          </p:nvPr>
        </p:nvSpPr>
        <p:spPr/>
        <p:txBody>
          <a:bodyPr/>
          <a:lstStyle/>
          <a:p>
            <a:r>
              <a:rPr lang="en-US" dirty="0"/>
              <a:t>Recommended Additions to 2-Drug HIV ART Regimens for Patients With Chronic HBV</a:t>
            </a:r>
          </a:p>
        </p:txBody>
      </p:sp>
      <p:graphicFrame>
        <p:nvGraphicFramePr>
          <p:cNvPr id="7" name="Content Placeholder 6">
            <a:extLst>
              <a:ext uri="{FF2B5EF4-FFF2-40B4-BE49-F238E27FC236}">
                <a16:creationId xmlns:a16="http://schemas.microsoft.com/office/drawing/2014/main" id="{EBB76DF4-221C-411A-8AE3-BEB125E21D20}"/>
              </a:ext>
            </a:extLst>
          </p:cNvPr>
          <p:cNvGraphicFramePr>
            <a:graphicFrameLocks noGrp="1"/>
          </p:cNvGraphicFramePr>
          <p:nvPr>
            <p:ph idx="1"/>
            <p:extLst>
              <p:ext uri="{D42A27DB-BD31-4B8C-83A1-F6EECF244321}">
                <p14:modId xmlns:p14="http://schemas.microsoft.com/office/powerpoint/2010/main" val="1602555675"/>
              </p:ext>
            </p:extLst>
          </p:nvPr>
        </p:nvGraphicFramePr>
        <p:xfrm>
          <a:off x="838200" y="1563688"/>
          <a:ext cx="10515600" cy="1483360"/>
        </p:xfrm>
        <a:graphic>
          <a:graphicData uri="http://schemas.openxmlformats.org/drawingml/2006/table">
            <a:tbl>
              <a:tblPr firstRow="1" bandRow="1">
                <a:tableStyleId>{5940675A-B579-460E-94D1-54222C63F5DA}</a:tableStyleId>
              </a:tblPr>
              <a:tblGrid>
                <a:gridCol w="5257800">
                  <a:extLst>
                    <a:ext uri="{9D8B030D-6E8A-4147-A177-3AD203B41FA5}">
                      <a16:colId xmlns:a16="http://schemas.microsoft.com/office/drawing/2014/main" val="525018840"/>
                    </a:ext>
                  </a:extLst>
                </a:gridCol>
                <a:gridCol w="5257800">
                  <a:extLst>
                    <a:ext uri="{9D8B030D-6E8A-4147-A177-3AD203B41FA5}">
                      <a16:colId xmlns:a16="http://schemas.microsoft.com/office/drawing/2014/main" val="73733281"/>
                    </a:ext>
                  </a:extLst>
                </a:gridCol>
              </a:tblGrid>
              <a:tr h="370840">
                <a:tc>
                  <a:txBody>
                    <a:bodyPr/>
                    <a:lstStyle/>
                    <a:p>
                      <a:r>
                        <a:rPr lang="en-US" b="1" dirty="0">
                          <a:solidFill>
                            <a:schemeClr val="bg1"/>
                          </a:solidFill>
                        </a:rPr>
                        <a:t>Drug HIV ART Regimen</a:t>
                      </a:r>
                    </a:p>
                  </a:txBody>
                  <a:tcPr>
                    <a:solidFill>
                      <a:srgbClr val="523178"/>
                    </a:solidFill>
                  </a:tcPr>
                </a:tc>
                <a:tc>
                  <a:txBody>
                    <a:bodyPr/>
                    <a:lstStyle/>
                    <a:p>
                      <a:r>
                        <a:rPr lang="en-US" b="1" dirty="0">
                          <a:solidFill>
                            <a:schemeClr val="bg1"/>
                          </a:solidFill>
                        </a:rPr>
                        <a:t>Addition for HBV Treatment</a:t>
                      </a:r>
                    </a:p>
                  </a:txBody>
                  <a:tcPr>
                    <a:solidFill>
                      <a:srgbClr val="523178"/>
                    </a:solidFill>
                  </a:tcPr>
                </a:tc>
                <a:extLst>
                  <a:ext uri="{0D108BD9-81ED-4DB2-BD59-A6C34878D82A}">
                    <a16:rowId xmlns:a16="http://schemas.microsoft.com/office/drawing/2014/main" val="2358012249"/>
                  </a:ext>
                </a:extLst>
              </a:tr>
              <a:tr h="370840">
                <a:tc>
                  <a:txBody>
                    <a:bodyPr/>
                    <a:lstStyle/>
                    <a:p>
                      <a:pPr marL="0" indent="0">
                        <a:buFont typeface="Arial" panose="020B0604020202020204" pitchFamily="34" charset="0"/>
                        <a:buNone/>
                      </a:pPr>
                      <a:r>
                        <a:rPr lang="en-US" dirty="0"/>
                        <a:t>DTG/3TC</a:t>
                      </a:r>
                    </a:p>
                  </a:txBody>
                  <a:tcPr/>
                </a:tc>
                <a:tc>
                  <a:txBody>
                    <a:bodyPr/>
                    <a:lstStyle/>
                    <a:p>
                      <a:pPr marL="0" indent="0">
                        <a:buFont typeface="Arial" panose="020B0604020202020204" pitchFamily="34" charset="0"/>
                        <a:buNone/>
                      </a:pPr>
                      <a:r>
                        <a:rPr lang="en-US" dirty="0"/>
                        <a:t>TAF, TDF, or ETV</a:t>
                      </a:r>
                    </a:p>
                  </a:txBody>
                  <a:tcPr/>
                </a:tc>
                <a:extLst>
                  <a:ext uri="{0D108BD9-81ED-4DB2-BD59-A6C34878D82A}">
                    <a16:rowId xmlns:a16="http://schemas.microsoft.com/office/drawing/2014/main" val="3020400754"/>
                  </a:ext>
                </a:extLst>
              </a:tr>
              <a:tr h="370840">
                <a:tc>
                  <a:txBody>
                    <a:bodyPr/>
                    <a:lstStyle/>
                    <a:p>
                      <a:pPr marL="0" indent="0">
                        <a:buFont typeface="Arial" panose="020B0604020202020204" pitchFamily="34" charset="0"/>
                        <a:buNone/>
                      </a:pPr>
                      <a:r>
                        <a:rPr lang="en-US" dirty="0"/>
                        <a:t>DTG/RPV</a:t>
                      </a:r>
                    </a:p>
                  </a:txBody>
                  <a:tcPr/>
                </a:tc>
                <a:tc>
                  <a:txBody>
                    <a:bodyPr/>
                    <a:lstStyle/>
                    <a:p>
                      <a:pPr marL="0" indent="0">
                        <a:buFont typeface="Arial" panose="020B0604020202020204" pitchFamily="34" charset="0"/>
                        <a:buNone/>
                      </a:pPr>
                      <a:r>
                        <a:rPr lang="en-US" dirty="0"/>
                        <a:t>TAF/FTC, TDF/FTC, or TDF/3TC</a:t>
                      </a:r>
                    </a:p>
                  </a:txBody>
                  <a:tcPr/>
                </a:tc>
                <a:extLst>
                  <a:ext uri="{0D108BD9-81ED-4DB2-BD59-A6C34878D82A}">
                    <a16:rowId xmlns:a16="http://schemas.microsoft.com/office/drawing/2014/main" val="3794146840"/>
                  </a:ext>
                </a:extLst>
              </a:tr>
              <a:tr h="370840">
                <a:tc>
                  <a:txBody>
                    <a:bodyPr/>
                    <a:lstStyle/>
                    <a:p>
                      <a:pPr marL="0" indent="0">
                        <a:buFont typeface="Arial" panose="020B0604020202020204" pitchFamily="34" charset="0"/>
                        <a:buNone/>
                      </a:pPr>
                      <a:r>
                        <a:rPr lang="en-US" dirty="0"/>
                        <a:t>CAB/RPV</a:t>
                      </a:r>
                    </a:p>
                  </a:txBody>
                  <a:tcPr/>
                </a:tc>
                <a:tc>
                  <a:txBody>
                    <a:bodyPr/>
                    <a:lstStyle/>
                    <a:p>
                      <a:pPr marL="0" indent="0">
                        <a:buFont typeface="Arial" panose="020B0604020202020204" pitchFamily="34" charset="0"/>
                        <a:buNone/>
                      </a:pPr>
                      <a:r>
                        <a:rPr lang="en-US" dirty="0"/>
                        <a:t>TAF/FTC, TDF/FTC, or TDF/3TC</a:t>
                      </a:r>
                    </a:p>
                  </a:txBody>
                  <a:tcPr/>
                </a:tc>
                <a:extLst>
                  <a:ext uri="{0D108BD9-81ED-4DB2-BD59-A6C34878D82A}">
                    <a16:rowId xmlns:a16="http://schemas.microsoft.com/office/drawing/2014/main" val="2883299609"/>
                  </a:ext>
                </a:extLst>
              </a:tr>
            </a:tbl>
          </a:graphicData>
        </a:graphic>
      </p:graphicFrame>
      <p:sp>
        <p:nvSpPr>
          <p:cNvPr id="4" name="Footer Placeholder 3">
            <a:extLst>
              <a:ext uri="{FF2B5EF4-FFF2-40B4-BE49-F238E27FC236}">
                <a16:creationId xmlns:a16="http://schemas.microsoft.com/office/drawing/2014/main" id="{B35377D3-86FD-40FA-99B2-6830D3FB6BFB}"/>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7610079B-8177-4F99-BE85-552D740DA996}"/>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1B3131CC-F07F-4AB7-8857-A3CA815EE5F2}"/>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8027050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47790-F62E-4088-9D2F-CC8617ECE06C}"/>
              </a:ext>
            </a:extLst>
          </p:cNvPr>
          <p:cNvSpPr>
            <a:spLocks noGrp="1"/>
          </p:cNvSpPr>
          <p:nvPr>
            <p:ph type="title"/>
          </p:nvPr>
        </p:nvSpPr>
        <p:spPr/>
        <p:txBody>
          <a:bodyPr/>
          <a:lstStyle/>
          <a:p>
            <a:r>
              <a:rPr lang="en-US" dirty="0"/>
              <a:t>Recommendations:</a:t>
            </a:r>
            <a:br>
              <a:rPr lang="en-US" dirty="0"/>
            </a:br>
            <a:r>
              <a:rPr lang="en-US" dirty="0"/>
              <a:t>Monitoring</a:t>
            </a:r>
          </a:p>
        </p:txBody>
      </p:sp>
      <p:sp>
        <p:nvSpPr>
          <p:cNvPr id="3" name="Content Placeholder 2">
            <a:extLst>
              <a:ext uri="{FF2B5EF4-FFF2-40B4-BE49-F238E27FC236}">
                <a16:creationId xmlns:a16="http://schemas.microsoft.com/office/drawing/2014/main" id="{6B87F2CD-A631-42BF-83C2-692387F7F3B2}"/>
              </a:ext>
            </a:extLst>
          </p:cNvPr>
          <p:cNvSpPr>
            <a:spLocks noGrp="1"/>
          </p:cNvSpPr>
          <p:nvPr>
            <p:ph idx="1"/>
          </p:nvPr>
        </p:nvSpPr>
        <p:spPr/>
        <p:txBody>
          <a:bodyPr/>
          <a:lstStyle/>
          <a:p>
            <a:r>
              <a:rPr lang="en-US" dirty="0"/>
              <a:t>After HBV treatment initiation, clinicians should perform the laboratory testing listed in </a:t>
            </a:r>
            <a:r>
              <a:rPr lang="en-US" i="1" dirty="0"/>
              <a:t>Recommended Monitoring After HBV Treatment Initiation in Adults With HIV</a:t>
            </a:r>
            <a:r>
              <a:rPr lang="en-US" dirty="0"/>
              <a:t>. (A3)</a:t>
            </a:r>
          </a:p>
          <a:p>
            <a:r>
              <a:rPr lang="en-US" dirty="0"/>
              <a:t>If a patient being treated for chronic HBV develops signs or symptoms of acute hepatitis (nausea, vomiting, elevated ALT or bilirubin levels), the clinician should rule out HBV IRIS and HDV flare and consult with an HIV-experienced hepatologist. (A3)</a:t>
            </a:r>
          </a:p>
        </p:txBody>
      </p:sp>
      <p:sp>
        <p:nvSpPr>
          <p:cNvPr id="4" name="Footer Placeholder 3">
            <a:extLst>
              <a:ext uri="{FF2B5EF4-FFF2-40B4-BE49-F238E27FC236}">
                <a16:creationId xmlns:a16="http://schemas.microsoft.com/office/drawing/2014/main" id="{3E96079C-3073-4CD3-8E32-4C0A956AAA2D}"/>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0E0D3822-810C-4193-B5F5-B95F7AE38636}"/>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0E46FCF7-6ED6-4A1C-AE67-3F03E9499474}"/>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34478460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326E4D-01F5-4810-9F3D-A126F36D9EF4}"/>
              </a:ext>
            </a:extLst>
          </p:cNvPr>
          <p:cNvSpPr>
            <a:spLocks noGrp="1"/>
          </p:cNvSpPr>
          <p:nvPr>
            <p:ph type="title"/>
          </p:nvPr>
        </p:nvSpPr>
        <p:spPr/>
        <p:txBody>
          <a:bodyPr/>
          <a:lstStyle/>
          <a:p>
            <a:r>
              <a:rPr lang="en-US" dirty="0"/>
              <a:t>Recommended Monitoring After HBV Treatment Initiation in Adults With HIV</a:t>
            </a:r>
          </a:p>
        </p:txBody>
      </p:sp>
      <p:graphicFrame>
        <p:nvGraphicFramePr>
          <p:cNvPr id="7" name="Content Placeholder 6">
            <a:extLst>
              <a:ext uri="{FF2B5EF4-FFF2-40B4-BE49-F238E27FC236}">
                <a16:creationId xmlns:a16="http://schemas.microsoft.com/office/drawing/2014/main" id="{410EC4A3-7C90-4363-BE84-8B08CA69BC19}"/>
              </a:ext>
            </a:extLst>
          </p:cNvPr>
          <p:cNvGraphicFramePr>
            <a:graphicFrameLocks noGrp="1"/>
          </p:cNvGraphicFramePr>
          <p:nvPr>
            <p:ph idx="1"/>
            <p:extLst>
              <p:ext uri="{D42A27DB-BD31-4B8C-83A1-F6EECF244321}">
                <p14:modId xmlns:p14="http://schemas.microsoft.com/office/powerpoint/2010/main" val="704138629"/>
              </p:ext>
            </p:extLst>
          </p:nvPr>
        </p:nvGraphicFramePr>
        <p:xfrm>
          <a:off x="838200" y="1563688"/>
          <a:ext cx="10515600" cy="3403600"/>
        </p:xfrm>
        <a:graphic>
          <a:graphicData uri="http://schemas.openxmlformats.org/drawingml/2006/table">
            <a:tbl>
              <a:tblPr firstRow="1" bandRow="1">
                <a:tableStyleId>{5940675A-B579-460E-94D1-54222C63F5DA}</a:tableStyleId>
              </a:tblPr>
              <a:tblGrid>
                <a:gridCol w="2628900">
                  <a:extLst>
                    <a:ext uri="{9D8B030D-6E8A-4147-A177-3AD203B41FA5}">
                      <a16:colId xmlns:a16="http://schemas.microsoft.com/office/drawing/2014/main" val="175516965"/>
                    </a:ext>
                  </a:extLst>
                </a:gridCol>
                <a:gridCol w="2628900">
                  <a:extLst>
                    <a:ext uri="{9D8B030D-6E8A-4147-A177-3AD203B41FA5}">
                      <a16:colId xmlns:a16="http://schemas.microsoft.com/office/drawing/2014/main" val="3187376457"/>
                    </a:ext>
                  </a:extLst>
                </a:gridCol>
                <a:gridCol w="2628900">
                  <a:extLst>
                    <a:ext uri="{9D8B030D-6E8A-4147-A177-3AD203B41FA5}">
                      <a16:colId xmlns:a16="http://schemas.microsoft.com/office/drawing/2014/main" val="912337646"/>
                    </a:ext>
                  </a:extLst>
                </a:gridCol>
                <a:gridCol w="2628900">
                  <a:extLst>
                    <a:ext uri="{9D8B030D-6E8A-4147-A177-3AD203B41FA5}">
                      <a16:colId xmlns:a16="http://schemas.microsoft.com/office/drawing/2014/main" val="3829799965"/>
                    </a:ext>
                  </a:extLst>
                </a:gridCol>
              </a:tblGrid>
              <a:tr h="370840">
                <a:tc>
                  <a:txBody>
                    <a:bodyPr/>
                    <a:lstStyle/>
                    <a:p>
                      <a:r>
                        <a:rPr lang="en-US" b="1" dirty="0">
                          <a:solidFill>
                            <a:schemeClr val="bg1"/>
                          </a:solidFill>
                        </a:rPr>
                        <a:t>Laboratory Test</a:t>
                      </a:r>
                    </a:p>
                  </a:txBody>
                  <a:tcPr>
                    <a:solidFill>
                      <a:srgbClr val="523178"/>
                    </a:solidFill>
                  </a:tcPr>
                </a:tc>
                <a:tc>
                  <a:txBody>
                    <a:bodyPr/>
                    <a:lstStyle/>
                    <a:p>
                      <a:r>
                        <a:rPr lang="en-US" b="1" dirty="0">
                          <a:solidFill>
                            <a:schemeClr val="bg1"/>
                          </a:solidFill>
                        </a:rPr>
                        <a:t>Every 3 Months</a:t>
                      </a:r>
                    </a:p>
                  </a:txBody>
                  <a:tcPr>
                    <a:solidFill>
                      <a:srgbClr val="523178"/>
                    </a:solidFill>
                  </a:tcPr>
                </a:tc>
                <a:tc>
                  <a:txBody>
                    <a:bodyPr/>
                    <a:lstStyle/>
                    <a:p>
                      <a:r>
                        <a:rPr lang="en-US" b="1" dirty="0">
                          <a:solidFill>
                            <a:schemeClr val="bg1"/>
                          </a:solidFill>
                        </a:rPr>
                        <a:t>Every 6 Months</a:t>
                      </a:r>
                    </a:p>
                  </a:txBody>
                  <a:tcPr>
                    <a:solidFill>
                      <a:srgbClr val="523178"/>
                    </a:solidFill>
                  </a:tcPr>
                </a:tc>
                <a:tc>
                  <a:txBody>
                    <a:bodyPr/>
                    <a:lstStyle/>
                    <a:p>
                      <a:r>
                        <a:rPr lang="en-US" b="1" dirty="0">
                          <a:solidFill>
                            <a:schemeClr val="bg1"/>
                          </a:solidFill>
                        </a:rPr>
                        <a:t>Every 12 Months</a:t>
                      </a:r>
                    </a:p>
                  </a:txBody>
                  <a:tcPr>
                    <a:solidFill>
                      <a:srgbClr val="523178"/>
                    </a:solidFill>
                  </a:tcPr>
                </a:tc>
                <a:extLst>
                  <a:ext uri="{0D108BD9-81ED-4DB2-BD59-A6C34878D82A}">
                    <a16:rowId xmlns:a16="http://schemas.microsoft.com/office/drawing/2014/main" val="2301099637"/>
                  </a:ext>
                </a:extLst>
              </a:tr>
              <a:tr h="370840">
                <a:tc>
                  <a:txBody>
                    <a:bodyPr/>
                    <a:lstStyle/>
                    <a:p>
                      <a:pPr marL="0" indent="0">
                        <a:buFont typeface="Arial" panose="020B0604020202020204" pitchFamily="34" charset="0"/>
                        <a:buNone/>
                      </a:pPr>
                      <a:r>
                        <a:rPr lang="en-US" dirty="0"/>
                        <a:t>HBV DNA</a:t>
                      </a:r>
                    </a:p>
                  </a:txBody>
                  <a:tcPr/>
                </a:tc>
                <a:tc>
                  <a:txBody>
                    <a:bodyPr/>
                    <a:lstStyle/>
                    <a:p>
                      <a:pPr marL="0" indent="0">
                        <a:buFont typeface="Arial" panose="020B0604020202020204" pitchFamily="34" charset="0"/>
                        <a:buNone/>
                      </a:pPr>
                      <a:r>
                        <a:rPr lang="en-US" dirty="0"/>
                        <a:t>Until HBV DNA is undetectable</a:t>
                      </a:r>
                    </a:p>
                  </a:txBody>
                  <a:tcPr/>
                </a:tc>
                <a:tc>
                  <a:txBody>
                    <a:bodyPr/>
                    <a:lstStyle/>
                    <a:p>
                      <a:pPr marL="0" indent="0">
                        <a:buFont typeface="Arial" panose="020B0604020202020204" pitchFamily="34" charset="0"/>
                        <a:buNone/>
                      </a:pPr>
                      <a:r>
                        <a:rPr lang="en-US" dirty="0"/>
                        <a:t>After HBV DNA is undetectable</a:t>
                      </a:r>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2167128940"/>
                  </a:ext>
                </a:extLst>
              </a:tr>
              <a:tr h="370840">
                <a:tc>
                  <a:txBody>
                    <a:bodyPr/>
                    <a:lstStyle/>
                    <a:p>
                      <a:pPr marL="0" indent="0">
                        <a:buFont typeface="Arial" panose="020B0604020202020204" pitchFamily="34" charset="0"/>
                        <a:buNone/>
                      </a:pPr>
                      <a:r>
                        <a:rPr lang="en-US" dirty="0"/>
                        <a:t>HBeAg</a:t>
                      </a:r>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tc>
                  <a:txBody>
                    <a:bodyPr/>
                    <a:lstStyle/>
                    <a:p>
                      <a:pPr marL="0" indent="0">
                        <a:buFont typeface="Arial" panose="020B0604020202020204" pitchFamily="34" charset="0"/>
                        <a:buNone/>
                      </a:pPr>
                      <a:r>
                        <a:rPr lang="en-US" dirty="0"/>
                        <a:t>Check for HBeAg-negative result</a:t>
                      </a:r>
                    </a:p>
                  </a:txBody>
                  <a:tcPr/>
                </a:tc>
                <a:extLst>
                  <a:ext uri="{0D108BD9-81ED-4DB2-BD59-A6C34878D82A}">
                    <a16:rowId xmlns:a16="http://schemas.microsoft.com/office/drawing/2014/main" val="2458508351"/>
                  </a:ext>
                </a:extLst>
              </a:tr>
              <a:tr h="370840">
                <a:tc>
                  <a:txBody>
                    <a:bodyPr/>
                    <a:lstStyle/>
                    <a:p>
                      <a:pPr marL="0" indent="0">
                        <a:buFont typeface="Arial" panose="020B0604020202020204" pitchFamily="34" charset="0"/>
                        <a:buNone/>
                      </a:pPr>
                      <a:r>
                        <a:rPr lang="en-US" dirty="0"/>
                        <a:t>Electrolyte panel</a:t>
                      </a:r>
                    </a:p>
                  </a:txBody>
                  <a:tcPr/>
                </a:tc>
                <a:tc>
                  <a:txBody>
                    <a:bodyPr/>
                    <a:lstStyle/>
                    <a:p>
                      <a:pPr marL="137160" indent="-137160">
                        <a:buFont typeface="Arial" panose="020B0604020202020204" pitchFamily="34" charset="0"/>
                        <a:buChar char="•"/>
                      </a:pPr>
                      <a:endParaRPr lang="en-US"/>
                    </a:p>
                  </a:txBody>
                  <a:tcPr/>
                </a:tc>
                <a:tc>
                  <a:txBody>
                    <a:bodyPr/>
                    <a:lstStyle/>
                    <a:p>
                      <a:pPr marL="0" indent="0" algn="ctr">
                        <a:buFont typeface="Arial" panose="020B0604020202020204" pitchFamily="34" charset="0"/>
                        <a:buNone/>
                      </a:pPr>
                      <a:r>
                        <a:rPr lang="en-US" dirty="0"/>
                        <a:t>X</a:t>
                      </a:r>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1441155565"/>
                  </a:ext>
                </a:extLst>
              </a:tr>
              <a:tr h="370840">
                <a:tc>
                  <a:txBody>
                    <a:bodyPr/>
                    <a:lstStyle/>
                    <a:p>
                      <a:pPr marL="0" indent="0">
                        <a:buFont typeface="Arial" panose="020B0604020202020204" pitchFamily="34" charset="0"/>
                        <a:buNone/>
                      </a:pPr>
                      <a:r>
                        <a:rPr lang="en-US" dirty="0"/>
                        <a:t>Serum creatinine</a:t>
                      </a:r>
                    </a:p>
                  </a:txBody>
                  <a:tcPr/>
                </a:tc>
                <a:tc>
                  <a:txBody>
                    <a:bodyPr/>
                    <a:lstStyle/>
                    <a:p>
                      <a:pPr marL="137160" indent="-137160">
                        <a:buFont typeface="Arial" panose="020B0604020202020204" pitchFamily="34" charset="0"/>
                        <a:buChar char="•"/>
                      </a:pPr>
                      <a:endParaRPr lang="en-US"/>
                    </a:p>
                  </a:txBody>
                  <a:tcPr/>
                </a:tc>
                <a:tc>
                  <a:txBody>
                    <a:bodyPr/>
                    <a:lstStyle/>
                    <a:p>
                      <a:pPr marL="0" indent="0" algn="ctr">
                        <a:buFont typeface="Arial" panose="020B0604020202020204" pitchFamily="34" charset="0"/>
                        <a:buNone/>
                      </a:pPr>
                      <a:r>
                        <a:rPr lang="en-US" dirty="0"/>
                        <a:t>X</a:t>
                      </a:r>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857095713"/>
                  </a:ext>
                </a:extLst>
              </a:tr>
              <a:tr h="370840">
                <a:tc>
                  <a:txBody>
                    <a:bodyPr/>
                    <a:lstStyle/>
                    <a:p>
                      <a:pPr marL="0" indent="0">
                        <a:buFont typeface="Arial" panose="020B0604020202020204" pitchFamily="34" charset="0"/>
                        <a:buNone/>
                      </a:pPr>
                      <a:r>
                        <a:rPr lang="en-US" dirty="0"/>
                        <a:t>Urinalysis</a:t>
                      </a:r>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0" indent="0" algn="ctr">
                        <a:buFont typeface="Arial" panose="020B0604020202020204" pitchFamily="34" charset="0"/>
                        <a:buNone/>
                      </a:pPr>
                      <a:r>
                        <a:rPr lang="en-US"/>
                        <a:t>X</a:t>
                      </a:r>
                      <a:endParaRPr lang="en-US" dirty="0"/>
                    </a:p>
                  </a:txBody>
                  <a:tcPr/>
                </a:tc>
                <a:extLst>
                  <a:ext uri="{0D108BD9-81ED-4DB2-BD59-A6C34878D82A}">
                    <a16:rowId xmlns:a16="http://schemas.microsoft.com/office/drawing/2014/main" val="2048702431"/>
                  </a:ext>
                </a:extLst>
              </a:tr>
              <a:tr h="370840">
                <a:tc>
                  <a:txBody>
                    <a:bodyPr/>
                    <a:lstStyle/>
                    <a:p>
                      <a:pPr marL="0" indent="0">
                        <a:buFont typeface="Arial" panose="020B0604020202020204" pitchFamily="34" charset="0"/>
                        <a:buNone/>
                      </a:pPr>
                      <a:r>
                        <a:rPr lang="en-US" dirty="0"/>
                        <a:t>Liver function panel</a:t>
                      </a:r>
                    </a:p>
                  </a:txBody>
                  <a:tcPr/>
                </a:tc>
                <a:tc>
                  <a:txBody>
                    <a:bodyPr/>
                    <a:lstStyle/>
                    <a:p>
                      <a:pPr marL="0" indent="0">
                        <a:buFont typeface="Arial" panose="020B0604020202020204" pitchFamily="34" charset="0"/>
                        <a:buNone/>
                      </a:pPr>
                      <a:r>
                        <a:rPr lang="en-US" dirty="0"/>
                        <a:t>Until HBV DNA is undetectable</a:t>
                      </a:r>
                    </a:p>
                  </a:txBody>
                  <a:tcPr/>
                </a:tc>
                <a:tc>
                  <a:txBody>
                    <a:bodyPr/>
                    <a:lstStyle/>
                    <a:p>
                      <a:pPr marL="0" indent="0">
                        <a:buFont typeface="Arial" panose="020B0604020202020204" pitchFamily="34" charset="0"/>
                        <a:buNone/>
                      </a:pPr>
                      <a:r>
                        <a:rPr lang="en-US" dirty="0"/>
                        <a:t>After HBV DNA is undetectable</a:t>
                      </a:r>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1116968609"/>
                  </a:ext>
                </a:extLst>
              </a:tr>
            </a:tbl>
          </a:graphicData>
        </a:graphic>
      </p:graphicFrame>
      <p:sp>
        <p:nvSpPr>
          <p:cNvPr id="4" name="Footer Placeholder 3">
            <a:extLst>
              <a:ext uri="{FF2B5EF4-FFF2-40B4-BE49-F238E27FC236}">
                <a16:creationId xmlns:a16="http://schemas.microsoft.com/office/drawing/2014/main" id="{5CBD554A-3124-45A4-8A10-E4A1F836E4D7}"/>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D6D5D627-371E-42DB-ABAA-C704CD3BB4E3}"/>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F6504491-45EA-4670-B980-DF2AAC1987E7}"/>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19759766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4F48B85F-DD46-4AB1-B17B-9C2EED7DAE26}"/>
              </a:ext>
            </a:extLst>
          </p:cNvPr>
          <p:cNvSpPr>
            <a:spLocks noGrp="1"/>
          </p:cNvSpPr>
          <p:nvPr>
            <p:ph type="ftr" sz="quarter" idx="11"/>
          </p:nvPr>
        </p:nvSpPr>
        <p:spPr>
          <a:xfrm>
            <a:off x="4038600" y="6356350"/>
            <a:ext cx="4114800" cy="365125"/>
          </a:xfrm>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635E34F1-8173-4211-8103-F4FEF646C750}"/>
              </a:ext>
            </a:extLst>
          </p:cNvPr>
          <p:cNvSpPr>
            <a:spLocks noGrp="1"/>
          </p:cNvSpPr>
          <p:nvPr>
            <p:ph type="sldNum" sz="quarter" idx="12"/>
          </p:nvPr>
        </p:nvSpPr>
        <p:spPr>
          <a:xfrm>
            <a:off x="8610600" y="6356350"/>
            <a:ext cx="2743200" cy="365125"/>
          </a:xfrm>
        </p:spPr>
        <p:txBody>
          <a:bodyPr/>
          <a:lstStyle/>
          <a:p>
            <a:r>
              <a:rPr lang="en-US"/>
              <a:t>www.hivguidelines.org</a:t>
            </a:r>
            <a:endParaRPr lang="en-US" dirty="0"/>
          </a:p>
        </p:txBody>
      </p:sp>
      <p:sp>
        <p:nvSpPr>
          <p:cNvPr id="5" name="Title 4">
            <a:extLst>
              <a:ext uri="{FF2B5EF4-FFF2-40B4-BE49-F238E27FC236}">
                <a16:creationId xmlns:a16="http://schemas.microsoft.com/office/drawing/2014/main" id="{22F146AD-B408-4105-9067-DA5FF2D514B1}"/>
              </a:ext>
            </a:extLst>
          </p:cNvPr>
          <p:cNvSpPr>
            <a:spLocks noGrp="1"/>
          </p:cNvSpPr>
          <p:nvPr>
            <p:ph type="title"/>
          </p:nvPr>
        </p:nvSpPr>
        <p:spPr/>
        <p:txBody>
          <a:bodyPr/>
          <a:lstStyle/>
          <a:p>
            <a:r>
              <a:rPr lang="en-US" dirty="0"/>
              <a:t>Need Help?</a:t>
            </a:r>
          </a:p>
        </p:txBody>
      </p:sp>
      <p:pic>
        <p:nvPicPr>
          <p:cNvPr id="7" name="Picture 6">
            <a:extLst>
              <a:ext uri="{FF2B5EF4-FFF2-40B4-BE49-F238E27FC236}">
                <a16:creationId xmlns:a16="http://schemas.microsoft.com/office/drawing/2014/main" id="{86393898-0452-420F-8B4F-3260F0AD5348}"/>
              </a:ext>
            </a:extLst>
          </p:cNvPr>
          <p:cNvPicPr>
            <a:picLocks noChangeAspect="1"/>
          </p:cNvPicPr>
          <p:nvPr/>
        </p:nvPicPr>
        <p:blipFill rotWithShape="1">
          <a:blip r:embed="rId2"/>
          <a:srcRect t="981" r="766" b="2319"/>
          <a:stretch/>
        </p:blipFill>
        <p:spPr>
          <a:xfrm>
            <a:off x="3881712" y="343883"/>
            <a:ext cx="6004160" cy="5881658"/>
          </a:xfrm>
          <a:prstGeom prst="rect">
            <a:avLst/>
          </a:prstGeom>
        </p:spPr>
      </p:pic>
    </p:spTree>
    <p:extLst>
      <p:ext uri="{BB962C8B-B14F-4D97-AF65-F5344CB8AC3E}">
        <p14:creationId xmlns:p14="http://schemas.microsoft.com/office/powerpoint/2010/main" val="40207982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8696BB45-AC41-4FA7-85E8-2444850B9436}"/>
              </a:ext>
            </a:extLst>
          </p:cNvPr>
          <p:cNvSpPr>
            <a:spLocks noGrp="1"/>
          </p:cNvSpPr>
          <p:nvPr>
            <p:ph type="ftr" sz="quarter" idx="11"/>
          </p:nvPr>
        </p:nvSpPr>
        <p:spPr>
          <a:xfrm>
            <a:off x="4038600" y="6356350"/>
            <a:ext cx="4114800" cy="365125"/>
          </a:xfrm>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0A4DA95E-DA50-4696-943C-BCD4CAADA1A1}"/>
              </a:ext>
            </a:extLst>
          </p:cNvPr>
          <p:cNvSpPr>
            <a:spLocks noGrp="1"/>
          </p:cNvSpPr>
          <p:nvPr>
            <p:ph type="sldNum" sz="quarter" idx="12"/>
          </p:nvPr>
        </p:nvSpPr>
        <p:spPr>
          <a:xfrm>
            <a:off x="8610600" y="6356350"/>
            <a:ext cx="2743200" cy="365125"/>
          </a:xfrm>
        </p:spPr>
        <p:txBody>
          <a:bodyPr/>
          <a:lstStyle/>
          <a:p>
            <a:r>
              <a:rPr lang="en-US"/>
              <a:t>www.hivguidelines.org</a:t>
            </a:r>
            <a:endParaRPr lang="en-US" dirty="0"/>
          </a:p>
        </p:txBody>
      </p:sp>
      <p:sp>
        <p:nvSpPr>
          <p:cNvPr id="5" name="Title 4">
            <a:extLst>
              <a:ext uri="{FF2B5EF4-FFF2-40B4-BE49-F238E27FC236}">
                <a16:creationId xmlns:a16="http://schemas.microsoft.com/office/drawing/2014/main" id="{ADB72B23-09C9-4D58-BA5A-BF0B708BF189}"/>
              </a:ext>
            </a:extLst>
          </p:cNvPr>
          <p:cNvSpPr>
            <a:spLocks noGrp="1"/>
          </p:cNvSpPr>
          <p:nvPr>
            <p:ph type="title"/>
          </p:nvPr>
        </p:nvSpPr>
        <p:spPr/>
        <p:txBody>
          <a:bodyPr/>
          <a:lstStyle/>
          <a:p>
            <a:r>
              <a:rPr lang="en-US" dirty="0"/>
              <a:t>Access the Guideline</a:t>
            </a:r>
          </a:p>
        </p:txBody>
      </p:sp>
      <p:sp>
        <p:nvSpPr>
          <p:cNvPr id="6" name="Content Placeholder 5">
            <a:extLst>
              <a:ext uri="{FF2B5EF4-FFF2-40B4-BE49-F238E27FC236}">
                <a16:creationId xmlns:a16="http://schemas.microsoft.com/office/drawing/2014/main" id="{B58248DA-625A-44B5-ACA8-008BE3F36D0B}"/>
              </a:ext>
            </a:extLst>
          </p:cNvPr>
          <p:cNvSpPr>
            <a:spLocks noGrp="1"/>
          </p:cNvSpPr>
          <p:nvPr>
            <p:ph idx="1"/>
          </p:nvPr>
        </p:nvSpPr>
        <p:spPr/>
        <p:txBody>
          <a:bodyPr/>
          <a:lstStyle/>
          <a:p>
            <a:r>
              <a:rPr lang="en-US" b="1" dirty="0">
                <a:solidFill>
                  <a:srgbClr val="331F44"/>
                </a:solidFill>
              </a:rPr>
              <a:t>www.hivguidelines.org</a:t>
            </a:r>
            <a:r>
              <a:rPr lang="en-US" dirty="0"/>
              <a:t> &gt; Prevention and Management of Hepatitis B Virus Infection in Adults With HIV</a:t>
            </a:r>
          </a:p>
          <a:p>
            <a:endParaRPr lang="en-US" dirty="0"/>
          </a:p>
          <a:p>
            <a:r>
              <a:rPr lang="en-US" b="1" dirty="0"/>
              <a:t>Also available:</a:t>
            </a:r>
            <a:r>
              <a:rPr lang="en-US" dirty="0"/>
              <a:t> Printable pocket guide and PDF</a:t>
            </a:r>
          </a:p>
        </p:txBody>
      </p:sp>
    </p:spTree>
    <p:extLst>
      <p:ext uri="{BB962C8B-B14F-4D97-AF65-F5344CB8AC3E}">
        <p14:creationId xmlns:p14="http://schemas.microsoft.com/office/powerpoint/2010/main" val="1205125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58597-C10D-4398-A09F-FD9DAA3658D9}"/>
              </a:ext>
            </a:extLst>
          </p:cNvPr>
          <p:cNvSpPr>
            <a:spLocks noGrp="1"/>
          </p:cNvSpPr>
          <p:nvPr>
            <p:ph type="title"/>
          </p:nvPr>
        </p:nvSpPr>
        <p:spPr/>
        <p:txBody>
          <a:bodyPr/>
          <a:lstStyle/>
          <a:p>
            <a:r>
              <a:rPr lang="en-US" dirty="0"/>
              <a:t>New York State Law:</a:t>
            </a:r>
            <a:br>
              <a:rPr lang="en-US" dirty="0"/>
            </a:br>
            <a:r>
              <a:rPr lang="en-US" dirty="0"/>
              <a:t>Reporting HBV Infection</a:t>
            </a:r>
          </a:p>
        </p:txBody>
      </p:sp>
      <p:sp>
        <p:nvSpPr>
          <p:cNvPr id="3" name="Content Placeholder 2">
            <a:extLst>
              <a:ext uri="{FF2B5EF4-FFF2-40B4-BE49-F238E27FC236}">
                <a16:creationId xmlns:a16="http://schemas.microsoft.com/office/drawing/2014/main" id="{DBD7944F-3852-4B8F-90E9-7B152C12C352}"/>
              </a:ext>
            </a:extLst>
          </p:cNvPr>
          <p:cNvSpPr>
            <a:spLocks noGrp="1"/>
          </p:cNvSpPr>
          <p:nvPr>
            <p:ph idx="1"/>
          </p:nvPr>
        </p:nvSpPr>
        <p:spPr/>
        <p:txBody>
          <a:bodyPr/>
          <a:lstStyle/>
          <a:p>
            <a:r>
              <a:rPr lang="en-US" dirty="0"/>
              <a:t>Clinicians must report all suspected or confirmed HBV infections, and specify acute or chronic, to the local health department of the area where the individual resides according to </a:t>
            </a:r>
            <a:r>
              <a:rPr lang="en-US" dirty="0">
                <a:hlinkClick r:id="rId2"/>
              </a:rPr>
              <a:t>NYSDOH Communicable Diseases Reporting Requirements</a:t>
            </a:r>
            <a:r>
              <a:rPr lang="en-US" dirty="0"/>
              <a:t>.</a:t>
            </a:r>
          </a:p>
        </p:txBody>
      </p:sp>
      <p:sp>
        <p:nvSpPr>
          <p:cNvPr id="4" name="Footer Placeholder 3">
            <a:extLst>
              <a:ext uri="{FF2B5EF4-FFF2-40B4-BE49-F238E27FC236}">
                <a16:creationId xmlns:a16="http://schemas.microsoft.com/office/drawing/2014/main" id="{3C73835D-5AB3-40CD-8062-38F79FE018A6}"/>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A4EFC8AC-1D70-46A9-B935-A22019EFEFB1}"/>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26752CF0-1AC2-42A7-B378-541323267F7E}"/>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37737506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FD94E-DBD4-490C-9195-2C512137FC7C}"/>
              </a:ext>
            </a:extLst>
          </p:cNvPr>
          <p:cNvSpPr>
            <a:spLocks noGrp="1"/>
          </p:cNvSpPr>
          <p:nvPr>
            <p:ph type="title"/>
          </p:nvPr>
        </p:nvSpPr>
        <p:spPr/>
        <p:txBody>
          <a:bodyPr/>
          <a:lstStyle/>
          <a:p>
            <a:r>
              <a:rPr lang="en-US" dirty="0"/>
              <a:t>Recommendations:</a:t>
            </a:r>
            <a:br>
              <a:rPr lang="en-US" dirty="0"/>
            </a:br>
            <a:r>
              <a:rPr lang="en-US" dirty="0"/>
              <a:t>Screening Tests</a:t>
            </a:r>
          </a:p>
        </p:txBody>
      </p:sp>
      <p:sp>
        <p:nvSpPr>
          <p:cNvPr id="3" name="Content Placeholder 2">
            <a:extLst>
              <a:ext uri="{FF2B5EF4-FFF2-40B4-BE49-F238E27FC236}">
                <a16:creationId xmlns:a16="http://schemas.microsoft.com/office/drawing/2014/main" id="{45218BD8-778D-4830-BE70-CA39F15C4222}"/>
              </a:ext>
            </a:extLst>
          </p:cNvPr>
          <p:cNvSpPr>
            <a:spLocks noGrp="1"/>
          </p:cNvSpPr>
          <p:nvPr>
            <p:ph idx="1"/>
          </p:nvPr>
        </p:nvSpPr>
        <p:spPr/>
        <p:txBody>
          <a:bodyPr/>
          <a:lstStyle/>
          <a:p>
            <a:r>
              <a:rPr lang="en-US" dirty="0"/>
              <a:t>Clinicians should determine the HBV vaccination and immune status of patients with HIV by performing laboratory testing for HBsAg, anti-HBs, and anti-HBc (total). (A*) See </a:t>
            </a:r>
            <a:r>
              <a:rPr lang="en-US" i="1" dirty="0"/>
              <a:t>Interpretation of HBV Screening Test Results</a:t>
            </a:r>
            <a:r>
              <a:rPr lang="en-US" dirty="0"/>
              <a:t>.</a:t>
            </a:r>
          </a:p>
          <a:p>
            <a:r>
              <a:rPr lang="en-US" dirty="0"/>
              <a:t>Clinicians should repeat laboratory screening annually in patients who are not immune to HBV, choose not to be vaccinated, and are at ongoing risk of acquiring HBV. (A3)</a:t>
            </a:r>
          </a:p>
        </p:txBody>
      </p:sp>
      <p:sp>
        <p:nvSpPr>
          <p:cNvPr id="4" name="Footer Placeholder 3">
            <a:extLst>
              <a:ext uri="{FF2B5EF4-FFF2-40B4-BE49-F238E27FC236}">
                <a16:creationId xmlns:a16="http://schemas.microsoft.com/office/drawing/2014/main" id="{E48CE7E0-63F7-4669-8225-43AFB2729C70}"/>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1A163C58-772E-43BA-AAFB-82040601CD71}"/>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D187D837-7594-45BC-9D98-7065D1FB41A7}"/>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35778735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20A2D-C3D3-4F40-BDED-89DB427DF4F4}"/>
              </a:ext>
            </a:extLst>
          </p:cNvPr>
          <p:cNvSpPr>
            <a:spLocks noGrp="1"/>
          </p:cNvSpPr>
          <p:nvPr>
            <p:ph type="title"/>
          </p:nvPr>
        </p:nvSpPr>
        <p:spPr/>
        <p:txBody>
          <a:bodyPr/>
          <a:lstStyle/>
          <a:p>
            <a:r>
              <a:rPr lang="en-US" dirty="0"/>
              <a:t>Interpretation of HBV Screening Test Results</a:t>
            </a:r>
          </a:p>
        </p:txBody>
      </p:sp>
      <p:graphicFrame>
        <p:nvGraphicFramePr>
          <p:cNvPr id="7" name="Content Placeholder 6">
            <a:extLst>
              <a:ext uri="{FF2B5EF4-FFF2-40B4-BE49-F238E27FC236}">
                <a16:creationId xmlns:a16="http://schemas.microsoft.com/office/drawing/2014/main" id="{20B97365-4D99-45CB-8611-2644B398B573}"/>
              </a:ext>
            </a:extLst>
          </p:cNvPr>
          <p:cNvGraphicFramePr>
            <a:graphicFrameLocks noGrp="1"/>
          </p:cNvGraphicFramePr>
          <p:nvPr>
            <p:ph idx="1"/>
            <p:extLst>
              <p:ext uri="{D42A27DB-BD31-4B8C-83A1-F6EECF244321}">
                <p14:modId xmlns:p14="http://schemas.microsoft.com/office/powerpoint/2010/main" val="1211947859"/>
              </p:ext>
            </p:extLst>
          </p:nvPr>
        </p:nvGraphicFramePr>
        <p:xfrm>
          <a:off x="838200" y="1563688"/>
          <a:ext cx="10515600" cy="4328160"/>
        </p:xfrm>
        <a:graphic>
          <a:graphicData uri="http://schemas.openxmlformats.org/drawingml/2006/table">
            <a:tbl>
              <a:tblPr firstRow="1" bandRow="1">
                <a:tableStyleId>{5940675A-B579-460E-94D1-54222C63F5DA}</a:tableStyleId>
              </a:tblPr>
              <a:tblGrid>
                <a:gridCol w="1191126">
                  <a:extLst>
                    <a:ext uri="{9D8B030D-6E8A-4147-A177-3AD203B41FA5}">
                      <a16:colId xmlns:a16="http://schemas.microsoft.com/office/drawing/2014/main" val="480605684"/>
                    </a:ext>
                  </a:extLst>
                </a:gridCol>
                <a:gridCol w="1227221">
                  <a:extLst>
                    <a:ext uri="{9D8B030D-6E8A-4147-A177-3AD203B41FA5}">
                      <a16:colId xmlns:a16="http://schemas.microsoft.com/office/drawing/2014/main" val="2136784884"/>
                    </a:ext>
                  </a:extLst>
                </a:gridCol>
                <a:gridCol w="1267327">
                  <a:extLst>
                    <a:ext uri="{9D8B030D-6E8A-4147-A177-3AD203B41FA5}">
                      <a16:colId xmlns:a16="http://schemas.microsoft.com/office/drawing/2014/main" val="1572100452"/>
                    </a:ext>
                  </a:extLst>
                </a:gridCol>
                <a:gridCol w="1355558">
                  <a:extLst>
                    <a:ext uri="{9D8B030D-6E8A-4147-A177-3AD203B41FA5}">
                      <a16:colId xmlns:a16="http://schemas.microsoft.com/office/drawing/2014/main" val="2816798560"/>
                    </a:ext>
                  </a:extLst>
                </a:gridCol>
                <a:gridCol w="5474368">
                  <a:extLst>
                    <a:ext uri="{9D8B030D-6E8A-4147-A177-3AD203B41FA5}">
                      <a16:colId xmlns:a16="http://schemas.microsoft.com/office/drawing/2014/main" val="1687893259"/>
                    </a:ext>
                  </a:extLst>
                </a:gridCol>
              </a:tblGrid>
              <a:tr h="370840">
                <a:tc rowSpan="2">
                  <a:txBody>
                    <a:bodyPr/>
                    <a:lstStyle/>
                    <a:p>
                      <a:pPr algn="ctr"/>
                      <a:r>
                        <a:rPr lang="en-US" b="1" dirty="0">
                          <a:solidFill>
                            <a:schemeClr val="bg1"/>
                          </a:solidFill>
                        </a:rPr>
                        <a:t>HBsAg</a:t>
                      </a:r>
                    </a:p>
                  </a:txBody>
                  <a:tcPr anchor="b">
                    <a:solidFill>
                      <a:srgbClr val="523178"/>
                    </a:solidFill>
                  </a:tcPr>
                </a:tc>
                <a:tc rowSpan="2">
                  <a:txBody>
                    <a:bodyPr/>
                    <a:lstStyle/>
                    <a:p>
                      <a:pPr algn="ctr"/>
                      <a:r>
                        <a:rPr lang="en-US" b="1" dirty="0">
                          <a:solidFill>
                            <a:schemeClr val="bg1"/>
                          </a:solidFill>
                        </a:rPr>
                        <a:t>Anti-HBs</a:t>
                      </a:r>
                    </a:p>
                  </a:txBody>
                  <a:tcPr anchor="b">
                    <a:solidFill>
                      <a:srgbClr val="523178"/>
                    </a:solidFill>
                  </a:tcPr>
                </a:tc>
                <a:tc gridSpan="2">
                  <a:txBody>
                    <a:bodyPr/>
                    <a:lstStyle/>
                    <a:p>
                      <a:pPr algn="ctr"/>
                      <a:r>
                        <a:rPr lang="en-US" b="1" dirty="0">
                          <a:solidFill>
                            <a:schemeClr val="bg1"/>
                          </a:solidFill>
                        </a:rPr>
                        <a:t>Anti-HBc</a:t>
                      </a:r>
                    </a:p>
                  </a:txBody>
                  <a:tcPr anchor="b">
                    <a:solidFill>
                      <a:srgbClr val="523178"/>
                    </a:solidFill>
                  </a:tcPr>
                </a:tc>
                <a:tc hMerge="1">
                  <a:txBody>
                    <a:bodyPr/>
                    <a:lstStyle/>
                    <a:p>
                      <a:r>
                        <a:rPr lang="en-US" b="1" dirty="0">
                          <a:solidFill>
                            <a:schemeClr val="bg1"/>
                          </a:solidFill>
                        </a:rPr>
                        <a:t>Header</a:t>
                      </a:r>
                    </a:p>
                  </a:txBody>
                  <a:tcPr>
                    <a:solidFill>
                      <a:srgbClr val="523178"/>
                    </a:solidFill>
                  </a:tcPr>
                </a:tc>
                <a:tc rowSpan="2">
                  <a:txBody>
                    <a:bodyPr/>
                    <a:lstStyle/>
                    <a:p>
                      <a:r>
                        <a:rPr lang="en-US" b="1" dirty="0">
                          <a:solidFill>
                            <a:schemeClr val="bg1"/>
                          </a:solidFill>
                        </a:rPr>
                        <a:t>Interpretation</a:t>
                      </a:r>
                    </a:p>
                  </a:txBody>
                  <a:tcPr anchor="b">
                    <a:solidFill>
                      <a:srgbClr val="523178"/>
                    </a:solidFill>
                  </a:tcPr>
                </a:tc>
                <a:extLst>
                  <a:ext uri="{0D108BD9-81ED-4DB2-BD59-A6C34878D82A}">
                    <a16:rowId xmlns:a16="http://schemas.microsoft.com/office/drawing/2014/main" val="3598873145"/>
                  </a:ext>
                </a:extLst>
              </a:tr>
              <a:tr h="370840">
                <a:tc vMerge="1">
                  <a:txBody>
                    <a:bodyPr/>
                    <a:lstStyle/>
                    <a:p>
                      <a:endParaRPr lang="en-US" b="1" dirty="0">
                        <a:solidFill>
                          <a:schemeClr val="bg1"/>
                        </a:solidFill>
                      </a:endParaRPr>
                    </a:p>
                  </a:txBody>
                  <a:tcPr>
                    <a:solidFill>
                      <a:srgbClr val="523178"/>
                    </a:solidFill>
                  </a:tcPr>
                </a:tc>
                <a:tc vMerge="1">
                  <a:txBody>
                    <a:bodyPr/>
                    <a:lstStyle/>
                    <a:p>
                      <a:endParaRPr lang="en-US" b="1" dirty="0">
                        <a:solidFill>
                          <a:schemeClr val="bg1"/>
                        </a:solidFill>
                      </a:endParaRPr>
                    </a:p>
                  </a:txBody>
                  <a:tcPr>
                    <a:solidFill>
                      <a:srgbClr val="523178"/>
                    </a:solidFill>
                  </a:tcPr>
                </a:tc>
                <a:tc>
                  <a:txBody>
                    <a:bodyPr/>
                    <a:lstStyle/>
                    <a:p>
                      <a:pPr algn="ctr"/>
                      <a:r>
                        <a:rPr lang="en-US" b="1" dirty="0">
                          <a:solidFill>
                            <a:schemeClr val="bg1"/>
                          </a:solidFill>
                        </a:rPr>
                        <a:t>IgG</a:t>
                      </a:r>
                    </a:p>
                  </a:txBody>
                  <a:tcPr anchor="b">
                    <a:solidFill>
                      <a:srgbClr val="523178"/>
                    </a:solidFill>
                  </a:tcPr>
                </a:tc>
                <a:tc>
                  <a:txBody>
                    <a:bodyPr/>
                    <a:lstStyle/>
                    <a:p>
                      <a:pPr algn="ctr"/>
                      <a:r>
                        <a:rPr lang="en-US" b="1" dirty="0">
                          <a:solidFill>
                            <a:schemeClr val="bg1"/>
                          </a:solidFill>
                        </a:rPr>
                        <a:t>IgM</a:t>
                      </a:r>
                    </a:p>
                  </a:txBody>
                  <a:tcPr anchor="b">
                    <a:solidFill>
                      <a:srgbClr val="523178"/>
                    </a:solidFill>
                  </a:tcPr>
                </a:tc>
                <a:tc vMerge="1">
                  <a:txBody>
                    <a:bodyPr/>
                    <a:lstStyle/>
                    <a:p>
                      <a:endParaRPr lang="en-US" b="1" dirty="0">
                        <a:solidFill>
                          <a:schemeClr val="bg1"/>
                        </a:solidFill>
                      </a:endParaRPr>
                    </a:p>
                  </a:txBody>
                  <a:tcPr>
                    <a:solidFill>
                      <a:srgbClr val="523178"/>
                    </a:solidFill>
                  </a:tcPr>
                </a:tc>
                <a:extLst>
                  <a:ext uri="{0D108BD9-81ED-4DB2-BD59-A6C34878D82A}">
                    <a16:rowId xmlns:a16="http://schemas.microsoft.com/office/drawing/2014/main" val="417964796"/>
                  </a:ext>
                </a:extLst>
              </a:tr>
              <a:tr h="370840">
                <a:tc>
                  <a:txBody>
                    <a:bodyPr/>
                    <a:lstStyle/>
                    <a:p>
                      <a:pPr marL="0" indent="0">
                        <a:buFont typeface="Arial" panose="020B0604020202020204" pitchFamily="34" charset="0"/>
                        <a:buNone/>
                      </a:pPr>
                      <a:r>
                        <a:rPr lang="en-US" dirty="0"/>
                        <a:t>Negative</a:t>
                      </a:r>
                    </a:p>
                  </a:txBody>
                  <a:tcPr/>
                </a:tc>
                <a:tc>
                  <a:txBody>
                    <a:bodyPr/>
                    <a:lstStyle/>
                    <a:p>
                      <a:pPr marL="0" indent="0">
                        <a:buFont typeface="Arial" panose="020B0604020202020204" pitchFamily="34" charset="0"/>
                        <a:buNone/>
                      </a:pPr>
                      <a:r>
                        <a:rPr lang="en-US" sz="1800" b="0" i="0" kern="1200" dirty="0">
                          <a:solidFill>
                            <a:schemeClr val="tx1"/>
                          </a:solidFill>
                          <a:effectLst/>
                          <a:latin typeface="+mn-lt"/>
                          <a:ea typeface="+mn-ea"/>
                          <a:cs typeface="+mn-cs"/>
                        </a:rPr>
                        <a:t>Negative</a:t>
                      </a:r>
                      <a:endParaRPr lang="en-US" dirty="0"/>
                    </a:p>
                  </a:txBody>
                  <a:tcPr/>
                </a:tc>
                <a:tc>
                  <a:txBody>
                    <a:bodyPr/>
                    <a:lstStyle/>
                    <a:p>
                      <a:pPr marL="0" indent="0">
                        <a:buFont typeface="Arial" panose="020B0604020202020204" pitchFamily="34" charset="0"/>
                        <a:buNone/>
                      </a:pPr>
                      <a:r>
                        <a:rPr lang="en-US" sz="1800" b="0" i="0" kern="1200" dirty="0">
                          <a:solidFill>
                            <a:schemeClr val="tx1"/>
                          </a:solidFill>
                          <a:effectLst/>
                          <a:latin typeface="+mn-lt"/>
                          <a:ea typeface="+mn-ea"/>
                          <a:cs typeface="+mn-cs"/>
                        </a:rPr>
                        <a:t>Negative</a:t>
                      </a:r>
                      <a:endParaRPr lang="en-US" dirty="0"/>
                    </a:p>
                  </a:txBody>
                  <a:tcPr/>
                </a:tc>
                <a:tc>
                  <a:txBody>
                    <a:bodyPr/>
                    <a:lstStyle/>
                    <a:p>
                      <a:pPr marL="0" indent="0">
                        <a:buFont typeface="Arial" panose="020B0604020202020204" pitchFamily="34" charset="0"/>
                        <a:buNone/>
                      </a:pPr>
                      <a:r>
                        <a:rPr lang="en-US" sz="1800" b="0" i="0" kern="1200" dirty="0">
                          <a:solidFill>
                            <a:schemeClr val="tx1"/>
                          </a:solidFill>
                          <a:effectLst/>
                          <a:latin typeface="+mn-lt"/>
                          <a:ea typeface="+mn-ea"/>
                          <a:cs typeface="+mn-cs"/>
                        </a:rPr>
                        <a:t>Negative</a:t>
                      </a:r>
                      <a:endParaRPr lang="en-US" dirty="0"/>
                    </a:p>
                  </a:txBody>
                  <a:tcPr/>
                </a:tc>
                <a:tc>
                  <a:txBody>
                    <a:bodyPr/>
                    <a:lstStyle/>
                    <a:p>
                      <a:pPr marL="0" indent="0">
                        <a:buFont typeface="Arial" panose="020B0604020202020204" pitchFamily="34" charset="0"/>
                        <a:buNone/>
                      </a:pPr>
                      <a:r>
                        <a:rPr lang="en-US" dirty="0"/>
                        <a:t>Susceptible to HBV infection</a:t>
                      </a:r>
                    </a:p>
                  </a:txBody>
                  <a:tcPr/>
                </a:tc>
                <a:extLst>
                  <a:ext uri="{0D108BD9-81ED-4DB2-BD59-A6C34878D82A}">
                    <a16:rowId xmlns:a16="http://schemas.microsoft.com/office/drawing/2014/main" val="90482755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Negative</a:t>
                      </a:r>
                    </a:p>
                  </a:txBody>
                  <a:tcPr/>
                </a:tc>
                <a:tc>
                  <a:txBody>
                    <a:bodyPr/>
                    <a:lstStyle/>
                    <a:p>
                      <a:pPr marL="0" indent="0">
                        <a:buFont typeface="Arial" panose="020B0604020202020204" pitchFamily="34" charset="0"/>
                        <a:buNone/>
                      </a:pPr>
                      <a:r>
                        <a:rPr lang="en-US" sz="1800" b="0" i="0" kern="1200" dirty="0">
                          <a:solidFill>
                            <a:schemeClr val="tx1"/>
                          </a:solidFill>
                          <a:effectLst/>
                          <a:latin typeface="+mn-lt"/>
                          <a:ea typeface="+mn-ea"/>
                          <a:cs typeface="+mn-cs"/>
                        </a:rPr>
                        <a:t>Positive</a:t>
                      </a:r>
                      <a:endParaRPr lang="en-US" dirty="0"/>
                    </a:p>
                  </a:txBody>
                  <a:tcPr/>
                </a:tc>
                <a:tc>
                  <a:txBody>
                    <a:bodyPr/>
                    <a:lstStyle/>
                    <a:p>
                      <a:pPr marL="0" indent="0">
                        <a:buFont typeface="Arial" panose="020B0604020202020204" pitchFamily="34" charset="0"/>
                        <a:buNone/>
                      </a:pPr>
                      <a:r>
                        <a:rPr lang="en-US" sz="1800" b="0" i="0" kern="1200" dirty="0">
                          <a:solidFill>
                            <a:schemeClr val="tx1"/>
                          </a:solidFill>
                          <a:effectLst/>
                          <a:latin typeface="+mn-lt"/>
                          <a:ea typeface="+mn-ea"/>
                          <a:cs typeface="+mn-cs"/>
                        </a:rPr>
                        <a:t>Negative</a:t>
                      </a:r>
                      <a:endParaRPr lang="en-US" dirty="0"/>
                    </a:p>
                  </a:txBody>
                  <a:tcPr/>
                </a:tc>
                <a:tc>
                  <a:txBody>
                    <a:bodyPr/>
                    <a:lstStyle/>
                    <a:p>
                      <a:pPr marL="0" indent="0">
                        <a:buFont typeface="Arial" panose="020B0604020202020204" pitchFamily="34" charset="0"/>
                        <a:buNone/>
                      </a:pPr>
                      <a:r>
                        <a:rPr lang="en-US" sz="1800" b="0" i="0" kern="1200" dirty="0">
                          <a:solidFill>
                            <a:schemeClr val="tx1"/>
                          </a:solidFill>
                          <a:effectLst/>
                          <a:latin typeface="+mn-lt"/>
                          <a:ea typeface="+mn-ea"/>
                          <a:cs typeface="+mn-cs"/>
                        </a:rPr>
                        <a:t>Negative</a:t>
                      </a:r>
                      <a:endParaRPr lang="en-US" dirty="0"/>
                    </a:p>
                  </a:txBody>
                  <a:tcPr/>
                </a:tc>
                <a:tc>
                  <a:txBody>
                    <a:bodyPr/>
                    <a:lstStyle/>
                    <a:p>
                      <a:pPr marL="0" indent="0">
                        <a:buFont typeface="Arial" panose="020B0604020202020204" pitchFamily="34" charset="0"/>
                        <a:buNone/>
                      </a:pPr>
                      <a:r>
                        <a:rPr lang="en-US" dirty="0"/>
                        <a:t>Immune due to HBV vaccination</a:t>
                      </a:r>
                    </a:p>
                  </a:txBody>
                  <a:tcPr/>
                </a:tc>
                <a:extLst>
                  <a:ext uri="{0D108BD9-81ED-4DB2-BD59-A6C34878D82A}">
                    <a16:rowId xmlns:a16="http://schemas.microsoft.com/office/drawing/2014/main" val="2107399257"/>
                  </a:ext>
                </a:extLst>
              </a:tr>
              <a:tr h="370840">
                <a:tc>
                  <a:txBody>
                    <a:bodyPr/>
                    <a:lstStyle/>
                    <a:p>
                      <a:pPr marL="0" indent="0">
                        <a:buFont typeface="Arial" panose="020B0604020202020204" pitchFamily="34" charset="0"/>
                        <a:buNone/>
                      </a:pPr>
                      <a:r>
                        <a:rPr lang="en-US" sz="1800" b="0" i="0" kern="1200" dirty="0">
                          <a:solidFill>
                            <a:schemeClr val="tx1"/>
                          </a:solidFill>
                          <a:effectLst/>
                          <a:latin typeface="+mn-lt"/>
                          <a:ea typeface="+mn-ea"/>
                          <a:cs typeface="+mn-cs"/>
                        </a:rPr>
                        <a:t>Negative</a:t>
                      </a:r>
                      <a:endParaRPr lang="en-US" dirty="0"/>
                    </a:p>
                  </a:txBody>
                  <a:tcPr/>
                </a:tc>
                <a:tc>
                  <a:txBody>
                    <a:bodyPr/>
                    <a:lstStyle/>
                    <a:p>
                      <a:pPr marL="0" indent="0">
                        <a:buFont typeface="Arial" panose="020B0604020202020204" pitchFamily="34" charset="0"/>
                        <a:buNone/>
                      </a:pPr>
                      <a:r>
                        <a:rPr lang="en-US" sz="1800" b="0" i="0" kern="1200" dirty="0">
                          <a:solidFill>
                            <a:schemeClr val="tx1"/>
                          </a:solidFill>
                          <a:effectLst/>
                          <a:latin typeface="+mn-lt"/>
                          <a:ea typeface="+mn-ea"/>
                          <a:cs typeface="+mn-cs"/>
                        </a:rPr>
                        <a:t>Positive</a:t>
                      </a:r>
                      <a:endParaRPr lang="en-US" dirty="0"/>
                    </a:p>
                  </a:txBody>
                  <a:tcPr/>
                </a:tc>
                <a:tc>
                  <a:txBody>
                    <a:bodyPr/>
                    <a:lstStyle/>
                    <a:p>
                      <a:pPr marL="0" indent="0">
                        <a:buFont typeface="Arial" panose="020B0604020202020204" pitchFamily="34" charset="0"/>
                        <a:buNone/>
                      </a:pPr>
                      <a:r>
                        <a:rPr lang="en-US" sz="1800" b="0" i="0" kern="1200" dirty="0">
                          <a:solidFill>
                            <a:schemeClr val="tx1"/>
                          </a:solidFill>
                          <a:effectLst/>
                          <a:latin typeface="+mn-lt"/>
                          <a:ea typeface="+mn-ea"/>
                          <a:cs typeface="+mn-cs"/>
                        </a:rPr>
                        <a:t>Positive</a:t>
                      </a:r>
                      <a:endParaRPr lang="en-US" dirty="0"/>
                    </a:p>
                  </a:txBody>
                  <a:tcPr/>
                </a:tc>
                <a:tc>
                  <a:txBody>
                    <a:bodyPr/>
                    <a:lstStyle/>
                    <a:p>
                      <a:pPr marL="0" indent="0">
                        <a:buFont typeface="Arial" panose="020B0604020202020204" pitchFamily="34" charset="0"/>
                        <a:buNone/>
                      </a:pPr>
                      <a:r>
                        <a:rPr lang="en-US" sz="1800" b="0" i="0" kern="1200" dirty="0">
                          <a:solidFill>
                            <a:schemeClr val="tx1"/>
                          </a:solidFill>
                          <a:effectLst/>
                          <a:latin typeface="+mn-lt"/>
                          <a:ea typeface="+mn-ea"/>
                          <a:cs typeface="+mn-cs"/>
                        </a:rPr>
                        <a:t>Negative</a:t>
                      </a:r>
                      <a:endParaRPr lang="en-US" dirty="0"/>
                    </a:p>
                  </a:txBody>
                  <a:tcPr/>
                </a:tc>
                <a:tc>
                  <a:txBody>
                    <a:bodyPr/>
                    <a:lstStyle/>
                    <a:p>
                      <a:pPr marL="0" indent="0">
                        <a:buFont typeface="Arial" panose="020B0604020202020204" pitchFamily="34" charset="0"/>
                        <a:buNone/>
                      </a:pPr>
                      <a:r>
                        <a:rPr lang="en-US" dirty="0"/>
                        <a:t>Immune due to natural HBV infection</a:t>
                      </a:r>
                    </a:p>
                  </a:txBody>
                  <a:tcPr/>
                </a:tc>
                <a:extLst>
                  <a:ext uri="{0D108BD9-81ED-4DB2-BD59-A6C34878D82A}">
                    <a16:rowId xmlns:a16="http://schemas.microsoft.com/office/drawing/2014/main" val="2623403399"/>
                  </a:ext>
                </a:extLst>
              </a:tr>
              <a:tr h="370840">
                <a:tc>
                  <a:txBody>
                    <a:bodyPr/>
                    <a:lstStyle/>
                    <a:p>
                      <a:pPr marL="0" indent="0">
                        <a:buFont typeface="Arial" panose="020B0604020202020204" pitchFamily="34" charset="0"/>
                        <a:buNone/>
                      </a:pPr>
                      <a:r>
                        <a:rPr lang="en-US" sz="1800" b="0" i="0" kern="1200" dirty="0">
                          <a:solidFill>
                            <a:schemeClr val="tx1"/>
                          </a:solidFill>
                          <a:effectLst/>
                          <a:latin typeface="+mn-lt"/>
                          <a:ea typeface="+mn-ea"/>
                          <a:cs typeface="+mn-cs"/>
                        </a:rPr>
                        <a:t>Positive</a:t>
                      </a:r>
                      <a:endParaRPr lang="en-US" dirty="0"/>
                    </a:p>
                  </a:txBody>
                  <a:tcPr/>
                </a:tc>
                <a:tc>
                  <a:txBody>
                    <a:bodyPr/>
                    <a:lstStyle/>
                    <a:p>
                      <a:pPr marL="0" indent="0">
                        <a:buFont typeface="Arial" panose="020B0604020202020204" pitchFamily="34" charset="0"/>
                        <a:buNone/>
                      </a:pPr>
                      <a:r>
                        <a:rPr lang="en-US" sz="1800" b="0" i="0" kern="1200" dirty="0">
                          <a:solidFill>
                            <a:schemeClr val="tx1"/>
                          </a:solidFill>
                          <a:effectLst/>
                          <a:latin typeface="+mn-lt"/>
                          <a:ea typeface="+mn-ea"/>
                          <a:cs typeface="+mn-cs"/>
                        </a:rPr>
                        <a:t>Negative</a:t>
                      </a:r>
                      <a:endParaRPr lang="en-US" dirty="0"/>
                    </a:p>
                  </a:txBody>
                  <a:tcPr/>
                </a:tc>
                <a:tc>
                  <a:txBody>
                    <a:bodyPr/>
                    <a:lstStyle/>
                    <a:p>
                      <a:pPr marL="0" indent="0">
                        <a:buFont typeface="Arial" panose="020B0604020202020204" pitchFamily="34" charset="0"/>
                        <a:buNone/>
                      </a:pPr>
                      <a:r>
                        <a:rPr lang="en-US" sz="1800" b="0" i="0" kern="1200" dirty="0">
                          <a:solidFill>
                            <a:schemeClr val="tx1"/>
                          </a:solidFill>
                          <a:effectLst/>
                          <a:latin typeface="+mn-lt"/>
                          <a:ea typeface="+mn-ea"/>
                          <a:cs typeface="+mn-cs"/>
                        </a:rPr>
                        <a:t>Positive</a:t>
                      </a:r>
                      <a:endParaRPr lang="en-US" dirty="0"/>
                    </a:p>
                  </a:txBody>
                  <a:tcPr/>
                </a:tc>
                <a:tc>
                  <a:txBody>
                    <a:bodyPr/>
                    <a:lstStyle/>
                    <a:p>
                      <a:pPr marL="0" indent="0">
                        <a:buFont typeface="Arial" panose="020B0604020202020204" pitchFamily="34" charset="0"/>
                        <a:buNone/>
                      </a:pPr>
                      <a:r>
                        <a:rPr lang="en-US" dirty="0"/>
                        <a:t>Positive</a:t>
                      </a:r>
                    </a:p>
                  </a:txBody>
                  <a:tcPr/>
                </a:tc>
                <a:tc>
                  <a:txBody>
                    <a:bodyPr/>
                    <a:lstStyle/>
                    <a:p>
                      <a:pPr marL="0" indent="0">
                        <a:buFont typeface="Arial" panose="020B0604020202020204" pitchFamily="34" charset="0"/>
                        <a:buNone/>
                      </a:pPr>
                      <a:r>
                        <a:rPr lang="en-US" dirty="0"/>
                        <a:t>Acute HBV infection</a:t>
                      </a:r>
                    </a:p>
                  </a:txBody>
                  <a:tcPr/>
                </a:tc>
                <a:extLst>
                  <a:ext uri="{0D108BD9-81ED-4DB2-BD59-A6C34878D82A}">
                    <a16:rowId xmlns:a16="http://schemas.microsoft.com/office/drawing/2014/main" val="4247131239"/>
                  </a:ext>
                </a:extLst>
              </a:tr>
              <a:tr h="370840">
                <a:tc>
                  <a:txBody>
                    <a:bodyPr/>
                    <a:lstStyle/>
                    <a:p>
                      <a:pPr marL="0" indent="0">
                        <a:buFont typeface="Arial" panose="020B0604020202020204" pitchFamily="34" charset="0"/>
                        <a:buNone/>
                      </a:pPr>
                      <a:r>
                        <a:rPr lang="en-US" sz="1800" b="0" i="0" kern="1200" dirty="0">
                          <a:solidFill>
                            <a:schemeClr val="tx1"/>
                          </a:solidFill>
                          <a:effectLst/>
                          <a:latin typeface="+mn-lt"/>
                          <a:ea typeface="+mn-ea"/>
                          <a:cs typeface="+mn-cs"/>
                        </a:rPr>
                        <a:t>Positive</a:t>
                      </a:r>
                      <a:endParaRPr lang="en-US" dirty="0"/>
                    </a:p>
                  </a:txBody>
                  <a:tcPr/>
                </a:tc>
                <a:tc>
                  <a:txBody>
                    <a:bodyPr/>
                    <a:lstStyle/>
                    <a:p>
                      <a:pPr marL="0" indent="0">
                        <a:buFont typeface="Arial" panose="020B0604020202020204" pitchFamily="34" charset="0"/>
                        <a:buNone/>
                      </a:pPr>
                      <a:r>
                        <a:rPr lang="en-US" sz="1800" b="0" i="0" kern="1200" dirty="0">
                          <a:solidFill>
                            <a:schemeClr val="tx1"/>
                          </a:solidFill>
                          <a:effectLst/>
                          <a:latin typeface="+mn-lt"/>
                          <a:ea typeface="+mn-ea"/>
                          <a:cs typeface="+mn-cs"/>
                        </a:rPr>
                        <a:t>Negative</a:t>
                      </a:r>
                      <a:endParaRPr lang="en-US" dirty="0"/>
                    </a:p>
                  </a:txBody>
                  <a:tcPr/>
                </a:tc>
                <a:tc>
                  <a:txBody>
                    <a:bodyPr/>
                    <a:lstStyle/>
                    <a:p>
                      <a:pPr marL="0" indent="0">
                        <a:buFont typeface="Arial" panose="020B0604020202020204" pitchFamily="34" charset="0"/>
                        <a:buNone/>
                      </a:pPr>
                      <a:r>
                        <a:rPr lang="en-US" sz="1800" b="0" i="0" kern="1200" dirty="0">
                          <a:solidFill>
                            <a:schemeClr val="tx1"/>
                          </a:solidFill>
                          <a:effectLst/>
                          <a:latin typeface="+mn-lt"/>
                          <a:ea typeface="+mn-ea"/>
                          <a:cs typeface="+mn-cs"/>
                        </a:rPr>
                        <a:t>Positive</a:t>
                      </a:r>
                      <a:endParaRPr lang="en-US" dirty="0"/>
                    </a:p>
                  </a:txBody>
                  <a:tcPr/>
                </a:tc>
                <a:tc>
                  <a:txBody>
                    <a:bodyPr/>
                    <a:lstStyle/>
                    <a:p>
                      <a:pPr marL="0" indent="0">
                        <a:buFont typeface="Arial" panose="020B0604020202020204" pitchFamily="34" charset="0"/>
                        <a:buNone/>
                      </a:pPr>
                      <a:r>
                        <a:rPr lang="en-US" sz="1800" b="0" i="0" kern="1200" dirty="0">
                          <a:solidFill>
                            <a:schemeClr val="tx1"/>
                          </a:solidFill>
                          <a:effectLst/>
                          <a:latin typeface="+mn-lt"/>
                          <a:ea typeface="+mn-ea"/>
                          <a:cs typeface="+mn-cs"/>
                        </a:rPr>
                        <a:t>Negative/</a:t>
                      </a:r>
                      <a:br>
                        <a:rPr lang="en-US" dirty="0"/>
                      </a:br>
                      <a:r>
                        <a:rPr lang="en-US" sz="1800" b="0" i="0" kern="1200" dirty="0">
                          <a:solidFill>
                            <a:schemeClr val="tx1"/>
                          </a:solidFill>
                          <a:effectLst/>
                          <a:latin typeface="+mn-lt"/>
                          <a:ea typeface="+mn-ea"/>
                          <a:cs typeface="+mn-cs"/>
                        </a:rPr>
                        <a:t>Positive</a:t>
                      </a:r>
                      <a:endParaRPr lang="en-US" dirty="0"/>
                    </a:p>
                  </a:txBody>
                  <a:tcPr/>
                </a:tc>
                <a:tc>
                  <a:txBody>
                    <a:bodyPr/>
                    <a:lstStyle/>
                    <a:p>
                      <a:pPr marL="0" indent="0">
                        <a:buFont typeface="Arial" panose="020B0604020202020204" pitchFamily="34" charset="0"/>
                        <a:buNone/>
                      </a:pPr>
                      <a:r>
                        <a:rPr lang="en-US" dirty="0"/>
                        <a:t>Chronic HBV infection</a:t>
                      </a:r>
                    </a:p>
                  </a:txBody>
                  <a:tcPr/>
                </a:tc>
                <a:extLst>
                  <a:ext uri="{0D108BD9-81ED-4DB2-BD59-A6C34878D82A}">
                    <a16:rowId xmlns:a16="http://schemas.microsoft.com/office/drawing/2014/main" val="1168491543"/>
                  </a:ext>
                </a:extLst>
              </a:tr>
              <a:tr h="370840">
                <a:tc>
                  <a:txBody>
                    <a:bodyPr/>
                    <a:lstStyle/>
                    <a:p>
                      <a:pPr marL="0" indent="0">
                        <a:buFont typeface="Arial" panose="020B0604020202020204" pitchFamily="34" charset="0"/>
                        <a:buNone/>
                      </a:pPr>
                      <a:r>
                        <a:rPr lang="en-US" sz="1800" b="0" i="0" kern="1200" dirty="0">
                          <a:solidFill>
                            <a:schemeClr val="tx1"/>
                          </a:solidFill>
                          <a:effectLst/>
                          <a:latin typeface="+mn-lt"/>
                          <a:ea typeface="+mn-ea"/>
                          <a:cs typeface="+mn-cs"/>
                        </a:rPr>
                        <a:t>Positive</a:t>
                      </a:r>
                      <a:endParaRPr lang="en-US" dirty="0"/>
                    </a:p>
                  </a:txBody>
                  <a:tcPr/>
                </a:tc>
                <a:tc>
                  <a:txBody>
                    <a:bodyPr/>
                    <a:lstStyle/>
                    <a:p>
                      <a:pPr marL="0" indent="0">
                        <a:buFont typeface="Arial" panose="020B0604020202020204" pitchFamily="34" charset="0"/>
                        <a:buNone/>
                      </a:pPr>
                      <a:r>
                        <a:rPr lang="en-US" sz="1800" b="0" i="0" kern="1200" dirty="0">
                          <a:solidFill>
                            <a:schemeClr val="tx1"/>
                          </a:solidFill>
                          <a:effectLst/>
                          <a:latin typeface="+mn-lt"/>
                          <a:ea typeface="+mn-ea"/>
                          <a:cs typeface="+mn-cs"/>
                        </a:rPr>
                        <a:t>Negative</a:t>
                      </a:r>
                      <a:endParaRPr lang="en-US" dirty="0"/>
                    </a:p>
                  </a:txBody>
                  <a:tcPr/>
                </a:tc>
                <a:tc>
                  <a:txBody>
                    <a:bodyPr/>
                    <a:lstStyle/>
                    <a:p>
                      <a:pPr marL="0" indent="0">
                        <a:buFont typeface="Arial" panose="020B0604020202020204" pitchFamily="34" charset="0"/>
                        <a:buNone/>
                      </a:pPr>
                      <a:r>
                        <a:rPr lang="en-US" sz="1800" b="0" i="0" kern="1200" dirty="0">
                          <a:solidFill>
                            <a:schemeClr val="tx1"/>
                          </a:solidFill>
                          <a:effectLst/>
                          <a:latin typeface="+mn-lt"/>
                          <a:ea typeface="+mn-ea"/>
                          <a:cs typeface="+mn-cs"/>
                        </a:rPr>
                        <a:t>Positive</a:t>
                      </a:r>
                      <a:endParaRPr lang="en-US" dirty="0"/>
                    </a:p>
                  </a:txBody>
                  <a:tcPr/>
                </a:tc>
                <a:tc>
                  <a:txBody>
                    <a:bodyPr/>
                    <a:lstStyle/>
                    <a:p>
                      <a:pPr marL="0" indent="0">
                        <a:buFont typeface="Arial" panose="020B0604020202020204" pitchFamily="34" charset="0"/>
                        <a:buNone/>
                      </a:pPr>
                      <a:r>
                        <a:rPr lang="en-US" sz="1800" b="0" i="0" kern="1200" dirty="0">
                          <a:solidFill>
                            <a:schemeClr val="tx1"/>
                          </a:solidFill>
                          <a:effectLst/>
                          <a:latin typeface="+mn-lt"/>
                          <a:ea typeface="+mn-ea"/>
                          <a:cs typeface="+mn-cs"/>
                        </a:rPr>
                        <a:t>Negative/</a:t>
                      </a:r>
                      <a:br>
                        <a:rPr lang="en-US" dirty="0"/>
                      </a:br>
                      <a:r>
                        <a:rPr lang="en-US" sz="1800" b="0" i="0" kern="1200" dirty="0">
                          <a:solidFill>
                            <a:schemeClr val="tx1"/>
                          </a:solidFill>
                          <a:effectLst/>
                          <a:latin typeface="+mn-lt"/>
                          <a:ea typeface="+mn-ea"/>
                          <a:cs typeface="+mn-cs"/>
                        </a:rPr>
                        <a:t>Positive</a:t>
                      </a:r>
                      <a:endParaRPr lang="en-US" dirty="0"/>
                    </a:p>
                  </a:txBody>
                  <a:tcPr/>
                </a:tc>
                <a:tc>
                  <a:txBody>
                    <a:bodyPr/>
                    <a:lstStyle/>
                    <a:p>
                      <a:pPr marL="0" indent="0">
                        <a:buFont typeface="Arial" panose="020B0604020202020204" pitchFamily="34" charset="0"/>
                        <a:buNone/>
                      </a:pPr>
                      <a:r>
                        <a:rPr lang="en-US" dirty="0"/>
                        <a:t>Isolated anti-HBc positivity. Possible interpretations:</a:t>
                      </a:r>
                    </a:p>
                    <a:p>
                      <a:pPr marL="137160" indent="-137160">
                        <a:buFont typeface="Arial" panose="020B0604020202020204" pitchFamily="34" charset="0"/>
                        <a:buChar char="•"/>
                      </a:pPr>
                      <a:r>
                        <a:rPr lang="en-US" dirty="0"/>
                        <a:t>Resolved HBV infection with waning anti-HBs titers</a:t>
                      </a:r>
                    </a:p>
                    <a:p>
                      <a:pPr marL="137160" indent="-137160">
                        <a:buFont typeface="Arial" panose="020B0604020202020204" pitchFamily="34" charset="0"/>
                        <a:buChar char="•"/>
                      </a:pPr>
                      <a:r>
                        <a:rPr lang="en-US" dirty="0"/>
                        <a:t>False-positive result</a:t>
                      </a:r>
                    </a:p>
                    <a:p>
                      <a:pPr marL="137160" indent="-137160">
                        <a:buFont typeface="Arial" panose="020B0604020202020204" pitchFamily="34" charset="0"/>
                        <a:buChar char="•"/>
                      </a:pPr>
                      <a:r>
                        <a:rPr lang="en-US" dirty="0"/>
                        <a:t>Occult HBV infection</a:t>
                      </a:r>
                    </a:p>
                    <a:p>
                      <a:pPr marL="137160" indent="-137160">
                        <a:buFont typeface="Arial" panose="020B0604020202020204" pitchFamily="34" charset="0"/>
                        <a:buChar char="•"/>
                      </a:pPr>
                      <a:r>
                        <a:rPr lang="en-US" dirty="0"/>
                        <a:t>Resolving acute HBV infection</a:t>
                      </a:r>
                    </a:p>
                  </a:txBody>
                  <a:tcPr/>
                </a:tc>
                <a:extLst>
                  <a:ext uri="{0D108BD9-81ED-4DB2-BD59-A6C34878D82A}">
                    <a16:rowId xmlns:a16="http://schemas.microsoft.com/office/drawing/2014/main" val="414609922"/>
                  </a:ext>
                </a:extLst>
              </a:tr>
            </a:tbl>
          </a:graphicData>
        </a:graphic>
      </p:graphicFrame>
      <p:sp>
        <p:nvSpPr>
          <p:cNvPr id="4" name="Footer Placeholder 3">
            <a:extLst>
              <a:ext uri="{FF2B5EF4-FFF2-40B4-BE49-F238E27FC236}">
                <a16:creationId xmlns:a16="http://schemas.microsoft.com/office/drawing/2014/main" id="{64E52B1B-3727-407A-A27A-22D2A21C2348}"/>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F9741549-8E98-40BF-98DB-B17A71A8AC9A}"/>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2231400D-CD87-4718-9B69-4225701CF509}"/>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36815114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73109-021D-43B5-8F2A-91738856EA6E}"/>
              </a:ext>
            </a:extLst>
          </p:cNvPr>
          <p:cNvSpPr>
            <a:spLocks noGrp="1"/>
          </p:cNvSpPr>
          <p:nvPr>
            <p:ph type="title"/>
          </p:nvPr>
        </p:nvSpPr>
        <p:spPr/>
        <p:txBody>
          <a:bodyPr/>
          <a:lstStyle/>
          <a:p>
            <a:r>
              <a:rPr lang="en-US" dirty="0"/>
              <a:t>Recommendations:</a:t>
            </a:r>
            <a:br>
              <a:rPr lang="en-US" dirty="0"/>
            </a:br>
            <a:r>
              <a:rPr lang="en-US" dirty="0"/>
              <a:t>Diagnosis</a:t>
            </a:r>
          </a:p>
        </p:txBody>
      </p:sp>
      <p:sp>
        <p:nvSpPr>
          <p:cNvPr id="3" name="Content Placeholder 2">
            <a:extLst>
              <a:ext uri="{FF2B5EF4-FFF2-40B4-BE49-F238E27FC236}">
                <a16:creationId xmlns:a16="http://schemas.microsoft.com/office/drawing/2014/main" id="{106FBEAA-EB3F-4C10-8DCF-6BBD26879DCE}"/>
              </a:ext>
            </a:extLst>
          </p:cNvPr>
          <p:cNvSpPr>
            <a:spLocks noGrp="1"/>
          </p:cNvSpPr>
          <p:nvPr>
            <p:ph idx="1"/>
          </p:nvPr>
        </p:nvSpPr>
        <p:spPr/>
        <p:txBody>
          <a:bodyPr/>
          <a:lstStyle/>
          <a:p>
            <a:r>
              <a:rPr lang="en-US" dirty="0"/>
              <a:t>In patients with positive baseline (screening) HBsAg test results, clinicians should perform HBeAg, anti-HBe, and HBV DNA testing to diagnose the phase of HBV infection. (B2†) See </a:t>
            </a:r>
            <a:r>
              <a:rPr lang="en-US" i="1" dirty="0"/>
              <a:t>Serologic and Virologic Responses to HBV Infection</a:t>
            </a:r>
            <a:r>
              <a:rPr lang="en-US" dirty="0"/>
              <a:t>.</a:t>
            </a:r>
          </a:p>
          <a:p>
            <a:r>
              <a:rPr lang="en-US" dirty="0"/>
              <a:t>If a patient with HIV and unknown HBsAg status has signs or symptoms of acute hepatitis (i.e., elevated ALT), the clinician should perform HBsAg, anti-HBc IgM, HBeAg, anti-HBe (A*), and HBV DNA (A3) testing along with other diagnostic testing for acute hepatitis.</a:t>
            </a:r>
          </a:p>
        </p:txBody>
      </p:sp>
      <p:sp>
        <p:nvSpPr>
          <p:cNvPr id="4" name="Footer Placeholder 3">
            <a:extLst>
              <a:ext uri="{FF2B5EF4-FFF2-40B4-BE49-F238E27FC236}">
                <a16:creationId xmlns:a16="http://schemas.microsoft.com/office/drawing/2014/main" id="{4A2CB692-4231-485A-8EC8-F00C8C50B510}"/>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0DB02EB4-7B00-4542-AFDC-FFB838921347}"/>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3894C227-D738-4A87-B7FE-185840239ACB}"/>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24347852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BDE12-43C7-4C59-A83A-FDC77D2F8BD7}"/>
              </a:ext>
            </a:extLst>
          </p:cNvPr>
          <p:cNvSpPr>
            <a:spLocks noGrp="1"/>
          </p:cNvSpPr>
          <p:nvPr>
            <p:ph type="title"/>
          </p:nvPr>
        </p:nvSpPr>
        <p:spPr/>
        <p:txBody>
          <a:bodyPr/>
          <a:lstStyle/>
          <a:p>
            <a:r>
              <a:rPr lang="en-US" dirty="0"/>
              <a:t>Serologic and Virologic Responses to HBV Infection</a:t>
            </a:r>
          </a:p>
        </p:txBody>
      </p:sp>
      <p:graphicFrame>
        <p:nvGraphicFramePr>
          <p:cNvPr id="7" name="Content Placeholder 6">
            <a:extLst>
              <a:ext uri="{FF2B5EF4-FFF2-40B4-BE49-F238E27FC236}">
                <a16:creationId xmlns:a16="http://schemas.microsoft.com/office/drawing/2014/main" id="{4BD7C2B3-8F8E-454A-8F61-F46308A2DE1F}"/>
              </a:ext>
            </a:extLst>
          </p:cNvPr>
          <p:cNvGraphicFramePr>
            <a:graphicFrameLocks noGrp="1"/>
          </p:cNvGraphicFramePr>
          <p:nvPr>
            <p:ph idx="1"/>
            <p:extLst>
              <p:ext uri="{D42A27DB-BD31-4B8C-83A1-F6EECF244321}">
                <p14:modId xmlns:p14="http://schemas.microsoft.com/office/powerpoint/2010/main" val="2581588632"/>
              </p:ext>
            </p:extLst>
          </p:nvPr>
        </p:nvGraphicFramePr>
        <p:xfrm>
          <a:off x="838200" y="1563688"/>
          <a:ext cx="10515600" cy="3235960"/>
        </p:xfrm>
        <a:graphic>
          <a:graphicData uri="http://schemas.openxmlformats.org/drawingml/2006/table">
            <a:tbl>
              <a:tblPr firstRow="1" bandRow="1">
                <a:tableStyleId>{5940675A-B579-460E-94D1-54222C63F5DA}</a:tableStyleId>
              </a:tblPr>
              <a:tblGrid>
                <a:gridCol w="3076074">
                  <a:extLst>
                    <a:ext uri="{9D8B030D-6E8A-4147-A177-3AD203B41FA5}">
                      <a16:colId xmlns:a16="http://schemas.microsoft.com/office/drawing/2014/main" val="1308863768"/>
                    </a:ext>
                  </a:extLst>
                </a:gridCol>
                <a:gridCol w="978568">
                  <a:extLst>
                    <a:ext uri="{9D8B030D-6E8A-4147-A177-3AD203B41FA5}">
                      <a16:colId xmlns:a16="http://schemas.microsoft.com/office/drawing/2014/main" val="2659914695"/>
                    </a:ext>
                  </a:extLst>
                </a:gridCol>
                <a:gridCol w="1082842">
                  <a:extLst>
                    <a:ext uri="{9D8B030D-6E8A-4147-A177-3AD203B41FA5}">
                      <a16:colId xmlns:a16="http://schemas.microsoft.com/office/drawing/2014/main" val="2302210864"/>
                    </a:ext>
                  </a:extLst>
                </a:gridCol>
                <a:gridCol w="954505">
                  <a:extLst>
                    <a:ext uri="{9D8B030D-6E8A-4147-A177-3AD203B41FA5}">
                      <a16:colId xmlns:a16="http://schemas.microsoft.com/office/drawing/2014/main" val="4182118689"/>
                    </a:ext>
                  </a:extLst>
                </a:gridCol>
                <a:gridCol w="1002632">
                  <a:extLst>
                    <a:ext uri="{9D8B030D-6E8A-4147-A177-3AD203B41FA5}">
                      <a16:colId xmlns:a16="http://schemas.microsoft.com/office/drawing/2014/main" val="2850526606"/>
                    </a:ext>
                  </a:extLst>
                </a:gridCol>
                <a:gridCol w="994611">
                  <a:extLst>
                    <a:ext uri="{9D8B030D-6E8A-4147-A177-3AD203B41FA5}">
                      <a16:colId xmlns:a16="http://schemas.microsoft.com/office/drawing/2014/main" val="1269931141"/>
                    </a:ext>
                  </a:extLst>
                </a:gridCol>
                <a:gridCol w="1111918">
                  <a:extLst>
                    <a:ext uri="{9D8B030D-6E8A-4147-A177-3AD203B41FA5}">
                      <a16:colId xmlns:a16="http://schemas.microsoft.com/office/drawing/2014/main" val="1514848699"/>
                    </a:ext>
                  </a:extLst>
                </a:gridCol>
                <a:gridCol w="1314450">
                  <a:extLst>
                    <a:ext uri="{9D8B030D-6E8A-4147-A177-3AD203B41FA5}">
                      <a16:colId xmlns:a16="http://schemas.microsoft.com/office/drawing/2014/main" val="5964185"/>
                    </a:ext>
                  </a:extLst>
                </a:gridCol>
              </a:tblGrid>
              <a:tr h="370840">
                <a:tc>
                  <a:txBody>
                    <a:bodyPr/>
                    <a:lstStyle/>
                    <a:p>
                      <a:r>
                        <a:rPr lang="en-US" b="1" dirty="0">
                          <a:solidFill>
                            <a:schemeClr val="bg1"/>
                          </a:solidFill>
                        </a:rPr>
                        <a:t>Stage of Infection</a:t>
                      </a:r>
                    </a:p>
                  </a:txBody>
                  <a:tcPr anchor="b">
                    <a:solidFill>
                      <a:srgbClr val="523178"/>
                    </a:solidFill>
                  </a:tcPr>
                </a:tc>
                <a:tc>
                  <a:txBody>
                    <a:bodyPr/>
                    <a:lstStyle/>
                    <a:p>
                      <a:pPr algn="ctr"/>
                      <a:r>
                        <a:rPr lang="en-US" b="1" dirty="0">
                          <a:solidFill>
                            <a:schemeClr val="bg1"/>
                          </a:solidFill>
                        </a:rPr>
                        <a:t>HBsAg</a:t>
                      </a:r>
                    </a:p>
                  </a:txBody>
                  <a:tcPr anchor="b">
                    <a:solidFill>
                      <a:srgbClr val="523178"/>
                    </a:solidFill>
                  </a:tcPr>
                </a:tc>
                <a:tc>
                  <a:txBody>
                    <a:bodyPr/>
                    <a:lstStyle/>
                    <a:p>
                      <a:pPr algn="ctr"/>
                      <a:r>
                        <a:rPr lang="en-US" b="1" dirty="0">
                          <a:solidFill>
                            <a:schemeClr val="bg1"/>
                          </a:solidFill>
                        </a:rPr>
                        <a:t>Anti-HBs</a:t>
                      </a:r>
                    </a:p>
                  </a:txBody>
                  <a:tcPr anchor="b">
                    <a:solidFill>
                      <a:srgbClr val="523178"/>
                    </a:solidFill>
                  </a:tcPr>
                </a:tc>
                <a:tc>
                  <a:txBody>
                    <a:bodyPr/>
                    <a:lstStyle/>
                    <a:p>
                      <a:pPr algn="ctr"/>
                      <a:r>
                        <a:rPr lang="en-US" b="1" dirty="0">
                          <a:solidFill>
                            <a:schemeClr val="bg1"/>
                          </a:solidFill>
                        </a:rPr>
                        <a:t>Anti-HBc IgG</a:t>
                      </a:r>
                    </a:p>
                  </a:txBody>
                  <a:tcPr anchor="b">
                    <a:solidFill>
                      <a:srgbClr val="523178"/>
                    </a:solidFill>
                  </a:tcPr>
                </a:tc>
                <a:tc>
                  <a:txBody>
                    <a:bodyPr/>
                    <a:lstStyle/>
                    <a:p>
                      <a:pPr algn="ctr"/>
                      <a:r>
                        <a:rPr lang="en-US" b="1" dirty="0">
                          <a:solidFill>
                            <a:schemeClr val="bg1"/>
                          </a:solidFill>
                        </a:rPr>
                        <a:t>Anti-HBc IgM</a:t>
                      </a:r>
                    </a:p>
                  </a:txBody>
                  <a:tcPr anchor="b">
                    <a:solidFill>
                      <a:srgbClr val="523178"/>
                    </a:solidFill>
                  </a:tcPr>
                </a:tc>
                <a:tc>
                  <a:txBody>
                    <a:bodyPr/>
                    <a:lstStyle/>
                    <a:p>
                      <a:pPr algn="ctr"/>
                      <a:r>
                        <a:rPr lang="en-US" b="1" dirty="0">
                          <a:solidFill>
                            <a:schemeClr val="bg1"/>
                          </a:solidFill>
                        </a:rPr>
                        <a:t>HBeAg</a:t>
                      </a:r>
                    </a:p>
                  </a:txBody>
                  <a:tcPr anchor="b">
                    <a:solidFill>
                      <a:srgbClr val="523178"/>
                    </a:solidFill>
                  </a:tcPr>
                </a:tc>
                <a:tc>
                  <a:txBody>
                    <a:bodyPr/>
                    <a:lstStyle/>
                    <a:p>
                      <a:pPr algn="ctr"/>
                      <a:r>
                        <a:rPr lang="en-US" b="1" dirty="0">
                          <a:solidFill>
                            <a:schemeClr val="bg1"/>
                          </a:solidFill>
                        </a:rPr>
                        <a:t>Anti-HBe</a:t>
                      </a:r>
                    </a:p>
                  </a:txBody>
                  <a:tcPr anchor="b">
                    <a:solidFill>
                      <a:srgbClr val="523178"/>
                    </a:solidFill>
                  </a:tcPr>
                </a:tc>
                <a:tc>
                  <a:txBody>
                    <a:bodyPr/>
                    <a:lstStyle/>
                    <a:p>
                      <a:pPr algn="ctr"/>
                      <a:r>
                        <a:rPr lang="en-US" b="1" dirty="0">
                          <a:solidFill>
                            <a:schemeClr val="bg1"/>
                          </a:solidFill>
                        </a:rPr>
                        <a:t>HBV DNA Level</a:t>
                      </a:r>
                    </a:p>
                  </a:txBody>
                  <a:tcPr anchor="b">
                    <a:solidFill>
                      <a:srgbClr val="523178"/>
                    </a:solidFill>
                  </a:tcPr>
                </a:tc>
                <a:extLst>
                  <a:ext uri="{0D108BD9-81ED-4DB2-BD59-A6C34878D82A}">
                    <a16:rowId xmlns:a16="http://schemas.microsoft.com/office/drawing/2014/main" val="3842820733"/>
                  </a:ext>
                </a:extLst>
              </a:tr>
              <a:tr h="370840">
                <a:tc>
                  <a:txBody>
                    <a:bodyPr/>
                    <a:lstStyle/>
                    <a:p>
                      <a:pPr marL="0" indent="0">
                        <a:buFont typeface="Arial" panose="020B0604020202020204" pitchFamily="34" charset="0"/>
                        <a:buNone/>
                      </a:pPr>
                      <a:r>
                        <a:rPr lang="en-US" dirty="0"/>
                        <a:t>Incubation</a:t>
                      </a:r>
                    </a:p>
                  </a:txBody>
                  <a:tcPr/>
                </a:tc>
                <a:tc>
                  <a:txBody>
                    <a:bodyPr/>
                    <a:lstStyle/>
                    <a:p>
                      <a:pPr marL="0" indent="0" algn="ctr">
                        <a:buFont typeface="Arial" panose="020B0604020202020204" pitchFamily="34" charset="0"/>
                        <a:buNone/>
                      </a:pPr>
                      <a:r>
                        <a:rPr lang="en-US" dirty="0"/>
                        <a:t>+</a:t>
                      </a:r>
                    </a:p>
                  </a:txBody>
                  <a:tcPr/>
                </a:tc>
                <a:tc>
                  <a:txBody>
                    <a:bodyPr/>
                    <a:lstStyle/>
                    <a:p>
                      <a:pPr marL="0" indent="0" algn="ctr">
                        <a:buFont typeface="Arial" panose="020B0604020202020204" pitchFamily="34" charset="0"/>
                        <a:buNone/>
                      </a:pPr>
                      <a:r>
                        <a:rPr lang="en-US" dirty="0"/>
                        <a:t>−</a:t>
                      </a:r>
                    </a:p>
                  </a:txBody>
                  <a:tcPr/>
                </a:tc>
                <a:tc>
                  <a:txBody>
                    <a:bodyPr/>
                    <a:lstStyle/>
                    <a:p>
                      <a:pPr marL="0" indent="0" algn="ctr">
                        <a:buFont typeface="Arial" panose="020B0604020202020204" pitchFamily="34" charset="0"/>
                        <a:buNone/>
                      </a:pPr>
                      <a:r>
                        <a:rPr lang="en-US" dirty="0"/>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a:t>
                      </a:r>
                    </a:p>
                  </a:txBody>
                  <a:tcPr/>
                </a:tc>
                <a:tc>
                  <a:txBody>
                    <a:bodyPr/>
                    <a:lstStyle/>
                    <a:p>
                      <a:pPr marL="0" indent="0" algn="ctr">
                        <a:buFont typeface="Arial" panose="020B0604020202020204" pitchFamily="34" charset="0"/>
                        <a:buNone/>
                      </a:pPr>
                      <a:r>
                        <a:rPr lang="en-US" dirty="0"/>
                        <a:t>+ or  −</a:t>
                      </a:r>
                    </a:p>
                  </a:txBody>
                  <a:tcPr/>
                </a:tc>
                <a:tc>
                  <a:txBody>
                    <a:bodyPr/>
                    <a:lstStyle/>
                    <a:p>
                      <a:pPr marL="0" indent="0" algn="ctr">
                        <a:buFont typeface="Arial" panose="020B0604020202020204" pitchFamily="34" charset="0"/>
                        <a:buNone/>
                      </a:pPr>
                      <a:r>
                        <a:rPr lang="en-US" dirty="0"/>
                        <a:t>−</a:t>
                      </a:r>
                    </a:p>
                  </a:txBody>
                  <a:tcPr/>
                </a:tc>
                <a:tc>
                  <a:txBody>
                    <a:bodyPr/>
                    <a:lstStyle/>
                    <a:p>
                      <a:pPr marL="0" indent="0">
                        <a:buFont typeface="Arial" panose="020B0604020202020204" pitchFamily="34" charset="0"/>
                        <a:buNone/>
                      </a:pPr>
                      <a:r>
                        <a:rPr lang="en-US" dirty="0"/>
                        <a:t>Low</a:t>
                      </a:r>
                    </a:p>
                  </a:txBody>
                  <a:tcPr/>
                </a:tc>
                <a:extLst>
                  <a:ext uri="{0D108BD9-81ED-4DB2-BD59-A6C34878D82A}">
                    <a16:rowId xmlns:a16="http://schemas.microsoft.com/office/drawing/2014/main" val="4237373869"/>
                  </a:ext>
                </a:extLst>
              </a:tr>
              <a:tr h="370840">
                <a:tc>
                  <a:txBody>
                    <a:bodyPr/>
                    <a:lstStyle/>
                    <a:p>
                      <a:pPr marL="0" indent="0">
                        <a:buFont typeface="Arial" panose="020B0604020202020204" pitchFamily="34" charset="0"/>
                        <a:buNone/>
                      </a:pPr>
                      <a:r>
                        <a:rPr lang="en-US" dirty="0"/>
                        <a:t>Acute HBV infection</a:t>
                      </a:r>
                    </a:p>
                  </a:txBody>
                  <a:tcPr/>
                </a:tc>
                <a:tc>
                  <a:txBody>
                    <a:bodyPr/>
                    <a:lstStyle/>
                    <a:p>
                      <a:pPr marL="0" indent="0" algn="ctr">
                        <a:buFont typeface="Arial" panose="020B0604020202020204" pitchFamily="34" charset="0"/>
                        <a:buNone/>
                      </a:pPr>
                      <a:r>
                        <a:rPr lang="en-US" dirty="0"/>
                        <a:t>+</a:t>
                      </a:r>
                    </a:p>
                  </a:txBody>
                  <a:tcPr/>
                </a:tc>
                <a:tc>
                  <a:txBody>
                    <a:bodyPr/>
                    <a:lstStyle/>
                    <a:p>
                      <a:pPr marL="0" indent="0" algn="ctr">
                        <a:buFont typeface="Arial" panose="020B0604020202020204" pitchFamily="34" charset="0"/>
                        <a:buNone/>
                      </a:pPr>
                      <a:r>
                        <a:rPr lang="en-US" dirty="0"/>
                        <a:t>−</a:t>
                      </a:r>
                    </a:p>
                  </a:txBody>
                  <a:tcPr/>
                </a:tc>
                <a:tc>
                  <a:txBody>
                    <a:bodyPr/>
                    <a:lstStyle/>
                    <a:p>
                      <a:pPr marL="0" indent="0" algn="ctr">
                        <a:buFont typeface="Arial" panose="020B0604020202020204" pitchFamily="34" charset="0"/>
                        <a:buNone/>
                      </a:pPr>
                      <a:r>
                        <a:rPr lang="en-US" dirty="0"/>
                        <a:t>+</a:t>
                      </a:r>
                    </a:p>
                  </a:txBody>
                  <a:tcPr/>
                </a:tc>
                <a:tc>
                  <a:txBody>
                    <a:bodyPr/>
                    <a:lstStyle/>
                    <a:p>
                      <a:pPr marL="0" indent="0" algn="ctr">
                        <a:buFont typeface="Arial" panose="020B0604020202020204" pitchFamily="34" charset="0"/>
                        <a:buNone/>
                      </a:pPr>
                      <a:r>
                        <a:rPr lang="en-US" dirty="0"/>
                        <a:t>+</a:t>
                      </a:r>
                    </a:p>
                  </a:txBody>
                  <a:tcPr/>
                </a:tc>
                <a:tc>
                  <a:txBody>
                    <a:bodyPr/>
                    <a:lstStyle/>
                    <a:p>
                      <a:pPr marL="0" indent="0" algn="ctr">
                        <a:buFont typeface="Arial" panose="020B0604020202020204" pitchFamily="34" charset="0"/>
                        <a:buNone/>
                      </a:pPr>
                      <a:r>
                        <a:rPr lang="en-US" dirty="0"/>
                        <a:t>+</a:t>
                      </a:r>
                    </a:p>
                  </a:txBody>
                  <a:tcPr/>
                </a:tc>
                <a:tc>
                  <a:txBody>
                    <a:bodyPr/>
                    <a:lstStyle/>
                    <a:p>
                      <a:pPr marL="0" indent="0" algn="ctr">
                        <a:buFont typeface="Arial" panose="020B0604020202020204" pitchFamily="34" charset="0"/>
                        <a:buNone/>
                      </a:pPr>
                      <a:r>
                        <a:rPr lang="en-US" dirty="0"/>
                        <a:t>−</a:t>
                      </a:r>
                    </a:p>
                  </a:txBody>
                  <a:tcPr/>
                </a:tc>
                <a:tc>
                  <a:txBody>
                    <a:bodyPr/>
                    <a:lstStyle/>
                    <a:p>
                      <a:pPr marL="0" indent="0">
                        <a:buFont typeface="Arial" panose="020B0604020202020204" pitchFamily="34" charset="0"/>
                        <a:buNone/>
                      </a:pPr>
                      <a:r>
                        <a:rPr lang="en-US" dirty="0"/>
                        <a:t>High</a:t>
                      </a:r>
                    </a:p>
                  </a:txBody>
                  <a:tcPr/>
                </a:tc>
                <a:extLst>
                  <a:ext uri="{0D108BD9-81ED-4DB2-BD59-A6C34878D82A}">
                    <a16:rowId xmlns:a16="http://schemas.microsoft.com/office/drawing/2014/main" val="2470153035"/>
                  </a:ext>
                </a:extLst>
              </a:tr>
              <a:tr h="370840">
                <a:tc>
                  <a:txBody>
                    <a:bodyPr/>
                    <a:lstStyle/>
                    <a:p>
                      <a:pPr marL="0" indent="0">
                        <a:buFont typeface="Arial" panose="020B0604020202020204" pitchFamily="34" charset="0"/>
                        <a:buNone/>
                      </a:pPr>
                      <a:r>
                        <a:rPr lang="en-US" dirty="0"/>
                        <a:t>HBs-negative acute HBV</a:t>
                      </a:r>
                    </a:p>
                  </a:txBody>
                  <a:tcPr/>
                </a:tc>
                <a:tc>
                  <a:txBody>
                    <a:bodyPr/>
                    <a:lstStyle/>
                    <a:p>
                      <a:pPr marL="0" indent="0" algn="ctr">
                        <a:buFont typeface="Arial" panose="020B0604020202020204" pitchFamily="34" charset="0"/>
                        <a:buNone/>
                      </a:pPr>
                      <a:r>
                        <a:rPr lang="en-US" dirty="0"/>
                        <a:t>−</a:t>
                      </a:r>
                    </a:p>
                  </a:txBody>
                  <a:tcPr/>
                </a:tc>
                <a:tc>
                  <a:txBody>
                    <a:bodyPr/>
                    <a:lstStyle/>
                    <a:p>
                      <a:pPr marL="0" indent="0" algn="ctr">
                        <a:buFont typeface="Arial" panose="020B0604020202020204" pitchFamily="34" charset="0"/>
                        <a:buNone/>
                      </a:pPr>
                      <a:r>
                        <a:rPr lang="en-US" dirty="0"/>
                        <a:t>−</a:t>
                      </a:r>
                    </a:p>
                  </a:txBody>
                  <a:tcPr/>
                </a:tc>
                <a:tc>
                  <a:txBody>
                    <a:bodyPr/>
                    <a:lstStyle/>
                    <a:p>
                      <a:pPr marL="0" indent="0" algn="ctr">
                        <a:buFont typeface="Arial" panose="020B0604020202020204" pitchFamily="34" charset="0"/>
                        <a:buNone/>
                      </a:pPr>
                      <a:r>
                        <a:rPr lang="en-US" dirty="0"/>
                        <a:t>+</a:t>
                      </a:r>
                    </a:p>
                  </a:txBody>
                  <a:tcPr/>
                </a:tc>
                <a:tc>
                  <a:txBody>
                    <a:bodyPr/>
                    <a:lstStyle/>
                    <a:p>
                      <a:pPr marL="0" indent="0" algn="ctr">
                        <a:buFont typeface="Arial" panose="020B0604020202020204" pitchFamily="34" charset="0"/>
                        <a:buNone/>
                      </a:pPr>
                      <a:r>
                        <a:rPr lang="en-US" dirty="0"/>
                        <a:t>+</a:t>
                      </a:r>
                    </a:p>
                  </a:txBody>
                  <a:tcPr/>
                </a:tc>
                <a:tc>
                  <a:txBody>
                    <a:bodyPr/>
                    <a:lstStyle/>
                    <a:p>
                      <a:pPr marL="0" indent="0" algn="ctr">
                        <a:buFont typeface="Arial" panose="020B0604020202020204" pitchFamily="34" charset="0"/>
                        <a:buNone/>
                      </a:pPr>
                      <a:r>
                        <a:rPr lang="en-US" dirty="0"/>
                        <a:t>+ or  −</a:t>
                      </a:r>
                    </a:p>
                  </a:txBody>
                  <a:tcPr/>
                </a:tc>
                <a:tc>
                  <a:txBody>
                    <a:bodyPr/>
                    <a:lstStyle/>
                    <a:p>
                      <a:pPr marL="0" indent="0" algn="ctr">
                        <a:buFont typeface="Arial" panose="020B0604020202020204" pitchFamily="34" charset="0"/>
                        <a:buNone/>
                      </a:pPr>
                      <a:r>
                        <a:rPr lang="en-US" dirty="0"/>
                        <a:t>−</a:t>
                      </a:r>
                    </a:p>
                  </a:txBody>
                  <a:tcPr/>
                </a:tc>
                <a:tc>
                  <a:txBody>
                    <a:bodyPr/>
                    <a:lstStyle/>
                    <a:p>
                      <a:pPr marL="0" indent="0">
                        <a:buFont typeface="Arial" panose="020B0604020202020204" pitchFamily="34" charset="0"/>
                        <a:buNone/>
                      </a:pPr>
                      <a:r>
                        <a:rPr lang="en-US" dirty="0"/>
                        <a:t>High</a:t>
                      </a:r>
                    </a:p>
                  </a:txBody>
                  <a:tcPr/>
                </a:tc>
                <a:extLst>
                  <a:ext uri="{0D108BD9-81ED-4DB2-BD59-A6C34878D82A}">
                    <a16:rowId xmlns:a16="http://schemas.microsoft.com/office/drawing/2014/main" val="847354477"/>
                  </a:ext>
                </a:extLst>
              </a:tr>
              <a:tr h="370840">
                <a:tc>
                  <a:txBody>
                    <a:bodyPr/>
                    <a:lstStyle/>
                    <a:p>
                      <a:pPr marL="0" indent="0">
                        <a:buFont typeface="Arial" panose="020B0604020202020204" pitchFamily="34" charset="0"/>
                        <a:buNone/>
                      </a:pPr>
                      <a:r>
                        <a:rPr lang="en-US" dirty="0"/>
                        <a:t>Inactive HBsAg carrier</a:t>
                      </a:r>
                    </a:p>
                  </a:txBody>
                  <a:tcPr/>
                </a:tc>
                <a:tc>
                  <a:txBody>
                    <a:bodyPr/>
                    <a:lstStyle/>
                    <a:p>
                      <a:pPr marL="0" indent="0" algn="ctr">
                        <a:buFont typeface="Arial" panose="020B0604020202020204" pitchFamily="34" charset="0"/>
                        <a:buNone/>
                      </a:pPr>
                      <a:r>
                        <a:rPr lang="en-US" dirty="0"/>
                        <a:t>+</a:t>
                      </a:r>
                    </a:p>
                  </a:txBody>
                  <a:tcPr/>
                </a:tc>
                <a:tc>
                  <a:txBody>
                    <a:bodyPr/>
                    <a:lstStyle/>
                    <a:p>
                      <a:pPr marL="0" indent="0" algn="ctr">
                        <a:buFont typeface="Arial" panose="020B0604020202020204" pitchFamily="34" charset="0"/>
                        <a:buNone/>
                      </a:pPr>
                      <a:r>
                        <a:rPr lang="en-US" dirty="0"/>
                        <a:t>−</a:t>
                      </a:r>
                    </a:p>
                  </a:txBody>
                  <a:tcPr/>
                </a:tc>
                <a:tc>
                  <a:txBody>
                    <a:bodyPr/>
                    <a:lstStyle/>
                    <a:p>
                      <a:pPr marL="0" indent="0" algn="ctr">
                        <a:buFont typeface="Arial" panose="020B0604020202020204" pitchFamily="34" charset="0"/>
                        <a:buNone/>
                      </a:pPr>
                      <a:r>
                        <a:rPr lang="en-US" dirty="0"/>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 or  −</a:t>
                      </a:r>
                    </a:p>
                  </a:txBody>
                  <a:tcPr/>
                </a:tc>
                <a:tc>
                  <a:txBody>
                    <a:bodyPr/>
                    <a:lstStyle/>
                    <a:p>
                      <a:pPr marL="0" indent="0" algn="ctr">
                        <a:buFont typeface="Arial" panose="020B0604020202020204" pitchFamily="34" charset="0"/>
                        <a:buNone/>
                      </a:pPr>
                      <a:r>
                        <a:rPr lang="en-US" dirty="0"/>
                        <a:t>−</a:t>
                      </a:r>
                    </a:p>
                  </a:txBody>
                  <a:tcPr/>
                </a:tc>
                <a:tc>
                  <a:txBody>
                    <a:bodyPr/>
                    <a:lstStyle/>
                    <a:p>
                      <a:pPr marL="0" indent="0" algn="ctr">
                        <a:buFont typeface="Arial" panose="020B0604020202020204" pitchFamily="34" charset="0"/>
                        <a:buNone/>
                      </a:pPr>
                      <a:r>
                        <a:rPr lang="en-US" dirty="0"/>
                        <a:t>+</a:t>
                      </a:r>
                    </a:p>
                  </a:txBody>
                  <a:tcPr/>
                </a:tc>
                <a:tc>
                  <a:txBody>
                    <a:bodyPr/>
                    <a:lstStyle/>
                    <a:p>
                      <a:pPr marL="0" indent="0">
                        <a:buFont typeface="Arial" panose="020B0604020202020204" pitchFamily="34" charset="0"/>
                        <a:buNone/>
                      </a:pPr>
                      <a:r>
                        <a:rPr lang="en-US" sz="1800" b="0" i="0" kern="1200" dirty="0">
                          <a:solidFill>
                            <a:schemeClr val="tx1"/>
                          </a:solidFill>
                          <a:effectLst/>
                          <a:latin typeface="+mn-lt"/>
                          <a:ea typeface="+mn-ea"/>
                          <a:cs typeface="+mn-cs"/>
                        </a:rPr>
                        <a:t>Low</a:t>
                      </a:r>
                      <a:endParaRPr lang="en-US" dirty="0"/>
                    </a:p>
                  </a:txBody>
                  <a:tcPr/>
                </a:tc>
                <a:extLst>
                  <a:ext uri="{0D108BD9-81ED-4DB2-BD59-A6C34878D82A}">
                    <a16:rowId xmlns:a16="http://schemas.microsoft.com/office/drawing/2014/main" val="2855608133"/>
                  </a:ext>
                </a:extLst>
              </a:tr>
              <a:tr h="370840">
                <a:tc>
                  <a:txBody>
                    <a:bodyPr/>
                    <a:lstStyle/>
                    <a:p>
                      <a:pPr marL="0" indent="0">
                        <a:buFont typeface="Arial" panose="020B0604020202020204" pitchFamily="34" charset="0"/>
                        <a:buNone/>
                      </a:pPr>
                      <a:r>
                        <a:rPr lang="en-US" dirty="0" err="1"/>
                        <a:t>Precore</a:t>
                      </a:r>
                      <a:r>
                        <a:rPr lang="en-US" dirty="0"/>
                        <a:t> mutant</a:t>
                      </a:r>
                    </a:p>
                  </a:txBody>
                  <a:tcPr/>
                </a:tc>
                <a:tc>
                  <a:txBody>
                    <a:bodyPr/>
                    <a:lstStyle/>
                    <a:p>
                      <a:pPr marL="0" indent="0" algn="ctr">
                        <a:buFont typeface="Arial" panose="020B0604020202020204" pitchFamily="34" charset="0"/>
                        <a:buNone/>
                      </a:pPr>
                      <a:r>
                        <a:rPr lang="en-US" dirty="0"/>
                        <a:t>+</a:t>
                      </a:r>
                    </a:p>
                  </a:txBody>
                  <a:tcPr/>
                </a:tc>
                <a:tc>
                  <a:txBody>
                    <a:bodyPr/>
                    <a:lstStyle/>
                    <a:p>
                      <a:pPr marL="0" indent="0" algn="ctr">
                        <a:buFont typeface="Arial" panose="020B0604020202020204" pitchFamily="34" charset="0"/>
                        <a:buNone/>
                      </a:pPr>
                      <a:r>
                        <a:rPr lang="en-US" dirty="0"/>
                        <a:t>−</a:t>
                      </a:r>
                    </a:p>
                  </a:txBody>
                  <a:tcPr/>
                </a:tc>
                <a:tc>
                  <a:txBody>
                    <a:bodyPr/>
                    <a:lstStyle/>
                    <a:p>
                      <a:pPr marL="0" indent="0" algn="ctr">
                        <a:buFont typeface="Arial" panose="020B0604020202020204" pitchFamily="34" charset="0"/>
                        <a:buNone/>
                      </a:pPr>
                      <a:r>
                        <a:rPr lang="en-US" dirty="0"/>
                        <a:t>+ or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 or  −</a:t>
                      </a:r>
                    </a:p>
                  </a:txBody>
                  <a:tcPr/>
                </a:tc>
                <a:tc>
                  <a:txBody>
                    <a:bodyPr/>
                    <a:lstStyle/>
                    <a:p>
                      <a:pPr marL="0" indent="0" algn="ctr">
                        <a:buFont typeface="Arial" panose="020B0604020202020204" pitchFamily="34" charset="0"/>
                        <a:buNone/>
                      </a:pPr>
                      <a:r>
                        <a:rPr lang="en-US" dirty="0"/>
                        <a:t>−</a:t>
                      </a:r>
                    </a:p>
                  </a:txBody>
                  <a:tcPr/>
                </a:tc>
                <a:tc>
                  <a:txBody>
                    <a:bodyPr/>
                    <a:lstStyle/>
                    <a:p>
                      <a:pPr marL="0" indent="0" algn="ctr">
                        <a:buFont typeface="Arial" panose="020B0604020202020204" pitchFamily="34" charset="0"/>
                        <a:buNone/>
                      </a:pPr>
                      <a:r>
                        <a:rPr lang="en-US" dirty="0"/>
                        <a:t>+</a:t>
                      </a:r>
                    </a:p>
                  </a:txBody>
                  <a:tcPr/>
                </a:tc>
                <a:tc>
                  <a:txBody>
                    <a:bodyPr/>
                    <a:lstStyle/>
                    <a:p>
                      <a:pPr marL="0" indent="0">
                        <a:buFont typeface="Arial" panose="020B0604020202020204" pitchFamily="34" charset="0"/>
                        <a:buNone/>
                      </a:pPr>
                      <a:r>
                        <a:rPr lang="en-US" dirty="0"/>
                        <a:t>High</a:t>
                      </a:r>
                    </a:p>
                  </a:txBody>
                  <a:tcPr/>
                </a:tc>
                <a:extLst>
                  <a:ext uri="{0D108BD9-81ED-4DB2-BD59-A6C34878D82A}">
                    <a16:rowId xmlns:a16="http://schemas.microsoft.com/office/drawing/2014/main" val="2296635245"/>
                  </a:ext>
                </a:extLst>
              </a:tr>
              <a:tr h="370840">
                <a:tc>
                  <a:txBody>
                    <a:bodyPr/>
                    <a:lstStyle/>
                    <a:p>
                      <a:pPr marL="0" indent="0">
                        <a:buFont typeface="Arial" panose="020B0604020202020204" pitchFamily="34" charset="0"/>
                        <a:buNone/>
                      </a:pPr>
                      <a:r>
                        <a:rPr lang="en-US" dirty="0"/>
                        <a:t>Occult infection</a:t>
                      </a:r>
                    </a:p>
                  </a:txBody>
                  <a:tcPr/>
                </a:tc>
                <a:tc>
                  <a:txBody>
                    <a:bodyPr/>
                    <a:lstStyle/>
                    <a:p>
                      <a:pPr marL="0" indent="0" algn="ctr">
                        <a:buFont typeface="Arial" panose="020B0604020202020204" pitchFamily="34" charset="0"/>
                        <a:buNone/>
                      </a:pPr>
                      <a:r>
                        <a:rPr lang="en-US" dirty="0"/>
                        <a:t>−</a:t>
                      </a:r>
                    </a:p>
                  </a:txBody>
                  <a:tcPr/>
                </a:tc>
                <a:tc>
                  <a:txBody>
                    <a:bodyPr/>
                    <a:lstStyle/>
                    <a:p>
                      <a:pPr marL="0" indent="0" algn="ctr">
                        <a:buFont typeface="Arial" panose="020B0604020202020204" pitchFamily="34" charset="0"/>
                        <a:buNone/>
                      </a:pPr>
                      <a:r>
                        <a:rPr lang="en-US" dirty="0"/>
                        <a:t>−</a:t>
                      </a:r>
                    </a:p>
                  </a:txBody>
                  <a:tcPr/>
                </a:tc>
                <a:tc>
                  <a:txBody>
                    <a:bodyPr/>
                    <a:lstStyle/>
                    <a:p>
                      <a:pPr marL="0" indent="0" algn="ctr">
                        <a:buFont typeface="Arial" panose="020B0604020202020204" pitchFamily="34" charset="0"/>
                        <a:buNone/>
                      </a:pPr>
                      <a:r>
                        <a:rPr lang="en-US" dirty="0"/>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 or  −</a:t>
                      </a:r>
                    </a:p>
                  </a:txBody>
                  <a:tcPr/>
                </a:tc>
                <a:tc>
                  <a:txBody>
                    <a:bodyPr/>
                    <a:lstStyle/>
                    <a:p>
                      <a:pPr marL="0" indent="0" algn="ctr">
                        <a:buFont typeface="Arial" panose="020B0604020202020204" pitchFamily="34" charset="0"/>
                        <a:buNone/>
                      </a:pPr>
                      <a:r>
                        <a:rPr lang="en-US" dirty="0"/>
                        <a:t>−</a:t>
                      </a:r>
                    </a:p>
                  </a:txBody>
                  <a:tcPr/>
                </a:tc>
                <a:tc>
                  <a:txBody>
                    <a:bodyPr/>
                    <a:lstStyle/>
                    <a:p>
                      <a:pPr marL="0" indent="0" algn="ctr">
                        <a:buFont typeface="Arial" panose="020B0604020202020204" pitchFamily="34" charset="0"/>
                        <a:buNone/>
                      </a:pPr>
                      <a:r>
                        <a:rPr lang="en-US" dirty="0"/>
                        <a:t>−</a:t>
                      </a:r>
                    </a:p>
                  </a:txBody>
                  <a:tcPr/>
                </a:tc>
                <a:tc>
                  <a:txBody>
                    <a:bodyPr/>
                    <a:lstStyle/>
                    <a:p>
                      <a:pPr marL="0" indent="0">
                        <a:buFont typeface="Arial" panose="020B0604020202020204" pitchFamily="34" charset="0"/>
                        <a:buNone/>
                      </a:pPr>
                      <a:r>
                        <a:rPr lang="en-US" dirty="0"/>
                        <a:t>High or low</a:t>
                      </a:r>
                    </a:p>
                  </a:txBody>
                  <a:tcPr/>
                </a:tc>
                <a:extLst>
                  <a:ext uri="{0D108BD9-81ED-4DB2-BD59-A6C34878D82A}">
                    <a16:rowId xmlns:a16="http://schemas.microsoft.com/office/drawing/2014/main" val="2818995534"/>
                  </a:ext>
                </a:extLst>
              </a:tr>
              <a:tr h="370840">
                <a:tc>
                  <a:txBody>
                    <a:bodyPr/>
                    <a:lstStyle/>
                    <a:p>
                      <a:pPr marL="0" indent="0">
                        <a:buFont typeface="Arial" panose="020B0604020202020204" pitchFamily="34" charset="0"/>
                        <a:buNone/>
                      </a:pPr>
                      <a:r>
                        <a:rPr lang="en-US" dirty="0"/>
                        <a:t>Chronic HBV infection</a:t>
                      </a:r>
                    </a:p>
                  </a:txBody>
                  <a:tcPr/>
                </a:tc>
                <a:tc>
                  <a:txBody>
                    <a:bodyPr/>
                    <a:lstStyle/>
                    <a:p>
                      <a:pPr marL="0" indent="0" algn="ctr">
                        <a:buFont typeface="Arial" panose="020B0604020202020204" pitchFamily="34" charset="0"/>
                        <a:buNone/>
                      </a:pPr>
                      <a:r>
                        <a:rPr lang="en-US" dirty="0"/>
                        <a:t>+</a:t>
                      </a:r>
                    </a:p>
                  </a:txBody>
                  <a:tcPr/>
                </a:tc>
                <a:tc>
                  <a:txBody>
                    <a:bodyPr/>
                    <a:lstStyle/>
                    <a:p>
                      <a:pPr marL="0" indent="0" algn="ctr">
                        <a:buFont typeface="Arial" panose="020B0604020202020204" pitchFamily="34" charset="0"/>
                        <a:buNone/>
                      </a:pPr>
                      <a:r>
                        <a:rPr lang="en-US" dirty="0"/>
                        <a:t>−</a:t>
                      </a:r>
                    </a:p>
                  </a:txBody>
                  <a:tcPr/>
                </a:tc>
                <a:tc>
                  <a:txBody>
                    <a:bodyPr/>
                    <a:lstStyle/>
                    <a:p>
                      <a:pPr marL="0" indent="0" algn="ctr">
                        <a:buFont typeface="Arial" panose="020B0604020202020204" pitchFamily="34" charset="0"/>
                        <a:buNone/>
                      </a:pPr>
                      <a:r>
                        <a:rPr lang="en-US" dirty="0"/>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 or  −</a:t>
                      </a:r>
                    </a:p>
                  </a:txBody>
                  <a:tcPr/>
                </a:tc>
                <a:tc>
                  <a:txBody>
                    <a:bodyPr/>
                    <a:lstStyle/>
                    <a:p>
                      <a:pPr marL="0" indent="0" algn="ctr">
                        <a:buFont typeface="Arial" panose="020B0604020202020204" pitchFamily="34" charset="0"/>
                        <a:buNone/>
                      </a:pPr>
                      <a:r>
                        <a:rPr lang="en-US" dirty="0"/>
                        <a:t>+ or  −</a:t>
                      </a:r>
                    </a:p>
                  </a:txBody>
                  <a:tcPr/>
                </a:tc>
                <a:tc>
                  <a:txBody>
                    <a:bodyPr/>
                    <a:lstStyle/>
                    <a:p>
                      <a:pPr marL="0" indent="0" algn="ctr">
                        <a:buFont typeface="Arial" panose="020B0604020202020204" pitchFamily="34" charset="0"/>
                        <a:buNone/>
                      </a:pPr>
                      <a:r>
                        <a:rPr lang="en-US" dirty="0"/>
                        <a:t>−</a:t>
                      </a:r>
                    </a:p>
                  </a:txBody>
                  <a:tcPr/>
                </a:tc>
                <a:tc>
                  <a:txBody>
                    <a:bodyPr/>
                    <a:lstStyle/>
                    <a:p>
                      <a:pPr marL="0" indent="0">
                        <a:buFont typeface="Arial" panose="020B0604020202020204" pitchFamily="34" charset="0"/>
                        <a:buNone/>
                      </a:pPr>
                      <a:r>
                        <a:rPr lang="en-US" dirty="0"/>
                        <a:t>High or low</a:t>
                      </a:r>
                    </a:p>
                  </a:txBody>
                  <a:tcPr/>
                </a:tc>
                <a:extLst>
                  <a:ext uri="{0D108BD9-81ED-4DB2-BD59-A6C34878D82A}">
                    <a16:rowId xmlns:a16="http://schemas.microsoft.com/office/drawing/2014/main" val="2454258989"/>
                  </a:ext>
                </a:extLst>
              </a:tr>
            </a:tbl>
          </a:graphicData>
        </a:graphic>
      </p:graphicFrame>
      <p:sp>
        <p:nvSpPr>
          <p:cNvPr id="4" name="Footer Placeholder 3">
            <a:extLst>
              <a:ext uri="{FF2B5EF4-FFF2-40B4-BE49-F238E27FC236}">
                <a16:creationId xmlns:a16="http://schemas.microsoft.com/office/drawing/2014/main" id="{EB42A1F4-3B56-4823-84F0-E4A50FED540A}"/>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A7E9A357-A223-40C2-9F05-6C9A4D25E1C9}"/>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344058AD-81CB-41AE-98EC-29AEA08D82A2}"/>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11734587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0D4D6-60CB-45B2-B493-38F8AB2DE244}"/>
              </a:ext>
            </a:extLst>
          </p:cNvPr>
          <p:cNvSpPr>
            <a:spLocks noGrp="1"/>
          </p:cNvSpPr>
          <p:nvPr>
            <p:ph type="title"/>
          </p:nvPr>
        </p:nvSpPr>
        <p:spPr/>
        <p:txBody>
          <a:bodyPr/>
          <a:lstStyle/>
          <a:p>
            <a:r>
              <a:rPr lang="en-US" dirty="0"/>
              <a:t>Recommendations:</a:t>
            </a:r>
            <a:br>
              <a:rPr lang="en-US" dirty="0"/>
            </a:br>
            <a:r>
              <a:rPr lang="en-US" dirty="0"/>
              <a:t>Acute HBV Infection</a:t>
            </a:r>
          </a:p>
        </p:txBody>
      </p:sp>
      <p:sp>
        <p:nvSpPr>
          <p:cNvPr id="3" name="Content Placeholder 2">
            <a:extLst>
              <a:ext uri="{FF2B5EF4-FFF2-40B4-BE49-F238E27FC236}">
                <a16:creationId xmlns:a16="http://schemas.microsoft.com/office/drawing/2014/main" id="{2589B891-8E8B-4EA2-B32B-05D10921F676}"/>
              </a:ext>
            </a:extLst>
          </p:cNvPr>
          <p:cNvSpPr>
            <a:spLocks noGrp="1"/>
          </p:cNvSpPr>
          <p:nvPr>
            <p:ph idx="1"/>
          </p:nvPr>
        </p:nvSpPr>
        <p:spPr/>
        <p:txBody>
          <a:bodyPr/>
          <a:lstStyle/>
          <a:p>
            <a:r>
              <a:rPr lang="en-US" dirty="0"/>
              <a:t>If acute HBV infection is confirmed and the patient is asymptomatic, the clinician should repeat ALT testing within 2 to 4 weeks to assess for symptoms of liver disease progression (B3) and repeat HBsAg, HBeAg, anti-HBe, and HBV DNA testing 6 months later to determine whether infection has cleared. (A3)</a:t>
            </a:r>
          </a:p>
          <a:p>
            <a:r>
              <a:rPr lang="en-US" dirty="0"/>
              <a:t>If a patient with HIV and acute HBV is not taking ART, the clinician should recommend ART initiation. (A1)</a:t>
            </a:r>
          </a:p>
        </p:txBody>
      </p:sp>
      <p:sp>
        <p:nvSpPr>
          <p:cNvPr id="4" name="Footer Placeholder 3">
            <a:extLst>
              <a:ext uri="{FF2B5EF4-FFF2-40B4-BE49-F238E27FC236}">
                <a16:creationId xmlns:a16="http://schemas.microsoft.com/office/drawing/2014/main" id="{F8A7E1E9-C26E-44A4-ABDC-A64AF0E60F93}"/>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2C9C871C-597F-4D7C-88E3-AD507F5EB25E}"/>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A762EACC-239E-4E6D-876E-517C83B8ACD2}"/>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25406838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BA2D82-17CB-443D-99F6-6B15BE6E85F6}"/>
              </a:ext>
            </a:extLst>
          </p:cNvPr>
          <p:cNvSpPr>
            <a:spLocks noGrp="1"/>
          </p:cNvSpPr>
          <p:nvPr>
            <p:ph type="title"/>
          </p:nvPr>
        </p:nvSpPr>
        <p:spPr/>
        <p:txBody>
          <a:bodyPr/>
          <a:lstStyle/>
          <a:p>
            <a:r>
              <a:rPr lang="en-US" dirty="0"/>
              <a:t>Typical Serologic Course of Acute Hepatitis B Virus Infection With Recovery</a:t>
            </a:r>
          </a:p>
        </p:txBody>
      </p:sp>
      <p:sp>
        <p:nvSpPr>
          <p:cNvPr id="3" name="Content Placeholder 2">
            <a:extLst>
              <a:ext uri="{FF2B5EF4-FFF2-40B4-BE49-F238E27FC236}">
                <a16:creationId xmlns:a16="http://schemas.microsoft.com/office/drawing/2014/main" id="{ECD80526-6C7D-476A-994D-7158ABF15BC8}"/>
              </a:ext>
            </a:extLst>
          </p:cNvPr>
          <p:cNvSpPr>
            <a:spLocks noGrp="1"/>
          </p:cNvSpPr>
          <p:nvPr>
            <p:ph idx="1"/>
          </p:nvPr>
        </p:nvSpPr>
        <p:spPr>
          <a:xfrm>
            <a:off x="838200" y="1564104"/>
            <a:ext cx="10515600" cy="4792245"/>
          </a:xfrm>
        </p:spPr>
        <p:txBody>
          <a:bodyPr anchor="b">
            <a:normAutofit/>
          </a:bodyPr>
          <a:lstStyle/>
          <a:p>
            <a:pPr marL="0" indent="0">
              <a:buNone/>
            </a:pPr>
            <a:r>
              <a:rPr lang="en-US" sz="1400" dirty="0"/>
              <a:t>Reprinted from CDC </a:t>
            </a:r>
            <a:r>
              <a:rPr lang="en-US" sz="1400" dirty="0">
                <a:hlinkClick r:id="rId2"/>
              </a:rPr>
              <a:t>Recommendations for Identification and Public Health Management of Persons with Chronic Hepatitis B Virus Infection</a:t>
            </a:r>
            <a:endParaRPr lang="en-US" sz="1400" dirty="0"/>
          </a:p>
        </p:txBody>
      </p:sp>
      <p:sp>
        <p:nvSpPr>
          <p:cNvPr id="4" name="Footer Placeholder 3">
            <a:extLst>
              <a:ext uri="{FF2B5EF4-FFF2-40B4-BE49-F238E27FC236}">
                <a16:creationId xmlns:a16="http://schemas.microsoft.com/office/drawing/2014/main" id="{764EA090-D11F-4827-822B-5809A4D38CA4}"/>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984921D6-5E83-4189-B055-23DD568BD560}"/>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009D3BD9-51AE-4821-B7B8-9045600559D2}"/>
              </a:ext>
            </a:extLst>
          </p:cNvPr>
          <p:cNvSpPr>
            <a:spLocks noGrp="1"/>
          </p:cNvSpPr>
          <p:nvPr>
            <p:ph type="dt" sz="half" idx="2"/>
          </p:nvPr>
        </p:nvSpPr>
        <p:spPr/>
        <p:txBody>
          <a:bodyPr/>
          <a:lstStyle/>
          <a:p>
            <a:r>
              <a:rPr lang="en-US"/>
              <a:t>AUGUST 2022</a:t>
            </a:r>
            <a:endParaRPr lang="en-US" dirty="0"/>
          </a:p>
        </p:txBody>
      </p:sp>
      <p:pic>
        <p:nvPicPr>
          <p:cNvPr id="1026" name="Picture 2" descr="Figure 1: Typical Serologic Course of Acute Hepatitis B Virus Infection With Recovery">
            <a:extLst>
              <a:ext uri="{FF2B5EF4-FFF2-40B4-BE49-F238E27FC236}">
                <a16:creationId xmlns:a16="http://schemas.microsoft.com/office/drawing/2014/main" id="{763EFC82-2B14-41A7-A2AF-2DEEB593903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81614" y="1462088"/>
            <a:ext cx="7230675" cy="4481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7045258"/>
      </p:ext>
    </p:extLst>
  </p:cSld>
  <p:clrMapOvr>
    <a:masterClrMapping/>
  </p:clrMapOvr>
</p:sld>
</file>

<file path=ppt/theme/theme1.xml><?xml version="1.0" encoding="utf-8"?>
<a:theme xmlns:a="http://schemas.openxmlformats.org/drawingml/2006/main" name="Conten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TotalTime>
  <Words>3074</Words>
  <Application>Microsoft Office PowerPoint</Application>
  <PresentationFormat>Widescreen</PresentationFormat>
  <Paragraphs>342</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Calibri Light</vt:lpstr>
      <vt:lpstr>Content</vt:lpstr>
      <vt:lpstr>PowerPoint Presentation</vt:lpstr>
      <vt:lpstr>Purpose of This Guideline</vt:lpstr>
      <vt:lpstr>New York State Law: Reporting HBV Infection</vt:lpstr>
      <vt:lpstr>Recommendations: Screening Tests</vt:lpstr>
      <vt:lpstr>Interpretation of HBV Screening Test Results</vt:lpstr>
      <vt:lpstr>Recommendations: Diagnosis</vt:lpstr>
      <vt:lpstr>Serologic and Virologic Responses to HBV Infection</vt:lpstr>
      <vt:lpstr>Recommendations: Acute HBV Infection</vt:lpstr>
      <vt:lpstr>Typical Serologic Course of Acute Hepatitis B Virus Infection With Recovery</vt:lpstr>
      <vt:lpstr>Recommendations: Transmission Prevention</vt:lpstr>
      <vt:lpstr>Algorithm for HBV Screening and  Vaccination in  Patients With HIV</vt:lpstr>
      <vt:lpstr>Recommendations: Primary Vaccination</vt:lpstr>
      <vt:lpstr>HBV Vaccine Dosing Schedule</vt:lpstr>
      <vt:lpstr>HBV Vaccine Dosing Schedule, continued</vt:lpstr>
      <vt:lpstr>Key Point: Follow-up Testing</vt:lpstr>
      <vt:lpstr>Recommendation: Revaccination</vt:lpstr>
      <vt:lpstr>Recommendations: Liver Disease Assessment</vt:lpstr>
      <vt:lpstr>Recommendation: Alcohol Use Screening and Education</vt:lpstr>
      <vt:lpstr>Recommendations: HAV, HCV, and HDV Status</vt:lpstr>
      <vt:lpstr>Recommendations: Treatment</vt:lpstr>
      <vt:lpstr>Available Medications for Treatment of HBV Infection in Adults With HIV</vt:lpstr>
      <vt:lpstr>Available Medications for Treatment of HBV Infection in Adults With HIV, continued</vt:lpstr>
      <vt:lpstr>Recommended Additions to 2-Drug HIV ART Regimens for Patients With Chronic HBV</vt:lpstr>
      <vt:lpstr>Recommendations: Monitoring</vt:lpstr>
      <vt:lpstr>Recommended Monitoring After HBV Treatment Initiation in Adults With HIV</vt:lpstr>
      <vt:lpstr>Need Help?</vt:lpstr>
      <vt:lpstr>Access the Guideline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 Gribble</dc:creator>
  <cp:lastModifiedBy>Hanna Gribble</cp:lastModifiedBy>
  <cp:revision>27</cp:revision>
  <dcterms:created xsi:type="dcterms:W3CDTF">2022-05-26T16:37:43Z</dcterms:created>
  <dcterms:modified xsi:type="dcterms:W3CDTF">2023-10-25T11:28:50Z</dcterms:modified>
</cp:coreProperties>
</file>