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9" r:id="rId3"/>
    <p:sldId id="294"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257" r:id="rId62"/>
    <p:sldId id="25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ealth.ny.gov/diseases/aids/general/prep/prep-ap_provider.htm" TargetMode="External"/><Relationship Id="rId2" Type="http://schemas.openxmlformats.org/officeDocument/2006/relationships/hyperlink" Target="https://www.health.ny.gov/diseases/aids/general/prep/docs/prep_payment_option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hivguidelines.org/guideline/hiv-art-drug-interactions/?mycollection=hiv-treat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err="1">
                <a:effectLst>
                  <a:outerShdw blurRad="38100" dist="38100" dir="2700000" algn="tl">
                    <a:srgbClr val="000000">
                      <a:alpha val="43137"/>
                    </a:srgbClr>
                  </a:outerShdw>
                </a:effectLst>
              </a:rPr>
              <a:t>PrEP</a:t>
            </a:r>
            <a:r>
              <a:rPr lang="en-US" sz="5400" dirty="0">
                <a:effectLst>
                  <a:outerShdw blurRad="38100" dist="38100" dir="2700000" algn="tl">
                    <a:srgbClr val="000000">
                      <a:alpha val="43137"/>
                    </a:srgbClr>
                  </a:outerShdw>
                </a:effectLst>
              </a:rPr>
              <a:t> to Prevent HIV and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Promote Sexual Health</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3B63-74A2-453D-A49E-430D82D58E63}"/>
              </a:ext>
            </a:extLst>
          </p:cNvPr>
          <p:cNvSpPr>
            <a:spLocks noGrp="1"/>
          </p:cNvSpPr>
          <p:nvPr>
            <p:ph type="title"/>
          </p:nvPr>
        </p:nvSpPr>
        <p:spPr/>
        <p:txBody>
          <a:bodyPr/>
          <a:lstStyle/>
          <a:p>
            <a:r>
              <a:rPr lang="en-US" dirty="0"/>
              <a:t>New York State Law:</a:t>
            </a:r>
            <a:br>
              <a:rPr lang="en-US" dirty="0"/>
            </a:br>
            <a:r>
              <a:rPr lang="en-US" dirty="0" err="1"/>
              <a:t>PrEP</a:t>
            </a:r>
            <a:r>
              <a:rPr lang="en-US" dirty="0"/>
              <a:t> for Adolescents</a:t>
            </a:r>
          </a:p>
        </p:txBody>
      </p:sp>
      <p:sp>
        <p:nvSpPr>
          <p:cNvPr id="3" name="Content Placeholder 2">
            <a:extLst>
              <a:ext uri="{FF2B5EF4-FFF2-40B4-BE49-F238E27FC236}">
                <a16:creationId xmlns:a16="http://schemas.microsoft.com/office/drawing/2014/main" id="{7FBE38F2-ADA4-4940-B6DE-4511804CC61E}"/>
              </a:ext>
            </a:extLst>
          </p:cNvPr>
          <p:cNvSpPr>
            <a:spLocks noGrp="1"/>
          </p:cNvSpPr>
          <p:nvPr>
            <p:ph idx="1"/>
          </p:nvPr>
        </p:nvSpPr>
        <p:spPr/>
        <p:txBody>
          <a:bodyPr/>
          <a:lstStyle/>
          <a:p>
            <a:r>
              <a:rPr lang="en-US" dirty="0"/>
              <a:t>New York Consolidated Laws, Public Health Law – PBH Article 2305 has long established the legal capacity of minors to consent to treatment and preventive services for STDs. Provisions in Article 2305 require that the Commissioner of Health promulgate a list of STDs. A 2017 amendment to Article 2305 added HIV to the list of STDs, thereby bringing minor capacity to consent to HIV treatment and preventive services on par with other STDs. In addition, under Article 2305, medical or billing records may not be released or made available to the parent or guardian without the minor patient’s permission. </a:t>
            </a:r>
          </a:p>
        </p:txBody>
      </p:sp>
      <p:sp>
        <p:nvSpPr>
          <p:cNvPr id="4" name="Footer Placeholder 3">
            <a:extLst>
              <a:ext uri="{FF2B5EF4-FFF2-40B4-BE49-F238E27FC236}">
                <a16:creationId xmlns:a16="http://schemas.microsoft.com/office/drawing/2014/main" id="{43A189F3-2923-408C-9B7C-9303F0BABAA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BCE2B3-C306-4900-8663-F41A5FB0D71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5A2635B-6486-4A7D-827C-2594ACDB1FD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36706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8D60F-87AC-436F-A599-AF3577A81383}"/>
              </a:ext>
            </a:extLst>
          </p:cNvPr>
          <p:cNvSpPr>
            <a:spLocks noGrp="1"/>
          </p:cNvSpPr>
          <p:nvPr>
            <p:ph type="title"/>
          </p:nvPr>
        </p:nvSpPr>
        <p:spPr/>
        <p:txBody>
          <a:bodyPr/>
          <a:lstStyle/>
          <a:p>
            <a:r>
              <a:rPr lang="en-US" dirty="0"/>
              <a:t>Selected Good Practice Reminders:</a:t>
            </a:r>
            <a:br>
              <a:rPr lang="en-US" dirty="0"/>
            </a:br>
            <a:r>
              <a:rPr lang="en-US" dirty="0"/>
              <a:t>Assessment and Counseling Before </a:t>
            </a:r>
            <a:r>
              <a:rPr lang="en-US" dirty="0" err="1"/>
              <a:t>PrEP</a:t>
            </a:r>
            <a:r>
              <a:rPr lang="en-US" dirty="0"/>
              <a:t> Initiation</a:t>
            </a:r>
          </a:p>
        </p:txBody>
      </p:sp>
      <p:sp>
        <p:nvSpPr>
          <p:cNvPr id="3" name="Content Placeholder 2">
            <a:extLst>
              <a:ext uri="{FF2B5EF4-FFF2-40B4-BE49-F238E27FC236}">
                <a16:creationId xmlns:a16="http://schemas.microsoft.com/office/drawing/2014/main" id="{2D4AC100-BE46-45AA-A088-86C7E1056709}"/>
              </a:ext>
            </a:extLst>
          </p:cNvPr>
          <p:cNvSpPr>
            <a:spLocks noGrp="1"/>
          </p:cNvSpPr>
          <p:nvPr>
            <p:ph idx="1"/>
          </p:nvPr>
        </p:nvSpPr>
        <p:spPr/>
        <p:txBody>
          <a:bodyPr>
            <a:normAutofit fontScale="55000" lnSpcReduction="20000"/>
          </a:bodyPr>
          <a:lstStyle/>
          <a:p>
            <a:r>
              <a:rPr lang="en-US" dirty="0"/>
              <a:t>Assess the patient’s health literacy and ensure that the purpose, benefits, and risks of </a:t>
            </a:r>
            <a:r>
              <a:rPr lang="en-US" dirty="0" err="1"/>
              <a:t>PrEP</a:t>
            </a:r>
            <a:r>
              <a:rPr lang="en-US" dirty="0"/>
              <a:t> are understood.</a:t>
            </a:r>
          </a:p>
          <a:p>
            <a:r>
              <a:rPr lang="en-US" dirty="0"/>
              <a:t>Individualize the decision to initiate </a:t>
            </a:r>
            <a:r>
              <a:rPr lang="en-US" dirty="0" err="1"/>
              <a:t>PrEP</a:t>
            </a:r>
            <a:r>
              <a:rPr lang="en-US" dirty="0"/>
              <a:t> by weighing the benefit of reducing the patient’s risk of acquiring HIV against the potential adverse effects of the medication.</a:t>
            </a:r>
          </a:p>
          <a:p>
            <a:r>
              <a:rPr lang="en-US" dirty="0"/>
              <a:t>Make clear that </a:t>
            </a:r>
            <a:r>
              <a:rPr lang="en-US" dirty="0" err="1"/>
              <a:t>PrEP</a:t>
            </a:r>
            <a:r>
              <a:rPr lang="en-US" dirty="0"/>
              <a:t> efficacy is highly dependent on adherence, assess for readiness and willingness to adhere to </a:t>
            </a:r>
            <a:r>
              <a:rPr lang="en-US" dirty="0" err="1"/>
              <a:t>PrEP</a:t>
            </a:r>
            <a:r>
              <a:rPr lang="en-US" dirty="0"/>
              <a:t> and recommended follow-up care, and assess for barriers to adherence.</a:t>
            </a:r>
          </a:p>
          <a:p>
            <a:r>
              <a:rPr lang="en-US" dirty="0"/>
              <a:t>Assess eligibility for injectable </a:t>
            </a:r>
            <a:r>
              <a:rPr lang="en-US" dirty="0" err="1"/>
              <a:t>PrEP</a:t>
            </a:r>
            <a:r>
              <a:rPr lang="en-US" dirty="0"/>
              <a:t>, including the ability to adhere to visits every 2 months for intramuscular injections.</a:t>
            </a:r>
          </a:p>
          <a:p>
            <a:r>
              <a:rPr lang="en-US" dirty="0"/>
              <a:t>Obtain thorough sexual and drug use histories, identify current risk-taking behaviors, and encourage safer sex practices in addition to </a:t>
            </a:r>
            <a:r>
              <a:rPr lang="en-US" dirty="0" err="1"/>
              <a:t>PrEP</a:t>
            </a:r>
            <a:r>
              <a:rPr lang="en-US" dirty="0"/>
              <a:t> and safer drug injection techniques, if applicable.</a:t>
            </a:r>
          </a:p>
          <a:p>
            <a:r>
              <a:rPr lang="en-US" dirty="0"/>
              <a:t>Ask whether the patient has a sex partner (or partners) with known HIV; if yes, ask if the partner’s viral load status is known.</a:t>
            </a:r>
          </a:p>
          <a:p>
            <a:r>
              <a:rPr lang="en-US" dirty="0"/>
              <a:t>Discuss with patients in HIV-</a:t>
            </a:r>
            <a:r>
              <a:rPr lang="en-US" dirty="0" err="1"/>
              <a:t>serodifferent</a:t>
            </a:r>
            <a:r>
              <a:rPr lang="en-US" dirty="0"/>
              <a:t> partnerships the benefits and risks of relying on their partner’s undetectable viral load achieved with ART versus adding </a:t>
            </a:r>
            <a:r>
              <a:rPr lang="en-US" dirty="0" err="1"/>
              <a:t>PrEP</a:t>
            </a:r>
            <a:r>
              <a:rPr lang="en-US" dirty="0"/>
              <a:t> to prevent sexual transmission of HIV.</a:t>
            </a:r>
          </a:p>
          <a:p>
            <a:r>
              <a:rPr lang="en-US" dirty="0"/>
              <a:t>Counsel HIV-</a:t>
            </a:r>
            <a:r>
              <a:rPr lang="en-US" dirty="0" err="1"/>
              <a:t>serodifferent</a:t>
            </a:r>
            <a:r>
              <a:rPr lang="en-US" dirty="0"/>
              <a:t> couples who are considering using </a:t>
            </a:r>
            <a:r>
              <a:rPr lang="en-US" dirty="0" err="1"/>
              <a:t>PrEP</a:t>
            </a:r>
            <a:r>
              <a:rPr lang="en-US" dirty="0"/>
              <a:t> during attempts to conceive about the utility, safety, and possible risks of the medication and other approaches to safer conception.</a:t>
            </a:r>
          </a:p>
          <a:p>
            <a:r>
              <a:rPr lang="en-US" dirty="0"/>
              <a:t>Perform a psychosocial assessment and refer for appropriate social and psychological support services, as indicated, to minimize HIV risk and support maintenance in care.</a:t>
            </a:r>
          </a:p>
        </p:txBody>
      </p:sp>
      <p:sp>
        <p:nvSpPr>
          <p:cNvPr id="4" name="Footer Placeholder 3">
            <a:extLst>
              <a:ext uri="{FF2B5EF4-FFF2-40B4-BE49-F238E27FC236}">
                <a16:creationId xmlns:a16="http://schemas.microsoft.com/office/drawing/2014/main" id="{48C095E1-441E-4B80-8AD8-D23D9006B16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901E6BF-CD7C-4230-9274-5BC5AECFAD6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36E8AF-88E1-43EC-9B81-804D694C5D88}"/>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62496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87B2-C721-4950-B625-428250F1D8DA}"/>
              </a:ext>
            </a:extLst>
          </p:cNvPr>
          <p:cNvSpPr>
            <a:spLocks noGrp="1"/>
          </p:cNvSpPr>
          <p:nvPr>
            <p:ph type="title"/>
          </p:nvPr>
        </p:nvSpPr>
        <p:spPr/>
        <p:txBody>
          <a:bodyPr/>
          <a:lstStyle/>
          <a:p>
            <a:r>
              <a:rPr lang="en-US" dirty="0"/>
              <a:t>Patient Education</a:t>
            </a:r>
          </a:p>
        </p:txBody>
      </p:sp>
      <p:sp>
        <p:nvSpPr>
          <p:cNvPr id="3" name="Content Placeholder 2">
            <a:extLst>
              <a:ext uri="{FF2B5EF4-FFF2-40B4-BE49-F238E27FC236}">
                <a16:creationId xmlns:a16="http://schemas.microsoft.com/office/drawing/2014/main" id="{E4ADEE10-2BFC-4B92-944B-7827EAC4381F}"/>
              </a:ext>
            </a:extLst>
          </p:cNvPr>
          <p:cNvSpPr>
            <a:spLocks noGrp="1"/>
          </p:cNvSpPr>
          <p:nvPr>
            <p:ph idx="1"/>
          </p:nvPr>
        </p:nvSpPr>
        <p:spPr/>
        <p:txBody>
          <a:bodyPr>
            <a:normAutofit fontScale="92500"/>
          </a:bodyPr>
          <a:lstStyle/>
          <a:p>
            <a:pPr marL="0" indent="0">
              <a:buNone/>
            </a:pPr>
            <a:r>
              <a:rPr lang="en-US" dirty="0"/>
              <a:t>Education provided in the individual’s native or preferred language and tailored to the individual’s level of comprehension will help ensure understanding of:</a:t>
            </a:r>
          </a:p>
          <a:p>
            <a:r>
              <a:rPr lang="en-US" dirty="0"/>
              <a:t>How </a:t>
            </a:r>
            <a:r>
              <a:rPr lang="en-US" dirty="0" err="1"/>
              <a:t>PrEP</a:t>
            </a:r>
            <a:r>
              <a:rPr lang="en-US" dirty="0"/>
              <a:t> works</a:t>
            </a:r>
          </a:p>
          <a:p>
            <a:r>
              <a:rPr lang="en-US" dirty="0"/>
              <a:t>The benefits and risks of </a:t>
            </a:r>
            <a:r>
              <a:rPr lang="en-US" dirty="0" err="1"/>
              <a:t>PrEP</a:t>
            </a:r>
            <a:endParaRPr lang="en-US" dirty="0"/>
          </a:p>
          <a:p>
            <a:r>
              <a:rPr lang="en-US" dirty="0"/>
              <a:t>The need for adherence to the dosing schedule for </a:t>
            </a:r>
            <a:r>
              <a:rPr lang="en-US" dirty="0" err="1"/>
              <a:t>PrEP</a:t>
            </a:r>
            <a:r>
              <a:rPr lang="en-US" dirty="0"/>
              <a:t> to be protective</a:t>
            </a:r>
          </a:p>
          <a:p>
            <a:r>
              <a:rPr lang="en-US" dirty="0"/>
              <a:t>The importance of regular monitoring and adherence to the visit schedule</a:t>
            </a:r>
          </a:p>
          <a:p>
            <a:r>
              <a:rPr lang="en-US" dirty="0"/>
              <a:t>How safer sex or safer drug injection practices decrease the risk of pregnancy and the risk of acquiring drug-resistant HIV, other STIs, and HCV</a:t>
            </a:r>
          </a:p>
        </p:txBody>
      </p:sp>
      <p:sp>
        <p:nvSpPr>
          <p:cNvPr id="4" name="Footer Placeholder 3">
            <a:extLst>
              <a:ext uri="{FF2B5EF4-FFF2-40B4-BE49-F238E27FC236}">
                <a16:creationId xmlns:a16="http://schemas.microsoft.com/office/drawing/2014/main" id="{318491A7-C35E-478A-817B-44F2CC534D6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81AFE72-7313-4707-97E1-81110D8659C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E6879C1-AFC8-47DA-8427-9D3046BC84C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286098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98779-7B63-4C02-8B56-C2693BCE291E}"/>
              </a:ext>
            </a:extLst>
          </p:cNvPr>
          <p:cNvSpPr>
            <a:spLocks noGrp="1"/>
          </p:cNvSpPr>
          <p:nvPr>
            <p:ph type="title"/>
          </p:nvPr>
        </p:nvSpPr>
        <p:spPr/>
        <p:txBody>
          <a:bodyPr/>
          <a:lstStyle/>
          <a:p>
            <a:r>
              <a:rPr lang="en-US" dirty="0"/>
              <a:t>Health Literacy Assessment</a:t>
            </a:r>
          </a:p>
        </p:txBody>
      </p:sp>
      <p:sp>
        <p:nvSpPr>
          <p:cNvPr id="3" name="Content Placeholder 2">
            <a:extLst>
              <a:ext uri="{FF2B5EF4-FFF2-40B4-BE49-F238E27FC236}">
                <a16:creationId xmlns:a16="http://schemas.microsoft.com/office/drawing/2014/main" id="{AB01224B-1F2C-4BEF-8E5C-C254336F2D37}"/>
              </a:ext>
            </a:extLst>
          </p:cNvPr>
          <p:cNvSpPr>
            <a:spLocks noGrp="1"/>
          </p:cNvSpPr>
          <p:nvPr>
            <p:ph idx="1"/>
          </p:nvPr>
        </p:nvSpPr>
        <p:spPr/>
        <p:txBody>
          <a:bodyPr>
            <a:normAutofit/>
          </a:bodyPr>
          <a:lstStyle/>
          <a:p>
            <a:pPr marL="0" indent="0">
              <a:buNone/>
            </a:pPr>
            <a:r>
              <a:rPr lang="en-US" dirty="0"/>
              <a:t>Use a health literacy assessment to evaluate the individual’s knowledge of the:</a:t>
            </a:r>
          </a:p>
          <a:p>
            <a:r>
              <a:rPr lang="en-US" dirty="0"/>
              <a:t>Purpose of </a:t>
            </a:r>
            <a:r>
              <a:rPr lang="en-US" dirty="0" err="1"/>
              <a:t>PrEP</a:t>
            </a:r>
            <a:endParaRPr lang="en-US" dirty="0"/>
          </a:p>
          <a:p>
            <a:r>
              <a:rPr lang="en-US" dirty="0"/>
              <a:t>Importance of adherence to </a:t>
            </a:r>
            <a:r>
              <a:rPr lang="en-US" dirty="0" err="1"/>
              <a:t>PrEP</a:t>
            </a:r>
            <a:endParaRPr lang="en-US" dirty="0"/>
          </a:p>
          <a:p>
            <a:r>
              <a:rPr lang="en-US" dirty="0"/>
              <a:t>Importance of scheduled HIV testing and routine monitoring</a:t>
            </a:r>
          </a:p>
          <a:p>
            <a:r>
              <a:rPr lang="en-US" dirty="0"/>
              <a:t>Potential adverse effects of </a:t>
            </a:r>
            <a:r>
              <a:rPr lang="en-US" dirty="0" err="1"/>
              <a:t>PrEP</a:t>
            </a:r>
            <a:endParaRPr lang="en-US" dirty="0"/>
          </a:p>
          <a:p>
            <a:r>
              <a:rPr lang="en-US" dirty="0"/>
              <a:t>Process for obtaining regular pharmacy refills for </a:t>
            </a:r>
            <a:r>
              <a:rPr lang="en-US" dirty="0" err="1"/>
              <a:t>PrEP</a:t>
            </a:r>
            <a:endParaRPr lang="en-US" dirty="0"/>
          </a:p>
          <a:p>
            <a:r>
              <a:rPr lang="en-US" dirty="0"/>
              <a:t>Methods of paying for </a:t>
            </a:r>
            <a:r>
              <a:rPr lang="en-US" dirty="0" err="1"/>
              <a:t>PrEP</a:t>
            </a:r>
            <a:r>
              <a:rPr lang="en-US" dirty="0"/>
              <a:t> or access to payment assistance for </a:t>
            </a:r>
            <a:r>
              <a:rPr lang="en-US" dirty="0" err="1"/>
              <a:t>PrEP</a:t>
            </a:r>
            <a:r>
              <a:rPr lang="en-US" dirty="0"/>
              <a:t> medications and related care services</a:t>
            </a:r>
          </a:p>
        </p:txBody>
      </p:sp>
      <p:sp>
        <p:nvSpPr>
          <p:cNvPr id="4" name="Footer Placeholder 3">
            <a:extLst>
              <a:ext uri="{FF2B5EF4-FFF2-40B4-BE49-F238E27FC236}">
                <a16:creationId xmlns:a16="http://schemas.microsoft.com/office/drawing/2014/main" id="{8A38D728-F6B8-437E-879F-0091D69BC5B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7E85E5-99D0-4D34-8101-B80CBA1773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BA37FC3-7CB6-4769-9BC3-5534CC79A84D}"/>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6207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8094-38D2-4DDD-806B-2B78AF0155B7}"/>
              </a:ext>
            </a:extLst>
          </p:cNvPr>
          <p:cNvSpPr>
            <a:spLocks noGrp="1"/>
          </p:cNvSpPr>
          <p:nvPr>
            <p:ph type="title"/>
          </p:nvPr>
        </p:nvSpPr>
        <p:spPr/>
        <p:txBody>
          <a:bodyPr/>
          <a:lstStyle/>
          <a:p>
            <a:r>
              <a:rPr lang="en-US" dirty="0" err="1"/>
              <a:t>PrEP</a:t>
            </a:r>
            <a:r>
              <a:rPr lang="en-US" dirty="0"/>
              <a:t> Payment Assistance</a:t>
            </a:r>
          </a:p>
        </p:txBody>
      </p:sp>
      <p:sp>
        <p:nvSpPr>
          <p:cNvPr id="3" name="Content Placeholder 2">
            <a:extLst>
              <a:ext uri="{FF2B5EF4-FFF2-40B4-BE49-F238E27FC236}">
                <a16:creationId xmlns:a16="http://schemas.microsoft.com/office/drawing/2014/main" id="{54976438-ED95-4E51-A02E-A3E9039F10B3}"/>
              </a:ext>
            </a:extLst>
          </p:cNvPr>
          <p:cNvSpPr>
            <a:spLocks noGrp="1"/>
          </p:cNvSpPr>
          <p:nvPr>
            <p:ph idx="1"/>
          </p:nvPr>
        </p:nvSpPr>
        <p:spPr/>
        <p:txBody>
          <a:bodyPr/>
          <a:lstStyle/>
          <a:p>
            <a:r>
              <a:rPr lang="en-US" dirty="0"/>
              <a:t>For </a:t>
            </a:r>
            <a:r>
              <a:rPr lang="en-US" dirty="0" err="1"/>
              <a:t>PrEP</a:t>
            </a:r>
            <a:r>
              <a:rPr lang="en-US" dirty="0"/>
              <a:t> payment assistance, see NYSDOH </a:t>
            </a:r>
            <a:r>
              <a:rPr lang="en-US" dirty="0">
                <a:hlinkClick r:id="rId2"/>
              </a:rPr>
              <a:t>Payment Options for Adults and Adolescents for </a:t>
            </a:r>
            <a:r>
              <a:rPr lang="en-US" dirty="0" err="1">
                <a:hlinkClick r:id="rId2"/>
              </a:rPr>
              <a:t>PrEP</a:t>
            </a:r>
            <a:r>
              <a:rPr lang="en-US" dirty="0"/>
              <a:t> and </a:t>
            </a:r>
            <a:r>
              <a:rPr lang="en-US" dirty="0" err="1">
                <a:hlinkClick r:id="rId3"/>
              </a:rPr>
              <a:t>PrEP</a:t>
            </a:r>
            <a:r>
              <a:rPr lang="en-US" dirty="0">
                <a:hlinkClick r:id="rId3"/>
              </a:rPr>
              <a:t> Patient Assistance Program (</a:t>
            </a:r>
            <a:r>
              <a:rPr lang="en-US" dirty="0" err="1">
                <a:hlinkClick r:id="rId3"/>
              </a:rPr>
              <a:t>PrEP</a:t>
            </a:r>
            <a:r>
              <a:rPr lang="en-US" dirty="0">
                <a:hlinkClick r:id="rId3"/>
              </a:rPr>
              <a:t>-AP)</a:t>
            </a:r>
            <a:r>
              <a:rPr lang="en-US" dirty="0"/>
              <a:t>.</a:t>
            </a:r>
          </a:p>
          <a:p>
            <a:r>
              <a:rPr lang="en-US" dirty="0"/>
              <a:t>In October 2020, based on the U.S. Preventive Services Task Force grade A recommendation for </a:t>
            </a:r>
            <a:r>
              <a:rPr lang="en-US" dirty="0" err="1"/>
              <a:t>PrEP</a:t>
            </a:r>
            <a:r>
              <a:rPr lang="en-US" dirty="0"/>
              <a:t>, the New York State Department of Financial Services issued a Circular Letter instructing health insurers to provide coverage for </a:t>
            </a:r>
            <a:r>
              <a:rPr lang="en-US" dirty="0" err="1"/>
              <a:t>PrEP</a:t>
            </a:r>
            <a:r>
              <a:rPr lang="en-US" dirty="0"/>
              <a:t> medications without cost-sharing, including copays, deductibles, and tests related to </a:t>
            </a:r>
            <a:r>
              <a:rPr lang="en-US" dirty="0" err="1"/>
              <a:t>PrEP.</a:t>
            </a:r>
            <a:endParaRPr lang="en-US" dirty="0"/>
          </a:p>
        </p:txBody>
      </p:sp>
      <p:sp>
        <p:nvSpPr>
          <p:cNvPr id="4" name="Footer Placeholder 3">
            <a:extLst>
              <a:ext uri="{FF2B5EF4-FFF2-40B4-BE49-F238E27FC236}">
                <a16:creationId xmlns:a16="http://schemas.microsoft.com/office/drawing/2014/main" id="{A445EA6B-3827-4423-9D10-CB312BCA9FB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7E4DDC-D047-464F-9631-E79E3FC922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8761676-2F85-461A-B680-F131CC165450}"/>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26573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E6BA-F6B6-4BC2-B81C-510496C4964B}"/>
              </a:ext>
            </a:extLst>
          </p:cNvPr>
          <p:cNvSpPr>
            <a:spLocks noGrp="1"/>
          </p:cNvSpPr>
          <p:nvPr>
            <p:ph type="title"/>
          </p:nvPr>
        </p:nvSpPr>
        <p:spPr/>
        <p:txBody>
          <a:bodyPr/>
          <a:lstStyle/>
          <a:p>
            <a:r>
              <a:rPr lang="en-US" dirty="0"/>
              <a:t>Key Points:</a:t>
            </a:r>
            <a:br>
              <a:rPr lang="en-US" dirty="0"/>
            </a:br>
            <a:r>
              <a:rPr lang="en-US" dirty="0" err="1"/>
              <a:t>PrEP</a:t>
            </a:r>
            <a:r>
              <a:rPr lang="en-US" dirty="0"/>
              <a:t> in Comprehensive HIV Prevention Planning</a:t>
            </a:r>
          </a:p>
        </p:txBody>
      </p:sp>
      <p:sp>
        <p:nvSpPr>
          <p:cNvPr id="3" name="Content Placeholder 2">
            <a:extLst>
              <a:ext uri="{FF2B5EF4-FFF2-40B4-BE49-F238E27FC236}">
                <a16:creationId xmlns:a16="http://schemas.microsoft.com/office/drawing/2014/main" id="{3290D6EC-1F9A-481B-93F1-C62FF28A0B0C}"/>
              </a:ext>
            </a:extLst>
          </p:cNvPr>
          <p:cNvSpPr>
            <a:spLocks noGrp="1"/>
          </p:cNvSpPr>
          <p:nvPr>
            <p:ph idx="1"/>
          </p:nvPr>
        </p:nvSpPr>
        <p:spPr/>
        <p:txBody>
          <a:bodyPr/>
          <a:lstStyle/>
          <a:p>
            <a:r>
              <a:rPr lang="en-US" dirty="0" err="1"/>
              <a:t>PrEP</a:t>
            </a:r>
            <a:r>
              <a:rPr lang="en-US" dirty="0"/>
              <a:t> effectively enhances protection during periods when individuals, including adolescents, are at greatest risk of acquiring HIV.</a:t>
            </a:r>
          </a:p>
          <a:p>
            <a:r>
              <a:rPr lang="en-US" dirty="0" err="1"/>
              <a:t>PrEP</a:t>
            </a:r>
            <a:r>
              <a:rPr lang="en-US" dirty="0"/>
              <a:t> is highly effective but is not 100% protective against HIV acquisition and does not protect against other STIs.</a:t>
            </a:r>
          </a:p>
          <a:p>
            <a:r>
              <a:rPr lang="en-US" dirty="0"/>
              <a:t>Duration of </a:t>
            </a:r>
            <a:r>
              <a:rPr lang="en-US" dirty="0" err="1"/>
              <a:t>PrEP</a:t>
            </a:r>
            <a:r>
              <a:rPr lang="en-US" dirty="0"/>
              <a:t> use will depend on the length of time an individual remains at increased risk for HIV.</a:t>
            </a:r>
          </a:p>
        </p:txBody>
      </p:sp>
      <p:sp>
        <p:nvSpPr>
          <p:cNvPr id="4" name="Footer Placeholder 3">
            <a:extLst>
              <a:ext uri="{FF2B5EF4-FFF2-40B4-BE49-F238E27FC236}">
                <a16:creationId xmlns:a16="http://schemas.microsoft.com/office/drawing/2014/main" id="{89BA8D1D-3A10-4175-9AD2-C050E121493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07D191-4E2D-45F8-B4B8-53346F0D4CD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683170C-6755-412B-B9D4-1EACA1F4CA1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12141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113A-8116-46B5-89F9-0C3718F1A367}"/>
              </a:ext>
            </a:extLst>
          </p:cNvPr>
          <p:cNvSpPr>
            <a:spLocks noGrp="1"/>
          </p:cNvSpPr>
          <p:nvPr>
            <p:ph type="title"/>
          </p:nvPr>
        </p:nvSpPr>
        <p:spPr/>
        <p:txBody>
          <a:bodyPr/>
          <a:lstStyle/>
          <a:p>
            <a:r>
              <a:rPr lang="en-US" dirty="0"/>
              <a:t>Recommendations:</a:t>
            </a:r>
            <a:br>
              <a:rPr lang="en-US" dirty="0"/>
            </a:br>
            <a:r>
              <a:rPr lang="en-US" dirty="0"/>
              <a:t>Choice of </a:t>
            </a:r>
            <a:r>
              <a:rPr lang="en-US" dirty="0" err="1"/>
              <a:t>PrEP</a:t>
            </a:r>
            <a:r>
              <a:rPr lang="en-US" dirty="0"/>
              <a:t> Regimen</a:t>
            </a:r>
          </a:p>
        </p:txBody>
      </p:sp>
      <p:sp>
        <p:nvSpPr>
          <p:cNvPr id="3" name="Content Placeholder 2">
            <a:extLst>
              <a:ext uri="{FF2B5EF4-FFF2-40B4-BE49-F238E27FC236}">
                <a16:creationId xmlns:a16="http://schemas.microsoft.com/office/drawing/2014/main" id="{8FC84D7A-54D4-418D-B2EB-39A237E391D6}"/>
              </a:ext>
            </a:extLst>
          </p:cNvPr>
          <p:cNvSpPr>
            <a:spLocks noGrp="1"/>
          </p:cNvSpPr>
          <p:nvPr>
            <p:ph idx="1"/>
          </p:nvPr>
        </p:nvSpPr>
        <p:spPr/>
        <p:txBody>
          <a:bodyPr>
            <a:normAutofit fontScale="77500" lnSpcReduction="20000"/>
          </a:bodyPr>
          <a:lstStyle/>
          <a:p>
            <a:r>
              <a:rPr lang="en-US" dirty="0"/>
              <a:t>Clinicians should engage in shared decision-making with </a:t>
            </a:r>
            <a:r>
              <a:rPr lang="en-US" dirty="0" err="1"/>
              <a:t>PrEP</a:t>
            </a:r>
            <a:r>
              <a:rPr lang="en-US" dirty="0"/>
              <a:t> candidates to identify an optimal and safe regimen and dosing strategy based on patient preference, clinical considerations, and individual patient factors. (A3)</a:t>
            </a:r>
          </a:p>
          <a:p>
            <a:r>
              <a:rPr lang="en-US" dirty="0"/>
              <a:t>If daily dosing is a barrier to adherence or if episodic dosing is preferred, clinicians should inform candidates about dosing and adherence requirements for available </a:t>
            </a:r>
            <a:r>
              <a:rPr lang="en-US" dirty="0" err="1"/>
              <a:t>PrEP</a:t>
            </a:r>
            <a:r>
              <a:rPr lang="en-US" dirty="0"/>
              <a:t> regimens and engage them in informed, shared decision-making regarding the choice of regimen. (A3)</a:t>
            </a:r>
          </a:p>
          <a:p>
            <a:r>
              <a:rPr lang="en-US" dirty="0"/>
              <a:t>In the absence of contraindications, clinicians should recommend TDF/FTC as the preferred oral </a:t>
            </a:r>
            <a:r>
              <a:rPr lang="en-US" dirty="0" err="1"/>
              <a:t>PrEP</a:t>
            </a:r>
            <a:r>
              <a:rPr lang="en-US" dirty="0"/>
              <a:t> regimen for adults and adolescents at risk of acquiring HIV through rectal and genital sexual exposures or injection drug use. (A1)</a:t>
            </a:r>
          </a:p>
          <a:p>
            <a:r>
              <a:rPr lang="en-US" dirty="0"/>
              <a:t>Clinicians should recommend TAF/FTC as the preferred oral </a:t>
            </a:r>
            <a:r>
              <a:rPr lang="en-US" dirty="0" err="1"/>
              <a:t>PrEP</a:t>
            </a:r>
            <a:r>
              <a:rPr lang="en-US" dirty="0"/>
              <a:t> regimen for cisgender MSM and transgender women with preexisting renal disease or osteoporosis. (A1)</a:t>
            </a:r>
          </a:p>
          <a:p>
            <a:r>
              <a:rPr lang="en-US" dirty="0"/>
              <a:t>Clinicians should not recommend TAF/FTC for protection against HIV exposure through receptive vaginal sex. (A1)</a:t>
            </a:r>
          </a:p>
        </p:txBody>
      </p:sp>
      <p:sp>
        <p:nvSpPr>
          <p:cNvPr id="4" name="Footer Placeholder 3">
            <a:extLst>
              <a:ext uri="{FF2B5EF4-FFF2-40B4-BE49-F238E27FC236}">
                <a16:creationId xmlns:a16="http://schemas.microsoft.com/office/drawing/2014/main" id="{2C36B951-63B7-49DB-8232-7330AFBCFC6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2F9D975-8496-4559-80F4-BAC7E252464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45F96EA-9243-4BED-8D63-24CDB1E5BA1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004317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AC89-5DD4-4163-8A06-D9FA3088FB4B}"/>
              </a:ext>
            </a:extLst>
          </p:cNvPr>
          <p:cNvSpPr>
            <a:spLocks noGrp="1"/>
          </p:cNvSpPr>
          <p:nvPr>
            <p:ph type="title"/>
          </p:nvPr>
        </p:nvSpPr>
        <p:spPr/>
        <p:txBody>
          <a:bodyPr/>
          <a:lstStyle/>
          <a:p>
            <a:r>
              <a:rPr lang="en-US" dirty="0"/>
              <a:t>Recommendations:</a:t>
            </a:r>
            <a:br>
              <a:rPr lang="en-US" dirty="0"/>
            </a:br>
            <a:r>
              <a:rPr lang="en-US" dirty="0"/>
              <a:t>Patients With HBV Infection</a:t>
            </a:r>
          </a:p>
        </p:txBody>
      </p:sp>
      <p:sp>
        <p:nvSpPr>
          <p:cNvPr id="3" name="Content Placeholder 2">
            <a:extLst>
              <a:ext uri="{FF2B5EF4-FFF2-40B4-BE49-F238E27FC236}">
                <a16:creationId xmlns:a16="http://schemas.microsoft.com/office/drawing/2014/main" id="{1A3755A4-A6D4-4C02-9AB7-3A013D43DA9D}"/>
              </a:ext>
            </a:extLst>
          </p:cNvPr>
          <p:cNvSpPr>
            <a:spLocks noGrp="1"/>
          </p:cNvSpPr>
          <p:nvPr>
            <p:ph idx="1"/>
          </p:nvPr>
        </p:nvSpPr>
        <p:spPr/>
        <p:txBody>
          <a:bodyPr/>
          <a:lstStyle/>
          <a:p>
            <a:r>
              <a:rPr lang="en-US" dirty="0"/>
              <a:t>Clinicians should discuss daily TDF/FTC or TAF/FTC as the preferred regimens for patients with HBV infection who require treatment. (A2†)</a:t>
            </a:r>
          </a:p>
          <a:p>
            <a:r>
              <a:rPr lang="en-US" dirty="0"/>
              <a:t>Clinicians should closely monitor patients with chronic HBV infection for a potential viral rebound when </a:t>
            </a:r>
            <a:r>
              <a:rPr lang="en-US" dirty="0" err="1"/>
              <a:t>PrEP</a:t>
            </a:r>
            <a:r>
              <a:rPr lang="en-US" dirty="0"/>
              <a:t> with TDF/FTC or TAF/FTC is discontinued and develop an alternative treatment plan if necessary. (A2)</a:t>
            </a:r>
          </a:p>
        </p:txBody>
      </p:sp>
      <p:sp>
        <p:nvSpPr>
          <p:cNvPr id="4" name="Footer Placeholder 3">
            <a:extLst>
              <a:ext uri="{FF2B5EF4-FFF2-40B4-BE49-F238E27FC236}">
                <a16:creationId xmlns:a16="http://schemas.microsoft.com/office/drawing/2014/main" id="{1D140E6A-793A-4EAD-B114-D0D7C0EC2B2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09B9D64-E247-4EA5-A018-20F513C8A80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2EE445F-B2FF-4446-A412-B69BAE31A81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96435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472B4-8A93-4B0E-BE47-6DD577E07530}"/>
              </a:ext>
            </a:extLst>
          </p:cNvPr>
          <p:cNvSpPr>
            <a:spLocks noGrp="1"/>
          </p:cNvSpPr>
          <p:nvPr>
            <p:ph type="title"/>
          </p:nvPr>
        </p:nvSpPr>
        <p:spPr/>
        <p:txBody>
          <a:bodyPr/>
          <a:lstStyle/>
          <a:p>
            <a:r>
              <a:rPr lang="en-US" dirty="0"/>
              <a:t>Recommendations:</a:t>
            </a:r>
            <a:br>
              <a:rPr lang="en-US" dirty="0"/>
            </a:br>
            <a:r>
              <a:rPr lang="en-US" dirty="0"/>
              <a:t>Injectable </a:t>
            </a:r>
            <a:r>
              <a:rPr lang="en-US" dirty="0" err="1"/>
              <a:t>PrEP</a:t>
            </a:r>
            <a:endParaRPr lang="en-US" dirty="0"/>
          </a:p>
        </p:txBody>
      </p:sp>
      <p:sp>
        <p:nvSpPr>
          <p:cNvPr id="3" name="Content Placeholder 2">
            <a:extLst>
              <a:ext uri="{FF2B5EF4-FFF2-40B4-BE49-F238E27FC236}">
                <a16:creationId xmlns:a16="http://schemas.microsoft.com/office/drawing/2014/main" id="{432D3894-B74F-4E87-98EC-618CC95ACAAD}"/>
              </a:ext>
            </a:extLst>
          </p:cNvPr>
          <p:cNvSpPr>
            <a:spLocks noGrp="1"/>
          </p:cNvSpPr>
          <p:nvPr>
            <p:ph idx="1"/>
          </p:nvPr>
        </p:nvSpPr>
        <p:spPr/>
        <p:txBody>
          <a:bodyPr>
            <a:normAutofit fontScale="70000" lnSpcReduction="20000"/>
          </a:bodyPr>
          <a:lstStyle/>
          <a:p>
            <a:r>
              <a:rPr lang="en-US" dirty="0"/>
              <a:t>Clinicians should recommend CAB LA as a preferred </a:t>
            </a:r>
            <a:r>
              <a:rPr lang="en-US" dirty="0" err="1"/>
              <a:t>PrEP</a:t>
            </a:r>
            <a:r>
              <a:rPr lang="en-US" dirty="0"/>
              <a:t> regimen for protection against HIV through sexual exposure for individuals who are willing to receive regular IM injections and have no contraindications or barriers to its use. (A1)</a:t>
            </a:r>
          </a:p>
          <a:p>
            <a:r>
              <a:rPr lang="en-US" dirty="0"/>
              <a:t>An oral CAB lead-in is optional before initiation of CAB LA injections; if challenges to adhering to daily oral medication have been identified, clinicians should engage patients in shared decision-making to weigh the risk of HIV acquisition against the benefit of an oral CAB lead-in. (A3)</a:t>
            </a:r>
          </a:p>
          <a:p>
            <a:r>
              <a:rPr lang="en-US" dirty="0"/>
              <a:t>Clinicians should administer CAB LA as indicated in </a:t>
            </a:r>
            <a:r>
              <a:rPr lang="en-US" i="1" dirty="0"/>
              <a:t>Preparation and Administration of CAB LA as </a:t>
            </a:r>
            <a:r>
              <a:rPr lang="en-US" i="1" dirty="0" err="1"/>
              <a:t>PrEP</a:t>
            </a:r>
            <a:r>
              <a:rPr lang="en-US" dirty="0" err="1"/>
              <a:t>.</a:t>
            </a:r>
            <a:r>
              <a:rPr lang="en-US" dirty="0"/>
              <a:t> (A1)</a:t>
            </a:r>
          </a:p>
          <a:p>
            <a:r>
              <a:rPr lang="en-US" dirty="0"/>
              <a:t>If a patient at ongoing risk of HIV acquisition discontinues CAB LA injections, the clinician should recommend an oral </a:t>
            </a:r>
            <a:r>
              <a:rPr lang="en-US" dirty="0" err="1"/>
              <a:t>PrEP</a:t>
            </a:r>
            <a:r>
              <a:rPr lang="en-US" dirty="0"/>
              <a:t> regimen to be started 2 months after the last injection and continued for at least 1 year to prevent potential acquisition of INSTI-resistant HIV. (A3)</a:t>
            </a:r>
          </a:p>
          <a:p>
            <a:r>
              <a:rPr lang="en-US" dirty="0"/>
              <a:t>Given the current lack of safety data on CAB LA during pregnancy, clinicians should engage pregnant patients and those planning to conceive in shared decision-making regarding the options of continuing CAB LA or switching to daily oral TDF/FTC. (A3)</a:t>
            </a:r>
          </a:p>
        </p:txBody>
      </p:sp>
      <p:sp>
        <p:nvSpPr>
          <p:cNvPr id="4" name="Footer Placeholder 3">
            <a:extLst>
              <a:ext uri="{FF2B5EF4-FFF2-40B4-BE49-F238E27FC236}">
                <a16:creationId xmlns:a16="http://schemas.microsoft.com/office/drawing/2014/main" id="{37BA8267-6304-4D83-97DE-60E5CD143E9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0997831-8CBB-4041-8B45-FF79477D2C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50FC4C6-DFE5-406D-8E58-1B72130F349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536247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a:t>
            </a:r>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473516299"/>
              </p:ext>
            </p:extLst>
          </p:nvPr>
        </p:nvGraphicFramePr>
        <p:xfrm>
          <a:off x="152401" y="1825625"/>
          <a:ext cx="11863135" cy="439420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sz="1400" dirty="0"/>
                        <a:t>Efficacy</a:t>
                      </a:r>
                    </a:p>
                  </a:txBody>
                  <a:tcPr/>
                </a:tc>
                <a:tc>
                  <a:txBody>
                    <a:bodyPr/>
                    <a:lstStyle/>
                    <a:p>
                      <a:pPr marL="0" indent="0">
                        <a:buFont typeface="Arial" panose="020B0604020202020204" pitchFamily="34" charset="0"/>
                        <a:buNone/>
                      </a:pPr>
                      <a:r>
                        <a:rPr lang="en-US" sz="1400" dirty="0"/>
                        <a:t>All exposures, including sexual and injection drug use</a:t>
                      </a:r>
                    </a:p>
                  </a:txBody>
                  <a:tcPr/>
                </a:tc>
                <a:tc>
                  <a:txBody>
                    <a:bodyPr/>
                    <a:lstStyle/>
                    <a:p>
                      <a:pPr marL="137160" indent="-137160">
                        <a:buFont typeface="Arial" panose="020B0604020202020204" pitchFamily="34" charset="0"/>
                        <a:buChar char="•"/>
                      </a:pPr>
                      <a:r>
                        <a:rPr lang="en-US" sz="1400" dirty="0"/>
                        <a:t>Sexual exposures in cisgender MSM, transgender women, and adolescents weighing ≥35 kg</a:t>
                      </a:r>
                    </a:p>
                    <a:p>
                      <a:pPr marL="137160" indent="-137160">
                        <a:buFont typeface="Arial" panose="020B0604020202020204" pitchFamily="34" charset="0"/>
                        <a:buChar char="•"/>
                      </a:pPr>
                      <a:r>
                        <a:rPr lang="en-US" sz="1400" dirty="0"/>
                        <a:t>Not approved for receptive vaginal sexual exposure</a:t>
                      </a:r>
                    </a:p>
                    <a:p>
                      <a:pPr marL="137160" indent="-137160">
                        <a:buFont typeface="Arial" panose="020B0604020202020204" pitchFamily="34" charset="0"/>
                        <a:buChar char="•"/>
                      </a:pPr>
                      <a:r>
                        <a:rPr lang="en-US" sz="1400" dirty="0"/>
                        <a:t>Not approved for injection drug exposure</a:t>
                      </a:r>
                    </a:p>
                  </a:txBody>
                  <a:tcPr/>
                </a:tc>
                <a:tc>
                  <a:txBody>
                    <a:bodyPr/>
                    <a:lstStyle/>
                    <a:p>
                      <a:pPr marL="137160" indent="-137160">
                        <a:buFont typeface="Arial" panose="020B0604020202020204" pitchFamily="34" charset="0"/>
                        <a:buChar char="•"/>
                      </a:pPr>
                      <a:r>
                        <a:rPr lang="en-US" sz="1400" dirty="0"/>
                        <a:t>Sexual exposures in all adults and adolescents weighing ≥35 kg</a:t>
                      </a:r>
                    </a:p>
                    <a:p>
                      <a:pPr marL="137160" indent="-137160">
                        <a:buFont typeface="Arial" panose="020B0604020202020204" pitchFamily="34" charset="0"/>
                        <a:buChar char="•"/>
                      </a:pPr>
                      <a:r>
                        <a:rPr lang="en-US" sz="1400" dirty="0"/>
                        <a:t>Not approved for injection drug exposure</a:t>
                      </a:r>
                    </a:p>
                  </a:txBody>
                  <a:tcPr/>
                </a:tc>
                <a:tc>
                  <a:txBody>
                    <a:bodyPr/>
                    <a:lstStyle/>
                    <a:p>
                      <a:pPr marL="0" indent="0">
                        <a:buFont typeface="Arial" panose="020B0604020202020204" pitchFamily="34" charset="0"/>
                        <a:buNone/>
                      </a:pPr>
                      <a:r>
                        <a:rPr lang="en-US" sz="1400" dirty="0"/>
                        <a:t>A 2017 amendment to the NYCRR grants minors capacity to consent to </a:t>
                      </a:r>
                      <a:r>
                        <a:rPr lang="en-US" sz="1400" dirty="0" err="1"/>
                        <a:t>PrEP</a:t>
                      </a:r>
                      <a:r>
                        <a:rPr lang="en-US" sz="1400" dirty="0"/>
                        <a:t> and PEP without parental/guardian involvement</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sz="1400" dirty="0"/>
                        <a:t>Time to Protection</a:t>
                      </a:r>
                    </a:p>
                  </a:txBody>
                  <a:tcPr/>
                </a:tc>
                <a:tc>
                  <a:txBody>
                    <a:bodyPr/>
                    <a:lstStyle/>
                    <a:p>
                      <a:pPr marL="137160" indent="-137160">
                        <a:buFont typeface="Arial" panose="020B0604020202020204" pitchFamily="34" charset="0"/>
                        <a:buChar char="•"/>
                      </a:pPr>
                      <a:r>
                        <a:rPr lang="en-US" sz="1400" dirty="0"/>
                        <a:t>Rectal exposure: 7 days of daily dosing</a:t>
                      </a:r>
                    </a:p>
                    <a:p>
                      <a:pPr marL="137160" indent="-137160">
                        <a:buFont typeface="Arial" panose="020B0604020202020204" pitchFamily="34" charset="0"/>
                        <a:buChar char="•"/>
                      </a:pPr>
                      <a:r>
                        <a:rPr lang="en-US" sz="1400" dirty="0"/>
                        <a:t>Genital and blood exposure: 7 days of daily dosing, with maximal protection after 20 days</a:t>
                      </a:r>
                    </a:p>
                    <a:p>
                      <a:pPr marL="137160" indent="-137160">
                        <a:buFont typeface="Arial" panose="020B0604020202020204" pitchFamily="34" charset="0"/>
                        <a:buChar char="•"/>
                      </a:pPr>
                      <a:r>
                        <a:rPr lang="en-US" sz="1400" dirty="0"/>
                        <a:t>Cisgender MSM: After 2 doses taken 2 to 24 hours before risk exposure</a:t>
                      </a:r>
                    </a:p>
                  </a:txBody>
                  <a:tcPr/>
                </a:tc>
                <a:tc>
                  <a:txBody>
                    <a:bodyPr/>
                    <a:lstStyle/>
                    <a:p>
                      <a:pPr marL="0" indent="0">
                        <a:buFont typeface="Arial" panose="020B0604020202020204" pitchFamily="34" charset="0"/>
                        <a:buNone/>
                      </a:pPr>
                      <a:r>
                        <a:rPr lang="en-US" sz="1400" b="0" i="0" kern="1200" dirty="0">
                          <a:solidFill>
                            <a:schemeClr val="tx1"/>
                          </a:solidFill>
                          <a:effectLst/>
                          <a:latin typeface="+mn-lt"/>
                          <a:ea typeface="+mn-ea"/>
                          <a:cs typeface="+mn-cs"/>
                        </a:rPr>
                        <a:t>No data</a:t>
                      </a:r>
                      <a:endParaRPr lang="en-US" sz="1400" dirty="0"/>
                    </a:p>
                  </a:txBody>
                  <a:tcPr/>
                </a:tc>
                <a:tc>
                  <a:txBody>
                    <a:bodyPr/>
                    <a:lstStyle/>
                    <a:p>
                      <a:pPr marL="0" indent="0">
                        <a:buFont typeface="Arial" panose="020B0604020202020204" pitchFamily="34" charset="0"/>
                        <a:buNone/>
                      </a:pPr>
                      <a:r>
                        <a:rPr lang="en-US" sz="1400" b="0" i="0" kern="1200" dirty="0">
                          <a:solidFill>
                            <a:schemeClr val="tx1"/>
                          </a:solidFill>
                          <a:effectLst/>
                          <a:latin typeface="+mn-lt"/>
                          <a:ea typeface="+mn-ea"/>
                          <a:cs typeface="+mn-cs"/>
                        </a:rPr>
                        <a:t>No data</a:t>
                      </a:r>
                      <a:endParaRPr lang="en-US" sz="1400" dirty="0"/>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1116117514"/>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580673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5DBA-F7A7-4FA1-B723-D1C6C523FF19}"/>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D9F31F05-41CD-4464-938A-03D55D19FC56}"/>
              </a:ext>
            </a:extLst>
          </p:cNvPr>
          <p:cNvSpPr>
            <a:spLocks noGrp="1"/>
          </p:cNvSpPr>
          <p:nvPr>
            <p:ph idx="1"/>
          </p:nvPr>
        </p:nvSpPr>
        <p:spPr/>
        <p:txBody>
          <a:bodyPr>
            <a:normAutofit fontScale="92500" lnSpcReduction="20000"/>
          </a:bodyPr>
          <a:lstStyle/>
          <a:p>
            <a:r>
              <a:rPr lang="en-US" dirty="0"/>
              <a:t>Increase awareness and knowledge of </a:t>
            </a:r>
            <a:r>
              <a:rPr lang="en-US" dirty="0" err="1"/>
              <a:t>PrEP</a:t>
            </a:r>
            <a:r>
              <a:rPr lang="en-US" dirty="0"/>
              <a:t> efficacy among clinicians in New York State.</a:t>
            </a:r>
          </a:p>
          <a:p>
            <a:r>
              <a:rPr lang="en-US" dirty="0"/>
              <a:t>Assist clinicians in identifying candidates for </a:t>
            </a:r>
            <a:r>
              <a:rPr lang="en-US" dirty="0" err="1"/>
              <a:t>PrEP</a:t>
            </a:r>
            <a:r>
              <a:rPr lang="en-US" dirty="0"/>
              <a:t> and increasing awareness of, access to, and uptake of </a:t>
            </a:r>
            <a:r>
              <a:rPr lang="en-US" dirty="0" err="1"/>
              <a:t>PrEP</a:t>
            </a:r>
            <a:r>
              <a:rPr lang="en-US" dirty="0"/>
              <a:t> among individuals in New York State at risk of acquiring HIV through sexual and drug use exposures.</a:t>
            </a:r>
          </a:p>
          <a:p>
            <a:r>
              <a:rPr lang="en-US" dirty="0"/>
              <a:t>Discuss the barriers to </a:t>
            </a:r>
            <a:r>
              <a:rPr lang="en-US" dirty="0" err="1"/>
              <a:t>PrEP</a:t>
            </a:r>
            <a:r>
              <a:rPr lang="en-US" dirty="0"/>
              <a:t> access and encourage clinicians to assist </a:t>
            </a:r>
            <a:r>
              <a:rPr lang="en-US" dirty="0" err="1"/>
              <a:t>PrEP</a:t>
            </a:r>
            <a:r>
              <a:rPr lang="en-US" dirty="0"/>
              <a:t> candidates in reducing or eliminating these barriers.</a:t>
            </a:r>
          </a:p>
          <a:p>
            <a:r>
              <a:rPr lang="en-US" dirty="0"/>
              <a:t>Provide clinicians with the information needed to help a </a:t>
            </a:r>
            <a:r>
              <a:rPr lang="en-US" dirty="0" err="1"/>
              <a:t>PrEP</a:t>
            </a:r>
            <a:r>
              <a:rPr lang="en-US" dirty="0"/>
              <a:t> candidate make the best choice regarding oral versus injectable </a:t>
            </a:r>
            <a:r>
              <a:rPr lang="en-US" dirty="0" err="1"/>
              <a:t>PrEP</a:t>
            </a:r>
            <a:r>
              <a:rPr lang="en-US" dirty="0"/>
              <a:t> and daily versus on-demand </a:t>
            </a:r>
            <a:r>
              <a:rPr lang="en-US" dirty="0" err="1"/>
              <a:t>PrEP.</a:t>
            </a:r>
            <a:endParaRPr lang="en-US" dirty="0"/>
          </a:p>
          <a:p>
            <a:r>
              <a:rPr lang="en-US" dirty="0"/>
              <a:t>Provide clinicians with evidence-based recommendations for </a:t>
            </a:r>
            <a:r>
              <a:rPr lang="en-US" dirty="0" err="1"/>
              <a:t>PrEP</a:t>
            </a:r>
            <a:r>
              <a:rPr lang="en-US" dirty="0"/>
              <a:t> initiation, management, monitoring, and discontinuation.</a:t>
            </a:r>
          </a:p>
        </p:txBody>
      </p:sp>
      <p:sp>
        <p:nvSpPr>
          <p:cNvPr id="4" name="Footer Placeholder 3">
            <a:extLst>
              <a:ext uri="{FF2B5EF4-FFF2-40B4-BE49-F238E27FC236}">
                <a16:creationId xmlns:a16="http://schemas.microsoft.com/office/drawing/2014/main" id="{ED9DB806-D3DA-4DD4-A6B9-FFBDE79984E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2A3D9B-52FD-43D8-97EF-2233785FD99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60E1C08-9BB2-41C7-826C-7DD483EF6F2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776140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476445400"/>
              </p:ext>
            </p:extLst>
          </p:nvPr>
        </p:nvGraphicFramePr>
        <p:xfrm>
          <a:off x="152401" y="1825625"/>
          <a:ext cx="11863135" cy="460756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sz="1400" dirty="0"/>
                        <a:t>Renal Safety</a:t>
                      </a:r>
                    </a:p>
                  </a:txBody>
                  <a:tcPr/>
                </a:tc>
                <a:tc>
                  <a:txBody>
                    <a:bodyPr/>
                    <a:lstStyle/>
                    <a:p>
                      <a:pPr marL="137160" indent="-137160">
                        <a:buFont typeface="Arial" panose="020B0604020202020204" pitchFamily="34" charset="0"/>
                        <a:buChar char="•"/>
                      </a:pPr>
                      <a:r>
                        <a:rPr lang="en-US" sz="1400" dirty="0"/>
                        <a:t>Do not initiate if </a:t>
                      </a:r>
                      <a:r>
                        <a:rPr lang="en-US" sz="1400" dirty="0" err="1"/>
                        <a:t>CrCl</a:t>
                      </a:r>
                      <a:r>
                        <a:rPr lang="en-US" sz="1400" dirty="0"/>
                        <a:t> &lt;60 mL/min</a:t>
                      </a:r>
                    </a:p>
                    <a:p>
                      <a:pPr marL="137160" indent="-137160">
                        <a:buFont typeface="Arial" panose="020B0604020202020204" pitchFamily="34" charset="0"/>
                        <a:buChar char="•"/>
                      </a:pPr>
                      <a:r>
                        <a:rPr lang="en-US" sz="1400" dirty="0"/>
                        <a:t>Discontinue if confirmed </a:t>
                      </a:r>
                      <a:r>
                        <a:rPr lang="en-US" sz="1400" dirty="0" err="1"/>
                        <a:t>CrCl</a:t>
                      </a:r>
                      <a:r>
                        <a:rPr lang="en-US" sz="1400" dirty="0"/>
                        <a:t> &lt;50 mL/min</a:t>
                      </a:r>
                    </a:p>
                    <a:p>
                      <a:pPr marL="137160" indent="-137160">
                        <a:buFont typeface="Arial" panose="020B0604020202020204" pitchFamily="34" charset="0"/>
                        <a:buChar char="•"/>
                      </a:pPr>
                      <a:r>
                        <a:rPr lang="en-US" sz="1400" dirty="0"/>
                        <a:t>Potential effect on renal tubular function; meta-analysis shows good safety</a:t>
                      </a:r>
                    </a:p>
                  </a:txBody>
                  <a:tcPr/>
                </a:tc>
                <a:tc>
                  <a:txBody>
                    <a:bodyPr/>
                    <a:lstStyle/>
                    <a:p>
                      <a:pPr marL="137160" indent="-137160">
                        <a:buFont typeface="Arial" panose="020B0604020202020204" pitchFamily="34" charset="0"/>
                        <a:buChar char="•"/>
                      </a:pPr>
                      <a:r>
                        <a:rPr lang="en-US" sz="1400" dirty="0"/>
                        <a:t>Improved renal biomarkers compared with TDF</a:t>
                      </a:r>
                    </a:p>
                    <a:p>
                      <a:pPr marL="137160" indent="-137160">
                        <a:buFont typeface="Arial" panose="020B0604020202020204" pitchFamily="34" charset="0"/>
                        <a:buChar char="•"/>
                      </a:pPr>
                      <a:r>
                        <a:rPr lang="en-US" sz="1400" dirty="0"/>
                        <a:t>Can be used if </a:t>
                      </a:r>
                      <a:r>
                        <a:rPr lang="en-US" sz="1400" dirty="0" err="1"/>
                        <a:t>CrCl</a:t>
                      </a:r>
                      <a:r>
                        <a:rPr lang="en-US" sz="1400" dirty="0"/>
                        <a:t> ≥30 mL/min in MSM and transgender women</a:t>
                      </a:r>
                    </a:p>
                    <a:p>
                      <a:pPr marL="137160" indent="-137160">
                        <a:buFont typeface="Arial" panose="020B0604020202020204" pitchFamily="34" charset="0"/>
                        <a:buChar char="•"/>
                      </a:pPr>
                      <a:r>
                        <a:rPr lang="en-US" sz="1400" dirty="0"/>
                        <a:t>Do not initiate if </a:t>
                      </a:r>
                      <a:r>
                        <a:rPr lang="en-US" sz="1400" dirty="0" err="1"/>
                        <a:t>CrCl</a:t>
                      </a:r>
                      <a:r>
                        <a:rPr lang="en-US" sz="1400" dirty="0"/>
                        <a:t> &lt;30 mL/min</a:t>
                      </a:r>
                    </a:p>
                  </a:txBody>
                  <a:tcPr/>
                </a:tc>
                <a:tc>
                  <a:txBody>
                    <a:bodyPr/>
                    <a:lstStyle/>
                    <a:p>
                      <a:pPr marL="137160" indent="-137160">
                        <a:buFont typeface="Arial" panose="020B0604020202020204" pitchFamily="34" charset="0"/>
                        <a:buChar char="•"/>
                      </a:pPr>
                      <a:r>
                        <a:rPr lang="en-US" sz="1400" dirty="0"/>
                        <a:t>Increased monitoring for adverse effects is recommended with </a:t>
                      </a:r>
                      <a:r>
                        <a:rPr lang="en-US" sz="1400" dirty="0" err="1"/>
                        <a:t>CrCl</a:t>
                      </a:r>
                      <a:r>
                        <a:rPr lang="en-US" sz="1400" dirty="0"/>
                        <a:t> &lt;30 mL/min</a:t>
                      </a:r>
                    </a:p>
                  </a:txBody>
                  <a:tcPr/>
                </a:tc>
                <a:tc>
                  <a:txBody>
                    <a:bodyPr/>
                    <a:lstStyle/>
                    <a:p>
                      <a:pPr marL="137160" indent="-137160">
                        <a:buFont typeface="Arial" panose="020B0604020202020204" pitchFamily="34" charset="0"/>
                        <a:buChar char="•"/>
                      </a:pPr>
                      <a:r>
                        <a:rPr lang="en-US" sz="1400" dirty="0"/>
                        <a:t>Inform patients with risk factors of the increased possibility of kidney disease with TDF/FTC or TAF/FTC as </a:t>
                      </a:r>
                      <a:r>
                        <a:rPr lang="en-US" sz="1400" dirty="0" err="1"/>
                        <a:t>PrEP</a:t>
                      </a:r>
                      <a:r>
                        <a:rPr lang="en-US" sz="1400" dirty="0"/>
                        <a:t>; weigh risks and benefits</a:t>
                      </a:r>
                    </a:p>
                    <a:p>
                      <a:pPr marL="137160" indent="-137160">
                        <a:buFont typeface="Arial" panose="020B0604020202020204" pitchFamily="34" charset="0"/>
                        <a:buChar char="•"/>
                      </a:pPr>
                      <a:r>
                        <a:rPr lang="en-US" sz="1400" dirty="0"/>
                        <a:t>More frequent monitoring may be required for patients at increased risk of renal disease (i.e., hypertension, diabetes, &gt;40 years old)</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sz="1400" dirty="0"/>
                        <a:t>Bone Safety</a:t>
                      </a:r>
                    </a:p>
                  </a:txBody>
                  <a:tcPr/>
                </a:tc>
                <a:tc>
                  <a:txBody>
                    <a:bodyPr/>
                    <a:lstStyle/>
                    <a:p>
                      <a:pPr marL="0" indent="0">
                        <a:buFont typeface="Arial" panose="020B0604020202020204" pitchFamily="34" charset="0"/>
                        <a:buNone/>
                      </a:pPr>
                      <a:r>
                        <a:rPr lang="en-US" sz="1400" dirty="0"/>
                        <a:t>Potential decrease in bone mineral density; meta-analysis shows good safety</a:t>
                      </a:r>
                    </a:p>
                  </a:txBody>
                  <a:tcPr/>
                </a:tc>
                <a:tc>
                  <a:txBody>
                    <a:bodyPr/>
                    <a:lstStyle/>
                    <a:p>
                      <a:pPr marL="137160" indent="-137160">
                        <a:buFont typeface="Arial" panose="020B0604020202020204" pitchFamily="34" charset="0"/>
                        <a:buChar char="•"/>
                      </a:pPr>
                      <a:r>
                        <a:rPr lang="en-US" sz="1400" dirty="0"/>
                        <a:t>Favorable bone biomarkers compared with TDF</a:t>
                      </a:r>
                    </a:p>
                    <a:p>
                      <a:pPr marL="137160" indent="-137160">
                        <a:buFont typeface="Arial" panose="020B0604020202020204" pitchFamily="34" charset="0"/>
                        <a:buChar char="•"/>
                      </a:pPr>
                      <a:r>
                        <a:rPr lang="en-US" sz="1400" dirty="0"/>
                        <a:t>Preferred regimen for cisgender men and transgender women with osteoporosis</a:t>
                      </a:r>
                    </a:p>
                  </a:txBody>
                  <a:tcPr/>
                </a:tc>
                <a:tc>
                  <a:txBody>
                    <a:bodyPr/>
                    <a:lstStyle/>
                    <a:p>
                      <a:pPr marL="0" indent="0">
                        <a:buFont typeface="Arial" panose="020B0604020202020204" pitchFamily="34" charset="0"/>
                        <a:buNone/>
                      </a:pPr>
                      <a:r>
                        <a:rPr lang="en-US" sz="1400" dirty="0"/>
                        <a:t>Preferred option for prevention of sexual exposures in all individuals with osteopenia or osteoporosis</a:t>
                      </a:r>
                    </a:p>
                  </a:txBody>
                  <a:tcPr/>
                </a:tc>
                <a:tc>
                  <a:txBody>
                    <a:bodyPr/>
                    <a:lstStyle/>
                    <a:p>
                      <a:pPr marL="0" indent="0">
                        <a:buFont typeface="Arial" panose="020B0604020202020204" pitchFamily="34" charset="0"/>
                        <a:buNone/>
                      </a:pPr>
                      <a:r>
                        <a:rPr lang="en-US" sz="1400" dirty="0"/>
                        <a:t>Inform patients with preexisting risk factors or documented osteopenia, osteomalacia, or osteoporosis of the risk of bone loss with TDF/FTC; weigh the risks and benefits</a:t>
                      </a:r>
                    </a:p>
                  </a:txBody>
                  <a:tcPr/>
                </a:tc>
                <a:extLst>
                  <a:ext uri="{0D108BD9-81ED-4DB2-BD59-A6C34878D82A}">
                    <a16:rowId xmlns:a16="http://schemas.microsoft.com/office/drawing/2014/main" val="1116117514"/>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1863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2816551063"/>
              </p:ext>
            </p:extLst>
          </p:nvPr>
        </p:nvGraphicFramePr>
        <p:xfrm>
          <a:off x="152401" y="1825625"/>
          <a:ext cx="11863135" cy="384556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sz="1400" dirty="0"/>
                        <a:t>Weight and LDL Cholesterol</a:t>
                      </a:r>
                    </a:p>
                  </a:txBody>
                  <a:tcPr/>
                </a:tc>
                <a:tc>
                  <a:txBody>
                    <a:bodyPr/>
                    <a:lstStyle/>
                    <a:p>
                      <a:pPr marL="137160" indent="-137160">
                        <a:buFont typeface="Arial" panose="020B0604020202020204" pitchFamily="34" charset="0"/>
                        <a:buChar char="•"/>
                      </a:pPr>
                      <a:r>
                        <a:rPr lang="en-US" sz="1400" dirty="0"/>
                        <a:t>Weight neutral</a:t>
                      </a:r>
                    </a:p>
                    <a:p>
                      <a:pPr marL="137160" indent="-137160">
                        <a:buFont typeface="Arial" panose="020B0604020202020204" pitchFamily="34" charset="0"/>
                        <a:buChar char="•"/>
                      </a:pPr>
                      <a:r>
                        <a:rPr lang="en-US" sz="1400" dirty="0"/>
                        <a:t>Small decreases in LDL</a:t>
                      </a:r>
                    </a:p>
                  </a:txBody>
                  <a:tcPr/>
                </a:tc>
                <a:tc>
                  <a:txBody>
                    <a:bodyPr/>
                    <a:lstStyle/>
                    <a:p>
                      <a:pPr marL="137160" indent="-137160">
                        <a:buFont typeface="Arial" panose="020B0604020202020204" pitchFamily="34" charset="0"/>
                        <a:buChar char="•"/>
                      </a:pPr>
                      <a:r>
                        <a:rPr lang="en-US" sz="1400" dirty="0"/>
                        <a:t>Mild weight gain was observed in studies</a:t>
                      </a:r>
                    </a:p>
                    <a:p>
                      <a:pPr marL="137160" indent="-137160">
                        <a:buFont typeface="Arial" panose="020B0604020202020204" pitchFamily="34" charset="0"/>
                        <a:buChar char="•"/>
                      </a:pPr>
                      <a:r>
                        <a:rPr lang="en-US" sz="1400" dirty="0"/>
                        <a:t>Small increases in LDL</a:t>
                      </a:r>
                    </a:p>
                  </a:txBody>
                  <a:tcPr/>
                </a:tc>
                <a:tc>
                  <a:txBody>
                    <a:bodyPr/>
                    <a:lstStyle/>
                    <a:p>
                      <a:pPr marL="137160" indent="-137160">
                        <a:buFont typeface="Arial" panose="020B0604020202020204" pitchFamily="34" charset="0"/>
                        <a:buChar char="•"/>
                      </a:pPr>
                      <a:r>
                        <a:rPr lang="en-US" sz="1400" dirty="0"/>
                        <a:t>Mild weight gain was observed in MSM and transgender women</a:t>
                      </a:r>
                    </a:p>
                    <a:p>
                      <a:pPr marL="137160" indent="-137160">
                        <a:buFont typeface="Arial" panose="020B0604020202020204" pitchFamily="34" charset="0"/>
                        <a:buChar char="•"/>
                      </a:pPr>
                      <a:r>
                        <a:rPr lang="en-US" sz="1400" dirty="0"/>
                        <a:t>No significant effect on lipids</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sz="1400" dirty="0"/>
                        <a:t>Dosing</a:t>
                      </a:r>
                    </a:p>
                  </a:txBody>
                  <a:tcPr/>
                </a:tc>
                <a:tc>
                  <a:txBody>
                    <a:bodyPr/>
                    <a:lstStyle/>
                    <a:p>
                      <a:pPr marL="137160" indent="-137160">
                        <a:buFont typeface="Arial" panose="020B0604020202020204" pitchFamily="34" charset="0"/>
                        <a:buChar char="•"/>
                      </a:pPr>
                      <a:r>
                        <a:rPr lang="en-US" sz="1400" dirty="0"/>
                        <a:t>Daily dosing is preferred</a:t>
                      </a:r>
                    </a:p>
                    <a:p>
                      <a:pPr marL="137160" indent="-137160">
                        <a:buFont typeface="Arial" panose="020B0604020202020204" pitchFamily="34" charset="0"/>
                        <a:buChar char="•"/>
                      </a:pPr>
                      <a:r>
                        <a:rPr lang="en-US" sz="1400" dirty="0"/>
                        <a:t>On-demand dosing is an option in cisgender MSM</a:t>
                      </a:r>
                    </a:p>
                  </a:txBody>
                  <a:tcPr/>
                </a:tc>
                <a:tc>
                  <a:txBody>
                    <a:bodyPr/>
                    <a:lstStyle/>
                    <a:p>
                      <a:pPr marL="0" indent="0">
                        <a:buFont typeface="Arial" panose="020B0604020202020204" pitchFamily="34" charset="0"/>
                        <a:buNone/>
                      </a:pPr>
                      <a:r>
                        <a:rPr lang="en-US" sz="1400" dirty="0"/>
                        <a:t>Daily dosing only</a:t>
                      </a:r>
                    </a:p>
                  </a:txBody>
                  <a:tcPr/>
                </a:tc>
                <a:tc>
                  <a:txBody>
                    <a:bodyPr/>
                    <a:lstStyle/>
                    <a:p>
                      <a:pPr marL="137160" indent="-137160">
                        <a:buFont typeface="Arial" panose="020B0604020202020204" pitchFamily="34" charset="0"/>
                        <a:buChar char="•"/>
                      </a:pPr>
                      <a:r>
                        <a:rPr lang="en-US" sz="1400" dirty="0"/>
                        <a:t>Optional 30-day oral lead-in</a:t>
                      </a:r>
                    </a:p>
                    <a:p>
                      <a:pPr marL="137160" indent="-137160">
                        <a:buFont typeface="Arial" panose="020B0604020202020204" pitchFamily="34" charset="0"/>
                        <a:buChar char="•"/>
                      </a:pPr>
                      <a:r>
                        <a:rPr lang="en-US" sz="1400" dirty="0"/>
                        <a:t>First 2 IM injections are administered 4 weeks apart; thereafter, injections are given every 2 months</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1116117514"/>
                  </a:ext>
                </a:extLst>
              </a:tr>
              <a:tr h="370840">
                <a:tc>
                  <a:txBody>
                    <a:bodyPr/>
                    <a:lstStyle/>
                    <a:p>
                      <a:pPr marL="0" indent="0">
                        <a:buFont typeface="Arial" panose="020B0604020202020204" pitchFamily="34" charset="0"/>
                        <a:buNone/>
                      </a:pPr>
                      <a:r>
                        <a:rPr lang="en-US" sz="1400" dirty="0"/>
                        <a:t>Same-Day Initiation</a:t>
                      </a:r>
                    </a:p>
                  </a:txBody>
                  <a:tcPr/>
                </a:tc>
                <a:tc>
                  <a:txBody>
                    <a:bodyPr/>
                    <a:lstStyle/>
                    <a:p>
                      <a:pPr marL="0" indent="0">
                        <a:buFont typeface="Arial" panose="020B0604020202020204" pitchFamily="34" charset="0"/>
                        <a:buNone/>
                      </a:pPr>
                      <a:r>
                        <a:rPr lang="en-US" sz="1400" dirty="0"/>
                        <a:t>Generic TDF/FTC is a preferred insurance option and is usually available for same-day initiation</a:t>
                      </a:r>
                    </a:p>
                  </a:txBody>
                  <a:tcPr/>
                </a:tc>
                <a:tc>
                  <a:txBody>
                    <a:bodyPr/>
                    <a:lstStyle/>
                    <a:p>
                      <a:pPr marL="0" indent="0">
                        <a:buFont typeface="Arial" panose="020B0604020202020204" pitchFamily="34" charset="0"/>
                        <a:buNone/>
                      </a:pPr>
                      <a:r>
                        <a:rPr lang="en-US" sz="1400" dirty="0"/>
                        <a:t>May require prior authorization</a:t>
                      </a:r>
                    </a:p>
                  </a:txBody>
                  <a:tcPr/>
                </a:tc>
                <a:tc>
                  <a:txBody>
                    <a:bodyPr/>
                    <a:lstStyle/>
                    <a:p>
                      <a:pPr marL="137160" indent="-137160">
                        <a:buFont typeface="Arial" panose="020B0604020202020204" pitchFamily="34" charset="0"/>
                        <a:buChar char="•"/>
                      </a:pPr>
                      <a:r>
                        <a:rPr lang="en-US" sz="1400" dirty="0"/>
                        <a:t>May require prior insurance authorization for oral or injectable CAB</a:t>
                      </a:r>
                    </a:p>
                    <a:p>
                      <a:pPr marL="137160" indent="-137160">
                        <a:buFont typeface="Arial" panose="020B0604020202020204" pitchFamily="34" charset="0"/>
                        <a:buChar char="•"/>
                      </a:pPr>
                      <a:r>
                        <a:rPr lang="en-US" sz="1400" dirty="0"/>
                        <a:t>Implementation challenges may interfere</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3902690360"/>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76850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215143645"/>
              </p:ext>
            </p:extLst>
          </p:nvPr>
        </p:nvGraphicFramePr>
        <p:xfrm>
          <a:off x="164432" y="1690688"/>
          <a:ext cx="11863135" cy="469900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sz="1400" dirty="0"/>
                        <a:t>Common Adverse Effects</a:t>
                      </a:r>
                    </a:p>
                  </a:txBody>
                  <a:tcPr/>
                </a:tc>
                <a:tc>
                  <a:txBody>
                    <a:bodyPr/>
                    <a:lstStyle/>
                    <a:p>
                      <a:pPr marL="0" indent="0">
                        <a:buFont typeface="Arial" panose="020B0604020202020204" pitchFamily="34" charset="0"/>
                        <a:buNone/>
                      </a:pPr>
                      <a:r>
                        <a:rPr lang="en-US" sz="1400" dirty="0"/>
                        <a:t>Diarrhea (6%), nausea (5%)</a:t>
                      </a:r>
                    </a:p>
                  </a:txBody>
                  <a:tcPr/>
                </a:tc>
                <a:tc>
                  <a:txBody>
                    <a:bodyPr/>
                    <a:lstStyle/>
                    <a:p>
                      <a:pPr marL="0" indent="0">
                        <a:buFont typeface="Arial" panose="020B0604020202020204" pitchFamily="34" charset="0"/>
                        <a:buNone/>
                      </a:pPr>
                      <a:r>
                        <a:rPr lang="en-US" sz="1400" dirty="0"/>
                        <a:t>Diarrhea (5%), nausea (4%)</a:t>
                      </a:r>
                    </a:p>
                  </a:txBody>
                  <a:tcPr/>
                </a:tc>
                <a:tc>
                  <a:txBody>
                    <a:bodyPr/>
                    <a:lstStyle/>
                    <a:p>
                      <a:pPr marL="0" indent="0">
                        <a:buFont typeface="Arial" panose="020B0604020202020204" pitchFamily="34" charset="0"/>
                        <a:buNone/>
                      </a:pPr>
                      <a:r>
                        <a:rPr lang="en-US" sz="1400" dirty="0"/>
                        <a:t>Injection site reactions (32% to 81%), which are mostly mild and greatest initially</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sz="1400" dirty="0"/>
                        <a:t>Use During or When Planning Pregnancy</a:t>
                      </a:r>
                    </a:p>
                  </a:txBody>
                  <a:tcPr/>
                </a:tc>
                <a:tc>
                  <a:txBody>
                    <a:bodyPr/>
                    <a:lstStyle/>
                    <a:p>
                      <a:pPr marL="137160" indent="-137160">
                        <a:buFont typeface="Arial" panose="020B0604020202020204" pitchFamily="34" charset="0"/>
                        <a:buChar char="•"/>
                      </a:pPr>
                      <a:r>
                        <a:rPr lang="en-US" sz="1400" dirty="0"/>
                        <a:t>Can be used. Weigh risks and benefits in shared decision-making</a:t>
                      </a:r>
                    </a:p>
                    <a:p>
                      <a:pPr marL="137160" indent="-137160">
                        <a:buFont typeface="Arial" panose="020B0604020202020204" pitchFamily="34" charset="0"/>
                        <a:buChar char="•"/>
                      </a:pPr>
                      <a:r>
                        <a:rPr lang="en-US" sz="1400" dirty="0"/>
                        <a:t>May be continued through pregnancy and breastfeeding</a:t>
                      </a:r>
                    </a:p>
                    <a:p>
                      <a:pPr marL="137160" indent="-137160">
                        <a:buFont typeface="Arial" panose="020B0604020202020204" pitchFamily="34" charset="0"/>
                        <a:buChar char="•"/>
                      </a:pPr>
                      <a:r>
                        <a:rPr lang="en-US" sz="1400" dirty="0"/>
                        <a:t>Prospectively report information regarding the use of TDF/FTC as </a:t>
                      </a:r>
                      <a:r>
                        <a:rPr lang="en-US" sz="1400" dirty="0" err="1"/>
                        <a:t>PrEP</a:t>
                      </a:r>
                      <a:r>
                        <a:rPr lang="en-US" sz="1400" dirty="0"/>
                        <a:t> during pregnancy to the  Antiretroviral Pregnancy Registry</a:t>
                      </a:r>
                    </a:p>
                  </a:txBody>
                  <a:tcPr/>
                </a:tc>
                <a:tc>
                  <a:txBody>
                    <a:bodyPr/>
                    <a:lstStyle/>
                    <a:p>
                      <a:pPr marL="0" indent="0">
                        <a:buFont typeface="Arial" panose="020B0604020202020204" pitchFamily="34" charset="0"/>
                        <a:buNone/>
                      </a:pPr>
                      <a:r>
                        <a:rPr lang="en-US" sz="1400" dirty="0"/>
                        <a:t>Do not use for vaginal exposure; no data in pregnancy</a:t>
                      </a:r>
                    </a:p>
                  </a:txBody>
                  <a:tcPr/>
                </a:tc>
                <a:tc>
                  <a:txBody>
                    <a:bodyPr/>
                    <a:lstStyle/>
                    <a:p>
                      <a:pPr marL="137160" indent="-137160">
                        <a:buFont typeface="Arial" panose="020B0604020202020204" pitchFamily="34" charset="0"/>
                        <a:buChar char="•"/>
                      </a:pPr>
                      <a:r>
                        <a:rPr lang="en-US" sz="1400" dirty="0"/>
                        <a:t>If attempting to conceive or if pregnancy occurs, continue only if the expected benefit justifies the potential risk to the fetus</a:t>
                      </a:r>
                    </a:p>
                    <a:p>
                      <a:pPr marL="137160" indent="-137160">
                        <a:buFont typeface="Arial" panose="020B0604020202020204" pitchFamily="34" charset="0"/>
                        <a:buChar char="•"/>
                      </a:pPr>
                      <a:r>
                        <a:rPr lang="en-US" sz="1400" dirty="0"/>
                        <a:t>Recommend TDF/FTC if it is an appropriate option for patients who wish to continue </a:t>
                      </a:r>
                      <a:r>
                        <a:rPr lang="en-US" sz="1400" dirty="0" err="1"/>
                        <a:t>PrEP</a:t>
                      </a:r>
                      <a:endParaRPr lang="en-US" sz="1400" dirty="0"/>
                    </a:p>
                  </a:txBody>
                  <a:tcPr/>
                </a:tc>
                <a:tc>
                  <a:txBody>
                    <a:bodyPr/>
                    <a:lstStyle/>
                    <a:p>
                      <a:pPr marL="137160" indent="-137160">
                        <a:buFont typeface="Arial" panose="020B0604020202020204" pitchFamily="34" charset="0"/>
                        <a:buChar char="•"/>
                      </a:pPr>
                      <a:r>
                        <a:rPr lang="en-US" sz="1400" dirty="0"/>
                        <a:t>HIV acquisition risk is increased during pregnancy and is highest late in pregnancy and early postpartum</a:t>
                      </a:r>
                    </a:p>
                    <a:p>
                      <a:pPr marL="137160" indent="-137160">
                        <a:buFont typeface="Arial" panose="020B0604020202020204" pitchFamily="34" charset="0"/>
                        <a:buChar char="•"/>
                      </a:pPr>
                      <a:r>
                        <a:rPr lang="en-US" sz="1400" dirty="0"/>
                        <a:t>Suppressive ART (</a:t>
                      </a:r>
                      <a:r>
                        <a:rPr lang="en-US" sz="1400" dirty="0" err="1"/>
                        <a:t>TasP</a:t>
                      </a:r>
                      <a:r>
                        <a:rPr lang="en-US" sz="1400" dirty="0"/>
                        <a:t>) for a partner with HIV is important for risk reduction</a:t>
                      </a:r>
                    </a:p>
                    <a:p>
                      <a:pPr marL="137160" indent="-137160">
                        <a:buFont typeface="Arial" panose="020B0604020202020204" pitchFamily="34" charset="0"/>
                        <a:buChar char="•"/>
                      </a:pPr>
                      <a:r>
                        <a:rPr lang="en-US" sz="1400" dirty="0"/>
                        <a:t>Acute seroconversion significantly increases the risk of perinatal transmission during pregnancy and while breastfeeding</a:t>
                      </a:r>
                    </a:p>
                  </a:txBody>
                  <a:tcPr/>
                </a:tc>
                <a:extLst>
                  <a:ext uri="{0D108BD9-81ED-4DB2-BD59-A6C34878D82A}">
                    <a16:rowId xmlns:a16="http://schemas.microsoft.com/office/drawing/2014/main" val="1116117514"/>
                  </a:ext>
                </a:extLst>
              </a:tr>
              <a:tr h="370840">
                <a:tc>
                  <a:txBody>
                    <a:bodyPr/>
                    <a:lstStyle/>
                    <a:p>
                      <a:pPr marL="0" indent="0">
                        <a:buFont typeface="Arial" panose="020B0604020202020204" pitchFamily="34" charset="0"/>
                        <a:buNone/>
                      </a:pPr>
                      <a:r>
                        <a:rPr lang="en-US" sz="1400" dirty="0"/>
                        <a:t>Use With Oral Contraceptives</a:t>
                      </a:r>
                    </a:p>
                  </a:txBody>
                  <a:tcPr/>
                </a:tc>
                <a:tc>
                  <a:txBody>
                    <a:bodyPr/>
                    <a:lstStyle/>
                    <a:p>
                      <a:pPr marL="0" indent="0">
                        <a:buFont typeface="Arial" panose="020B0604020202020204" pitchFamily="34" charset="0"/>
                        <a:buNone/>
                      </a:pPr>
                      <a:r>
                        <a:rPr lang="en-US" sz="1400" dirty="0"/>
                        <a:t>No interaction expected based on PK data</a:t>
                      </a:r>
                    </a:p>
                  </a:txBody>
                  <a:tcPr/>
                </a:tc>
                <a:tc>
                  <a:txBody>
                    <a:bodyPr/>
                    <a:lstStyle/>
                    <a:p>
                      <a:pPr marL="0" indent="0">
                        <a:buFont typeface="Arial" panose="020B0604020202020204" pitchFamily="34" charset="0"/>
                        <a:buNone/>
                      </a:pPr>
                      <a:r>
                        <a:rPr lang="en-US" sz="1400" dirty="0"/>
                        <a:t>Not for use as </a:t>
                      </a:r>
                      <a:r>
                        <a:rPr lang="en-US" sz="1400" dirty="0" err="1"/>
                        <a:t>PrEP</a:t>
                      </a:r>
                      <a:r>
                        <a:rPr lang="en-US" sz="1400" dirty="0"/>
                        <a:t> for vaginal sexual exposure</a:t>
                      </a:r>
                    </a:p>
                  </a:txBody>
                  <a:tcPr/>
                </a:tc>
                <a:tc>
                  <a:txBody>
                    <a:bodyPr/>
                    <a:lstStyle/>
                    <a:p>
                      <a:pPr marL="0" indent="0">
                        <a:buFont typeface="Arial" panose="020B0604020202020204" pitchFamily="34" charset="0"/>
                        <a:buNone/>
                      </a:pPr>
                      <a:r>
                        <a:rPr lang="en-US" sz="1400" dirty="0"/>
                        <a:t>No interaction expected based on PK data</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3902690360"/>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94292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4244574540"/>
              </p:ext>
            </p:extLst>
          </p:nvPr>
        </p:nvGraphicFramePr>
        <p:xfrm>
          <a:off x="152401" y="1825625"/>
          <a:ext cx="11863135" cy="445516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sz="1600" dirty="0"/>
                        <a:t>Use With Gender-Affirming Hormones</a:t>
                      </a:r>
                    </a:p>
                  </a:txBody>
                  <a:tcPr/>
                </a:tc>
                <a:tc>
                  <a:txBody>
                    <a:bodyPr/>
                    <a:lstStyle/>
                    <a:p>
                      <a:pPr marL="137160" indent="-137160">
                        <a:buFont typeface="Arial" panose="020B0604020202020204" pitchFamily="34" charset="0"/>
                        <a:buChar char="•"/>
                      </a:pPr>
                      <a:r>
                        <a:rPr lang="en-US" sz="1600" dirty="0"/>
                        <a:t>Does not alter estrogen levels</a:t>
                      </a:r>
                    </a:p>
                    <a:p>
                      <a:pPr marL="137160" indent="-137160">
                        <a:buFont typeface="Arial" panose="020B0604020202020204" pitchFamily="34" charset="0"/>
                        <a:buChar char="•"/>
                      </a:pPr>
                      <a:r>
                        <a:rPr lang="en-US" sz="1600" dirty="0"/>
                        <a:t>Does not alter testosterone levels in transgender men</a:t>
                      </a:r>
                    </a:p>
                    <a:p>
                      <a:pPr marL="137160" indent="-137160">
                        <a:buFont typeface="Arial" panose="020B0604020202020204" pitchFamily="34" charset="0"/>
                        <a:buChar char="•"/>
                      </a:pPr>
                      <a:r>
                        <a:rPr lang="en-US" sz="1600" dirty="0"/>
                        <a:t>Estrogen may lower tenofovir levels, but levels achieved with daily dosing are protective</a:t>
                      </a:r>
                    </a:p>
                  </a:txBody>
                  <a:tcPr/>
                </a:tc>
                <a:tc>
                  <a:txBody>
                    <a:bodyPr/>
                    <a:lstStyle/>
                    <a:p>
                      <a:pPr marL="0" indent="0">
                        <a:buFont typeface="Arial" panose="020B0604020202020204" pitchFamily="34" charset="0"/>
                        <a:buNone/>
                      </a:pPr>
                      <a:r>
                        <a:rPr lang="en-US" sz="1600" dirty="0"/>
                        <a:t>No data; no interaction expected based on PK profiles and lack of significant interactions with oral contraceptives</a:t>
                      </a:r>
                    </a:p>
                  </a:txBody>
                  <a:tcPr/>
                </a:tc>
                <a:tc>
                  <a:txBody>
                    <a:bodyPr/>
                    <a:lstStyle/>
                    <a:p>
                      <a:pPr marL="0" indent="0">
                        <a:buFont typeface="Arial" panose="020B0604020202020204" pitchFamily="34" charset="0"/>
                        <a:buNone/>
                      </a:pPr>
                      <a:r>
                        <a:rPr lang="en-US" sz="1600" dirty="0"/>
                        <a:t>No data; no interaction expected based on PK profiles and lack of significant interactions with oral contraceptives</a:t>
                      </a:r>
                    </a:p>
                  </a:txBody>
                  <a:tcPr/>
                </a:tc>
                <a:tc>
                  <a:txBody>
                    <a:bodyPr/>
                    <a:lstStyle/>
                    <a:p>
                      <a:pPr marL="0" indent="0" algn="ctr">
                        <a:buFont typeface="Arial" panose="020B0604020202020204" pitchFamily="34" charset="0"/>
                        <a:buNone/>
                      </a:pPr>
                      <a:r>
                        <a:rPr lang="en-US" sz="1600" dirty="0"/>
                        <a:t>--</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sz="1600" dirty="0"/>
                        <a:t>Patients With Active Chronic HBV</a:t>
                      </a:r>
                    </a:p>
                  </a:txBody>
                  <a:tcPr/>
                </a:tc>
                <a:tc>
                  <a:txBody>
                    <a:bodyPr/>
                    <a:lstStyle/>
                    <a:p>
                      <a:pPr marL="137160" indent="-137160">
                        <a:buFont typeface="Arial" panose="020B0604020202020204" pitchFamily="34" charset="0"/>
                        <a:buChar char="•"/>
                      </a:pPr>
                      <a:r>
                        <a:rPr lang="en-US" sz="1600" dirty="0"/>
                        <a:t>Active against and FDA-approved for treatment of HBV infection</a:t>
                      </a:r>
                    </a:p>
                    <a:p>
                      <a:pPr marL="137160" indent="-137160">
                        <a:buFont typeface="Arial" panose="020B0604020202020204" pitchFamily="34" charset="0"/>
                        <a:buChar char="•"/>
                      </a:pPr>
                      <a:r>
                        <a:rPr lang="en-US" sz="1600" dirty="0"/>
                        <a:t>Daily dosing required when used for </a:t>
                      </a:r>
                      <a:r>
                        <a:rPr lang="en-US" sz="1600" dirty="0" err="1"/>
                        <a:t>PrEP</a:t>
                      </a:r>
                      <a:r>
                        <a:rPr lang="en-US" sz="1600" dirty="0"/>
                        <a:t> and HBV treatment</a:t>
                      </a:r>
                    </a:p>
                  </a:txBody>
                  <a:tcPr/>
                </a:tc>
                <a:tc>
                  <a:txBody>
                    <a:bodyPr/>
                    <a:lstStyle/>
                    <a:p>
                      <a:pPr marL="137160" indent="-137160">
                        <a:buFont typeface="Arial" panose="020B0604020202020204" pitchFamily="34" charset="0"/>
                        <a:buChar char="•"/>
                      </a:pPr>
                      <a:r>
                        <a:rPr lang="en-US" sz="1600" dirty="0"/>
                        <a:t>Active against and FDA-approved for treatment of HBV infection</a:t>
                      </a:r>
                    </a:p>
                    <a:p>
                      <a:pPr marL="137160" indent="-137160">
                        <a:buFont typeface="Arial" panose="020B0604020202020204" pitchFamily="34" charset="0"/>
                        <a:buChar char="•"/>
                      </a:pPr>
                      <a:r>
                        <a:rPr lang="en-US" sz="1600" dirty="0"/>
                        <a:t>Daily dosing required when used for </a:t>
                      </a:r>
                      <a:r>
                        <a:rPr lang="en-US" sz="1600" dirty="0" err="1"/>
                        <a:t>PrEP</a:t>
                      </a:r>
                      <a:r>
                        <a:rPr lang="en-US" sz="1600" dirty="0"/>
                        <a:t> and HBV treatment</a:t>
                      </a:r>
                    </a:p>
                  </a:txBody>
                  <a:tcPr/>
                </a:tc>
                <a:tc>
                  <a:txBody>
                    <a:bodyPr/>
                    <a:lstStyle/>
                    <a:p>
                      <a:pPr marL="0" indent="0">
                        <a:buFont typeface="Arial" panose="020B0604020202020204" pitchFamily="34" charset="0"/>
                        <a:buNone/>
                      </a:pPr>
                      <a:r>
                        <a:rPr lang="en-US" sz="1600" dirty="0"/>
                        <a:t>Not active against HBV infection</a:t>
                      </a:r>
                    </a:p>
                  </a:txBody>
                  <a:tcPr/>
                </a:tc>
                <a:tc>
                  <a:txBody>
                    <a:bodyPr/>
                    <a:lstStyle/>
                    <a:p>
                      <a:pPr marL="0" indent="0">
                        <a:buFont typeface="Arial" panose="020B0604020202020204" pitchFamily="34" charset="0"/>
                        <a:buNone/>
                      </a:pPr>
                      <a:r>
                        <a:rPr lang="en-US" sz="1600" dirty="0"/>
                        <a:t>Monitor closely for rebound HBV viremia if TDF/FTC or TAF/FTC is discontinued in a patient with chronic HBV infection</a:t>
                      </a:r>
                    </a:p>
                  </a:txBody>
                  <a:tcPr/>
                </a:tc>
                <a:extLst>
                  <a:ext uri="{0D108BD9-81ED-4DB2-BD59-A6C34878D82A}">
                    <a16:rowId xmlns:a16="http://schemas.microsoft.com/office/drawing/2014/main" val="1116117514"/>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97590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5B94-B0F2-44AA-8133-1088298A080D}"/>
              </a:ext>
            </a:extLst>
          </p:cNvPr>
          <p:cNvSpPr>
            <a:spLocks noGrp="1"/>
          </p:cNvSpPr>
          <p:nvPr>
            <p:ph type="title"/>
          </p:nvPr>
        </p:nvSpPr>
        <p:spPr/>
        <p:txBody>
          <a:bodyPr/>
          <a:lstStyle/>
          <a:p>
            <a:r>
              <a:rPr lang="en-US" dirty="0"/>
              <a:t>Comparison of Key Clinical and Logistical </a:t>
            </a:r>
            <a:br>
              <a:rPr lang="en-US" dirty="0"/>
            </a:br>
            <a:r>
              <a:rPr lang="en-US" dirty="0"/>
              <a:t>Factors in Choosing a </a:t>
            </a:r>
            <a:r>
              <a:rPr lang="en-US" dirty="0" err="1"/>
              <a:t>PrEP</a:t>
            </a:r>
            <a:r>
              <a:rPr lang="en-US" dirty="0"/>
              <a:t> Regimen,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B59F02E7-3C66-41B6-9808-F44A7F524390}"/>
              </a:ext>
            </a:extLst>
          </p:cNvPr>
          <p:cNvGraphicFramePr>
            <a:graphicFrameLocks noGrp="1"/>
          </p:cNvGraphicFramePr>
          <p:nvPr>
            <p:ph idx="1"/>
            <p:extLst>
              <p:ext uri="{D42A27DB-BD31-4B8C-83A1-F6EECF244321}">
                <p14:modId xmlns:p14="http://schemas.microsoft.com/office/powerpoint/2010/main" val="1956578529"/>
              </p:ext>
            </p:extLst>
          </p:nvPr>
        </p:nvGraphicFramePr>
        <p:xfrm>
          <a:off x="152401" y="1825625"/>
          <a:ext cx="11863135" cy="2473960"/>
        </p:xfrm>
        <a:graphic>
          <a:graphicData uri="http://schemas.openxmlformats.org/drawingml/2006/table">
            <a:tbl>
              <a:tblPr firstRow="1" bandRow="1">
                <a:tableStyleId>{5940675A-B579-460E-94D1-54222C63F5DA}</a:tableStyleId>
              </a:tblPr>
              <a:tblGrid>
                <a:gridCol w="2372627">
                  <a:extLst>
                    <a:ext uri="{9D8B030D-6E8A-4147-A177-3AD203B41FA5}">
                      <a16:colId xmlns:a16="http://schemas.microsoft.com/office/drawing/2014/main" val="2099779379"/>
                    </a:ext>
                  </a:extLst>
                </a:gridCol>
                <a:gridCol w="2372627">
                  <a:extLst>
                    <a:ext uri="{9D8B030D-6E8A-4147-A177-3AD203B41FA5}">
                      <a16:colId xmlns:a16="http://schemas.microsoft.com/office/drawing/2014/main" val="3350496197"/>
                    </a:ext>
                  </a:extLst>
                </a:gridCol>
                <a:gridCol w="2372627">
                  <a:extLst>
                    <a:ext uri="{9D8B030D-6E8A-4147-A177-3AD203B41FA5}">
                      <a16:colId xmlns:a16="http://schemas.microsoft.com/office/drawing/2014/main" val="3046793247"/>
                    </a:ext>
                  </a:extLst>
                </a:gridCol>
                <a:gridCol w="2372627">
                  <a:extLst>
                    <a:ext uri="{9D8B030D-6E8A-4147-A177-3AD203B41FA5}">
                      <a16:colId xmlns:a16="http://schemas.microsoft.com/office/drawing/2014/main" val="827555498"/>
                    </a:ext>
                  </a:extLst>
                </a:gridCol>
                <a:gridCol w="2372627">
                  <a:extLst>
                    <a:ext uri="{9D8B030D-6E8A-4147-A177-3AD203B41FA5}">
                      <a16:colId xmlns:a16="http://schemas.microsoft.com/office/drawing/2014/main" val="1438565922"/>
                    </a:ext>
                  </a:extLst>
                </a:gridCol>
              </a:tblGrid>
              <a:tr h="370840">
                <a:tc>
                  <a:txBody>
                    <a:bodyPr/>
                    <a:lstStyle/>
                    <a:p>
                      <a:r>
                        <a:rPr lang="en-US" b="1" dirty="0">
                          <a:solidFill>
                            <a:schemeClr val="bg1"/>
                          </a:solidFill>
                        </a:rPr>
                        <a:t>Factor</a:t>
                      </a:r>
                    </a:p>
                  </a:txBody>
                  <a:tcPr>
                    <a:solidFill>
                      <a:srgbClr val="523178"/>
                    </a:solidFill>
                  </a:tcPr>
                </a:tc>
                <a:tc>
                  <a:txBody>
                    <a:bodyPr/>
                    <a:lstStyle/>
                    <a:p>
                      <a:r>
                        <a:rPr lang="en-US" b="1" dirty="0">
                          <a:solidFill>
                            <a:schemeClr val="bg1"/>
                          </a:solidFill>
                        </a:rPr>
                        <a:t>TDF/FTC</a:t>
                      </a:r>
                    </a:p>
                  </a:txBody>
                  <a:tcPr>
                    <a:solidFill>
                      <a:srgbClr val="523178"/>
                    </a:solidFill>
                  </a:tcPr>
                </a:tc>
                <a:tc>
                  <a:txBody>
                    <a:bodyPr/>
                    <a:lstStyle/>
                    <a:p>
                      <a:r>
                        <a:rPr lang="en-US" b="1" dirty="0">
                          <a:solidFill>
                            <a:schemeClr val="bg1"/>
                          </a:solidFill>
                        </a:rPr>
                        <a:t>TAF/FTC</a:t>
                      </a:r>
                    </a:p>
                  </a:txBody>
                  <a:tcPr>
                    <a:solidFill>
                      <a:srgbClr val="523178"/>
                    </a:solidFill>
                  </a:tcPr>
                </a:tc>
                <a:tc>
                  <a:txBody>
                    <a:bodyPr/>
                    <a:lstStyle/>
                    <a:p>
                      <a:r>
                        <a:rPr lang="en-US" b="1" dirty="0">
                          <a:solidFill>
                            <a:schemeClr val="bg1"/>
                          </a:solidFill>
                        </a:rPr>
                        <a:t>CAB LA</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57971313"/>
                  </a:ext>
                </a:extLst>
              </a:tr>
              <a:tr h="370840">
                <a:tc>
                  <a:txBody>
                    <a:bodyPr/>
                    <a:lstStyle/>
                    <a:p>
                      <a:pPr marL="0" indent="0">
                        <a:buFont typeface="Arial" panose="020B0604020202020204" pitchFamily="34" charset="0"/>
                        <a:buNone/>
                      </a:pPr>
                      <a:r>
                        <a:rPr lang="en-US" dirty="0"/>
                        <a:t>Drug-Drug Interactions</a:t>
                      </a:r>
                    </a:p>
                  </a:txBody>
                  <a:tcPr/>
                </a:tc>
                <a:tc>
                  <a:txBody>
                    <a:bodyPr/>
                    <a:lstStyle/>
                    <a:p>
                      <a:pPr marL="0" indent="0">
                        <a:buFont typeface="Arial" panose="020B0604020202020204" pitchFamily="34" charset="0"/>
                        <a:buNone/>
                      </a:pPr>
                      <a:r>
                        <a:rPr lang="en-US" dirty="0"/>
                        <a:t>See NYSDOH AI </a:t>
                      </a:r>
                      <a:r>
                        <a:rPr lang="en-US" dirty="0">
                          <a:hlinkClick r:id="rId2"/>
                        </a:rPr>
                        <a:t>Resource: ART Drug-Drug Interactions &gt; TDF and TAF Interactions</a:t>
                      </a:r>
                      <a:endParaRPr lang="en-US" dirty="0"/>
                    </a:p>
                  </a:txBody>
                  <a:tcPr/>
                </a:tc>
                <a:tc>
                  <a:txBody>
                    <a:bodyPr/>
                    <a:lstStyle/>
                    <a:p>
                      <a:pPr marL="0" indent="0">
                        <a:buFont typeface="Arial" panose="020B0604020202020204" pitchFamily="34" charset="0"/>
                        <a:buNone/>
                      </a:pPr>
                      <a:r>
                        <a:rPr lang="en-US" dirty="0"/>
                        <a:t>See NYSDOH AI </a:t>
                      </a:r>
                      <a:r>
                        <a:rPr lang="en-US" dirty="0">
                          <a:hlinkClick r:id="rId2"/>
                        </a:rPr>
                        <a:t>Resource: ART Drug-Drug Interactions &gt; TDF and TAF Interactions</a:t>
                      </a:r>
                      <a:endParaRPr lang="en-US" dirty="0"/>
                    </a:p>
                  </a:txBody>
                  <a:tcPr/>
                </a:tc>
                <a:tc>
                  <a:txBody>
                    <a:bodyPr/>
                    <a:lstStyle/>
                    <a:p>
                      <a:pPr marL="0" indent="0">
                        <a:buFont typeface="Arial" panose="020B0604020202020204" pitchFamily="34" charset="0"/>
                        <a:buNone/>
                      </a:pPr>
                      <a:r>
                        <a:rPr lang="en-US" dirty="0"/>
                        <a:t>See NYSDOH AI </a:t>
                      </a:r>
                      <a:r>
                        <a:rPr lang="en-US" dirty="0">
                          <a:hlinkClick r:id="rId2"/>
                        </a:rPr>
                        <a:t>Resource: ART Drug-Drug Interactions &gt; CAB Interactions</a:t>
                      </a:r>
                      <a:endParaRPr lang="en-US" dirty="0"/>
                    </a:p>
                  </a:txBody>
                  <a:tcPr/>
                </a:tc>
                <a:tc>
                  <a:txBody>
                    <a:bodyPr/>
                    <a:lstStyle/>
                    <a:p>
                      <a:pPr marL="0" indent="0" algn="ctr">
                        <a:buFont typeface="Arial" panose="020B0604020202020204" pitchFamily="34" charset="0"/>
                        <a:buNone/>
                      </a:pPr>
                      <a:r>
                        <a:rPr lang="en-US" dirty="0"/>
                        <a:t>--</a:t>
                      </a:r>
                    </a:p>
                  </a:txBody>
                  <a:tcPr/>
                </a:tc>
                <a:extLst>
                  <a:ext uri="{0D108BD9-81ED-4DB2-BD59-A6C34878D82A}">
                    <a16:rowId xmlns:a16="http://schemas.microsoft.com/office/drawing/2014/main" val="735094661"/>
                  </a:ext>
                </a:extLst>
              </a:tr>
              <a:tr h="370840">
                <a:tc>
                  <a:txBody>
                    <a:bodyPr/>
                    <a:lstStyle/>
                    <a:p>
                      <a:pPr marL="0" indent="0">
                        <a:buFont typeface="Arial" panose="020B0604020202020204" pitchFamily="34" charset="0"/>
                        <a:buNone/>
                      </a:pPr>
                      <a:r>
                        <a:rPr lang="en-US" dirty="0"/>
                        <a:t>Generic Formulation Availability</a:t>
                      </a:r>
                    </a:p>
                  </a:txBody>
                  <a:tcPr/>
                </a:tc>
                <a:tc>
                  <a:txBody>
                    <a:bodyPr/>
                    <a:lstStyle/>
                    <a:p>
                      <a:pPr marL="0" indent="0">
                        <a:buFont typeface="Arial" panose="020B0604020202020204" pitchFamily="34" charset="0"/>
                        <a:buNone/>
                      </a:pPr>
                      <a:r>
                        <a:rPr lang="en-US" dirty="0"/>
                        <a:t>Generic TDF/FTC is available</a:t>
                      </a:r>
                    </a:p>
                  </a:txBody>
                  <a:tcPr/>
                </a:tc>
                <a:tc>
                  <a:txBody>
                    <a:bodyPr/>
                    <a:lstStyle/>
                    <a:p>
                      <a:pPr marL="0" indent="0">
                        <a:buFont typeface="Arial" panose="020B0604020202020204" pitchFamily="34" charset="0"/>
                        <a:buNone/>
                      </a:pPr>
                      <a:r>
                        <a:rPr lang="en-US" dirty="0"/>
                        <a:t>Brand only</a:t>
                      </a:r>
                    </a:p>
                  </a:txBody>
                  <a:tcPr/>
                </a:tc>
                <a:tc>
                  <a:txBody>
                    <a:bodyPr/>
                    <a:lstStyle/>
                    <a:p>
                      <a:pPr marL="0" indent="0">
                        <a:buFont typeface="Arial" panose="020B0604020202020204" pitchFamily="34" charset="0"/>
                        <a:buNone/>
                      </a:pPr>
                      <a:r>
                        <a:rPr lang="en-US" dirty="0"/>
                        <a:t>Brand only</a:t>
                      </a:r>
                    </a:p>
                  </a:txBody>
                  <a:tcPr/>
                </a:tc>
                <a:tc>
                  <a:txBody>
                    <a:bodyPr/>
                    <a:lstStyle/>
                    <a:p>
                      <a:pPr marL="0" indent="0">
                        <a:buFont typeface="Arial" panose="020B0604020202020204" pitchFamily="34" charset="0"/>
                        <a:buNone/>
                      </a:pPr>
                      <a:r>
                        <a:rPr lang="en-US" dirty="0"/>
                        <a:t>TAF/FTC and CAB may require prior insurance authorization</a:t>
                      </a:r>
                    </a:p>
                  </a:txBody>
                  <a:tcPr/>
                </a:tc>
                <a:extLst>
                  <a:ext uri="{0D108BD9-81ED-4DB2-BD59-A6C34878D82A}">
                    <a16:rowId xmlns:a16="http://schemas.microsoft.com/office/drawing/2014/main" val="1116117514"/>
                  </a:ext>
                </a:extLst>
              </a:tr>
            </a:tbl>
          </a:graphicData>
        </a:graphic>
      </p:graphicFrame>
      <p:sp>
        <p:nvSpPr>
          <p:cNvPr id="4" name="Footer Placeholder 3">
            <a:extLst>
              <a:ext uri="{FF2B5EF4-FFF2-40B4-BE49-F238E27FC236}">
                <a16:creationId xmlns:a16="http://schemas.microsoft.com/office/drawing/2014/main" id="{AA7C7172-92DE-4FF2-8A47-C7CD3C9FA2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33238BE-D2F9-489B-A34E-F93BE0895D8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A3ACFD-B054-4953-9A0A-F75BBD0523E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629813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307-74F9-4C46-9A4C-441331638A30}"/>
              </a:ext>
            </a:extLst>
          </p:cNvPr>
          <p:cNvSpPr>
            <a:spLocks noGrp="1"/>
          </p:cNvSpPr>
          <p:nvPr>
            <p:ph type="title"/>
          </p:nvPr>
        </p:nvSpPr>
        <p:spPr/>
        <p:txBody>
          <a:bodyPr/>
          <a:lstStyle/>
          <a:p>
            <a:r>
              <a:rPr lang="en-US" dirty="0"/>
              <a:t>Benefits of Available </a:t>
            </a:r>
            <a:r>
              <a:rPr lang="en-US" dirty="0" err="1"/>
              <a:t>PrEP</a:t>
            </a:r>
            <a:r>
              <a:rPr lang="en-US" dirty="0"/>
              <a:t> Regimens</a:t>
            </a:r>
          </a:p>
        </p:txBody>
      </p:sp>
      <p:graphicFrame>
        <p:nvGraphicFramePr>
          <p:cNvPr id="7" name="Content Placeholder 6">
            <a:extLst>
              <a:ext uri="{FF2B5EF4-FFF2-40B4-BE49-F238E27FC236}">
                <a16:creationId xmlns:a16="http://schemas.microsoft.com/office/drawing/2014/main" id="{E8F8C1BB-1568-4E39-A416-D85B4FC05047}"/>
              </a:ext>
            </a:extLst>
          </p:cNvPr>
          <p:cNvGraphicFramePr>
            <a:graphicFrameLocks noGrp="1"/>
          </p:cNvGraphicFramePr>
          <p:nvPr>
            <p:ph idx="1"/>
            <p:extLst>
              <p:ext uri="{D42A27DB-BD31-4B8C-83A1-F6EECF244321}">
                <p14:modId xmlns:p14="http://schemas.microsoft.com/office/powerpoint/2010/main" val="1936356694"/>
              </p:ext>
            </p:extLst>
          </p:nvPr>
        </p:nvGraphicFramePr>
        <p:xfrm>
          <a:off x="838200" y="1825625"/>
          <a:ext cx="10515600" cy="43027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975652964"/>
                    </a:ext>
                  </a:extLst>
                </a:gridCol>
                <a:gridCol w="3505200">
                  <a:extLst>
                    <a:ext uri="{9D8B030D-6E8A-4147-A177-3AD203B41FA5}">
                      <a16:colId xmlns:a16="http://schemas.microsoft.com/office/drawing/2014/main" val="1759969749"/>
                    </a:ext>
                  </a:extLst>
                </a:gridCol>
                <a:gridCol w="3505200">
                  <a:extLst>
                    <a:ext uri="{9D8B030D-6E8A-4147-A177-3AD203B41FA5}">
                      <a16:colId xmlns:a16="http://schemas.microsoft.com/office/drawing/2014/main" val="4115306326"/>
                    </a:ext>
                  </a:extLst>
                </a:gridCol>
              </a:tblGrid>
              <a:tr h="370840">
                <a:tc>
                  <a:txBody>
                    <a:bodyPr/>
                    <a:lstStyle/>
                    <a:p>
                      <a:r>
                        <a:rPr lang="en-US" b="1" dirty="0">
                          <a:solidFill>
                            <a:schemeClr val="bg1"/>
                          </a:solidFill>
                        </a:rPr>
                        <a:t>All </a:t>
                      </a:r>
                      <a:r>
                        <a:rPr lang="en-US" b="1" dirty="0" err="1">
                          <a:solidFill>
                            <a:schemeClr val="bg1"/>
                          </a:solidFill>
                        </a:rPr>
                        <a:t>PrEP</a:t>
                      </a:r>
                      <a:r>
                        <a:rPr lang="en-US" b="1" dirty="0">
                          <a:solidFill>
                            <a:schemeClr val="bg1"/>
                          </a:solidFill>
                        </a:rPr>
                        <a:t> Regimens</a:t>
                      </a:r>
                    </a:p>
                  </a:txBody>
                  <a:tcPr>
                    <a:solidFill>
                      <a:srgbClr val="523178"/>
                    </a:solidFill>
                  </a:tcPr>
                </a:tc>
                <a:tc>
                  <a:txBody>
                    <a:bodyPr/>
                    <a:lstStyle/>
                    <a:p>
                      <a:r>
                        <a:rPr lang="en-US" b="1" dirty="0">
                          <a:solidFill>
                            <a:schemeClr val="bg1"/>
                          </a:solidFill>
                        </a:rPr>
                        <a:t>Oral </a:t>
                      </a:r>
                      <a:r>
                        <a:rPr lang="en-US" b="1" dirty="0" err="1">
                          <a:solidFill>
                            <a:schemeClr val="bg1"/>
                          </a:solidFill>
                        </a:rPr>
                        <a:t>PrEP</a:t>
                      </a:r>
                      <a:r>
                        <a:rPr lang="en-US" b="1" dirty="0">
                          <a:solidFill>
                            <a:schemeClr val="bg1"/>
                          </a:solidFill>
                        </a:rPr>
                        <a:t> With TDF/FTC or TAF/FTC</a:t>
                      </a:r>
                    </a:p>
                  </a:txBody>
                  <a:tcPr>
                    <a:solidFill>
                      <a:srgbClr val="523178"/>
                    </a:solidFill>
                  </a:tcPr>
                </a:tc>
                <a:tc>
                  <a:txBody>
                    <a:bodyPr/>
                    <a:lstStyle/>
                    <a:p>
                      <a:r>
                        <a:rPr lang="en-US" b="1" dirty="0">
                          <a:solidFill>
                            <a:schemeClr val="bg1"/>
                          </a:solidFill>
                        </a:rPr>
                        <a:t>Injectable </a:t>
                      </a:r>
                      <a:r>
                        <a:rPr lang="en-US" b="1" dirty="0" err="1">
                          <a:solidFill>
                            <a:schemeClr val="bg1"/>
                          </a:solidFill>
                        </a:rPr>
                        <a:t>PrEP</a:t>
                      </a:r>
                      <a:r>
                        <a:rPr lang="en-US" b="1" dirty="0">
                          <a:solidFill>
                            <a:schemeClr val="bg1"/>
                          </a:solidFill>
                        </a:rPr>
                        <a:t> With CAB LA</a:t>
                      </a:r>
                    </a:p>
                  </a:txBody>
                  <a:tcPr>
                    <a:solidFill>
                      <a:srgbClr val="523178"/>
                    </a:solidFill>
                  </a:tcPr>
                </a:tc>
                <a:extLst>
                  <a:ext uri="{0D108BD9-81ED-4DB2-BD59-A6C34878D82A}">
                    <a16:rowId xmlns:a16="http://schemas.microsoft.com/office/drawing/2014/main" val="4110673713"/>
                  </a:ext>
                </a:extLst>
              </a:tr>
              <a:tr h="370840">
                <a:tc>
                  <a:txBody>
                    <a:bodyPr/>
                    <a:lstStyle/>
                    <a:p>
                      <a:pPr marL="137160" indent="-137160">
                        <a:buFont typeface="Arial" panose="020B0604020202020204" pitchFamily="34" charset="0"/>
                        <a:buChar char="•"/>
                      </a:pPr>
                      <a:r>
                        <a:rPr lang="en-US" dirty="0"/>
                        <a:t>Highly effective when taken as directed</a:t>
                      </a:r>
                    </a:p>
                    <a:p>
                      <a:pPr marL="137160" indent="-137160">
                        <a:buFont typeface="Arial" panose="020B0604020202020204" pitchFamily="34" charset="0"/>
                        <a:buChar char="•"/>
                      </a:pPr>
                      <a:r>
                        <a:rPr lang="en-US" dirty="0"/>
                        <a:t>May decrease anxiety regarding HIV acquisition</a:t>
                      </a:r>
                    </a:p>
                    <a:p>
                      <a:pPr marL="137160" indent="-137160">
                        <a:buFont typeface="Arial" panose="020B0604020202020204" pitchFamily="34" charset="0"/>
                        <a:buChar char="•"/>
                      </a:pPr>
                      <a:r>
                        <a:rPr lang="en-US" dirty="0"/>
                        <a:t>Engages sexually active at-risk individuals in care who are then screened regularly for STIs</a:t>
                      </a:r>
                    </a:p>
                  </a:txBody>
                  <a:tcPr/>
                </a:tc>
                <a:tc>
                  <a:txBody>
                    <a:bodyPr/>
                    <a:lstStyle/>
                    <a:p>
                      <a:pPr marL="137160" indent="-137160">
                        <a:buFont typeface="Arial" panose="020B0604020202020204" pitchFamily="34" charset="0"/>
                        <a:buChar char="•"/>
                      </a:pPr>
                      <a:r>
                        <a:rPr lang="en-US" dirty="0"/>
                        <a:t>99% effective in reducing the risk of HIV acquisition when used as prescribed</a:t>
                      </a:r>
                    </a:p>
                    <a:p>
                      <a:pPr marL="137160" indent="-137160">
                        <a:buFont typeface="Arial" panose="020B0604020202020204" pitchFamily="34" charset="0"/>
                        <a:buChar char="•"/>
                      </a:pPr>
                      <a:r>
                        <a:rPr lang="en-US" dirty="0"/>
                        <a:t>Single tablet taken daily</a:t>
                      </a:r>
                    </a:p>
                    <a:p>
                      <a:pPr marL="137160" indent="-137160">
                        <a:buFont typeface="Arial" panose="020B0604020202020204" pitchFamily="34" charset="0"/>
                        <a:buChar char="•"/>
                      </a:pPr>
                      <a:r>
                        <a:rPr lang="en-US" dirty="0"/>
                        <a:t>Good safety profiles in people who do not have HIV</a:t>
                      </a:r>
                    </a:p>
                    <a:p>
                      <a:pPr marL="137160" indent="-137160">
                        <a:buFont typeface="Arial" panose="020B0604020202020204" pitchFamily="34" charset="0"/>
                        <a:buChar char="•"/>
                      </a:pPr>
                      <a:r>
                        <a:rPr lang="en-US" dirty="0"/>
                        <a:t>Minimal adverse effects, most of which resolve in a brief period of time or can be managed</a:t>
                      </a:r>
                    </a:p>
                    <a:p>
                      <a:pPr marL="137160" indent="-137160">
                        <a:buFont typeface="Arial" panose="020B0604020202020204" pitchFamily="34" charset="0"/>
                        <a:buChar char="•"/>
                      </a:pPr>
                      <a:r>
                        <a:rPr lang="en-US" dirty="0"/>
                        <a:t>TDF/FTC appears to be safe for use during attempts to conceive and during pregnancy</a:t>
                      </a:r>
                    </a:p>
                    <a:p>
                      <a:pPr marL="137160" indent="-137160">
                        <a:buFont typeface="Arial" panose="020B0604020202020204" pitchFamily="34" charset="0"/>
                        <a:buChar char="•"/>
                      </a:pPr>
                      <a:r>
                        <a:rPr lang="en-US" dirty="0"/>
                        <a:t>Treats HBV infection</a:t>
                      </a:r>
                    </a:p>
                  </a:txBody>
                  <a:tcPr/>
                </a:tc>
                <a:tc>
                  <a:txBody>
                    <a:bodyPr/>
                    <a:lstStyle/>
                    <a:p>
                      <a:pPr marL="137160" indent="-137160">
                        <a:buFont typeface="Arial" panose="020B0604020202020204" pitchFamily="34" charset="0"/>
                        <a:buChar char="•"/>
                      </a:pPr>
                      <a:r>
                        <a:rPr lang="en-US" dirty="0"/>
                        <a:t>Statistical superiority to TDF/FTC has been attributed to a lack of adherence to the oral regimen</a:t>
                      </a:r>
                    </a:p>
                    <a:p>
                      <a:pPr marL="137160" indent="-137160">
                        <a:buFont typeface="Arial" panose="020B0604020202020204" pitchFamily="34" charset="0"/>
                        <a:buChar char="•"/>
                      </a:pPr>
                      <a:r>
                        <a:rPr lang="en-US" dirty="0"/>
                        <a:t>Indicated for all sexual exposures</a:t>
                      </a:r>
                    </a:p>
                    <a:p>
                      <a:pPr marL="137160" indent="-137160">
                        <a:buFont typeface="Arial" panose="020B0604020202020204" pitchFamily="34" charset="0"/>
                        <a:buChar char="•"/>
                      </a:pPr>
                      <a:r>
                        <a:rPr lang="en-US" dirty="0"/>
                        <a:t>Administered once every 2 months</a:t>
                      </a:r>
                    </a:p>
                    <a:p>
                      <a:pPr marL="137160" indent="-137160">
                        <a:buFont typeface="Arial" panose="020B0604020202020204" pitchFamily="34" charset="0"/>
                        <a:buChar char="•"/>
                      </a:pPr>
                      <a:r>
                        <a:rPr lang="en-US" dirty="0"/>
                        <a:t>Directly observed therapy</a:t>
                      </a:r>
                    </a:p>
                    <a:p>
                      <a:pPr marL="137160" indent="-137160">
                        <a:buFont typeface="Arial" panose="020B0604020202020204" pitchFamily="34" charset="0"/>
                        <a:buChar char="•"/>
                      </a:pPr>
                      <a:r>
                        <a:rPr lang="en-US" dirty="0"/>
                        <a:t>Potential option when adherence to oral </a:t>
                      </a:r>
                      <a:r>
                        <a:rPr lang="en-US" dirty="0" err="1"/>
                        <a:t>PrEP</a:t>
                      </a:r>
                      <a:r>
                        <a:rPr lang="en-US" dirty="0"/>
                        <a:t> may be challenged by ongoing substance use or mental health concerns, neurocognitive disorders, difficulty swallowing pills, privacy concerns, or other challenges</a:t>
                      </a:r>
                    </a:p>
                  </a:txBody>
                  <a:tcPr/>
                </a:tc>
                <a:extLst>
                  <a:ext uri="{0D108BD9-81ED-4DB2-BD59-A6C34878D82A}">
                    <a16:rowId xmlns:a16="http://schemas.microsoft.com/office/drawing/2014/main" val="160558429"/>
                  </a:ext>
                </a:extLst>
              </a:tr>
            </a:tbl>
          </a:graphicData>
        </a:graphic>
      </p:graphicFrame>
      <p:sp>
        <p:nvSpPr>
          <p:cNvPr id="4" name="Footer Placeholder 3">
            <a:extLst>
              <a:ext uri="{FF2B5EF4-FFF2-40B4-BE49-F238E27FC236}">
                <a16:creationId xmlns:a16="http://schemas.microsoft.com/office/drawing/2014/main" id="{7513EE34-F8C4-49BF-B718-8441561DA13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5F3024-E12C-46C0-A0EF-CFD3FC5C9C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5BD804-F5E6-4458-8C04-8BDB09C59463}"/>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118450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307-74F9-4C46-9A4C-441331638A30}"/>
              </a:ext>
            </a:extLst>
          </p:cNvPr>
          <p:cNvSpPr>
            <a:spLocks noGrp="1"/>
          </p:cNvSpPr>
          <p:nvPr>
            <p:ph type="title"/>
          </p:nvPr>
        </p:nvSpPr>
        <p:spPr/>
        <p:txBody>
          <a:bodyPr/>
          <a:lstStyle/>
          <a:p>
            <a:r>
              <a:rPr lang="en-US" dirty="0"/>
              <a:t>Limitations of Available </a:t>
            </a:r>
            <a:r>
              <a:rPr lang="en-US" dirty="0" err="1"/>
              <a:t>PrEP</a:t>
            </a:r>
            <a:r>
              <a:rPr lang="en-US" dirty="0"/>
              <a:t> Regimens</a:t>
            </a:r>
          </a:p>
        </p:txBody>
      </p:sp>
      <p:graphicFrame>
        <p:nvGraphicFramePr>
          <p:cNvPr id="7" name="Content Placeholder 6">
            <a:extLst>
              <a:ext uri="{FF2B5EF4-FFF2-40B4-BE49-F238E27FC236}">
                <a16:creationId xmlns:a16="http://schemas.microsoft.com/office/drawing/2014/main" id="{E8F8C1BB-1568-4E39-A416-D85B4FC05047}"/>
              </a:ext>
            </a:extLst>
          </p:cNvPr>
          <p:cNvGraphicFramePr>
            <a:graphicFrameLocks noGrp="1"/>
          </p:cNvGraphicFramePr>
          <p:nvPr>
            <p:ph idx="1"/>
            <p:extLst>
              <p:ext uri="{D42A27DB-BD31-4B8C-83A1-F6EECF244321}">
                <p14:modId xmlns:p14="http://schemas.microsoft.com/office/powerpoint/2010/main" val="925788604"/>
              </p:ext>
            </p:extLst>
          </p:nvPr>
        </p:nvGraphicFramePr>
        <p:xfrm>
          <a:off x="838200" y="1504950"/>
          <a:ext cx="10515600" cy="485140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975652964"/>
                    </a:ext>
                  </a:extLst>
                </a:gridCol>
                <a:gridCol w="3505200">
                  <a:extLst>
                    <a:ext uri="{9D8B030D-6E8A-4147-A177-3AD203B41FA5}">
                      <a16:colId xmlns:a16="http://schemas.microsoft.com/office/drawing/2014/main" val="1759969749"/>
                    </a:ext>
                  </a:extLst>
                </a:gridCol>
                <a:gridCol w="3505200">
                  <a:extLst>
                    <a:ext uri="{9D8B030D-6E8A-4147-A177-3AD203B41FA5}">
                      <a16:colId xmlns:a16="http://schemas.microsoft.com/office/drawing/2014/main" val="4115306326"/>
                    </a:ext>
                  </a:extLst>
                </a:gridCol>
              </a:tblGrid>
              <a:tr h="370840">
                <a:tc>
                  <a:txBody>
                    <a:bodyPr/>
                    <a:lstStyle/>
                    <a:p>
                      <a:r>
                        <a:rPr lang="en-US" b="1" dirty="0">
                          <a:solidFill>
                            <a:schemeClr val="bg1"/>
                          </a:solidFill>
                        </a:rPr>
                        <a:t>All </a:t>
                      </a:r>
                      <a:r>
                        <a:rPr lang="en-US" b="1" dirty="0" err="1">
                          <a:solidFill>
                            <a:schemeClr val="bg1"/>
                          </a:solidFill>
                        </a:rPr>
                        <a:t>PrEP</a:t>
                      </a:r>
                      <a:r>
                        <a:rPr lang="en-US" b="1" dirty="0">
                          <a:solidFill>
                            <a:schemeClr val="bg1"/>
                          </a:solidFill>
                        </a:rPr>
                        <a:t> Regimens</a:t>
                      </a:r>
                    </a:p>
                  </a:txBody>
                  <a:tcPr>
                    <a:solidFill>
                      <a:srgbClr val="523178"/>
                    </a:solidFill>
                  </a:tcPr>
                </a:tc>
                <a:tc>
                  <a:txBody>
                    <a:bodyPr/>
                    <a:lstStyle/>
                    <a:p>
                      <a:r>
                        <a:rPr lang="en-US" b="1" dirty="0">
                          <a:solidFill>
                            <a:schemeClr val="bg1"/>
                          </a:solidFill>
                        </a:rPr>
                        <a:t>Oral </a:t>
                      </a:r>
                      <a:r>
                        <a:rPr lang="en-US" b="1" dirty="0" err="1">
                          <a:solidFill>
                            <a:schemeClr val="bg1"/>
                          </a:solidFill>
                        </a:rPr>
                        <a:t>PrEP</a:t>
                      </a:r>
                      <a:r>
                        <a:rPr lang="en-US" b="1" dirty="0">
                          <a:solidFill>
                            <a:schemeClr val="bg1"/>
                          </a:solidFill>
                        </a:rPr>
                        <a:t> With TDF/FTC or TAF/FTC</a:t>
                      </a:r>
                    </a:p>
                  </a:txBody>
                  <a:tcPr>
                    <a:solidFill>
                      <a:srgbClr val="523178"/>
                    </a:solidFill>
                  </a:tcPr>
                </a:tc>
                <a:tc>
                  <a:txBody>
                    <a:bodyPr/>
                    <a:lstStyle/>
                    <a:p>
                      <a:r>
                        <a:rPr lang="en-US" b="1" dirty="0">
                          <a:solidFill>
                            <a:schemeClr val="bg1"/>
                          </a:solidFill>
                        </a:rPr>
                        <a:t>Injectable </a:t>
                      </a:r>
                      <a:r>
                        <a:rPr lang="en-US" b="1" dirty="0" err="1">
                          <a:solidFill>
                            <a:schemeClr val="bg1"/>
                          </a:solidFill>
                        </a:rPr>
                        <a:t>PrEP</a:t>
                      </a:r>
                      <a:r>
                        <a:rPr lang="en-US" b="1" dirty="0">
                          <a:solidFill>
                            <a:schemeClr val="bg1"/>
                          </a:solidFill>
                        </a:rPr>
                        <a:t> With CAB LA</a:t>
                      </a:r>
                    </a:p>
                  </a:txBody>
                  <a:tcPr>
                    <a:solidFill>
                      <a:srgbClr val="523178"/>
                    </a:solidFill>
                  </a:tcPr>
                </a:tc>
                <a:extLst>
                  <a:ext uri="{0D108BD9-81ED-4DB2-BD59-A6C34878D82A}">
                    <a16:rowId xmlns:a16="http://schemas.microsoft.com/office/drawing/2014/main" val="4110673713"/>
                  </a:ext>
                </a:extLst>
              </a:tr>
              <a:tr h="370840">
                <a:tc>
                  <a:txBody>
                    <a:bodyPr/>
                    <a:lstStyle/>
                    <a:p>
                      <a:pPr marL="137160" indent="-137160">
                        <a:buFont typeface="Arial" panose="020B0604020202020204" pitchFamily="34" charset="0"/>
                        <a:buChar char="•"/>
                      </a:pPr>
                      <a:r>
                        <a:rPr lang="en-US" dirty="0"/>
                        <a:t>Protection correlates with adherence to the dosing schedule</a:t>
                      </a:r>
                    </a:p>
                    <a:p>
                      <a:pPr marL="137160" indent="-137160">
                        <a:buFont typeface="Arial" panose="020B0604020202020204" pitchFamily="34" charset="0"/>
                        <a:buChar char="•"/>
                      </a:pPr>
                      <a:r>
                        <a:rPr lang="en-US" dirty="0"/>
                        <a:t>No significant protection against STIs other than HIV</a:t>
                      </a:r>
                    </a:p>
                  </a:txBody>
                  <a:tcPr/>
                </a:tc>
                <a:tc>
                  <a:txBody>
                    <a:bodyPr/>
                    <a:lstStyle/>
                    <a:p>
                      <a:pPr marL="137160" indent="-137160">
                        <a:buFont typeface="Arial" panose="020B0604020202020204" pitchFamily="34" charset="0"/>
                        <a:buChar char="•"/>
                      </a:pPr>
                      <a:r>
                        <a:rPr lang="en-US" dirty="0"/>
                        <a:t>Requires close adherence to the daily administration schedule</a:t>
                      </a:r>
                    </a:p>
                    <a:p>
                      <a:pPr marL="137160" indent="-137160">
                        <a:buFont typeface="Arial" panose="020B0604020202020204" pitchFamily="34" charset="0"/>
                        <a:buChar char="•"/>
                      </a:pPr>
                      <a:r>
                        <a:rPr lang="en-US" dirty="0"/>
                        <a:t>Requires planning and adherence when TDF/FTC is dosed on demand</a:t>
                      </a:r>
                    </a:p>
                    <a:p>
                      <a:pPr marL="137160" indent="-137160">
                        <a:buFont typeface="Arial" panose="020B0604020202020204" pitchFamily="34" charset="0"/>
                        <a:buChar char="•"/>
                      </a:pPr>
                      <a:r>
                        <a:rPr lang="en-US" dirty="0"/>
                        <a:t>Requires additional monitoring in patients with chronic HBV infection</a:t>
                      </a:r>
                    </a:p>
                    <a:p>
                      <a:pPr marL="137160" indent="-137160">
                        <a:buFont typeface="Arial" panose="020B0604020202020204" pitchFamily="34" charset="0"/>
                        <a:buChar char="•"/>
                      </a:pPr>
                      <a:r>
                        <a:rPr lang="en-US" dirty="0"/>
                        <a:t>Cost of TAF/FTC (no generic available)</a:t>
                      </a:r>
                    </a:p>
                    <a:p>
                      <a:pPr marL="137160" indent="-137160">
                        <a:buFont typeface="Arial" panose="020B0604020202020204" pitchFamily="34" charset="0"/>
                        <a:buChar char="•"/>
                      </a:pPr>
                      <a:r>
                        <a:rPr lang="en-US" dirty="0"/>
                        <a:t>No data on TAF/FTC for individuals who inject drugs</a:t>
                      </a:r>
                    </a:p>
                  </a:txBody>
                  <a:tcPr/>
                </a:tc>
                <a:tc>
                  <a:txBody>
                    <a:bodyPr/>
                    <a:lstStyle/>
                    <a:p>
                      <a:pPr marL="137160" indent="-137160">
                        <a:buFont typeface="Arial" panose="020B0604020202020204" pitchFamily="34" charset="0"/>
                        <a:buChar char="•"/>
                      </a:pPr>
                      <a:r>
                        <a:rPr lang="en-US" dirty="0"/>
                        <a:t>Requires deep IM injection</a:t>
                      </a:r>
                    </a:p>
                    <a:p>
                      <a:pPr marL="137160" indent="-137160">
                        <a:buFont typeface="Arial" panose="020B0604020202020204" pitchFamily="34" charset="0"/>
                        <a:buChar char="•"/>
                      </a:pPr>
                      <a:r>
                        <a:rPr lang="en-US" dirty="0"/>
                        <a:t>Lack of data on use during pregnancy or breastfeeding</a:t>
                      </a:r>
                    </a:p>
                    <a:p>
                      <a:pPr marL="137160" indent="-137160">
                        <a:buFont typeface="Arial" panose="020B0604020202020204" pitchFamily="34" charset="0"/>
                        <a:buChar char="•"/>
                      </a:pPr>
                      <a:r>
                        <a:rPr lang="en-US" dirty="0"/>
                        <a:t>No data for individuals who inject drugs</a:t>
                      </a:r>
                    </a:p>
                    <a:p>
                      <a:pPr marL="137160" indent="-137160">
                        <a:buFont typeface="Arial" panose="020B0604020202020204" pitchFamily="34" charset="0"/>
                        <a:buChar char="•"/>
                      </a:pPr>
                      <a:r>
                        <a:rPr lang="en-US" dirty="0"/>
                        <a:t>Requires oral medications as bridging therapy when injections are missed</a:t>
                      </a:r>
                    </a:p>
                    <a:p>
                      <a:pPr marL="137160" indent="-137160">
                        <a:buFont typeface="Arial" panose="020B0604020202020204" pitchFamily="34" charset="0"/>
                        <a:buChar char="•"/>
                      </a:pPr>
                      <a:r>
                        <a:rPr lang="en-US" dirty="0"/>
                        <a:t>Requires ≥6 in-person healthcare visits per year</a:t>
                      </a:r>
                    </a:p>
                    <a:p>
                      <a:pPr marL="137160" indent="-137160">
                        <a:buFont typeface="Arial" panose="020B0604020202020204" pitchFamily="34" charset="0"/>
                        <a:buChar char="•"/>
                      </a:pPr>
                      <a:r>
                        <a:rPr lang="en-US" dirty="0"/>
                        <a:t>Does not treat HBV coinfection</a:t>
                      </a:r>
                    </a:p>
                    <a:p>
                      <a:pPr marL="137160" indent="-137160">
                        <a:buFont typeface="Arial" panose="020B0604020202020204" pitchFamily="34" charset="0"/>
                        <a:buChar char="•"/>
                      </a:pPr>
                      <a:r>
                        <a:rPr lang="en-US" dirty="0"/>
                        <a:t>Not appropriate for individuals with injectable silicone or other fillers in the gluteal area</a:t>
                      </a:r>
                    </a:p>
                    <a:p>
                      <a:pPr marL="137160" indent="-137160">
                        <a:buFont typeface="Arial" panose="020B0604020202020204" pitchFamily="34" charset="0"/>
                        <a:buChar char="•"/>
                      </a:pPr>
                      <a:r>
                        <a:rPr lang="en-US" dirty="0"/>
                        <a:t>Implementation logistics</a:t>
                      </a:r>
                    </a:p>
                    <a:p>
                      <a:pPr marL="137160" indent="-137160">
                        <a:buFont typeface="Arial" panose="020B0604020202020204" pitchFamily="34" charset="0"/>
                        <a:buChar char="•"/>
                      </a:pPr>
                      <a:r>
                        <a:rPr lang="en-US" dirty="0"/>
                        <a:t>Cost (no generic available)</a:t>
                      </a:r>
                    </a:p>
                  </a:txBody>
                  <a:tcPr/>
                </a:tc>
                <a:extLst>
                  <a:ext uri="{0D108BD9-81ED-4DB2-BD59-A6C34878D82A}">
                    <a16:rowId xmlns:a16="http://schemas.microsoft.com/office/drawing/2014/main" val="160558429"/>
                  </a:ext>
                </a:extLst>
              </a:tr>
            </a:tbl>
          </a:graphicData>
        </a:graphic>
      </p:graphicFrame>
      <p:sp>
        <p:nvSpPr>
          <p:cNvPr id="4" name="Footer Placeholder 3">
            <a:extLst>
              <a:ext uri="{FF2B5EF4-FFF2-40B4-BE49-F238E27FC236}">
                <a16:creationId xmlns:a16="http://schemas.microsoft.com/office/drawing/2014/main" id="{7513EE34-F8C4-49BF-B718-8441561DA13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5F3024-E12C-46C0-A0EF-CFD3FC5C9C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5BD804-F5E6-4458-8C04-8BDB09C59463}"/>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958762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2307-74F9-4C46-9A4C-441331638A30}"/>
              </a:ext>
            </a:extLst>
          </p:cNvPr>
          <p:cNvSpPr>
            <a:spLocks noGrp="1"/>
          </p:cNvSpPr>
          <p:nvPr>
            <p:ph type="title"/>
          </p:nvPr>
        </p:nvSpPr>
        <p:spPr/>
        <p:txBody>
          <a:bodyPr/>
          <a:lstStyle/>
          <a:p>
            <a:r>
              <a:rPr lang="en-US" dirty="0"/>
              <a:t>Risks of Available </a:t>
            </a:r>
            <a:r>
              <a:rPr lang="en-US" dirty="0" err="1"/>
              <a:t>PrEP</a:t>
            </a:r>
            <a:r>
              <a:rPr lang="en-US" dirty="0"/>
              <a:t> Regimens</a:t>
            </a:r>
          </a:p>
        </p:txBody>
      </p:sp>
      <p:graphicFrame>
        <p:nvGraphicFramePr>
          <p:cNvPr id="7" name="Content Placeholder 6">
            <a:extLst>
              <a:ext uri="{FF2B5EF4-FFF2-40B4-BE49-F238E27FC236}">
                <a16:creationId xmlns:a16="http://schemas.microsoft.com/office/drawing/2014/main" id="{E8F8C1BB-1568-4E39-A416-D85B4FC05047}"/>
              </a:ext>
            </a:extLst>
          </p:cNvPr>
          <p:cNvGraphicFramePr>
            <a:graphicFrameLocks noGrp="1"/>
          </p:cNvGraphicFramePr>
          <p:nvPr>
            <p:ph idx="1"/>
            <p:extLst>
              <p:ext uri="{D42A27DB-BD31-4B8C-83A1-F6EECF244321}">
                <p14:modId xmlns:p14="http://schemas.microsoft.com/office/powerpoint/2010/main" val="2115348110"/>
              </p:ext>
            </p:extLst>
          </p:nvPr>
        </p:nvGraphicFramePr>
        <p:xfrm>
          <a:off x="838200" y="1825625"/>
          <a:ext cx="10515600" cy="26568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975652964"/>
                    </a:ext>
                  </a:extLst>
                </a:gridCol>
                <a:gridCol w="3505200">
                  <a:extLst>
                    <a:ext uri="{9D8B030D-6E8A-4147-A177-3AD203B41FA5}">
                      <a16:colId xmlns:a16="http://schemas.microsoft.com/office/drawing/2014/main" val="1759969749"/>
                    </a:ext>
                  </a:extLst>
                </a:gridCol>
                <a:gridCol w="3505200">
                  <a:extLst>
                    <a:ext uri="{9D8B030D-6E8A-4147-A177-3AD203B41FA5}">
                      <a16:colId xmlns:a16="http://schemas.microsoft.com/office/drawing/2014/main" val="4115306326"/>
                    </a:ext>
                  </a:extLst>
                </a:gridCol>
              </a:tblGrid>
              <a:tr h="370840">
                <a:tc>
                  <a:txBody>
                    <a:bodyPr/>
                    <a:lstStyle/>
                    <a:p>
                      <a:r>
                        <a:rPr lang="en-US" b="1" dirty="0">
                          <a:solidFill>
                            <a:schemeClr val="bg1"/>
                          </a:solidFill>
                        </a:rPr>
                        <a:t>All </a:t>
                      </a:r>
                      <a:r>
                        <a:rPr lang="en-US" b="1" dirty="0" err="1">
                          <a:solidFill>
                            <a:schemeClr val="bg1"/>
                          </a:solidFill>
                        </a:rPr>
                        <a:t>PrEP</a:t>
                      </a:r>
                      <a:r>
                        <a:rPr lang="en-US" b="1" dirty="0">
                          <a:solidFill>
                            <a:schemeClr val="bg1"/>
                          </a:solidFill>
                        </a:rPr>
                        <a:t> Regimens</a:t>
                      </a:r>
                    </a:p>
                  </a:txBody>
                  <a:tcPr>
                    <a:solidFill>
                      <a:srgbClr val="523178"/>
                    </a:solidFill>
                  </a:tcPr>
                </a:tc>
                <a:tc>
                  <a:txBody>
                    <a:bodyPr/>
                    <a:lstStyle/>
                    <a:p>
                      <a:r>
                        <a:rPr lang="en-US" b="1" dirty="0">
                          <a:solidFill>
                            <a:schemeClr val="bg1"/>
                          </a:solidFill>
                        </a:rPr>
                        <a:t>Oral </a:t>
                      </a:r>
                      <a:r>
                        <a:rPr lang="en-US" b="1" dirty="0" err="1">
                          <a:solidFill>
                            <a:schemeClr val="bg1"/>
                          </a:solidFill>
                        </a:rPr>
                        <a:t>PrEP</a:t>
                      </a:r>
                      <a:r>
                        <a:rPr lang="en-US" b="1" dirty="0">
                          <a:solidFill>
                            <a:schemeClr val="bg1"/>
                          </a:solidFill>
                        </a:rPr>
                        <a:t> With TDF/FTC or TAF/FTC</a:t>
                      </a:r>
                    </a:p>
                  </a:txBody>
                  <a:tcPr>
                    <a:solidFill>
                      <a:srgbClr val="523178"/>
                    </a:solidFill>
                  </a:tcPr>
                </a:tc>
                <a:tc>
                  <a:txBody>
                    <a:bodyPr/>
                    <a:lstStyle/>
                    <a:p>
                      <a:r>
                        <a:rPr lang="en-US" b="1" dirty="0">
                          <a:solidFill>
                            <a:schemeClr val="bg1"/>
                          </a:solidFill>
                        </a:rPr>
                        <a:t>Injectable </a:t>
                      </a:r>
                      <a:r>
                        <a:rPr lang="en-US" b="1" dirty="0" err="1">
                          <a:solidFill>
                            <a:schemeClr val="bg1"/>
                          </a:solidFill>
                        </a:rPr>
                        <a:t>PrEP</a:t>
                      </a:r>
                      <a:r>
                        <a:rPr lang="en-US" b="1" dirty="0">
                          <a:solidFill>
                            <a:schemeClr val="bg1"/>
                          </a:solidFill>
                        </a:rPr>
                        <a:t> With CAB LA</a:t>
                      </a:r>
                    </a:p>
                  </a:txBody>
                  <a:tcPr>
                    <a:solidFill>
                      <a:srgbClr val="523178"/>
                    </a:solidFill>
                  </a:tcPr>
                </a:tc>
                <a:extLst>
                  <a:ext uri="{0D108BD9-81ED-4DB2-BD59-A6C34878D82A}">
                    <a16:rowId xmlns:a16="http://schemas.microsoft.com/office/drawing/2014/main" val="4110673713"/>
                  </a:ext>
                </a:extLst>
              </a:tr>
              <a:tr h="370840">
                <a:tc>
                  <a:txBody>
                    <a:bodyPr/>
                    <a:lstStyle/>
                    <a:p>
                      <a:pPr marL="137160" indent="-137160">
                        <a:buFont typeface="Arial" panose="020B0604020202020204" pitchFamily="34" charset="0"/>
                        <a:buChar char="•"/>
                      </a:pPr>
                      <a:r>
                        <a:rPr lang="en-US" dirty="0"/>
                        <a:t>Potential for delayed detection of HIV infection using standard HIV testing algorithms</a:t>
                      </a:r>
                    </a:p>
                    <a:p>
                      <a:pPr marL="137160" indent="-137160">
                        <a:buFont typeface="Arial" panose="020B0604020202020204" pitchFamily="34" charset="0"/>
                        <a:buChar char="•"/>
                      </a:pPr>
                      <a:r>
                        <a:rPr lang="en-US" dirty="0"/>
                        <a:t>Continued use after undiagnosed HIV infection may result in development of drug-resistant virus</a:t>
                      </a:r>
                    </a:p>
                  </a:txBody>
                  <a:tcPr/>
                </a:tc>
                <a:tc>
                  <a:txBody>
                    <a:bodyPr/>
                    <a:lstStyle/>
                    <a:p>
                      <a:pPr marL="137160" indent="-137160">
                        <a:buFont typeface="Arial" panose="020B0604020202020204" pitchFamily="34" charset="0"/>
                        <a:buChar char="•"/>
                      </a:pPr>
                      <a:r>
                        <a:rPr lang="en-US" dirty="0"/>
                        <a:t>Safety concerns for individuals with impaired kidney function</a:t>
                      </a:r>
                    </a:p>
                    <a:p>
                      <a:pPr marL="137160" indent="-137160">
                        <a:buFont typeface="Arial" panose="020B0604020202020204" pitchFamily="34" charset="0"/>
                        <a:buChar char="•"/>
                      </a:pPr>
                      <a:r>
                        <a:rPr lang="en-US" dirty="0"/>
                        <a:t>Compared with TAF, TDF may be associated with reversible decreases in bone density</a:t>
                      </a:r>
                    </a:p>
                  </a:txBody>
                  <a:tcPr/>
                </a:tc>
                <a:tc>
                  <a:txBody>
                    <a:bodyPr/>
                    <a:lstStyle/>
                    <a:p>
                      <a:pPr marL="137160" indent="-137160">
                        <a:buFont typeface="Arial" panose="020B0604020202020204" pitchFamily="34" charset="0"/>
                        <a:buChar char="•"/>
                      </a:pPr>
                      <a:r>
                        <a:rPr lang="en-US" dirty="0"/>
                        <a:t>Potential injection site reactions and other adverse events, including pyrexia</a:t>
                      </a:r>
                    </a:p>
                    <a:p>
                      <a:pPr marL="137160" indent="-137160">
                        <a:buFont typeface="Arial" panose="020B0604020202020204" pitchFamily="34" charset="0"/>
                        <a:buChar char="•"/>
                      </a:pPr>
                      <a:r>
                        <a:rPr lang="en-US" dirty="0"/>
                        <a:t>Long tail phase once treatment is discontinued</a:t>
                      </a:r>
                    </a:p>
                    <a:p>
                      <a:pPr marL="137160" indent="-137160">
                        <a:buFont typeface="Arial" panose="020B0604020202020204" pitchFamily="34" charset="0"/>
                        <a:buChar char="•"/>
                      </a:pPr>
                      <a:r>
                        <a:rPr lang="en-US" dirty="0"/>
                        <a:t>Potential for breakthrough infections despite on-time injections</a:t>
                      </a:r>
                    </a:p>
                  </a:txBody>
                  <a:tcPr/>
                </a:tc>
                <a:extLst>
                  <a:ext uri="{0D108BD9-81ED-4DB2-BD59-A6C34878D82A}">
                    <a16:rowId xmlns:a16="http://schemas.microsoft.com/office/drawing/2014/main" val="160558429"/>
                  </a:ext>
                </a:extLst>
              </a:tr>
            </a:tbl>
          </a:graphicData>
        </a:graphic>
      </p:graphicFrame>
      <p:sp>
        <p:nvSpPr>
          <p:cNvPr id="4" name="Footer Placeholder 3">
            <a:extLst>
              <a:ext uri="{FF2B5EF4-FFF2-40B4-BE49-F238E27FC236}">
                <a16:creationId xmlns:a16="http://schemas.microsoft.com/office/drawing/2014/main" id="{7513EE34-F8C4-49BF-B718-8441561DA13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5F3024-E12C-46C0-A0EF-CFD3FC5C9C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5BD804-F5E6-4458-8C04-8BDB09C59463}"/>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216948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BA88-2C65-4CF8-8C26-F5512BD1E5E0}"/>
              </a:ext>
            </a:extLst>
          </p:cNvPr>
          <p:cNvSpPr>
            <a:spLocks noGrp="1"/>
          </p:cNvSpPr>
          <p:nvPr>
            <p:ph type="title"/>
          </p:nvPr>
        </p:nvSpPr>
        <p:spPr/>
        <p:txBody>
          <a:bodyPr/>
          <a:lstStyle/>
          <a:p>
            <a:r>
              <a:rPr lang="en-US" dirty="0"/>
              <a:t>Key Points:</a:t>
            </a:r>
            <a:br>
              <a:rPr lang="en-US" dirty="0"/>
            </a:br>
            <a:r>
              <a:rPr lang="en-US" dirty="0"/>
              <a:t>Time to Protection</a:t>
            </a:r>
          </a:p>
        </p:txBody>
      </p:sp>
      <p:sp>
        <p:nvSpPr>
          <p:cNvPr id="3" name="Content Placeholder 2">
            <a:extLst>
              <a:ext uri="{FF2B5EF4-FFF2-40B4-BE49-F238E27FC236}">
                <a16:creationId xmlns:a16="http://schemas.microsoft.com/office/drawing/2014/main" id="{B6C7232D-EF6C-44BE-9A87-A0F567DD52D2}"/>
              </a:ext>
            </a:extLst>
          </p:cNvPr>
          <p:cNvSpPr>
            <a:spLocks noGrp="1"/>
          </p:cNvSpPr>
          <p:nvPr>
            <p:ph idx="1"/>
          </p:nvPr>
        </p:nvSpPr>
        <p:spPr/>
        <p:txBody>
          <a:bodyPr>
            <a:normAutofit fontScale="92500" lnSpcReduction="20000"/>
          </a:bodyPr>
          <a:lstStyle/>
          <a:p>
            <a:r>
              <a:rPr lang="en-US" dirty="0"/>
              <a:t>Time to protection after initiation of TDF/FTC as </a:t>
            </a:r>
            <a:r>
              <a:rPr lang="en-US" dirty="0" err="1"/>
              <a:t>PrEP</a:t>
            </a:r>
            <a:r>
              <a:rPr lang="en-US" dirty="0"/>
              <a:t> is based on pharmacokinetic modeling studies and has not been clinically determined.</a:t>
            </a:r>
          </a:p>
          <a:p>
            <a:r>
              <a:rPr lang="en-US" dirty="0"/>
              <a:t>For rectal exposures, TDF/FTC as </a:t>
            </a:r>
            <a:r>
              <a:rPr lang="en-US" dirty="0" err="1"/>
              <a:t>PrEP</a:t>
            </a:r>
            <a:r>
              <a:rPr lang="en-US" dirty="0"/>
              <a:t> achieves protective levels after 7 days of daily dosing and possibly earlier, or 2 hours to 24 hours after a loading dose of 2 tablets taken simultaneously on the day of initiation.</a:t>
            </a:r>
          </a:p>
          <a:p>
            <a:r>
              <a:rPr lang="en-US" dirty="0"/>
              <a:t>For genital and blood exposures, protection against HIV acquisition is likely achieved after 7 days of daily TDF/FTC as </a:t>
            </a:r>
            <a:r>
              <a:rPr lang="en-US" dirty="0" err="1"/>
              <a:t>PrEP</a:t>
            </a:r>
            <a:r>
              <a:rPr lang="en-US" dirty="0"/>
              <a:t>, but optimal drug concentrations are achieved after 20 days.</a:t>
            </a:r>
          </a:p>
          <a:p>
            <a:r>
              <a:rPr lang="en-US" dirty="0"/>
              <a:t>Taking 2 tablets of TDF/FTC as </a:t>
            </a:r>
            <a:r>
              <a:rPr lang="en-US" dirty="0" err="1"/>
              <a:t>PrEP</a:t>
            </a:r>
            <a:r>
              <a:rPr lang="en-US" dirty="0"/>
              <a:t> on the day of initiation is protective for rectal exposures and will decrease the time needed to achieve protective drug concentrations for all sites of exposure.</a:t>
            </a:r>
          </a:p>
          <a:p>
            <a:r>
              <a:rPr lang="en-US" dirty="0"/>
              <a:t>Time to protection for TAF/FTC or CAB LA as </a:t>
            </a:r>
            <a:r>
              <a:rPr lang="en-US" dirty="0" err="1"/>
              <a:t>PrEP</a:t>
            </a:r>
            <a:r>
              <a:rPr lang="en-US" dirty="0"/>
              <a:t> is unknown.</a:t>
            </a:r>
          </a:p>
        </p:txBody>
      </p:sp>
      <p:sp>
        <p:nvSpPr>
          <p:cNvPr id="4" name="Footer Placeholder 3">
            <a:extLst>
              <a:ext uri="{FF2B5EF4-FFF2-40B4-BE49-F238E27FC236}">
                <a16:creationId xmlns:a16="http://schemas.microsoft.com/office/drawing/2014/main" id="{8EB95593-B457-4FB7-A537-84844474812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5B2B0DE-87A1-4637-87EA-E23DBE225E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85C27F0-CF81-41C5-9BDB-4759B145CAB0}"/>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4964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70520-836E-423D-9FE6-17E82BD10413}"/>
              </a:ext>
            </a:extLst>
          </p:cNvPr>
          <p:cNvSpPr>
            <a:spLocks noGrp="1"/>
          </p:cNvSpPr>
          <p:nvPr>
            <p:ph type="title"/>
          </p:nvPr>
        </p:nvSpPr>
        <p:spPr/>
        <p:txBody>
          <a:bodyPr/>
          <a:lstStyle/>
          <a:p>
            <a:r>
              <a:rPr lang="en-US" dirty="0"/>
              <a:t>On-Demand </a:t>
            </a:r>
            <a:r>
              <a:rPr lang="en-US" dirty="0" err="1"/>
              <a:t>PrEP</a:t>
            </a:r>
            <a:r>
              <a:rPr lang="en-US" dirty="0"/>
              <a:t> Dosing</a:t>
            </a:r>
          </a:p>
        </p:txBody>
      </p:sp>
      <p:sp>
        <p:nvSpPr>
          <p:cNvPr id="3" name="Content Placeholder 2">
            <a:extLst>
              <a:ext uri="{FF2B5EF4-FFF2-40B4-BE49-F238E27FC236}">
                <a16:creationId xmlns:a16="http://schemas.microsoft.com/office/drawing/2014/main" id="{906A2C97-A58A-4D05-8ECC-1725CB817518}"/>
              </a:ext>
            </a:extLst>
          </p:cNvPr>
          <p:cNvSpPr>
            <a:spLocks noGrp="1"/>
          </p:cNvSpPr>
          <p:nvPr>
            <p:ph idx="1"/>
          </p:nvPr>
        </p:nvSpPr>
        <p:spPr/>
        <p:txBody>
          <a:bodyPr>
            <a:normAutofit/>
          </a:bodyPr>
          <a:lstStyle/>
          <a:p>
            <a:pPr marL="0" indent="0">
              <a:buNone/>
            </a:pPr>
            <a:r>
              <a:rPr lang="en-US" dirty="0"/>
              <a:t>When used on-demand, TDF/FTC is taken as a “2-1-1” regimen:</a:t>
            </a:r>
          </a:p>
          <a:p>
            <a:r>
              <a:rPr lang="en-US" dirty="0"/>
              <a:t>2 to 24 hours </a:t>
            </a:r>
            <a:r>
              <a:rPr lang="en-US" i="1" dirty="0"/>
              <a:t>before</a:t>
            </a:r>
            <a:r>
              <a:rPr lang="en-US" dirty="0"/>
              <a:t> sex: </a:t>
            </a:r>
            <a:r>
              <a:rPr lang="en-US" b="1" dirty="0"/>
              <a:t>Take 2</a:t>
            </a:r>
            <a:r>
              <a:rPr lang="en-US" dirty="0"/>
              <a:t> TDF/FTC tablets (closer to 24 hours is preferred), followed by</a:t>
            </a:r>
          </a:p>
          <a:p>
            <a:r>
              <a:rPr lang="en-US" dirty="0"/>
              <a:t>24 hours </a:t>
            </a:r>
            <a:r>
              <a:rPr lang="en-US" i="1" dirty="0"/>
              <a:t>after</a:t>
            </a:r>
            <a:r>
              <a:rPr lang="en-US" dirty="0"/>
              <a:t> sex: </a:t>
            </a:r>
            <a:r>
              <a:rPr lang="en-US" b="1" dirty="0"/>
              <a:t>Take 1</a:t>
            </a:r>
            <a:r>
              <a:rPr lang="en-US" dirty="0"/>
              <a:t> TDF/FTC tablet, then</a:t>
            </a:r>
          </a:p>
          <a:p>
            <a:r>
              <a:rPr lang="en-US" dirty="0"/>
              <a:t>48 hours </a:t>
            </a:r>
            <a:r>
              <a:rPr lang="en-US" i="1" dirty="0"/>
              <a:t>after</a:t>
            </a:r>
            <a:r>
              <a:rPr lang="en-US" dirty="0"/>
              <a:t> sex: </a:t>
            </a:r>
            <a:r>
              <a:rPr lang="en-US" b="1" dirty="0"/>
              <a:t>Take 1</a:t>
            </a:r>
            <a:r>
              <a:rPr lang="en-US" dirty="0"/>
              <a:t> TDF/FTC tablet</a:t>
            </a:r>
          </a:p>
          <a:p>
            <a:r>
              <a:rPr lang="en-US" dirty="0"/>
              <a:t>If sex occurs again: </a:t>
            </a:r>
            <a:r>
              <a:rPr lang="en-US" b="1" dirty="0"/>
              <a:t>Take 1</a:t>
            </a:r>
            <a:r>
              <a:rPr lang="en-US" dirty="0"/>
              <a:t> TDF/FTC tablet daily until 48 hours after the last sex act, effectively becoming daily </a:t>
            </a:r>
            <a:r>
              <a:rPr lang="en-US" dirty="0" err="1"/>
              <a:t>PrEP</a:t>
            </a:r>
            <a:r>
              <a:rPr lang="en-US" dirty="0"/>
              <a:t> for as long as sex continues.</a:t>
            </a:r>
          </a:p>
        </p:txBody>
      </p:sp>
      <p:sp>
        <p:nvSpPr>
          <p:cNvPr id="4" name="Footer Placeholder 3">
            <a:extLst>
              <a:ext uri="{FF2B5EF4-FFF2-40B4-BE49-F238E27FC236}">
                <a16:creationId xmlns:a16="http://schemas.microsoft.com/office/drawing/2014/main" id="{A7B8A33E-DC8C-49BA-ACE7-272D7C74D39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7BC8AE5-B5F5-4408-8DE8-3032A69EA63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F4386E-3A6D-48C7-8ED9-0FDEE170FA9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2787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D83F4-96CE-47D8-9D6A-36EC7C33E6B9}"/>
              </a:ext>
            </a:extLst>
          </p:cNvPr>
          <p:cNvSpPr>
            <a:spLocks noGrp="1"/>
          </p:cNvSpPr>
          <p:nvPr>
            <p:ph type="title"/>
          </p:nvPr>
        </p:nvSpPr>
        <p:spPr/>
        <p:txBody>
          <a:bodyPr/>
          <a:lstStyle/>
          <a:p>
            <a:r>
              <a:rPr lang="en-US" dirty="0"/>
              <a:t>Key Point</a:t>
            </a:r>
          </a:p>
        </p:txBody>
      </p:sp>
      <p:sp>
        <p:nvSpPr>
          <p:cNvPr id="3" name="Content Placeholder 2">
            <a:extLst>
              <a:ext uri="{FF2B5EF4-FFF2-40B4-BE49-F238E27FC236}">
                <a16:creationId xmlns:a16="http://schemas.microsoft.com/office/drawing/2014/main" id="{72FFC657-B8E4-4778-95B5-FCE1C449AA2A}"/>
              </a:ext>
            </a:extLst>
          </p:cNvPr>
          <p:cNvSpPr>
            <a:spLocks noGrp="1"/>
          </p:cNvSpPr>
          <p:nvPr>
            <p:ph idx="1"/>
          </p:nvPr>
        </p:nvSpPr>
        <p:spPr/>
        <p:txBody>
          <a:bodyPr/>
          <a:lstStyle/>
          <a:p>
            <a:r>
              <a:rPr lang="en-US" dirty="0"/>
              <a:t>Same-day initiation of </a:t>
            </a:r>
            <a:r>
              <a:rPr lang="en-US" dirty="0" err="1"/>
              <a:t>PrEP</a:t>
            </a:r>
            <a:r>
              <a:rPr lang="en-US" dirty="0"/>
              <a:t> is the goal whenever possible.</a:t>
            </a:r>
          </a:p>
        </p:txBody>
      </p:sp>
      <p:sp>
        <p:nvSpPr>
          <p:cNvPr id="4" name="Footer Placeholder 3">
            <a:extLst>
              <a:ext uri="{FF2B5EF4-FFF2-40B4-BE49-F238E27FC236}">
                <a16:creationId xmlns:a16="http://schemas.microsoft.com/office/drawing/2014/main" id="{07532957-362A-4773-AEB6-A4C04B7C7A6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B40B6E3-A950-4F62-9B4E-3A68A29092D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183DA32-7DEA-4C15-A5AB-65C0B312D03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96609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05620-0DEA-413F-875B-D0DF53ED3AD3}"/>
              </a:ext>
            </a:extLst>
          </p:cNvPr>
          <p:cNvSpPr>
            <a:spLocks noGrp="1"/>
          </p:cNvSpPr>
          <p:nvPr>
            <p:ph type="title"/>
          </p:nvPr>
        </p:nvSpPr>
        <p:spPr/>
        <p:txBody>
          <a:bodyPr/>
          <a:lstStyle/>
          <a:p>
            <a:r>
              <a:rPr lang="en-US" dirty="0"/>
              <a:t>Key Points:</a:t>
            </a:r>
            <a:br>
              <a:rPr lang="en-US" dirty="0"/>
            </a:br>
            <a:r>
              <a:rPr lang="en-US" dirty="0" err="1"/>
              <a:t>PrEP</a:t>
            </a:r>
            <a:r>
              <a:rPr lang="en-US" dirty="0"/>
              <a:t> Dosing</a:t>
            </a:r>
          </a:p>
        </p:txBody>
      </p:sp>
      <p:sp>
        <p:nvSpPr>
          <p:cNvPr id="3" name="Content Placeholder 2">
            <a:extLst>
              <a:ext uri="{FF2B5EF4-FFF2-40B4-BE49-F238E27FC236}">
                <a16:creationId xmlns:a16="http://schemas.microsoft.com/office/drawing/2014/main" id="{418858DA-FEB2-4F77-8357-9B170C610E89}"/>
              </a:ext>
            </a:extLst>
          </p:cNvPr>
          <p:cNvSpPr>
            <a:spLocks noGrp="1"/>
          </p:cNvSpPr>
          <p:nvPr>
            <p:ph idx="1"/>
          </p:nvPr>
        </p:nvSpPr>
        <p:spPr/>
        <p:txBody>
          <a:bodyPr>
            <a:normAutofit fontScale="70000" lnSpcReduction="20000"/>
          </a:bodyPr>
          <a:lstStyle/>
          <a:p>
            <a:r>
              <a:rPr lang="en-US" dirty="0"/>
              <a:t>TAF/FTC is not recommended for on-demand dosing because there are no data currently available on intermittent dosing of this oral </a:t>
            </a:r>
            <a:r>
              <a:rPr lang="en-US" dirty="0" err="1"/>
              <a:t>PrEP</a:t>
            </a:r>
            <a:r>
              <a:rPr lang="en-US" dirty="0"/>
              <a:t> regimen.</a:t>
            </a:r>
          </a:p>
          <a:p>
            <a:r>
              <a:rPr lang="en-US" dirty="0"/>
              <a:t>Daily dosing is preferred for oral </a:t>
            </a:r>
            <a:r>
              <a:rPr lang="en-US" dirty="0" err="1"/>
              <a:t>PrEP</a:t>
            </a:r>
            <a:r>
              <a:rPr lang="en-US" dirty="0"/>
              <a:t> regimens based on robust existing data.</a:t>
            </a:r>
          </a:p>
          <a:p>
            <a:r>
              <a:rPr lang="en-US" dirty="0"/>
              <a:t>On-demand </a:t>
            </a:r>
            <a:r>
              <a:rPr lang="en-US" dirty="0" err="1"/>
              <a:t>PrEP</a:t>
            </a:r>
            <a:r>
              <a:rPr lang="en-US" dirty="0"/>
              <a:t> with TDF/FTC is an alternative option for cisgender MSM.</a:t>
            </a:r>
          </a:p>
          <a:p>
            <a:r>
              <a:rPr lang="en-US" dirty="0"/>
              <a:t>On-demand dosing with TDF/FTC may be appropriate for transgender women taking gender-affirming hormone therapy who are at high risk of HIV acquisition and cannot or will not take daily pills or injectable </a:t>
            </a:r>
            <a:r>
              <a:rPr lang="en-US" dirty="0" err="1"/>
              <a:t>PrEP</a:t>
            </a:r>
            <a:r>
              <a:rPr lang="en-US" dirty="0"/>
              <a:t>, after discussing the risks and limited data.</a:t>
            </a:r>
          </a:p>
          <a:p>
            <a:r>
              <a:rPr lang="en-US" dirty="0"/>
              <a:t>There are no contraindications to on-demand dosing for transgender women who are not taking hormone therapy.</a:t>
            </a:r>
          </a:p>
          <a:p>
            <a:r>
              <a:rPr lang="en-US" dirty="0"/>
              <a:t>On-demand dosing of TAF/FTC for </a:t>
            </a:r>
            <a:r>
              <a:rPr lang="en-US" dirty="0" err="1"/>
              <a:t>PrEP</a:t>
            </a:r>
            <a:r>
              <a:rPr lang="en-US" dirty="0"/>
              <a:t> has not been studied; TAF/FTC should not be dosed in this way.</a:t>
            </a:r>
          </a:p>
          <a:p>
            <a:r>
              <a:rPr lang="en-US" dirty="0"/>
              <a:t>On-demand </a:t>
            </a:r>
            <a:r>
              <a:rPr lang="en-US" dirty="0" err="1"/>
              <a:t>PrEP</a:t>
            </a:r>
            <a:r>
              <a:rPr lang="en-US" dirty="0"/>
              <a:t> is not recommended for individuals who engage in vaginal sex, use injection drugs, or have HBV infection.</a:t>
            </a:r>
          </a:p>
          <a:p>
            <a:r>
              <a:rPr lang="en-US" dirty="0"/>
              <a:t>When risk is episodic, use of </a:t>
            </a:r>
            <a:r>
              <a:rPr lang="en-US" dirty="0" err="1"/>
              <a:t>PrEP</a:t>
            </a:r>
            <a:r>
              <a:rPr lang="en-US" dirty="0"/>
              <a:t> only during discrete periods is a reasonable alternative to ongoing daily </a:t>
            </a:r>
            <a:r>
              <a:rPr lang="en-US" dirty="0" err="1"/>
              <a:t>PrEP.</a:t>
            </a:r>
            <a:endParaRPr lang="en-US" dirty="0"/>
          </a:p>
        </p:txBody>
      </p:sp>
      <p:sp>
        <p:nvSpPr>
          <p:cNvPr id="4" name="Footer Placeholder 3">
            <a:extLst>
              <a:ext uri="{FF2B5EF4-FFF2-40B4-BE49-F238E27FC236}">
                <a16:creationId xmlns:a16="http://schemas.microsoft.com/office/drawing/2014/main" id="{04643118-C14B-4CBE-937F-28F9BEA7487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6F95527-E305-4278-B18E-8181727ADC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868DF4-4EE8-4283-8485-A504966DE6E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79463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A265-A865-44C8-9B6B-160297B34181}"/>
              </a:ext>
            </a:extLst>
          </p:cNvPr>
          <p:cNvSpPr>
            <a:spLocks noGrp="1"/>
          </p:cNvSpPr>
          <p:nvPr>
            <p:ph type="title"/>
          </p:nvPr>
        </p:nvSpPr>
        <p:spPr/>
        <p:txBody>
          <a:bodyPr/>
          <a:lstStyle/>
          <a:p>
            <a:r>
              <a:rPr lang="en-US" dirty="0"/>
              <a:t>Preparation and Administration of CAB LA as </a:t>
            </a:r>
            <a:r>
              <a:rPr lang="en-US" dirty="0" err="1"/>
              <a:t>PrEP</a:t>
            </a:r>
            <a:endParaRPr lang="en-US" dirty="0"/>
          </a:p>
        </p:txBody>
      </p:sp>
      <p:sp>
        <p:nvSpPr>
          <p:cNvPr id="3" name="Content Placeholder 2">
            <a:extLst>
              <a:ext uri="{FF2B5EF4-FFF2-40B4-BE49-F238E27FC236}">
                <a16:creationId xmlns:a16="http://schemas.microsoft.com/office/drawing/2014/main" id="{463C60F2-8A00-4E76-AFF1-6089328DC95A}"/>
              </a:ext>
            </a:extLst>
          </p:cNvPr>
          <p:cNvSpPr>
            <a:spLocks noGrp="1"/>
          </p:cNvSpPr>
          <p:nvPr>
            <p:ph idx="1"/>
          </p:nvPr>
        </p:nvSpPr>
        <p:spPr/>
        <p:txBody>
          <a:bodyPr>
            <a:normAutofit fontScale="70000" lnSpcReduction="20000"/>
          </a:bodyPr>
          <a:lstStyle/>
          <a:p>
            <a:pPr marL="0" indent="0">
              <a:buNone/>
            </a:pPr>
            <a:r>
              <a:rPr lang="en-US" dirty="0"/>
              <a:t>CAB LA as </a:t>
            </a:r>
            <a:r>
              <a:rPr lang="en-US" dirty="0" err="1"/>
              <a:t>PrEP</a:t>
            </a:r>
            <a:r>
              <a:rPr lang="en-US" dirty="0"/>
              <a:t> is given as a 3 mL (600 mg) deep IM gluteal injection. After the first injection, a second injection is administered 4 weeks later, after which injections are administered bimonthly (within 1 week before or after the next planned dose).</a:t>
            </a:r>
          </a:p>
          <a:p>
            <a:r>
              <a:rPr lang="en-US" dirty="0"/>
              <a:t>For aspiration, use a vial adaptor or general-use syringe with a sterile 21-gauge x 1 ½ inch hypodermic needle (adjust needle length based on body mass index).</a:t>
            </a:r>
          </a:p>
          <a:p>
            <a:r>
              <a:rPr lang="en-US" dirty="0"/>
              <a:t>Shake the vial vigorously before aspiration.</a:t>
            </a:r>
          </a:p>
          <a:p>
            <a:r>
              <a:rPr lang="en-US" dirty="0"/>
              <a:t>Once CAB LA has been drawn up into the syringe, it must be administered within 2 hours.</a:t>
            </a:r>
          </a:p>
          <a:p>
            <a:r>
              <a:rPr lang="en-US" dirty="0"/>
              <a:t>This deep IM injection is not appropriate for self-injection, and the only site currently recommended for injection is the gluteus.</a:t>
            </a:r>
          </a:p>
          <a:p>
            <a:r>
              <a:rPr lang="en-US" dirty="0"/>
              <a:t>Inject into the gluteus medius muscle at a 90-degree angle using a Z-track method, ventrogluteal (preferred) or </a:t>
            </a:r>
            <a:r>
              <a:rPr lang="en-US" dirty="0" err="1"/>
              <a:t>dorsogluteal</a:t>
            </a:r>
            <a:r>
              <a:rPr lang="en-US" dirty="0"/>
              <a:t> (upper-outer quadrant of the buttock), with care that the compound is not injected into a vein.</a:t>
            </a:r>
          </a:p>
          <a:p>
            <a:r>
              <a:rPr lang="en-US" dirty="0"/>
              <a:t>If a planned injection visit is missed by 8 weeks or more (i.e., 16 weeks after the previous dose), then the next 2 injections should be administered 4 weeks apart before returning to a bimonthly injection schedule.</a:t>
            </a:r>
          </a:p>
        </p:txBody>
      </p:sp>
      <p:sp>
        <p:nvSpPr>
          <p:cNvPr id="4" name="Footer Placeholder 3">
            <a:extLst>
              <a:ext uri="{FF2B5EF4-FFF2-40B4-BE49-F238E27FC236}">
                <a16:creationId xmlns:a16="http://schemas.microsoft.com/office/drawing/2014/main" id="{06C955A5-9BF2-48BB-A2AD-851FD827F6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077C47D-A8D3-44EA-AB6E-E85CC89F9B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047B961-2214-4D37-B50D-3F772A5267D3}"/>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281844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6D25-F284-47CA-9E1A-41F7663A8590}"/>
              </a:ext>
            </a:extLst>
          </p:cNvPr>
          <p:cNvSpPr>
            <a:spLocks noGrp="1"/>
          </p:cNvSpPr>
          <p:nvPr>
            <p:ph type="title"/>
          </p:nvPr>
        </p:nvSpPr>
        <p:spPr/>
        <p:txBody>
          <a:bodyPr/>
          <a:lstStyle/>
          <a:p>
            <a:r>
              <a:rPr lang="en-US" dirty="0"/>
              <a:t>Implementation Strategies for Long-Acting Injectable Cabotegravir as </a:t>
            </a:r>
            <a:r>
              <a:rPr lang="en-US" dirty="0" err="1"/>
              <a:t>PrEP</a:t>
            </a:r>
            <a:endParaRPr lang="en-US" dirty="0"/>
          </a:p>
        </p:txBody>
      </p:sp>
      <p:sp>
        <p:nvSpPr>
          <p:cNvPr id="3" name="Content Placeholder 2">
            <a:extLst>
              <a:ext uri="{FF2B5EF4-FFF2-40B4-BE49-F238E27FC236}">
                <a16:creationId xmlns:a16="http://schemas.microsoft.com/office/drawing/2014/main" id="{807B9505-7DC2-419F-81B8-C046FEE9C08B}"/>
              </a:ext>
            </a:extLst>
          </p:cNvPr>
          <p:cNvSpPr>
            <a:spLocks noGrp="1"/>
          </p:cNvSpPr>
          <p:nvPr>
            <p:ph idx="1"/>
          </p:nvPr>
        </p:nvSpPr>
        <p:spPr/>
        <p:txBody>
          <a:bodyPr>
            <a:normAutofit fontScale="70000" lnSpcReduction="20000"/>
          </a:bodyPr>
          <a:lstStyle/>
          <a:p>
            <a:pPr marL="0" indent="0">
              <a:buNone/>
            </a:pPr>
            <a:r>
              <a:rPr lang="en-US" b="1" dirty="0"/>
              <a:t>Institutional and clinician preparations:</a:t>
            </a:r>
          </a:p>
          <a:p>
            <a:r>
              <a:rPr lang="en-US" dirty="0"/>
              <a:t>Assess pharmacy resources and on-site procedures for storage of oral and injectable medications.</a:t>
            </a:r>
          </a:p>
          <a:p>
            <a:r>
              <a:rPr lang="en-US" dirty="0"/>
              <a:t>Train nurses and other medical care providers regarding proper syringe preparation and injection techniques.</a:t>
            </a:r>
          </a:p>
          <a:p>
            <a:r>
              <a:rPr lang="en-US" dirty="0"/>
              <a:t>Establish billing protocols for the procurement and administration of injectable </a:t>
            </a:r>
            <a:r>
              <a:rPr lang="en-US" dirty="0" err="1"/>
              <a:t>PrEP.</a:t>
            </a:r>
            <a:endParaRPr lang="en-US" dirty="0"/>
          </a:p>
          <a:p>
            <a:r>
              <a:rPr lang="en-US" dirty="0"/>
              <a:t>Implement a system to remind patients of appointments and make call-backs after missed doses.</a:t>
            </a:r>
          </a:p>
          <a:p>
            <a:r>
              <a:rPr lang="en-US" dirty="0"/>
              <a:t>Plan for treatment continuation during pandemic-related shutdowns or other catastrophic events.</a:t>
            </a:r>
          </a:p>
          <a:p>
            <a:r>
              <a:rPr lang="en-US" dirty="0"/>
              <a:t>Educate patients about the use of oral bridging therapy when appropriate.</a:t>
            </a:r>
          </a:p>
          <a:p>
            <a:r>
              <a:rPr lang="en-US" dirty="0"/>
              <a:t>Educate patients about possible adverse effects of long-acting injectable cabotegravir and how to manage them.</a:t>
            </a:r>
          </a:p>
          <a:p>
            <a:r>
              <a:rPr lang="en-US" dirty="0"/>
              <a:t>Ensure that patients know how to reach a medical care provider if needed.</a:t>
            </a:r>
          </a:p>
          <a:p>
            <a:r>
              <a:rPr lang="en-US" dirty="0"/>
              <a:t>Schedule appointments for administration in advance.</a:t>
            </a:r>
          </a:p>
        </p:txBody>
      </p:sp>
      <p:sp>
        <p:nvSpPr>
          <p:cNvPr id="4" name="Footer Placeholder 3">
            <a:extLst>
              <a:ext uri="{FF2B5EF4-FFF2-40B4-BE49-F238E27FC236}">
                <a16:creationId xmlns:a16="http://schemas.microsoft.com/office/drawing/2014/main" id="{91EF7452-7A9D-4794-AABE-6ED32E8A0FC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5B31A39-40A9-446B-AE0F-EC64DE2F628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98E846A-E987-432F-A69E-D6E7D9AD42F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922136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6D25-F284-47CA-9E1A-41F7663A8590}"/>
              </a:ext>
            </a:extLst>
          </p:cNvPr>
          <p:cNvSpPr>
            <a:spLocks noGrp="1"/>
          </p:cNvSpPr>
          <p:nvPr>
            <p:ph type="title"/>
          </p:nvPr>
        </p:nvSpPr>
        <p:spPr/>
        <p:txBody>
          <a:bodyPr/>
          <a:lstStyle/>
          <a:p>
            <a:r>
              <a:rPr lang="en-US" dirty="0"/>
              <a:t>Implementation Strategies for Long-Acting Injectable Cabotegravir as </a:t>
            </a:r>
            <a:r>
              <a:rPr lang="en-US" dirty="0" err="1"/>
              <a:t>PrEP</a:t>
            </a:r>
            <a:r>
              <a:rPr lang="en-US" dirty="0"/>
              <a:t>, </a:t>
            </a:r>
            <a:r>
              <a:rPr lang="en-US" sz="2400" i="1" dirty="0"/>
              <a:t>continued</a:t>
            </a:r>
            <a:endParaRPr lang="en-US" i="1" dirty="0"/>
          </a:p>
        </p:txBody>
      </p:sp>
      <p:sp>
        <p:nvSpPr>
          <p:cNvPr id="3" name="Content Placeholder 2">
            <a:extLst>
              <a:ext uri="{FF2B5EF4-FFF2-40B4-BE49-F238E27FC236}">
                <a16:creationId xmlns:a16="http://schemas.microsoft.com/office/drawing/2014/main" id="{807B9505-7DC2-419F-81B8-C046FEE9C08B}"/>
              </a:ext>
            </a:extLst>
          </p:cNvPr>
          <p:cNvSpPr>
            <a:spLocks noGrp="1"/>
          </p:cNvSpPr>
          <p:nvPr>
            <p:ph idx="1"/>
          </p:nvPr>
        </p:nvSpPr>
        <p:spPr/>
        <p:txBody>
          <a:bodyPr/>
          <a:lstStyle/>
          <a:p>
            <a:pPr marL="0" indent="0">
              <a:buNone/>
            </a:pPr>
            <a:r>
              <a:rPr lang="en-US" b="1" dirty="0"/>
              <a:t>Patient preparations:</a:t>
            </a:r>
          </a:p>
          <a:p>
            <a:r>
              <a:rPr lang="en-US" dirty="0"/>
              <a:t>Obtain prior authorizations for insurance or third-party coverage.</a:t>
            </a:r>
          </a:p>
          <a:p>
            <a:r>
              <a:rPr lang="en-US" dirty="0"/>
              <a:t>Confirm ability to maintain required clinic visit schedule for injections, including transportation availability.</a:t>
            </a:r>
          </a:p>
          <a:p>
            <a:r>
              <a:rPr lang="en-US" dirty="0"/>
              <a:t>Confirm ability to adhere to the injection regimen.</a:t>
            </a:r>
          </a:p>
          <a:p>
            <a:r>
              <a:rPr lang="en-US" dirty="0"/>
              <a:t>Confirm ability to tolerate a large-volume intramuscular injection regularly.</a:t>
            </a:r>
          </a:p>
        </p:txBody>
      </p:sp>
      <p:sp>
        <p:nvSpPr>
          <p:cNvPr id="4" name="Footer Placeholder 3">
            <a:extLst>
              <a:ext uri="{FF2B5EF4-FFF2-40B4-BE49-F238E27FC236}">
                <a16:creationId xmlns:a16="http://schemas.microsoft.com/office/drawing/2014/main" id="{91EF7452-7A9D-4794-AABE-6ED32E8A0FC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5B31A39-40A9-446B-AE0F-EC64DE2F628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98E846A-E987-432F-A69E-D6E7D9AD42F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721893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2268-8A2E-4B62-8357-C76DFFE4EFF8}"/>
              </a:ext>
            </a:extLst>
          </p:cNvPr>
          <p:cNvSpPr>
            <a:spLocks noGrp="1"/>
          </p:cNvSpPr>
          <p:nvPr>
            <p:ph type="title"/>
          </p:nvPr>
        </p:nvSpPr>
        <p:spPr/>
        <p:txBody>
          <a:bodyPr/>
          <a:lstStyle/>
          <a:p>
            <a:r>
              <a:rPr lang="en-US" dirty="0"/>
              <a:t>Key Points:</a:t>
            </a:r>
            <a:br>
              <a:rPr lang="en-US" dirty="0"/>
            </a:br>
            <a:r>
              <a:rPr lang="en-US" dirty="0"/>
              <a:t>Engagement in Care</a:t>
            </a:r>
          </a:p>
        </p:txBody>
      </p:sp>
      <p:sp>
        <p:nvSpPr>
          <p:cNvPr id="3" name="Content Placeholder 2">
            <a:extLst>
              <a:ext uri="{FF2B5EF4-FFF2-40B4-BE49-F238E27FC236}">
                <a16:creationId xmlns:a16="http://schemas.microsoft.com/office/drawing/2014/main" id="{56648A49-CDE4-42A0-BFEA-BAA9E8F61B71}"/>
              </a:ext>
            </a:extLst>
          </p:cNvPr>
          <p:cNvSpPr>
            <a:spLocks noGrp="1"/>
          </p:cNvSpPr>
          <p:nvPr>
            <p:ph idx="1"/>
          </p:nvPr>
        </p:nvSpPr>
        <p:spPr/>
        <p:txBody>
          <a:bodyPr>
            <a:normAutofit fontScale="92500" lnSpcReduction="10000"/>
          </a:bodyPr>
          <a:lstStyle/>
          <a:p>
            <a:r>
              <a:rPr lang="en-US" dirty="0"/>
              <a:t>Individualized strategies to support </a:t>
            </a:r>
            <a:r>
              <a:rPr lang="en-US" dirty="0" err="1"/>
              <a:t>PrEP</a:t>
            </a:r>
            <a:r>
              <a:rPr lang="en-US" dirty="0"/>
              <a:t> adherence may improve </a:t>
            </a:r>
            <a:r>
              <a:rPr lang="en-US" dirty="0" err="1"/>
              <a:t>PrEP</a:t>
            </a:r>
            <a:r>
              <a:rPr lang="en-US" dirty="0"/>
              <a:t> persistence and adherence to recommended monitoring when an ongoing risk of HIV infection exists.</a:t>
            </a:r>
          </a:p>
          <a:p>
            <a:r>
              <a:rPr lang="en-US" dirty="0" err="1"/>
              <a:t>PrEP</a:t>
            </a:r>
            <a:r>
              <a:rPr lang="en-US" dirty="0"/>
              <a:t> use may be episodic as individuals start and stop based on fluctuations in risk.</a:t>
            </a:r>
          </a:p>
          <a:p>
            <a:r>
              <a:rPr lang="en-US" dirty="0"/>
              <a:t>Providing gender-affirming care to transgender individuals can increase their engagement in </a:t>
            </a:r>
            <a:r>
              <a:rPr lang="en-US" dirty="0" err="1"/>
              <a:t>PrEP</a:t>
            </a:r>
            <a:r>
              <a:rPr lang="en-US" dirty="0"/>
              <a:t> care.</a:t>
            </a:r>
          </a:p>
          <a:p>
            <a:r>
              <a:rPr lang="en-US" dirty="0"/>
              <a:t>TDF/FTC does not lower estrogen levels, and addressing this directly with transgender women may improve willingness to take and adhere to </a:t>
            </a:r>
            <a:r>
              <a:rPr lang="en-US" dirty="0" err="1"/>
              <a:t>PrEP.</a:t>
            </a:r>
            <a:endParaRPr lang="en-US" dirty="0"/>
          </a:p>
          <a:p>
            <a:r>
              <a:rPr lang="en-US" dirty="0"/>
              <a:t>Based on available data, TAF/FTC and CAB are also not expected to lower estrogen levels.</a:t>
            </a:r>
          </a:p>
        </p:txBody>
      </p:sp>
      <p:sp>
        <p:nvSpPr>
          <p:cNvPr id="4" name="Footer Placeholder 3">
            <a:extLst>
              <a:ext uri="{FF2B5EF4-FFF2-40B4-BE49-F238E27FC236}">
                <a16:creationId xmlns:a16="http://schemas.microsoft.com/office/drawing/2014/main" id="{3A3BCC7F-E7C0-40B6-8E0E-9935EF6A5B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6AC39BB-3BEF-4B01-B552-B5EA923C6E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93AE6A4-F3E6-4401-8093-94A67A6BA7C5}"/>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24792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D514E-A99D-4DB8-ADDC-302C50307D75}"/>
              </a:ext>
            </a:extLst>
          </p:cNvPr>
          <p:cNvSpPr>
            <a:spLocks noGrp="1"/>
          </p:cNvSpPr>
          <p:nvPr>
            <p:ph type="title"/>
          </p:nvPr>
        </p:nvSpPr>
        <p:spPr/>
        <p:txBody>
          <a:bodyPr/>
          <a:lstStyle/>
          <a:p>
            <a:r>
              <a:rPr lang="en-US" dirty="0"/>
              <a:t>Key Points:</a:t>
            </a:r>
            <a:br>
              <a:rPr lang="en-US" dirty="0"/>
            </a:br>
            <a:r>
              <a:rPr lang="en-US" dirty="0"/>
              <a:t>Adherence</a:t>
            </a:r>
          </a:p>
        </p:txBody>
      </p:sp>
      <p:sp>
        <p:nvSpPr>
          <p:cNvPr id="3" name="Content Placeholder 2">
            <a:extLst>
              <a:ext uri="{FF2B5EF4-FFF2-40B4-BE49-F238E27FC236}">
                <a16:creationId xmlns:a16="http://schemas.microsoft.com/office/drawing/2014/main" id="{BB10BAF5-39AB-4789-8131-A6A6A2C9FF94}"/>
              </a:ext>
            </a:extLst>
          </p:cNvPr>
          <p:cNvSpPr>
            <a:spLocks noGrp="1"/>
          </p:cNvSpPr>
          <p:nvPr>
            <p:ph idx="1"/>
          </p:nvPr>
        </p:nvSpPr>
        <p:spPr/>
        <p:txBody>
          <a:bodyPr/>
          <a:lstStyle/>
          <a:p>
            <a:r>
              <a:rPr lang="en-US" dirty="0"/>
              <a:t>The minimum degree of adherence to TDF/FTC as </a:t>
            </a:r>
            <a:r>
              <a:rPr lang="en-US" dirty="0" err="1"/>
              <a:t>PrEP</a:t>
            </a:r>
            <a:r>
              <a:rPr lang="en-US" dirty="0"/>
              <a:t> required for protection against HIV varies by site of exposure. Nevertheless, a high degree of adherence is essential.</a:t>
            </a:r>
          </a:p>
          <a:p>
            <a:r>
              <a:rPr lang="en-US" dirty="0"/>
              <a:t>Data regarding the degree of adherence needed for TAF/FTC or CAB LA as </a:t>
            </a:r>
            <a:r>
              <a:rPr lang="en-US" dirty="0" err="1"/>
              <a:t>PrEP</a:t>
            </a:r>
            <a:r>
              <a:rPr lang="en-US" dirty="0"/>
              <a:t> are not currently available.</a:t>
            </a:r>
          </a:p>
        </p:txBody>
      </p:sp>
      <p:sp>
        <p:nvSpPr>
          <p:cNvPr id="4" name="Footer Placeholder 3">
            <a:extLst>
              <a:ext uri="{FF2B5EF4-FFF2-40B4-BE49-F238E27FC236}">
                <a16:creationId xmlns:a16="http://schemas.microsoft.com/office/drawing/2014/main" id="{13EF4598-BA99-4787-ABE4-2639B39116A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A3B06B3-CCBA-45CF-A222-D41BC5F4EC9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ED49591-E397-4C78-BC02-C474E908E605}"/>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612702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7E1B-AA45-498E-AB5F-FC3727448155}"/>
              </a:ext>
            </a:extLst>
          </p:cNvPr>
          <p:cNvSpPr>
            <a:spLocks noGrp="1"/>
          </p:cNvSpPr>
          <p:nvPr>
            <p:ph type="title"/>
          </p:nvPr>
        </p:nvSpPr>
        <p:spPr/>
        <p:txBody>
          <a:bodyPr/>
          <a:lstStyle/>
          <a:p>
            <a:r>
              <a:rPr lang="en-US" dirty="0"/>
              <a:t>Recommendations:</a:t>
            </a:r>
            <a:br>
              <a:rPr lang="en-US" dirty="0"/>
            </a:br>
            <a:r>
              <a:rPr lang="en-US" dirty="0"/>
              <a:t>Laboratory Testing Before </a:t>
            </a:r>
            <a:r>
              <a:rPr lang="en-US" dirty="0" err="1"/>
              <a:t>PrEP</a:t>
            </a:r>
            <a:r>
              <a:rPr lang="en-US" dirty="0"/>
              <a:t> Initiation</a:t>
            </a:r>
          </a:p>
        </p:txBody>
      </p:sp>
      <p:sp>
        <p:nvSpPr>
          <p:cNvPr id="3" name="Content Placeholder 2">
            <a:extLst>
              <a:ext uri="{FF2B5EF4-FFF2-40B4-BE49-F238E27FC236}">
                <a16:creationId xmlns:a16="http://schemas.microsoft.com/office/drawing/2014/main" id="{448EFF45-359E-4841-ABD5-9A4527426164}"/>
              </a:ext>
            </a:extLst>
          </p:cNvPr>
          <p:cNvSpPr>
            <a:spLocks noGrp="1"/>
          </p:cNvSpPr>
          <p:nvPr>
            <p:ph idx="1"/>
          </p:nvPr>
        </p:nvSpPr>
        <p:spPr/>
        <p:txBody>
          <a:bodyPr>
            <a:normAutofit fontScale="70000" lnSpcReduction="20000"/>
          </a:bodyPr>
          <a:lstStyle/>
          <a:p>
            <a:r>
              <a:rPr lang="en-US" dirty="0"/>
              <a:t>Before prescribing </a:t>
            </a:r>
            <a:r>
              <a:rPr lang="en-US" dirty="0" err="1"/>
              <a:t>PrEP</a:t>
            </a:r>
            <a:r>
              <a:rPr lang="en-US" dirty="0"/>
              <a:t>, clinicians should assess all candidates for:</a:t>
            </a:r>
          </a:p>
          <a:p>
            <a:pPr lvl="1"/>
            <a:r>
              <a:rPr lang="en-US" dirty="0"/>
              <a:t>Symptoms or signs of acute HIV, including febrile, flu-like, or mono-like illness in the previous 6 weeks. (A3)</a:t>
            </a:r>
          </a:p>
          <a:p>
            <a:pPr lvl="1"/>
            <a:r>
              <a:rPr lang="en-US" dirty="0"/>
              <a:t>Risk encounters within the previous 72 hours that require PEP before </a:t>
            </a:r>
            <a:r>
              <a:rPr lang="en-US" dirty="0" err="1"/>
              <a:t>PrEP</a:t>
            </a:r>
            <a:r>
              <a:rPr lang="en-US" dirty="0"/>
              <a:t> (A3)</a:t>
            </a:r>
          </a:p>
          <a:p>
            <a:pPr lvl="1"/>
            <a:r>
              <a:rPr lang="en-US" dirty="0"/>
              <a:t>Reproductive plans (A3)</a:t>
            </a:r>
          </a:p>
          <a:p>
            <a:pPr lvl="1"/>
            <a:r>
              <a:rPr lang="en-US" dirty="0"/>
              <a:t>Potential drug-drug interactions or increased risk of nephrotoxicity with concomitant medications (A3).</a:t>
            </a:r>
          </a:p>
          <a:p>
            <a:r>
              <a:rPr lang="en-US" dirty="0"/>
              <a:t>Clinicians should perform baseline laboratory testing as in </a:t>
            </a:r>
            <a:r>
              <a:rPr lang="en-US" i="1" dirty="0"/>
              <a:t>Recommended Laboratory Tests for All Patients Within 1 Week Before Initiating </a:t>
            </a:r>
            <a:r>
              <a:rPr lang="en-US" i="1" dirty="0" err="1"/>
              <a:t>PrEP</a:t>
            </a:r>
            <a:r>
              <a:rPr lang="en-US" dirty="0" err="1"/>
              <a:t>.</a:t>
            </a:r>
            <a:endParaRPr lang="en-US" dirty="0"/>
          </a:p>
          <a:p>
            <a:r>
              <a:rPr lang="en-US" dirty="0"/>
              <a:t>Clinicians should recommend same-day </a:t>
            </a:r>
            <a:r>
              <a:rPr lang="en-US" dirty="0" err="1"/>
              <a:t>PrEP</a:t>
            </a:r>
            <a:r>
              <a:rPr lang="en-US" dirty="0"/>
              <a:t> initiation pending laboratory test results in candidates for whom there are no signs or symptoms of acute HIV infection, no history of renal disease, and no concern for HIV exposure in the previous 72 hours requiring PEP. (A2)</a:t>
            </a:r>
          </a:p>
          <a:p>
            <a:r>
              <a:rPr lang="en-US" dirty="0"/>
              <a:t>For same-day initiation of </a:t>
            </a:r>
            <a:r>
              <a:rPr lang="en-US" dirty="0" err="1"/>
              <a:t>PrEP</a:t>
            </a:r>
            <a:r>
              <a:rPr lang="en-US" dirty="0"/>
              <a:t>, clinicians should obtain a rapid HIV test and order a laboratory-based HIV-1/2 Ag/Ab combination immunoassay and an HIV RNA test for all candidates (A3) and ensure that HIV test results are available and acted upon within 7 days of initiation. (A3)</a:t>
            </a:r>
          </a:p>
        </p:txBody>
      </p:sp>
      <p:sp>
        <p:nvSpPr>
          <p:cNvPr id="4" name="Footer Placeholder 3">
            <a:extLst>
              <a:ext uri="{FF2B5EF4-FFF2-40B4-BE49-F238E27FC236}">
                <a16:creationId xmlns:a16="http://schemas.microsoft.com/office/drawing/2014/main" id="{8FE16B94-C98B-42F0-95C7-E314DC9D729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DBB6DD5-3FB1-43E6-BDF1-C861C269D8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268EFAD-06FA-4C40-B152-61F1F7D2B018}"/>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914023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7E1B-AA45-498E-AB5F-FC3727448155}"/>
              </a:ext>
            </a:extLst>
          </p:cNvPr>
          <p:cNvSpPr>
            <a:spLocks noGrp="1"/>
          </p:cNvSpPr>
          <p:nvPr>
            <p:ph type="title"/>
          </p:nvPr>
        </p:nvSpPr>
        <p:spPr/>
        <p:txBody>
          <a:bodyPr/>
          <a:lstStyle/>
          <a:p>
            <a:r>
              <a:rPr lang="en-US" dirty="0"/>
              <a:t>Recommendations:</a:t>
            </a:r>
            <a:br>
              <a:rPr lang="en-US" dirty="0"/>
            </a:br>
            <a:r>
              <a:rPr lang="en-US" dirty="0"/>
              <a:t>Laboratory Testing Before </a:t>
            </a:r>
            <a:r>
              <a:rPr lang="en-US" dirty="0" err="1"/>
              <a:t>PrEP</a:t>
            </a:r>
            <a:r>
              <a:rPr lang="en-US" dirty="0"/>
              <a:t> Initiation, </a:t>
            </a:r>
            <a:r>
              <a:rPr lang="en-US" sz="2400" i="1" dirty="0"/>
              <a:t>continued</a:t>
            </a:r>
            <a:endParaRPr lang="en-US" i="1" dirty="0"/>
          </a:p>
        </p:txBody>
      </p:sp>
      <p:sp>
        <p:nvSpPr>
          <p:cNvPr id="3" name="Content Placeholder 2">
            <a:extLst>
              <a:ext uri="{FF2B5EF4-FFF2-40B4-BE49-F238E27FC236}">
                <a16:creationId xmlns:a16="http://schemas.microsoft.com/office/drawing/2014/main" id="{448EFF45-359E-4841-ABD5-9A4527426164}"/>
              </a:ext>
            </a:extLst>
          </p:cNvPr>
          <p:cNvSpPr>
            <a:spLocks noGrp="1"/>
          </p:cNvSpPr>
          <p:nvPr>
            <p:ph idx="1"/>
          </p:nvPr>
        </p:nvSpPr>
        <p:spPr/>
        <p:txBody>
          <a:bodyPr>
            <a:normAutofit fontScale="70000" lnSpcReduction="20000"/>
          </a:bodyPr>
          <a:lstStyle/>
          <a:p>
            <a:r>
              <a:rPr lang="en-US" dirty="0"/>
              <a:t>If same-day initiation is not an option, clinicians should repeat lab-based HIV-1/2 Ag/Ab and HIV RNA testing if more than 1 week has lapsed since HIV testing was performed (A3) and should ensure that the HIV test results are available and acted upon within 7 days of initiation. (A3)</a:t>
            </a:r>
          </a:p>
          <a:p>
            <a:r>
              <a:rPr lang="en-US" dirty="0"/>
              <a:t>If a patient has been exposed to HIV within the previous 72 hours, the clinician should recommend PEP before </a:t>
            </a:r>
            <a:r>
              <a:rPr lang="en-US" dirty="0" err="1"/>
              <a:t>PrEP</a:t>
            </a:r>
            <a:r>
              <a:rPr lang="en-US" dirty="0"/>
              <a:t> (A1).</a:t>
            </a:r>
          </a:p>
          <a:p>
            <a:r>
              <a:rPr lang="en-US" dirty="0"/>
              <a:t>Clinicians should not wait to initiate </a:t>
            </a:r>
            <a:r>
              <a:rPr lang="en-US" dirty="0" err="1"/>
              <a:t>PrEP</a:t>
            </a:r>
            <a:r>
              <a:rPr lang="en-US" dirty="0"/>
              <a:t> in individuals who may be in the window period for seroconversion when an HIV test cannot detect infection; doing so risks additional exposures and significant delays in </a:t>
            </a:r>
            <a:r>
              <a:rPr lang="en-US" dirty="0" err="1"/>
              <a:t>PrEP</a:t>
            </a:r>
            <a:r>
              <a:rPr lang="en-US" dirty="0"/>
              <a:t> (A*).</a:t>
            </a:r>
          </a:p>
          <a:p>
            <a:r>
              <a:rPr lang="en-US" dirty="0"/>
              <a:t>If a patient has a positive HIV test result within 1 week after oral </a:t>
            </a:r>
            <a:r>
              <a:rPr lang="en-US" dirty="0" err="1"/>
              <a:t>PrEP</a:t>
            </a:r>
            <a:r>
              <a:rPr lang="en-US" dirty="0"/>
              <a:t> initiation, the clinician should intensify the </a:t>
            </a:r>
            <a:r>
              <a:rPr lang="en-US" dirty="0" err="1"/>
              <a:t>PrEP</a:t>
            </a:r>
            <a:r>
              <a:rPr lang="en-US" dirty="0"/>
              <a:t> regimen to fully suppressive ART and refer the patient to an experienced HIV care provider for ongoing care. (A3)</a:t>
            </a:r>
          </a:p>
          <a:p>
            <a:r>
              <a:rPr lang="en-US" dirty="0"/>
              <a:t>If a patient has a positive HIV test result after receiving the first CAB LA injection, the clinician should consult with an experienced HIV care provider to identify the best strategy for ART intensification. (A1) To consult an expert, call the NYSDOH AI CEI Line at 1-866-637-2342.</a:t>
            </a:r>
          </a:p>
          <a:p>
            <a:r>
              <a:rPr lang="en-US" dirty="0"/>
              <a:t>Clinicians should repeat HIV testing 1 month after </a:t>
            </a:r>
            <a:r>
              <a:rPr lang="en-US" dirty="0" err="1"/>
              <a:t>PrEP</a:t>
            </a:r>
            <a:r>
              <a:rPr lang="en-US" dirty="0"/>
              <a:t> initiation in patients who report a risk exposure in the 30 days before initiation of </a:t>
            </a:r>
            <a:r>
              <a:rPr lang="en-US" dirty="0" err="1"/>
              <a:t>PrEP.</a:t>
            </a:r>
            <a:r>
              <a:rPr lang="en-US" dirty="0"/>
              <a:t> (A2†)</a:t>
            </a:r>
          </a:p>
        </p:txBody>
      </p:sp>
      <p:sp>
        <p:nvSpPr>
          <p:cNvPr id="4" name="Footer Placeholder 3">
            <a:extLst>
              <a:ext uri="{FF2B5EF4-FFF2-40B4-BE49-F238E27FC236}">
                <a16:creationId xmlns:a16="http://schemas.microsoft.com/office/drawing/2014/main" id="{8FE16B94-C98B-42F0-95C7-E314DC9D729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DBB6DD5-3FB1-43E6-BDF1-C861C269D8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268EFAD-06FA-4C40-B152-61F1F7D2B018}"/>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269740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4E5F-8822-4F13-8006-1198BB081C6F}"/>
              </a:ext>
            </a:extLst>
          </p:cNvPr>
          <p:cNvSpPr>
            <a:spLocks noGrp="1"/>
          </p:cNvSpPr>
          <p:nvPr>
            <p:ph type="title"/>
          </p:nvPr>
        </p:nvSpPr>
        <p:spPr/>
        <p:txBody>
          <a:bodyPr/>
          <a:lstStyle/>
          <a:p>
            <a:r>
              <a:rPr lang="en-US" dirty="0"/>
              <a:t>Recommended Laboratory Tests for All Patients Within 1 Week Before Initiating </a:t>
            </a:r>
            <a:r>
              <a:rPr lang="en-US" dirty="0" err="1"/>
              <a:t>PrEP</a:t>
            </a:r>
            <a:endParaRPr lang="en-US" dirty="0"/>
          </a:p>
        </p:txBody>
      </p:sp>
      <p:graphicFrame>
        <p:nvGraphicFramePr>
          <p:cNvPr id="7" name="Content Placeholder 6">
            <a:extLst>
              <a:ext uri="{FF2B5EF4-FFF2-40B4-BE49-F238E27FC236}">
                <a16:creationId xmlns:a16="http://schemas.microsoft.com/office/drawing/2014/main" id="{56495980-8A0E-4A00-9631-A961636186BE}"/>
              </a:ext>
            </a:extLst>
          </p:cNvPr>
          <p:cNvGraphicFramePr>
            <a:graphicFrameLocks noGrp="1"/>
          </p:cNvGraphicFramePr>
          <p:nvPr>
            <p:ph idx="1"/>
            <p:extLst>
              <p:ext uri="{D42A27DB-BD31-4B8C-83A1-F6EECF244321}">
                <p14:modId xmlns:p14="http://schemas.microsoft.com/office/powerpoint/2010/main" val="2775670904"/>
              </p:ext>
            </p:extLst>
          </p:nvPr>
        </p:nvGraphicFramePr>
        <p:xfrm>
          <a:off x="838200" y="1628299"/>
          <a:ext cx="10515600" cy="4790440"/>
        </p:xfrm>
        <a:graphic>
          <a:graphicData uri="http://schemas.openxmlformats.org/drawingml/2006/table">
            <a:tbl>
              <a:tblPr firstRow="1" bandRow="1">
                <a:tableStyleId>{5940675A-B579-460E-94D1-54222C63F5DA}</a:tableStyleId>
              </a:tblPr>
              <a:tblGrid>
                <a:gridCol w="1961147">
                  <a:extLst>
                    <a:ext uri="{9D8B030D-6E8A-4147-A177-3AD203B41FA5}">
                      <a16:colId xmlns:a16="http://schemas.microsoft.com/office/drawing/2014/main" val="2798979548"/>
                    </a:ext>
                  </a:extLst>
                </a:gridCol>
                <a:gridCol w="2318085">
                  <a:extLst>
                    <a:ext uri="{9D8B030D-6E8A-4147-A177-3AD203B41FA5}">
                      <a16:colId xmlns:a16="http://schemas.microsoft.com/office/drawing/2014/main" val="487008509"/>
                    </a:ext>
                  </a:extLst>
                </a:gridCol>
                <a:gridCol w="6236368">
                  <a:extLst>
                    <a:ext uri="{9D8B030D-6E8A-4147-A177-3AD203B41FA5}">
                      <a16:colId xmlns:a16="http://schemas.microsoft.com/office/drawing/2014/main" val="99867027"/>
                    </a:ext>
                  </a:extLst>
                </a:gridCol>
              </a:tblGrid>
              <a:tr h="370840">
                <a:tc>
                  <a:txBody>
                    <a:bodyPr/>
                    <a:lstStyle/>
                    <a:p>
                      <a:r>
                        <a:rPr lang="en-US" b="1" dirty="0">
                          <a:solidFill>
                            <a:schemeClr val="bg1"/>
                          </a:solidFill>
                        </a:rPr>
                        <a:t>Purpose (rating)</a:t>
                      </a:r>
                    </a:p>
                  </a:txBody>
                  <a:tcPr>
                    <a:solidFill>
                      <a:srgbClr val="523178"/>
                    </a:solidFill>
                  </a:tcPr>
                </a:tc>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786738084"/>
                  </a:ext>
                </a:extLst>
              </a:tr>
              <a:tr h="370840">
                <a:tc>
                  <a:txBody>
                    <a:bodyPr/>
                    <a:lstStyle/>
                    <a:p>
                      <a:pPr marL="0" indent="0">
                        <a:buFont typeface="Arial" panose="020B0604020202020204" pitchFamily="34" charset="0"/>
                        <a:buNone/>
                      </a:pPr>
                      <a:r>
                        <a:rPr lang="en-US" sz="1600" dirty="0"/>
                        <a:t>HIV status (A*)</a:t>
                      </a:r>
                    </a:p>
                  </a:txBody>
                  <a:tcPr/>
                </a:tc>
                <a:tc>
                  <a:txBody>
                    <a:bodyPr/>
                    <a:lstStyle/>
                    <a:p>
                      <a:pPr marL="137160" indent="-137160">
                        <a:buFont typeface="Arial" panose="020B0604020202020204" pitchFamily="34" charset="0"/>
                        <a:buChar char="•"/>
                      </a:pPr>
                      <a:r>
                        <a:rPr lang="en-US" sz="1600" dirty="0"/>
                        <a:t>Baseline HIV-1/2 Ag/Ab combination immunoassay</a:t>
                      </a:r>
                    </a:p>
                    <a:p>
                      <a:pPr marL="137160" indent="-137160">
                        <a:buFont typeface="Arial" panose="020B0604020202020204" pitchFamily="34" charset="0"/>
                        <a:buChar char="•"/>
                      </a:pPr>
                      <a:r>
                        <a:rPr lang="en-US" sz="1600" dirty="0"/>
                        <a:t>HIV RNA assay</a:t>
                      </a:r>
                    </a:p>
                  </a:txBody>
                  <a:tcPr/>
                </a:tc>
                <a:tc>
                  <a:txBody>
                    <a:bodyPr/>
                    <a:lstStyle/>
                    <a:p>
                      <a:pPr marL="137160" indent="-137160">
                        <a:buFont typeface="Arial" panose="020B0604020202020204" pitchFamily="34" charset="0"/>
                        <a:buChar char="•"/>
                      </a:pPr>
                      <a:r>
                        <a:rPr lang="en-US" sz="1600" dirty="0"/>
                        <a:t>For same-day initiation, a rapid HIV test plus a laboratory-based test is required</a:t>
                      </a:r>
                    </a:p>
                    <a:p>
                      <a:pPr marL="137160" indent="-137160">
                        <a:buFont typeface="Arial" panose="020B0604020202020204" pitchFamily="34" charset="0"/>
                        <a:buChar char="•"/>
                      </a:pPr>
                      <a:r>
                        <a:rPr lang="en-US" sz="1600" dirty="0"/>
                        <a:t>A negative HIV test result more confidently rules out acute HIV infection, as patients may be reluctant to disclose risk behavior</a:t>
                      </a:r>
                    </a:p>
                  </a:txBody>
                  <a:tcPr/>
                </a:tc>
                <a:extLst>
                  <a:ext uri="{0D108BD9-81ED-4DB2-BD59-A6C34878D82A}">
                    <a16:rowId xmlns:a16="http://schemas.microsoft.com/office/drawing/2014/main" val="2533675910"/>
                  </a:ext>
                </a:extLst>
              </a:tr>
              <a:tr h="370840">
                <a:tc>
                  <a:txBody>
                    <a:bodyPr/>
                    <a:lstStyle/>
                    <a:p>
                      <a:pPr marL="0" indent="0">
                        <a:buFont typeface="Arial" panose="020B0604020202020204" pitchFamily="34" charset="0"/>
                        <a:buNone/>
                      </a:pPr>
                      <a:r>
                        <a:rPr lang="en-US" sz="1600" dirty="0"/>
                        <a:t>Renal function (A*)</a:t>
                      </a:r>
                    </a:p>
                  </a:txBody>
                  <a:tcPr/>
                </a:tc>
                <a:tc>
                  <a:txBody>
                    <a:bodyPr/>
                    <a:lstStyle/>
                    <a:p>
                      <a:pPr marL="0" indent="0">
                        <a:buFont typeface="Arial" panose="020B0604020202020204" pitchFamily="34" charset="0"/>
                        <a:buNone/>
                      </a:pPr>
                      <a:r>
                        <a:rPr lang="en-US" sz="1600" dirty="0"/>
                        <a:t>Serum creatinine and calculated </a:t>
                      </a:r>
                      <a:r>
                        <a:rPr lang="en-US" sz="1600" dirty="0" err="1"/>
                        <a:t>CrCl</a:t>
                      </a:r>
                      <a:endParaRPr lang="en-US" sz="1600" dirty="0"/>
                    </a:p>
                  </a:txBody>
                  <a:tcPr/>
                </a:tc>
                <a:tc>
                  <a:txBody>
                    <a:bodyPr/>
                    <a:lstStyle/>
                    <a:p>
                      <a:pPr marL="137160" indent="-137160">
                        <a:buFont typeface="Arial" panose="020B0604020202020204" pitchFamily="34" charset="0"/>
                        <a:buChar char="•"/>
                      </a:pPr>
                      <a:r>
                        <a:rPr lang="en-US" sz="1600" b="1" dirty="0"/>
                        <a:t>TDF/FTC: </a:t>
                      </a:r>
                      <a:r>
                        <a:rPr lang="en-US" sz="1600" dirty="0"/>
                        <a:t>Do not initiate or continue in patients with confirmed </a:t>
                      </a:r>
                      <a:r>
                        <a:rPr lang="en-US" sz="1600" dirty="0" err="1"/>
                        <a:t>CrCl</a:t>
                      </a:r>
                      <a:r>
                        <a:rPr lang="en-US" sz="1600" dirty="0"/>
                        <a:t> &lt;60 mL/min</a:t>
                      </a:r>
                    </a:p>
                    <a:p>
                      <a:pPr marL="137160" indent="-137160">
                        <a:buFont typeface="Arial" panose="020B0604020202020204" pitchFamily="34" charset="0"/>
                        <a:buChar char="•"/>
                      </a:pPr>
                      <a:r>
                        <a:rPr lang="en-US" sz="1600" b="1" dirty="0"/>
                        <a:t>TAF/FTC: </a:t>
                      </a:r>
                      <a:r>
                        <a:rPr lang="en-US" sz="1600" dirty="0"/>
                        <a:t>Do not initiate or continue in patients with confirmed </a:t>
                      </a:r>
                      <a:r>
                        <a:rPr lang="en-US" sz="1600" dirty="0" err="1"/>
                        <a:t>CrCl</a:t>
                      </a:r>
                      <a:r>
                        <a:rPr lang="en-US" sz="1600" dirty="0"/>
                        <a:t> &lt;30 mL/min</a:t>
                      </a:r>
                    </a:p>
                    <a:p>
                      <a:pPr marL="137160" indent="-137160">
                        <a:buFont typeface="Arial" panose="020B0604020202020204" pitchFamily="34" charset="0"/>
                        <a:buChar char="•"/>
                      </a:pPr>
                      <a:r>
                        <a:rPr lang="en-US" sz="1600" b="1" dirty="0"/>
                        <a:t>CAB LA: </a:t>
                      </a:r>
                      <a:r>
                        <a:rPr lang="en-US" sz="1600" dirty="0"/>
                        <a:t>Increase monitoring for adverse effects in patients with </a:t>
                      </a:r>
                      <a:r>
                        <a:rPr lang="en-US" sz="1600" dirty="0" err="1"/>
                        <a:t>CrCl</a:t>
                      </a:r>
                      <a:r>
                        <a:rPr lang="en-US" sz="1600" dirty="0"/>
                        <a:t> &lt;30 mL/min</a:t>
                      </a:r>
                    </a:p>
                  </a:txBody>
                  <a:tcPr/>
                </a:tc>
                <a:extLst>
                  <a:ext uri="{0D108BD9-81ED-4DB2-BD59-A6C34878D82A}">
                    <a16:rowId xmlns:a16="http://schemas.microsoft.com/office/drawing/2014/main" val="3955203041"/>
                  </a:ext>
                </a:extLst>
              </a:tr>
              <a:tr h="370840">
                <a:tc>
                  <a:txBody>
                    <a:bodyPr/>
                    <a:lstStyle/>
                    <a:p>
                      <a:pPr marL="0" indent="0">
                        <a:buFont typeface="Arial" panose="020B0604020202020204" pitchFamily="34" charset="0"/>
                        <a:buNone/>
                      </a:pPr>
                      <a:r>
                        <a:rPr lang="en-US" sz="1600" dirty="0"/>
                        <a:t>Pregnancy status (A3)</a:t>
                      </a:r>
                    </a:p>
                  </a:txBody>
                  <a:tcPr/>
                </a:tc>
                <a:tc>
                  <a:txBody>
                    <a:bodyPr/>
                    <a:lstStyle/>
                    <a:p>
                      <a:pPr marL="0" indent="0">
                        <a:buFont typeface="Arial" panose="020B0604020202020204" pitchFamily="34" charset="0"/>
                        <a:buNone/>
                      </a:pPr>
                      <a:r>
                        <a:rPr lang="en-US" sz="1600" dirty="0"/>
                        <a:t>Pregnancy test for all individuals of childbearing potential</a:t>
                      </a:r>
                    </a:p>
                  </a:txBody>
                  <a:tcPr/>
                </a:tc>
                <a:tc>
                  <a:txBody>
                    <a:bodyPr/>
                    <a:lstStyle/>
                    <a:p>
                      <a:pPr marL="137160" indent="-137160">
                        <a:buFont typeface="Arial" panose="020B0604020202020204" pitchFamily="34" charset="0"/>
                        <a:buChar char="•"/>
                      </a:pPr>
                      <a:r>
                        <a:rPr lang="en-US" sz="1600" dirty="0"/>
                        <a:t>Discuss the importance of preventing HIV during pregnancy with anyone contemplating pregnancy or who becomes pregnant while taking </a:t>
                      </a:r>
                      <a:r>
                        <a:rPr lang="en-US" sz="1600" dirty="0" err="1"/>
                        <a:t>PrEP</a:t>
                      </a:r>
                      <a:endParaRPr lang="en-US" sz="1600" dirty="0"/>
                    </a:p>
                    <a:p>
                      <a:pPr marL="137160" indent="-137160">
                        <a:buFont typeface="Arial" panose="020B0604020202020204" pitchFamily="34" charset="0"/>
                        <a:buChar char="•"/>
                      </a:pPr>
                      <a:r>
                        <a:rPr lang="en-US" sz="1600" b="1" dirty="0"/>
                        <a:t>TDF/FTC: </a:t>
                      </a:r>
                      <a:r>
                        <a:rPr lang="en-US" sz="1600" dirty="0"/>
                        <a:t>Discuss risks, benefits, and available data suggesting no increased risk of congenital anomalies</a:t>
                      </a:r>
                    </a:p>
                    <a:p>
                      <a:pPr marL="137160" indent="-137160">
                        <a:buFont typeface="Arial" panose="020B0604020202020204" pitchFamily="34" charset="0"/>
                        <a:buChar char="•"/>
                      </a:pPr>
                      <a:r>
                        <a:rPr lang="en-US" sz="1600" b="1" dirty="0"/>
                        <a:t>TAF/FTC and CAB LA:</a:t>
                      </a:r>
                      <a:r>
                        <a:rPr lang="en-US" sz="1600" dirty="0"/>
                        <a:t> Discuss the lack of data regarding safety during pregnancy</a:t>
                      </a:r>
                    </a:p>
                  </a:txBody>
                  <a:tcPr/>
                </a:tc>
                <a:extLst>
                  <a:ext uri="{0D108BD9-81ED-4DB2-BD59-A6C34878D82A}">
                    <a16:rowId xmlns:a16="http://schemas.microsoft.com/office/drawing/2014/main" val="834757460"/>
                  </a:ext>
                </a:extLst>
              </a:tr>
            </a:tbl>
          </a:graphicData>
        </a:graphic>
      </p:graphicFrame>
      <p:sp>
        <p:nvSpPr>
          <p:cNvPr id="4" name="Footer Placeholder 3">
            <a:extLst>
              <a:ext uri="{FF2B5EF4-FFF2-40B4-BE49-F238E27FC236}">
                <a16:creationId xmlns:a16="http://schemas.microsoft.com/office/drawing/2014/main" id="{48248ECF-F5E5-4616-AC15-44872C7BD16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82A17A-761B-4CA8-8543-E027D6CE1A8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F3951ED-8B37-412B-BBC1-0F8CF473056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551182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4E5F-8822-4F13-8006-1198BB081C6F}"/>
              </a:ext>
            </a:extLst>
          </p:cNvPr>
          <p:cNvSpPr>
            <a:spLocks noGrp="1"/>
          </p:cNvSpPr>
          <p:nvPr>
            <p:ph type="title"/>
          </p:nvPr>
        </p:nvSpPr>
        <p:spPr/>
        <p:txBody>
          <a:bodyPr/>
          <a:lstStyle/>
          <a:p>
            <a:r>
              <a:rPr lang="en-US" dirty="0"/>
              <a:t>Recommended Laboratory Tests for All Patients Within 1 Week Before Initiating </a:t>
            </a:r>
            <a:r>
              <a:rPr lang="en-US" dirty="0" err="1"/>
              <a:t>PrEP</a:t>
            </a:r>
            <a:r>
              <a:rPr lang="en-US" dirty="0"/>
              <a:t>,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56495980-8A0E-4A00-9631-A961636186BE}"/>
              </a:ext>
            </a:extLst>
          </p:cNvPr>
          <p:cNvGraphicFramePr>
            <a:graphicFrameLocks noGrp="1"/>
          </p:cNvGraphicFramePr>
          <p:nvPr>
            <p:ph idx="1"/>
            <p:extLst>
              <p:ext uri="{D42A27DB-BD31-4B8C-83A1-F6EECF244321}">
                <p14:modId xmlns:p14="http://schemas.microsoft.com/office/powerpoint/2010/main" val="4078482785"/>
              </p:ext>
            </p:extLst>
          </p:nvPr>
        </p:nvGraphicFramePr>
        <p:xfrm>
          <a:off x="838200" y="1825625"/>
          <a:ext cx="10515600" cy="4058920"/>
        </p:xfrm>
        <a:graphic>
          <a:graphicData uri="http://schemas.openxmlformats.org/drawingml/2006/table">
            <a:tbl>
              <a:tblPr firstRow="1" bandRow="1">
                <a:tableStyleId>{5940675A-B579-460E-94D1-54222C63F5DA}</a:tableStyleId>
              </a:tblPr>
              <a:tblGrid>
                <a:gridCol w="1961147">
                  <a:extLst>
                    <a:ext uri="{9D8B030D-6E8A-4147-A177-3AD203B41FA5}">
                      <a16:colId xmlns:a16="http://schemas.microsoft.com/office/drawing/2014/main" val="2798979548"/>
                    </a:ext>
                  </a:extLst>
                </a:gridCol>
                <a:gridCol w="2318085">
                  <a:extLst>
                    <a:ext uri="{9D8B030D-6E8A-4147-A177-3AD203B41FA5}">
                      <a16:colId xmlns:a16="http://schemas.microsoft.com/office/drawing/2014/main" val="487008509"/>
                    </a:ext>
                  </a:extLst>
                </a:gridCol>
                <a:gridCol w="6236368">
                  <a:extLst>
                    <a:ext uri="{9D8B030D-6E8A-4147-A177-3AD203B41FA5}">
                      <a16:colId xmlns:a16="http://schemas.microsoft.com/office/drawing/2014/main" val="99867027"/>
                    </a:ext>
                  </a:extLst>
                </a:gridCol>
              </a:tblGrid>
              <a:tr h="370840">
                <a:tc>
                  <a:txBody>
                    <a:bodyPr/>
                    <a:lstStyle/>
                    <a:p>
                      <a:r>
                        <a:rPr lang="en-US" b="1" dirty="0">
                          <a:solidFill>
                            <a:schemeClr val="bg1"/>
                          </a:solidFill>
                        </a:rPr>
                        <a:t>Purpose (rating)</a:t>
                      </a:r>
                    </a:p>
                  </a:txBody>
                  <a:tcPr>
                    <a:solidFill>
                      <a:srgbClr val="523178"/>
                    </a:solidFill>
                  </a:tcPr>
                </a:tc>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786738084"/>
                  </a:ext>
                </a:extLst>
              </a:tr>
              <a:tr h="370840">
                <a:tc>
                  <a:txBody>
                    <a:bodyPr/>
                    <a:lstStyle/>
                    <a:p>
                      <a:pPr marL="0" indent="0">
                        <a:buFont typeface="Arial" panose="020B0604020202020204" pitchFamily="34" charset="0"/>
                        <a:buNone/>
                      </a:pPr>
                      <a:r>
                        <a:rPr lang="en-US" sz="1600" dirty="0"/>
                        <a:t>HBV infection status (A2†)</a:t>
                      </a:r>
                    </a:p>
                  </a:txBody>
                  <a:tcPr/>
                </a:tc>
                <a:tc>
                  <a:txBody>
                    <a:bodyPr/>
                    <a:lstStyle/>
                    <a:p>
                      <a:pPr marL="0" indent="0">
                        <a:buFont typeface="Arial" panose="020B0604020202020204" pitchFamily="34" charset="0"/>
                        <a:buNone/>
                      </a:pPr>
                      <a:r>
                        <a:rPr lang="en-US" sz="1600" dirty="0"/>
                        <a:t>HBV serologies: HBsAg, anti-HBs, and anti-HBc (IgG or total)</a:t>
                      </a:r>
                    </a:p>
                  </a:txBody>
                  <a:tcPr/>
                </a:tc>
                <a:tc>
                  <a:txBody>
                    <a:bodyPr/>
                    <a:lstStyle/>
                    <a:p>
                      <a:pPr marL="137160" indent="-137160">
                        <a:buFont typeface="Arial" panose="020B0604020202020204" pitchFamily="34" charset="0"/>
                        <a:buChar char="•"/>
                      </a:pPr>
                      <a:r>
                        <a:rPr lang="en-US" sz="1600" dirty="0"/>
                        <a:t>Vaccinate nonimmune patients (A2)</a:t>
                      </a:r>
                    </a:p>
                    <a:p>
                      <a:pPr marL="137160" indent="-137160">
                        <a:buFont typeface="Arial" panose="020B0604020202020204" pitchFamily="34" charset="0"/>
                        <a:buChar char="•"/>
                      </a:pPr>
                      <a:r>
                        <a:rPr lang="en-US" sz="1600" b="1" dirty="0"/>
                        <a:t>Chronic HBV: </a:t>
                      </a:r>
                      <a:r>
                        <a:rPr lang="en-US" sz="1600" dirty="0"/>
                        <a:t>Treat and monitor HBV or refer to an HBV specialist</a:t>
                      </a:r>
                    </a:p>
                  </a:txBody>
                  <a:tcPr/>
                </a:tc>
                <a:extLst>
                  <a:ext uri="{0D108BD9-81ED-4DB2-BD59-A6C34878D82A}">
                    <a16:rowId xmlns:a16="http://schemas.microsoft.com/office/drawing/2014/main" val="2533675910"/>
                  </a:ext>
                </a:extLst>
              </a:tr>
              <a:tr h="370840">
                <a:tc>
                  <a:txBody>
                    <a:bodyPr/>
                    <a:lstStyle/>
                    <a:p>
                      <a:pPr marL="0" indent="0">
                        <a:buFont typeface="Arial" panose="020B0604020202020204" pitchFamily="34" charset="0"/>
                        <a:buNone/>
                      </a:pPr>
                      <a:r>
                        <a:rPr lang="en-US" sz="1600" dirty="0"/>
                        <a:t>Syphilis screening (A2†)</a:t>
                      </a:r>
                    </a:p>
                  </a:txBody>
                  <a:tcPr/>
                </a:tc>
                <a:tc>
                  <a:txBody>
                    <a:bodyPr/>
                    <a:lstStyle/>
                    <a:p>
                      <a:pPr marL="0" indent="0">
                        <a:buFont typeface="Arial" panose="020B0604020202020204" pitchFamily="34" charset="0"/>
                        <a:buNone/>
                      </a:pPr>
                      <a:r>
                        <a:rPr lang="en-US" sz="1600" dirty="0"/>
                        <a:t>All patients: Syphilis testing</a:t>
                      </a:r>
                    </a:p>
                  </a:txBody>
                  <a:tcPr/>
                </a:tc>
                <a:tc>
                  <a:txBody>
                    <a:bodyPr/>
                    <a:lstStyle/>
                    <a:p>
                      <a:pPr marL="0" indent="0">
                        <a:buFont typeface="Arial" panose="020B0604020202020204" pitchFamily="34" charset="0"/>
                        <a:buNone/>
                      </a:pPr>
                      <a:r>
                        <a:rPr lang="en-US" sz="1600" dirty="0"/>
                        <a:t>Screen for syphilis according to the laboratory’s testing algorithm</a:t>
                      </a:r>
                    </a:p>
                  </a:txBody>
                  <a:tcPr/>
                </a:tc>
                <a:extLst>
                  <a:ext uri="{0D108BD9-81ED-4DB2-BD59-A6C34878D82A}">
                    <a16:rowId xmlns:a16="http://schemas.microsoft.com/office/drawing/2014/main" val="3955203041"/>
                  </a:ext>
                </a:extLst>
              </a:tr>
              <a:tr h="370840">
                <a:tc>
                  <a:txBody>
                    <a:bodyPr/>
                    <a:lstStyle/>
                    <a:p>
                      <a:pPr marL="0" indent="0">
                        <a:buFont typeface="Arial" panose="020B0604020202020204" pitchFamily="34" charset="0"/>
                        <a:buNone/>
                      </a:pPr>
                      <a:r>
                        <a:rPr lang="en-US" sz="1600" dirty="0"/>
                        <a:t>Gonorrhea and chlamydia screening (A2†)</a:t>
                      </a:r>
                    </a:p>
                  </a:txBody>
                  <a:tcPr/>
                </a:tc>
                <a:tc>
                  <a:txBody>
                    <a:bodyPr/>
                    <a:lstStyle/>
                    <a:p>
                      <a:pPr marL="137160" indent="-137160">
                        <a:buFont typeface="Arial" panose="020B0604020202020204" pitchFamily="34" charset="0"/>
                        <a:buChar char="•"/>
                      </a:pPr>
                      <a:r>
                        <a:rPr lang="en-US" sz="1600" dirty="0"/>
                        <a:t>All patients, all potential exposure sites: NAAT</a:t>
                      </a:r>
                    </a:p>
                    <a:p>
                      <a:pPr marL="137160" indent="-137160">
                        <a:buFont typeface="Arial" panose="020B0604020202020204" pitchFamily="34" charset="0"/>
                        <a:buChar char="•"/>
                      </a:pPr>
                      <a:r>
                        <a:rPr lang="en-US" sz="1600" dirty="0"/>
                        <a:t>MSM and transgender women: Routine 3-site testing (genital, rectal, and pharyngeal) regardless of reported exposure sites</a:t>
                      </a:r>
                    </a:p>
                  </a:txBody>
                  <a:tcPr/>
                </a:tc>
                <a:tc>
                  <a:txBody>
                    <a:bodyPr/>
                    <a:lstStyle/>
                    <a:p>
                      <a:pPr marL="137160" indent="-137160">
                        <a:buFont typeface="Arial" panose="020B0604020202020204" pitchFamily="34" charset="0"/>
                        <a:buChar char="•"/>
                      </a:pPr>
                      <a:r>
                        <a:rPr lang="en-US" sz="1600" dirty="0"/>
                        <a:t>Detecting urethral infection: Urine specimens are preferred over urethral specimens</a:t>
                      </a:r>
                    </a:p>
                    <a:p>
                      <a:pPr marL="137160" indent="-137160">
                        <a:buFont typeface="Arial" panose="020B0604020202020204" pitchFamily="34" charset="0"/>
                        <a:buChar char="•"/>
                      </a:pPr>
                      <a:r>
                        <a:rPr lang="en-US" sz="1600" dirty="0"/>
                        <a:t>Vaginal and cervical testing: Vaginal swabs are preferred over urine-based testing</a:t>
                      </a:r>
                    </a:p>
                    <a:p>
                      <a:pPr marL="137160" indent="-137160">
                        <a:buFont typeface="Arial" panose="020B0604020202020204" pitchFamily="34" charset="0"/>
                        <a:buChar char="•"/>
                      </a:pPr>
                      <a:r>
                        <a:rPr lang="en-US" sz="1600" dirty="0"/>
                        <a:t>Transgender women with a neovagina: Data are insufficient to support a recommendation regarding urine-based testing vs. vaginal swab</a:t>
                      </a:r>
                    </a:p>
                    <a:p>
                      <a:pPr marL="137160" indent="-137160">
                        <a:buFont typeface="Arial" panose="020B0604020202020204" pitchFamily="34" charset="0"/>
                        <a:buChar char="•"/>
                      </a:pPr>
                      <a:r>
                        <a:rPr lang="en-US" sz="1600" dirty="0"/>
                        <a:t>Self-collected swabs from the pharynx, vagina, and rectum are reasonable and noninferior options for patients who may prefer them over clinician-obtained swabs</a:t>
                      </a:r>
                    </a:p>
                  </a:txBody>
                  <a:tcPr/>
                </a:tc>
                <a:extLst>
                  <a:ext uri="{0D108BD9-81ED-4DB2-BD59-A6C34878D82A}">
                    <a16:rowId xmlns:a16="http://schemas.microsoft.com/office/drawing/2014/main" val="834757460"/>
                  </a:ext>
                </a:extLst>
              </a:tr>
            </a:tbl>
          </a:graphicData>
        </a:graphic>
      </p:graphicFrame>
      <p:sp>
        <p:nvSpPr>
          <p:cNvPr id="4" name="Footer Placeholder 3">
            <a:extLst>
              <a:ext uri="{FF2B5EF4-FFF2-40B4-BE49-F238E27FC236}">
                <a16:creationId xmlns:a16="http://schemas.microsoft.com/office/drawing/2014/main" id="{48248ECF-F5E5-4616-AC15-44872C7BD16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82A17A-761B-4CA8-8543-E027D6CE1A8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F3951ED-8B37-412B-BBC1-0F8CF473056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97624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D51FC-E798-4D21-94A3-5E4B047A9A48}"/>
              </a:ext>
            </a:extLst>
          </p:cNvPr>
          <p:cNvSpPr>
            <a:spLocks noGrp="1"/>
          </p:cNvSpPr>
          <p:nvPr>
            <p:ph type="title"/>
          </p:nvPr>
        </p:nvSpPr>
        <p:spPr/>
        <p:txBody>
          <a:bodyPr/>
          <a:lstStyle/>
          <a:p>
            <a:r>
              <a:rPr lang="en-US" dirty="0"/>
              <a:t>Barriers to </a:t>
            </a:r>
            <a:r>
              <a:rPr lang="en-US" dirty="0" err="1"/>
              <a:t>PrEP</a:t>
            </a:r>
            <a:endParaRPr lang="en-US" dirty="0"/>
          </a:p>
        </p:txBody>
      </p:sp>
      <p:sp>
        <p:nvSpPr>
          <p:cNvPr id="3" name="Content Placeholder 2">
            <a:extLst>
              <a:ext uri="{FF2B5EF4-FFF2-40B4-BE49-F238E27FC236}">
                <a16:creationId xmlns:a16="http://schemas.microsoft.com/office/drawing/2014/main" id="{2E5D17EB-23D6-4DE7-84BC-E75A9A20D67C}"/>
              </a:ext>
            </a:extLst>
          </p:cNvPr>
          <p:cNvSpPr>
            <a:spLocks noGrp="1"/>
          </p:cNvSpPr>
          <p:nvPr>
            <p:ph idx="1"/>
          </p:nvPr>
        </p:nvSpPr>
        <p:spPr/>
        <p:txBody>
          <a:bodyPr>
            <a:normAutofit/>
          </a:bodyPr>
          <a:lstStyle/>
          <a:p>
            <a:r>
              <a:rPr lang="en-US" dirty="0"/>
              <a:t>Suboptimal awareness or acceptance of </a:t>
            </a:r>
            <a:r>
              <a:rPr lang="en-US" dirty="0" err="1"/>
              <a:t>PrEP</a:t>
            </a:r>
            <a:r>
              <a:rPr lang="en-US" dirty="0"/>
              <a:t> among some individuals at risk for acquiring HIV and their care providers</a:t>
            </a:r>
          </a:p>
          <a:p>
            <a:r>
              <a:rPr lang="en-US" dirty="0"/>
              <a:t>Lack of retention in </a:t>
            </a:r>
            <a:r>
              <a:rPr lang="en-US" dirty="0" err="1"/>
              <a:t>PrEP</a:t>
            </a:r>
            <a:r>
              <a:rPr lang="en-US" dirty="0"/>
              <a:t> care due to individual and structural barriers</a:t>
            </a:r>
          </a:p>
          <a:p>
            <a:r>
              <a:rPr lang="en-US" dirty="0"/>
              <a:t>Stigma, which may keep people who would benefit from </a:t>
            </a:r>
            <a:r>
              <a:rPr lang="en-US" dirty="0" err="1"/>
              <a:t>PrEP</a:t>
            </a:r>
            <a:r>
              <a:rPr lang="en-US" dirty="0"/>
              <a:t> from using it</a:t>
            </a:r>
          </a:p>
          <a:p>
            <a:r>
              <a:rPr lang="en-US" dirty="0"/>
              <a:t>Disparities in access to </a:t>
            </a:r>
            <a:r>
              <a:rPr lang="en-US" dirty="0" err="1"/>
              <a:t>PrEP</a:t>
            </a:r>
            <a:r>
              <a:rPr lang="en-US" dirty="0"/>
              <a:t> among populations at high risk of HIV acquisition, including MSM of color, transgender women, Black women, and people who inject drugs. Emerging evidence suggests that transgender MSM are also at high risk for HIV acquisition and are a population for whom </a:t>
            </a:r>
            <a:r>
              <a:rPr lang="en-US" dirty="0" err="1"/>
              <a:t>PrEP</a:t>
            </a:r>
            <a:r>
              <a:rPr lang="en-US" dirty="0"/>
              <a:t> outreach and access are needed.</a:t>
            </a:r>
          </a:p>
        </p:txBody>
      </p:sp>
      <p:sp>
        <p:nvSpPr>
          <p:cNvPr id="4" name="Footer Placeholder 3">
            <a:extLst>
              <a:ext uri="{FF2B5EF4-FFF2-40B4-BE49-F238E27FC236}">
                <a16:creationId xmlns:a16="http://schemas.microsoft.com/office/drawing/2014/main" id="{A91C26C7-DA41-4250-9E22-C32DB051687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1758E17-759C-4BE4-8BC8-7F3E4967619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1E89738-C4B3-4BF9-9A4D-CEFA2830B818}"/>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6241151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4E5F-8822-4F13-8006-1198BB081C6F}"/>
              </a:ext>
            </a:extLst>
          </p:cNvPr>
          <p:cNvSpPr>
            <a:spLocks noGrp="1"/>
          </p:cNvSpPr>
          <p:nvPr>
            <p:ph type="title"/>
          </p:nvPr>
        </p:nvSpPr>
        <p:spPr/>
        <p:txBody>
          <a:bodyPr/>
          <a:lstStyle/>
          <a:p>
            <a:r>
              <a:rPr lang="en-US" dirty="0"/>
              <a:t>Recommended Laboratory Tests for All Patients Within 1 Week Before Initiating </a:t>
            </a:r>
            <a:r>
              <a:rPr lang="en-US" dirty="0" err="1"/>
              <a:t>PrEP</a:t>
            </a:r>
            <a:r>
              <a:rPr lang="en-US" dirty="0"/>
              <a:t>,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56495980-8A0E-4A00-9631-A961636186BE}"/>
              </a:ext>
            </a:extLst>
          </p:cNvPr>
          <p:cNvGraphicFramePr>
            <a:graphicFrameLocks noGrp="1"/>
          </p:cNvGraphicFramePr>
          <p:nvPr>
            <p:ph idx="1"/>
            <p:extLst>
              <p:ext uri="{D42A27DB-BD31-4B8C-83A1-F6EECF244321}">
                <p14:modId xmlns:p14="http://schemas.microsoft.com/office/powerpoint/2010/main" val="1250408975"/>
              </p:ext>
            </p:extLst>
          </p:nvPr>
        </p:nvGraphicFramePr>
        <p:xfrm>
          <a:off x="838200" y="1825625"/>
          <a:ext cx="10515600" cy="4302760"/>
        </p:xfrm>
        <a:graphic>
          <a:graphicData uri="http://schemas.openxmlformats.org/drawingml/2006/table">
            <a:tbl>
              <a:tblPr firstRow="1" bandRow="1">
                <a:tableStyleId>{5940675A-B579-460E-94D1-54222C63F5DA}</a:tableStyleId>
              </a:tblPr>
              <a:tblGrid>
                <a:gridCol w="1961147">
                  <a:extLst>
                    <a:ext uri="{9D8B030D-6E8A-4147-A177-3AD203B41FA5}">
                      <a16:colId xmlns:a16="http://schemas.microsoft.com/office/drawing/2014/main" val="2798979548"/>
                    </a:ext>
                  </a:extLst>
                </a:gridCol>
                <a:gridCol w="2318085">
                  <a:extLst>
                    <a:ext uri="{9D8B030D-6E8A-4147-A177-3AD203B41FA5}">
                      <a16:colId xmlns:a16="http://schemas.microsoft.com/office/drawing/2014/main" val="487008509"/>
                    </a:ext>
                  </a:extLst>
                </a:gridCol>
                <a:gridCol w="6236368">
                  <a:extLst>
                    <a:ext uri="{9D8B030D-6E8A-4147-A177-3AD203B41FA5}">
                      <a16:colId xmlns:a16="http://schemas.microsoft.com/office/drawing/2014/main" val="99867027"/>
                    </a:ext>
                  </a:extLst>
                </a:gridCol>
              </a:tblGrid>
              <a:tr h="370840">
                <a:tc>
                  <a:txBody>
                    <a:bodyPr/>
                    <a:lstStyle/>
                    <a:p>
                      <a:r>
                        <a:rPr lang="en-US" b="1" dirty="0">
                          <a:solidFill>
                            <a:schemeClr val="bg1"/>
                          </a:solidFill>
                        </a:rPr>
                        <a:t>Purpose (rating)</a:t>
                      </a:r>
                    </a:p>
                  </a:txBody>
                  <a:tcPr>
                    <a:solidFill>
                      <a:srgbClr val="523178"/>
                    </a:solidFill>
                  </a:tcPr>
                </a:tc>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786738084"/>
                  </a:ext>
                </a:extLst>
              </a:tr>
              <a:tr h="370840">
                <a:tc>
                  <a:txBody>
                    <a:bodyPr/>
                    <a:lstStyle/>
                    <a:p>
                      <a:pPr marL="0" indent="0">
                        <a:buFont typeface="Arial" panose="020B0604020202020204" pitchFamily="34" charset="0"/>
                        <a:buNone/>
                      </a:pPr>
                      <a:r>
                        <a:rPr lang="en-US" dirty="0"/>
                        <a:t>HCV infection status (A3)</a:t>
                      </a:r>
                    </a:p>
                  </a:txBody>
                  <a:tcPr/>
                </a:tc>
                <a:tc>
                  <a:txBody>
                    <a:bodyPr/>
                    <a:lstStyle/>
                    <a:p>
                      <a:pPr marL="0" indent="0">
                        <a:buFont typeface="Arial" panose="020B0604020202020204" pitchFamily="34" charset="0"/>
                        <a:buNone/>
                      </a:pPr>
                      <a:r>
                        <a:rPr lang="en-US" dirty="0"/>
                        <a:t>HCV serology with reflex to RNA</a:t>
                      </a:r>
                    </a:p>
                  </a:txBody>
                  <a:tcPr/>
                </a:tc>
                <a:tc>
                  <a:txBody>
                    <a:bodyPr/>
                    <a:lstStyle/>
                    <a:p>
                      <a:pPr marL="0" indent="0">
                        <a:buFont typeface="Arial" panose="020B0604020202020204" pitchFamily="34" charset="0"/>
                        <a:buNone/>
                      </a:pPr>
                      <a:r>
                        <a:rPr lang="en-US" dirty="0"/>
                        <a:t>Inform patients with HCV about transmission risk and offer or refer for treatment </a:t>
                      </a:r>
                    </a:p>
                  </a:txBody>
                  <a:tcPr/>
                </a:tc>
                <a:extLst>
                  <a:ext uri="{0D108BD9-81ED-4DB2-BD59-A6C34878D82A}">
                    <a16:rowId xmlns:a16="http://schemas.microsoft.com/office/drawing/2014/main" val="2533675910"/>
                  </a:ext>
                </a:extLst>
              </a:tr>
              <a:tr h="370840">
                <a:tc>
                  <a:txBody>
                    <a:bodyPr/>
                    <a:lstStyle/>
                    <a:p>
                      <a:pPr marL="0" indent="0">
                        <a:buFont typeface="Arial" panose="020B0604020202020204" pitchFamily="34" charset="0"/>
                        <a:buNone/>
                      </a:pPr>
                      <a:r>
                        <a:rPr lang="en-US" dirty="0"/>
                        <a:t>HAV infection status (good practice)</a:t>
                      </a:r>
                    </a:p>
                  </a:txBody>
                  <a:tcPr/>
                </a:tc>
                <a:tc>
                  <a:txBody>
                    <a:bodyPr/>
                    <a:lstStyle/>
                    <a:p>
                      <a:pPr marL="0" indent="0">
                        <a:buFont typeface="Arial" panose="020B0604020202020204" pitchFamily="34" charset="0"/>
                        <a:buNone/>
                      </a:pPr>
                      <a:r>
                        <a:rPr lang="en-US" dirty="0"/>
                        <a:t>HAV serology for MSM and individuals at high risk for HAV infection</a:t>
                      </a:r>
                    </a:p>
                  </a:txBody>
                  <a:tcPr/>
                </a:tc>
                <a:tc>
                  <a:txBody>
                    <a:bodyPr/>
                    <a:lstStyle/>
                    <a:p>
                      <a:pPr marL="0" indent="0">
                        <a:buFont typeface="Arial" panose="020B0604020202020204" pitchFamily="34" charset="0"/>
                        <a:buNone/>
                      </a:pPr>
                      <a:r>
                        <a:rPr lang="en-US" dirty="0"/>
                        <a:t>Vaccinate nonimmune patients</a:t>
                      </a:r>
                    </a:p>
                  </a:txBody>
                  <a:tcPr/>
                </a:tc>
                <a:extLst>
                  <a:ext uri="{0D108BD9-81ED-4DB2-BD59-A6C34878D82A}">
                    <a16:rowId xmlns:a16="http://schemas.microsoft.com/office/drawing/2014/main" val="3955203041"/>
                  </a:ext>
                </a:extLst>
              </a:tr>
              <a:tr h="370840">
                <a:tc>
                  <a:txBody>
                    <a:bodyPr/>
                    <a:lstStyle/>
                    <a:p>
                      <a:pPr marL="0" indent="0">
                        <a:buFont typeface="Arial" panose="020B0604020202020204" pitchFamily="34" charset="0"/>
                        <a:buNone/>
                      </a:pPr>
                      <a:r>
                        <a:rPr lang="en-US" dirty="0"/>
                        <a:t>Hepatic function (good practice)</a:t>
                      </a:r>
                    </a:p>
                  </a:txBody>
                  <a:tcPr/>
                </a:tc>
                <a:tc>
                  <a:txBody>
                    <a:bodyPr/>
                    <a:lstStyle/>
                    <a:p>
                      <a:pPr marL="0" indent="0">
                        <a:buFont typeface="Arial" panose="020B0604020202020204" pitchFamily="34" charset="0"/>
                        <a:buNone/>
                      </a:pPr>
                      <a:r>
                        <a:rPr lang="en-US" dirty="0"/>
                        <a:t>Serum liver enzymes</a:t>
                      </a:r>
                    </a:p>
                  </a:txBody>
                  <a:tcPr/>
                </a:tc>
                <a:tc>
                  <a:txBody>
                    <a:bodyPr/>
                    <a:lstStyle/>
                    <a:p>
                      <a:pPr marL="0" indent="0">
                        <a:buFont typeface="Arial" panose="020B0604020202020204" pitchFamily="34" charset="0"/>
                        <a:buNone/>
                      </a:pPr>
                      <a:r>
                        <a:rPr lang="en-US" dirty="0"/>
                        <a:t>Increased serum liver enzymes may indicate acute or chronic viral hepatitis infection and require further evaluation</a:t>
                      </a:r>
                    </a:p>
                  </a:txBody>
                  <a:tcPr/>
                </a:tc>
                <a:extLst>
                  <a:ext uri="{0D108BD9-81ED-4DB2-BD59-A6C34878D82A}">
                    <a16:rowId xmlns:a16="http://schemas.microsoft.com/office/drawing/2014/main" val="834757460"/>
                  </a:ext>
                </a:extLst>
              </a:tr>
              <a:tr h="370840">
                <a:tc>
                  <a:txBody>
                    <a:bodyPr/>
                    <a:lstStyle/>
                    <a:p>
                      <a:pPr marL="0" indent="0">
                        <a:buFont typeface="Arial" panose="020B0604020202020204" pitchFamily="34" charset="0"/>
                        <a:buNone/>
                      </a:pPr>
                      <a:r>
                        <a:rPr lang="en-US" dirty="0"/>
                        <a:t>Assess for preexisting renal disease, proteinuria, and glycosuria (good practice)</a:t>
                      </a:r>
                    </a:p>
                  </a:txBody>
                  <a:tcPr/>
                </a:tc>
                <a:tc>
                  <a:txBody>
                    <a:bodyPr/>
                    <a:lstStyle/>
                    <a:p>
                      <a:pPr marL="0" indent="0">
                        <a:buFont typeface="Arial" panose="020B0604020202020204" pitchFamily="34" charset="0"/>
                        <a:buNone/>
                      </a:pPr>
                      <a:r>
                        <a:rPr lang="en-US" dirty="0"/>
                        <a:t>Urinalysis</a:t>
                      </a:r>
                    </a:p>
                  </a:txBody>
                  <a:tcPr/>
                </a:tc>
                <a:tc>
                  <a:txBody>
                    <a:bodyPr/>
                    <a:lstStyle/>
                    <a:p>
                      <a:pPr marL="0" indent="0">
                        <a:buFont typeface="Arial" panose="020B0604020202020204" pitchFamily="34" charset="0"/>
                        <a:buNone/>
                      </a:pPr>
                      <a:r>
                        <a:rPr lang="en-US" dirty="0"/>
                        <a:t>Only calculated </a:t>
                      </a:r>
                      <a:r>
                        <a:rPr lang="en-US" dirty="0" err="1"/>
                        <a:t>CrCl</a:t>
                      </a:r>
                      <a:r>
                        <a:rPr lang="en-US" dirty="0"/>
                        <a:t> is used to guide decisions regarding the use of TDF/FTC and TAF/FTC as </a:t>
                      </a:r>
                      <a:r>
                        <a:rPr lang="en-US" dirty="0" err="1"/>
                        <a:t>PrEP</a:t>
                      </a:r>
                      <a:r>
                        <a:rPr lang="en-US" dirty="0"/>
                        <a:t> based on renal function</a:t>
                      </a:r>
                    </a:p>
                  </a:txBody>
                  <a:tcPr/>
                </a:tc>
                <a:extLst>
                  <a:ext uri="{0D108BD9-81ED-4DB2-BD59-A6C34878D82A}">
                    <a16:rowId xmlns:a16="http://schemas.microsoft.com/office/drawing/2014/main" val="2563386133"/>
                  </a:ext>
                </a:extLst>
              </a:tr>
            </a:tbl>
          </a:graphicData>
        </a:graphic>
      </p:graphicFrame>
      <p:sp>
        <p:nvSpPr>
          <p:cNvPr id="4" name="Footer Placeholder 3">
            <a:extLst>
              <a:ext uri="{FF2B5EF4-FFF2-40B4-BE49-F238E27FC236}">
                <a16:creationId xmlns:a16="http://schemas.microsoft.com/office/drawing/2014/main" id="{48248ECF-F5E5-4616-AC15-44872C7BD16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182A17A-761B-4CA8-8543-E027D6CE1A8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F3951ED-8B37-412B-BBC1-0F8CF473056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577837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61A4-A50E-4F10-B4F8-44A4B1B4B6AC}"/>
              </a:ext>
            </a:extLst>
          </p:cNvPr>
          <p:cNvSpPr>
            <a:spLocks noGrp="1"/>
          </p:cNvSpPr>
          <p:nvPr>
            <p:ph type="title"/>
          </p:nvPr>
        </p:nvSpPr>
        <p:spPr/>
        <p:txBody>
          <a:bodyPr/>
          <a:lstStyle/>
          <a:p>
            <a:r>
              <a:rPr lang="en-US" dirty="0"/>
              <a:t>Selected Good Practice Reminders:</a:t>
            </a:r>
            <a:br>
              <a:rPr lang="en-US" dirty="0"/>
            </a:br>
            <a:r>
              <a:rPr lang="en-US" dirty="0"/>
              <a:t>Follow-Up After </a:t>
            </a:r>
            <a:r>
              <a:rPr lang="en-US" dirty="0" err="1"/>
              <a:t>PrEP</a:t>
            </a:r>
            <a:r>
              <a:rPr lang="en-US" dirty="0"/>
              <a:t> Initiation</a:t>
            </a:r>
          </a:p>
        </p:txBody>
      </p:sp>
      <p:sp>
        <p:nvSpPr>
          <p:cNvPr id="3" name="Content Placeholder 2">
            <a:extLst>
              <a:ext uri="{FF2B5EF4-FFF2-40B4-BE49-F238E27FC236}">
                <a16:creationId xmlns:a16="http://schemas.microsoft.com/office/drawing/2014/main" id="{758C269B-A116-412F-9300-9B7DED06298D}"/>
              </a:ext>
            </a:extLst>
          </p:cNvPr>
          <p:cNvSpPr>
            <a:spLocks noGrp="1"/>
          </p:cNvSpPr>
          <p:nvPr>
            <p:ph idx="1"/>
          </p:nvPr>
        </p:nvSpPr>
        <p:spPr/>
        <p:txBody>
          <a:bodyPr/>
          <a:lstStyle/>
          <a:p>
            <a:r>
              <a:rPr lang="en-US" dirty="0"/>
              <a:t>Instruct patients to notify their care provider immediately if they experience adverse effects.</a:t>
            </a:r>
          </a:p>
          <a:p>
            <a:r>
              <a:rPr lang="en-US" dirty="0"/>
              <a:t>Oral </a:t>
            </a:r>
            <a:r>
              <a:rPr lang="en-US" dirty="0" err="1"/>
              <a:t>PrEP</a:t>
            </a:r>
            <a:r>
              <a:rPr lang="en-US" dirty="0"/>
              <a:t>: Within 2 weeks, ensure that the patient has filled the </a:t>
            </a:r>
            <a:r>
              <a:rPr lang="en-US" dirty="0" err="1"/>
              <a:t>PrEP</a:t>
            </a:r>
            <a:r>
              <a:rPr lang="en-US" dirty="0"/>
              <a:t> prescription, understands how to take the medication, knows how to manage any adverse effects, and has identified and solved any problems with payment for </a:t>
            </a:r>
            <a:r>
              <a:rPr lang="en-US" dirty="0" err="1"/>
              <a:t>PrEP.</a:t>
            </a:r>
            <a:endParaRPr lang="en-US" dirty="0"/>
          </a:p>
          <a:p>
            <a:r>
              <a:rPr lang="en-US" dirty="0"/>
              <a:t>Injectable </a:t>
            </a:r>
            <a:r>
              <a:rPr lang="en-US" dirty="0" err="1"/>
              <a:t>PrEP</a:t>
            </a:r>
            <a:r>
              <a:rPr lang="en-US" dirty="0"/>
              <a:t>: Within 1 week of the first injection, assess for tolerability and injection site reactions.</a:t>
            </a:r>
          </a:p>
        </p:txBody>
      </p:sp>
      <p:sp>
        <p:nvSpPr>
          <p:cNvPr id="4" name="Footer Placeholder 3">
            <a:extLst>
              <a:ext uri="{FF2B5EF4-FFF2-40B4-BE49-F238E27FC236}">
                <a16:creationId xmlns:a16="http://schemas.microsoft.com/office/drawing/2014/main" id="{4753AF4D-C02E-4206-98E1-144CB92BD7F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37E297F-4D61-4FB6-AC93-D08F8D1FE46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2B4FCAF-9995-4CD5-A669-009059EC1F6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174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36475-0B02-4C7D-9DE4-8C9649C76E73}"/>
              </a:ext>
            </a:extLst>
          </p:cNvPr>
          <p:cNvSpPr>
            <a:spLocks noGrp="1"/>
          </p:cNvSpPr>
          <p:nvPr>
            <p:ph type="title"/>
          </p:nvPr>
        </p:nvSpPr>
        <p:spPr/>
        <p:txBody>
          <a:bodyPr/>
          <a:lstStyle/>
          <a:p>
            <a:r>
              <a:rPr lang="en-US" dirty="0"/>
              <a:t>Selected Good Practice Reminders:</a:t>
            </a:r>
            <a:br>
              <a:rPr lang="en-US" dirty="0"/>
            </a:br>
            <a:r>
              <a:rPr lang="en-US" dirty="0"/>
              <a:t>At Each </a:t>
            </a:r>
            <a:r>
              <a:rPr lang="en-US" dirty="0" err="1"/>
              <a:t>PrEP</a:t>
            </a:r>
            <a:r>
              <a:rPr lang="en-US" dirty="0"/>
              <a:t> Visit</a:t>
            </a:r>
          </a:p>
        </p:txBody>
      </p:sp>
      <p:sp>
        <p:nvSpPr>
          <p:cNvPr id="3" name="Content Placeholder 2">
            <a:extLst>
              <a:ext uri="{FF2B5EF4-FFF2-40B4-BE49-F238E27FC236}">
                <a16:creationId xmlns:a16="http://schemas.microsoft.com/office/drawing/2014/main" id="{F3E0B842-D89D-4309-9958-ED985575BFBB}"/>
              </a:ext>
            </a:extLst>
          </p:cNvPr>
          <p:cNvSpPr>
            <a:spLocks noGrp="1"/>
          </p:cNvSpPr>
          <p:nvPr>
            <p:ph idx="1"/>
          </p:nvPr>
        </p:nvSpPr>
        <p:spPr/>
        <p:txBody>
          <a:bodyPr>
            <a:normAutofit fontScale="92500"/>
          </a:bodyPr>
          <a:lstStyle/>
          <a:p>
            <a:r>
              <a:rPr lang="en-US" dirty="0"/>
              <a:t>Make every effort to avoid discontinuing </a:t>
            </a:r>
            <a:r>
              <a:rPr lang="en-US" dirty="0" err="1"/>
              <a:t>PrEP</a:t>
            </a:r>
            <a:r>
              <a:rPr lang="en-US" dirty="0"/>
              <a:t> or withholding it from a patient at risk of acquiring HIV.</a:t>
            </a:r>
          </a:p>
          <a:p>
            <a:r>
              <a:rPr lang="en-US" dirty="0"/>
              <a:t>Inquire about adverse effects and offer advice for management if needed.</a:t>
            </a:r>
          </a:p>
          <a:p>
            <a:r>
              <a:rPr lang="en-US" dirty="0"/>
              <a:t>Assess adherence, identify challenges, and discuss strategies for maintaining adherence.</a:t>
            </a:r>
          </a:p>
          <a:p>
            <a:r>
              <a:rPr lang="en-US" dirty="0"/>
              <a:t>Schedule the next visit, arrange for confirmation and reminders, and individualize ongoing care and monitoring to meet the patient’s needs; explore alternative modalities such as telehealth visits and in-home testing.</a:t>
            </a:r>
          </a:p>
          <a:p>
            <a:r>
              <a:rPr lang="en-US" dirty="0"/>
              <a:t>Offer contraception to individuals of childbearing potential who wish to avoid pregnancy while using </a:t>
            </a:r>
            <a:r>
              <a:rPr lang="en-US" dirty="0" err="1"/>
              <a:t>PrEP.</a:t>
            </a:r>
            <a:endParaRPr lang="en-US" dirty="0"/>
          </a:p>
        </p:txBody>
      </p:sp>
      <p:sp>
        <p:nvSpPr>
          <p:cNvPr id="4" name="Footer Placeholder 3">
            <a:extLst>
              <a:ext uri="{FF2B5EF4-FFF2-40B4-BE49-F238E27FC236}">
                <a16:creationId xmlns:a16="http://schemas.microsoft.com/office/drawing/2014/main" id="{14032F4D-AC0D-47C0-A727-19D1F36D05F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06EA4DB-162F-465B-90E1-A86A278280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6C2B100-A1C2-48C2-8F99-FBCDC2F86341}"/>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934205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AAF08-8FCB-4CF7-92FC-621BD34E7407}"/>
              </a:ext>
            </a:extLst>
          </p:cNvPr>
          <p:cNvSpPr>
            <a:spLocks noGrp="1"/>
          </p:cNvSpPr>
          <p:nvPr>
            <p:ph type="title"/>
          </p:nvPr>
        </p:nvSpPr>
        <p:spPr/>
        <p:txBody>
          <a:bodyPr/>
          <a:lstStyle/>
          <a:p>
            <a:r>
              <a:rPr lang="en-US" dirty="0"/>
              <a:t>Selected Good Practice Reminders:</a:t>
            </a:r>
            <a:br>
              <a:rPr lang="en-US" dirty="0"/>
            </a:br>
            <a:r>
              <a:rPr lang="en-US" dirty="0"/>
              <a:t>Risk Reduction</a:t>
            </a:r>
          </a:p>
        </p:txBody>
      </p:sp>
      <p:sp>
        <p:nvSpPr>
          <p:cNvPr id="3" name="Content Placeholder 2">
            <a:extLst>
              <a:ext uri="{FF2B5EF4-FFF2-40B4-BE49-F238E27FC236}">
                <a16:creationId xmlns:a16="http://schemas.microsoft.com/office/drawing/2014/main" id="{6B0F8458-B60B-465B-A448-E89EA8985602}"/>
              </a:ext>
            </a:extLst>
          </p:cNvPr>
          <p:cNvSpPr>
            <a:spLocks noGrp="1"/>
          </p:cNvSpPr>
          <p:nvPr>
            <p:ph idx="1"/>
          </p:nvPr>
        </p:nvSpPr>
        <p:spPr/>
        <p:txBody>
          <a:bodyPr/>
          <a:lstStyle/>
          <a:p>
            <a:r>
              <a:rPr lang="en-US" dirty="0"/>
              <a:t>At each visit, discuss risk reduction as essential to sexual health; offer female/receptive or male/</a:t>
            </a:r>
            <a:r>
              <a:rPr lang="en-US" dirty="0" err="1"/>
              <a:t>insertive</a:t>
            </a:r>
            <a:r>
              <a:rPr lang="en-US" dirty="0"/>
              <a:t> condoms.</a:t>
            </a:r>
          </a:p>
          <a:p>
            <a:r>
              <a:rPr lang="en-US" dirty="0"/>
              <a:t>For patients who inject drugs or misuse mood-altering drugs, refer for substance use treatment and mental health support as appropriate.</a:t>
            </a:r>
          </a:p>
          <a:p>
            <a:r>
              <a:rPr lang="en-US" dirty="0"/>
              <a:t>Prescribe clean syringes and needles or refer to needle-exchange programs as indicated.</a:t>
            </a:r>
          </a:p>
        </p:txBody>
      </p:sp>
      <p:sp>
        <p:nvSpPr>
          <p:cNvPr id="4" name="Footer Placeholder 3">
            <a:extLst>
              <a:ext uri="{FF2B5EF4-FFF2-40B4-BE49-F238E27FC236}">
                <a16:creationId xmlns:a16="http://schemas.microsoft.com/office/drawing/2014/main" id="{47BEF23D-7FEE-456B-A697-D854F9DF72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167325E-5379-476A-86CF-0FE602C139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A560736-73DC-4F41-A3CB-8A785C458F12}"/>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967287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9FA73-CF5C-4081-B616-28AE47DBB913}"/>
              </a:ext>
            </a:extLst>
          </p:cNvPr>
          <p:cNvSpPr>
            <a:spLocks noGrp="1"/>
          </p:cNvSpPr>
          <p:nvPr>
            <p:ph type="title"/>
          </p:nvPr>
        </p:nvSpPr>
        <p:spPr/>
        <p:txBody>
          <a:bodyPr/>
          <a:lstStyle/>
          <a:p>
            <a:r>
              <a:rPr lang="en-US" dirty="0"/>
              <a:t>Recommendations:</a:t>
            </a:r>
            <a:br>
              <a:rPr lang="en-US" dirty="0"/>
            </a:br>
            <a:r>
              <a:rPr lang="en-US" dirty="0"/>
              <a:t>Ongoing Laboratory Testing: HIV</a:t>
            </a:r>
          </a:p>
        </p:txBody>
      </p:sp>
      <p:sp>
        <p:nvSpPr>
          <p:cNvPr id="3" name="Content Placeholder 2">
            <a:extLst>
              <a:ext uri="{FF2B5EF4-FFF2-40B4-BE49-F238E27FC236}">
                <a16:creationId xmlns:a16="http://schemas.microsoft.com/office/drawing/2014/main" id="{F08347F6-C149-4A57-87EB-BFDD6B3EDED1}"/>
              </a:ext>
            </a:extLst>
          </p:cNvPr>
          <p:cNvSpPr>
            <a:spLocks noGrp="1"/>
          </p:cNvSpPr>
          <p:nvPr>
            <p:ph idx="1"/>
          </p:nvPr>
        </p:nvSpPr>
        <p:spPr/>
        <p:txBody>
          <a:bodyPr>
            <a:normAutofit fontScale="70000" lnSpcReduction="20000"/>
          </a:bodyPr>
          <a:lstStyle/>
          <a:p>
            <a:r>
              <a:rPr lang="en-US" dirty="0"/>
              <a:t>For any patient who reports an exposure to HIV that occurred in the 30 days before </a:t>
            </a:r>
            <a:r>
              <a:rPr lang="en-US" dirty="0" err="1"/>
              <a:t>PrEP</a:t>
            </a:r>
            <a:r>
              <a:rPr lang="en-US" dirty="0"/>
              <a:t> initiation, clinicians should repeat HIV testing 30 days after the patient starts </a:t>
            </a:r>
            <a:r>
              <a:rPr lang="en-US" dirty="0" err="1"/>
              <a:t>PrEP.</a:t>
            </a:r>
            <a:r>
              <a:rPr lang="en-US" dirty="0"/>
              <a:t> (A2†)</a:t>
            </a:r>
          </a:p>
          <a:p>
            <a:r>
              <a:rPr lang="en-US" dirty="0"/>
              <a:t>Clinicians should perform an FDA-approved plasma or serum HIV-1/2 Ag/Ab combination immunoassay every 3 months in patients taking oral </a:t>
            </a:r>
            <a:r>
              <a:rPr lang="en-US" dirty="0" err="1"/>
              <a:t>PrEP.</a:t>
            </a:r>
            <a:r>
              <a:rPr lang="en-US" dirty="0"/>
              <a:t> (A3)</a:t>
            </a:r>
          </a:p>
          <a:p>
            <a:r>
              <a:rPr lang="en-US" dirty="0"/>
              <a:t>Clinicians should perform an HIV-1/2 Ag/Ab combination immunoassay and HIV RNA test in patients who present with or report symptoms or signs of acute HIV infection. (A2)</a:t>
            </a:r>
          </a:p>
          <a:p>
            <a:r>
              <a:rPr lang="en-US" dirty="0"/>
              <a:t>Clinicians should perform an HIV-1/2 Ag/Ab combination immunoassay and HIV RNA test in patients who report missing </a:t>
            </a:r>
            <a:r>
              <a:rPr lang="en-US" dirty="0" err="1"/>
              <a:t>PrEP</a:t>
            </a:r>
            <a:r>
              <a:rPr lang="en-US" dirty="0"/>
              <a:t> doses during times of sexual activity and possible HIV exposure. (A3)</a:t>
            </a:r>
          </a:p>
          <a:p>
            <a:r>
              <a:rPr lang="en-US" dirty="0"/>
              <a:t>For patients receiving CAB LA, clinicians should perform an HIV-1/2 Ag/Ab combination immunoassay and HIV RNA test at every injection visit; if the patient completed an oral CAB lead-in, the clinician should perform an HIV-1/2 Ag/Ab combination immunoassay and HIV RNA test upon completion. (A2)</a:t>
            </a:r>
          </a:p>
          <a:p>
            <a:r>
              <a:rPr lang="en-US" dirty="0"/>
              <a:t>Regardless of the </a:t>
            </a:r>
            <a:r>
              <a:rPr lang="en-US" dirty="0" err="1"/>
              <a:t>PrEP</a:t>
            </a:r>
            <a:r>
              <a:rPr lang="en-US" dirty="0"/>
              <a:t> regimen used, clinicians should perform an HIV-1/2 Ag/Ab combination immunoassay and HIV RNA test whenever there has been an interruption in </a:t>
            </a:r>
            <a:r>
              <a:rPr lang="en-US" dirty="0" err="1"/>
              <a:t>PrEP</a:t>
            </a:r>
            <a:r>
              <a:rPr lang="en-US" dirty="0"/>
              <a:t> of &gt;1 week with a risk of exposure during that time off </a:t>
            </a:r>
            <a:r>
              <a:rPr lang="en-US" dirty="0" err="1"/>
              <a:t>PrEP.</a:t>
            </a:r>
            <a:r>
              <a:rPr lang="en-US" dirty="0"/>
              <a:t> (A3)</a:t>
            </a:r>
          </a:p>
        </p:txBody>
      </p:sp>
      <p:sp>
        <p:nvSpPr>
          <p:cNvPr id="4" name="Footer Placeholder 3">
            <a:extLst>
              <a:ext uri="{FF2B5EF4-FFF2-40B4-BE49-F238E27FC236}">
                <a16:creationId xmlns:a16="http://schemas.microsoft.com/office/drawing/2014/main" id="{6352EA58-885B-47D5-A546-1780E629ECB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1DD39A-355C-4514-B42E-345B69E156B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2BCE3DF-AE4C-42EA-84A6-B915E2E4A4A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903757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6BF9-7030-4014-BA4A-82CDD79B02CF}"/>
              </a:ext>
            </a:extLst>
          </p:cNvPr>
          <p:cNvSpPr>
            <a:spLocks noGrp="1"/>
          </p:cNvSpPr>
          <p:nvPr>
            <p:ph type="title"/>
          </p:nvPr>
        </p:nvSpPr>
        <p:spPr/>
        <p:txBody>
          <a:bodyPr/>
          <a:lstStyle/>
          <a:p>
            <a:r>
              <a:rPr lang="en-US" dirty="0"/>
              <a:t>Recommendations:</a:t>
            </a:r>
            <a:br>
              <a:rPr lang="en-US" dirty="0"/>
            </a:br>
            <a:r>
              <a:rPr lang="en-US" dirty="0"/>
              <a:t>Ongoing Laboratory Testing: Renal Function</a:t>
            </a:r>
          </a:p>
        </p:txBody>
      </p:sp>
      <p:sp>
        <p:nvSpPr>
          <p:cNvPr id="3" name="Content Placeholder 2">
            <a:extLst>
              <a:ext uri="{FF2B5EF4-FFF2-40B4-BE49-F238E27FC236}">
                <a16:creationId xmlns:a16="http://schemas.microsoft.com/office/drawing/2014/main" id="{6D173757-1E54-4116-A7B9-10F3952C5025}"/>
              </a:ext>
            </a:extLst>
          </p:cNvPr>
          <p:cNvSpPr>
            <a:spLocks noGrp="1"/>
          </p:cNvSpPr>
          <p:nvPr>
            <p:ph idx="1"/>
          </p:nvPr>
        </p:nvSpPr>
        <p:spPr/>
        <p:txBody>
          <a:bodyPr>
            <a:normAutofit fontScale="92500"/>
          </a:bodyPr>
          <a:lstStyle/>
          <a:p>
            <a:r>
              <a:rPr lang="en-US" dirty="0"/>
              <a:t>Clinicians should perform renal function testing (serum creatinine level and calculated </a:t>
            </a:r>
            <a:r>
              <a:rPr lang="en-US" dirty="0" err="1"/>
              <a:t>CrCl</a:t>
            </a:r>
            <a:r>
              <a:rPr lang="en-US" dirty="0"/>
              <a:t>) as in </a:t>
            </a:r>
            <a:r>
              <a:rPr lang="en-US" i="1" dirty="0"/>
              <a:t>Recommended Routine Laboratory Testing for Patients Taking </a:t>
            </a:r>
            <a:r>
              <a:rPr lang="en-US" i="1" dirty="0" err="1"/>
              <a:t>PrEP</a:t>
            </a:r>
            <a:r>
              <a:rPr lang="en-US" dirty="0" err="1"/>
              <a:t>.</a:t>
            </a:r>
            <a:endParaRPr lang="en-US" dirty="0"/>
          </a:p>
          <a:p>
            <a:r>
              <a:rPr lang="en-US" dirty="0"/>
              <a:t>Clinicians should discontinue daily TDF/FTC as </a:t>
            </a:r>
            <a:r>
              <a:rPr lang="en-US" dirty="0" err="1"/>
              <a:t>PrEP</a:t>
            </a:r>
            <a:r>
              <a:rPr lang="en-US" dirty="0"/>
              <a:t> if a patient develops a confirmed </a:t>
            </a:r>
            <a:r>
              <a:rPr lang="en-US" dirty="0" err="1"/>
              <a:t>CrCl</a:t>
            </a:r>
            <a:r>
              <a:rPr lang="en-US" dirty="0"/>
              <a:t> &lt;50 mL/min and consider alternative options; see full guideline for options for patients with reduced renal function. (A3)</a:t>
            </a:r>
          </a:p>
          <a:p>
            <a:r>
              <a:rPr lang="en-US" dirty="0"/>
              <a:t>Clinicians should discontinue TAF/FTC as </a:t>
            </a:r>
            <a:r>
              <a:rPr lang="en-US" dirty="0" err="1"/>
              <a:t>PrEP</a:t>
            </a:r>
            <a:r>
              <a:rPr lang="en-US" dirty="0"/>
              <a:t> if a patient develops a confirmed calculated </a:t>
            </a:r>
            <a:r>
              <a:rPr lang="en-US" dirty="0" err="1"/>
              <a:t>CrCl</a:t>
            </a:r>
            <a:r>
              <a:rPr lang="en-US" dirty="0"/>
              <a:t> &lt;30 mL/min. (A3)</a:t>
            </a:r>
          </a:p>
          <a:p>
            <a:r>
              <a:rPr lang="en-US" dirty="0"/>
              <a:t>Clinicians should perform urinalysis at baseline and annually to assess urine glucose and protein in patients taking tenofovir-based oral </a:t>
            </a:r>
            <a:r>
              <a:rPr lang="en-US" dirty="0" err="1"/>
              <a:t>PrEP.</a:t>
            </a:r>
            <a:r>
              <a:rPr lang="en-US" dirty="0"/>
              <a:t> (B3)</a:t>
            </a:r>
          </a:p>
        </p:txBody>
      </p:sp>
      <p:sp>
        <p:nvSpPr>
          <p:cNvPr id="4" name="Footer Placeholder 3">
            <a:extLst>
              <a:ext uri="{FF2B5EF4-FFF2-40B4-BE49-F238E27FC236}">
                <a16:creationId xmlns:a16="http://schemas.microsoft.com/office/drawing/2014/main" id="{40968CCB-455C-4C24-8C6A-627DAFC04F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44C9DAB-6338-41C6-8815-A5CA66B80E1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468520-62A4-4FB9-9E87-E330F230702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566207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C480-FCAD-4392-AB4A-33A625BA1E36}"/>
              </a:ext>
            </a:extLst>
          </p:cNvPr>
          <p:cNvSpPr>
            <a:spLocks noGrp="1"/>
          </p:cNvSpPr>
          <p:nvPr>
            <p:ph type="title"/>
          </p:nvPr>
        </p:nvSpPr>
        <p:spPr/>
        <p:txBody>
          <a:bodyPr/>
          <a:lstStyle/>
          <a:p>
            <a:r>
              <a:rPr lang="en-US" dirty="0"/>
              <a:t>Recommendations:</a:t>
            </a:r>
            <a:br>
              <a:rPr lang="en-US" dirty="0"/>
            </a:br>
            <a:r>
              <a:rPr lang="en-US" dirty="0"/>
              <a:t>Ongoing Laboratory Testing: STIs, HCV, Pregnancy</a:t>
            </a:r>
          </a:p>
        </p:txBody>
      </p:sp>
      <p:sp>
        <p:nvSpPr>
          <p:cNvPr id="3" name="Content Placeholder 2">
            <a:extLst>
              <a:ext uri="{FF2B5EF4-FFF2-40B4-BE49-F238E27FC236}">
                <a16:creationId xmlns:a16="http://schemas.microsoft.com/office/drawing/2014/main" id="{C74BB165-A7EB-4C43-B15E-1F1889397024}"/>
              </a:ext>
            </a:extLst>
          </p:cNvPr>
          <p:cNvSpPr>
            <a:spLocks noGrp="1"/>
          </p:cNvSpPr>
          <p:nvPr>
            <p:ph idx="1"/>
          </p:nvPr>
        </p:nvSpPr>
        <p:spPr/>
        <p:txBody>
          <a:bodyPr>
            <a:normAutofit fontScale="92500" lnSpcReduction="10000"/>
          </a:bodyPr>
          <a:lstStyle/>
          <a:p>
            <a:r>
              <a:rPr lang="en-US" dirty="0"/>
              <a:t>At every visit, a care team member should assess patients for signs and symptoms of STIs, including syphilis and gonococcal and chlamydial infections, as part of a sexual history, perform testing as indicated, and treat STIs empirically based on symptoms while test results are pending. (A2†)</a:t>
            </a:r>
          </a:p>
          <a:p>
            <a:r>
              <a:rPr lang="en-US" dirty="0"/>
              <a:t>Clinicians should perform routine STI screening as in </a:t>
            </a:r>
            <a:r>
              <a:rPr lang="en-US" i="1" dirty="0"/>
              <a:t>Recommended Routine Laboratory Testing for Patients Taking </a:t>
            </a:r>
            <a:r>
              <a:rPr lang="en-US" i="1" dirty="0" err="1"/>
              <a:t>PrEP</a:t>
            </a:r>
            <a:r>
              <a:rPr lang="en-US" dirty="0" err="1"/>
              <a:t>.</a:t>
            </a:r>
            <a:endParaRPr lang="en-US" dirty="0"/>
          </a:p>
          <a:p>
            <a:r>
              <a:rPr lang="en-US" dirty="0"/>
              <a:t>Clinicians should perform HCV testing at least annually for at-risk patients. (A3)</a:t>
            </a:r>
          </a:p>
          <a:p>
            <a:r>
              <a:rPr lang="en-US" dirty="0"/>
              <a:t>At every visit, clinicians should assess for the possibility of pregnancy in individuals of childbearing potential. (A3)</a:t>
            </a:r>
          </a:p>
        </p:txBody>
      </p:sp>
      <p:sp>
        <p:nvSpPr>
          <p:cNvPr id="4" name="Footer Placeholder 3">
            <a:extLst>
              <a:ext uri="{FF2B5EF4-FFF2-40B4-BE49-F238E27FC236}">
                <a16:creationId xmlns:a16="http://schemas.microsoft.com/office/drawing/2014/main" id="{FD3A28EF-F56C-46EF-857E-10305D313BA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CBC2074-5F1A-46F6-9C9A-786BBA0CF5E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618C7BF-5B4A-40D8-9318-C2C5D02A473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818246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FA27-8913-47F5-8005-70A4CAF679C3}"/>
              </a:ext>
            </a:extLst>
          </p:cNvPr>
          <p:cNvSpPr>
            <a:spLocks noGrp="1"/>
          </p:cNvSpPr>
          <p:nvPr>
            <p:ph type="title"/>
          </p:nvPr>
        </p:nvSpPr>
        <p:spPr>
          <a:xfrm>
            <a:off x="838200" y="136525"/>
            <a:ext cx="10515600" cy="1325563"/>
          </a:xfrm>
        </p:spPr>
        <p:txBody>
          <a:bodyPr/>
          <a:lstStyle/>
          <a:p>
            <a:r>
              <a:rPr lang="en-US" dirty="0"/>
              <a:t>Recommended Routine Laboratory Testing for Patients Taking </a:t>
            </a:r>
            <a:r>
              <a:rPr lang="en-US" dirty="0" err="1"/>
              <a:t>PrEP</a:t>
            </a:r>
            <a:endParaRPr lang="en-US" dirty="0"/>
          </a:p>
        </p:txBody>
      </p:sp>
      <p:graphicFrame>
        <p:nvGraphicFramePr>
          <p:cNvPr id="7" name="Content Placeholder 6">
            <a:extLst>
              <a:ext uri="{FF2B5EF4-FFF2-40B4-BE49-F238E27FC236}">
                <a16:creationId xmlns:a16="http://schemas.microsoft.com/office/drawing/2014/main" id="{5F32D3AE-94EA-451D-A8DE-0827AC281EB0}"/>
              </a:ext>
            </a:extLst>
          </p:cNvPr>
          <p:cNvGraphicFramePr>
            <a:graphicFrameLocks noGrp="1"/>
          </p:cNvGraphicFramePr>
          <p:nvPr>
            <p:ph idx="1"/>
            <p:extLst>
              <p:ext uri="{D42A27DB-BD31-4B8C-83A1-F6EECF244321}">
                <p14:modId xmlns:p14="http://schemas.microsoft.com/office/powerpoint/2010/main" val="3189985360"/>
              </p:ext>
            </p:extLst>
          </p:nvPr>
        </p:nvGraphicFramePr>
        <p:xfrm>
          <a:off x="208546" y="1631950"/>
          <a:ext cx="11774908" cy="4724400"/>
        </p:xfrm>
        <a:graphic>
          <a:graphicData uri="http://schemas.openxmlformats.org/drawingml/2006/table">
            <a:tbl>
              <a:tblPr firstRow="1" bandRow="1">
                <a:tableStyleId>{5940675A-B579-460E-94D1-54222C63F5DA}</a:tableStyleId>
              </a:tblPr>
              <a:tblGrid>
                <a:gridCol w="1756612">
                  <a:extLst>
                    <a:ext uri="{9D8B030D-6E8A-4147-A177-3AD203B41FA5}">
                      <a16:colId xmlns:a16="http://schemas.microsoft.com/office/drawing/2014/main" val="177805575"/>
                    </a:ext>
                  </a:extLst>
                </a:gridCol>
                <a:gridCol w="3168316">
                  <a:extLst>
                    <a:ext uri="{9D8B030D-6E8A-4147-A177-3AD203B41FA5}">
                      <a16:colId xmlns:a16="http://schemas.microsoft.com/office/drawing/2014/main" val="2023627447"/>
                    </a:ext>
                  </a:extLst>
                </a:gridCol>
                <a:gridCol w="3906253">
                  <a:extLst>
                    <a:ext uri="{9D8B030D-6E8A-4147-A177-3AD203B41FA5}">
                      <a16:colId xmlns:a16="http://schemas.microsoft.com/office/drawing/2014/main" val="1215994580"/>
                    </a:ext>
                  </a:extLst>
                </a:gridCol>
                <a:gridCol w="2943727">
                  <a:extLst>
                    <a:ext uri="{9D8B030D-6E8A-4147-A177-3AD203B41FA5}">
                      <a16:colId xmlns:a16="http://schemas.microsoft.com/office/drawing/2014/main" val="1813283668"/>
                    </a:ext>
                  </a:extLst>
                </a:gridCol>
              </a:tblGrid>
              <a:tr h="227764">
                <a:tc rowSpan="2">
                  <a:txBody>
                    <a:bodyPr/>
                    <a:lstStyle/>
                    <a:p>
                      <a:r>
                        <a:rPr lang="en-US" sz="1400" b="1" dirty="0">
                          <a:solidFill>
                            <a:schemeClr val="bg1"/>
                          </a:solidFill>
                        </a:rPr>
                        <a:t>Test</a:t>
                      </a:r>
                    </a:p>
                  </a:txBody>
                  <a:tcPr anchor="b">
                    <a:solidFill>
                      <a:srgbClr val="523178"/>
                    </a:solidFill>
                  </a:tcPr>
                </a:tc>
                <a:tc gridSpan="3">
                  <a:txBody>
                    <a:bodyPr/>
                    <a:lstStyle/>
                    <a:p>
                      <a:pPr algn="ctr"/>
                      <a:r>
                        <a:rPr lang="en-US" sz="1400" b="1" dirty="0">
                          <a:solidFill>
                            <a:schemeClr val="bg1"/>
                          </a:solidFill>
                        </a:rPr>
                        <a:t>Laboratory Testing Indications</a:t>
                      </a:r>
                    </a:p>
                  </a:txBody>
                  <a:tcPr>
                    <a:solidFill>
                      <a:srgbClr val="523178"/>
                    </a:solidFill>
                  </a:tcPr>
                </a:tc>
                <a:tc hMerge="1">
                  <a:txBody>
                    <a:bodyPr/>
                    <a:lstStyle/>
                    <a:p>
                      <a:r>
                        <a:rPr lang="en-US" b="1" dirty="0">
                          <a:solidFill>
                            <a:schemeClr val="bg1"/>
                          </a:solidFill>
                        </a:rPr>
                        <a:t>Header</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3421003979"/>
                  </a:ext>
                </a:extLst>
              </a:tr>
              <a:tr h="203701">
                <a:tc vMerge="1">
                  <a:txBody>
                    <a:bodyPr/>
                    <a:lstStyle/>
                    <a:p>
                      <a:endParaRPr lang="en-US" b="1" dirty="0">
                        <a:solidFill>
                          <a:schemeClr val="bg1"/>
                        </a:solidFill>
                      </a:endParaRPr>
                    </a:p>
                  </a:txBody>
                  <a:tcPr>
                    <a:solidFill>
                      <a:srgbClr val="523178"/>
                    </a:solidFill>
                  </a:tcPr>
                </a:tc>
                <a:tc>
                  <a:txBody>
                    <a:bodyPr/>
                    <a:lstStyle/>
                    <a:p>
                      <a:pPr algn="ctr"/>
                      <a:r>
                        <a:rPr lang="en-US" sz="1400" b="1" dirty="0">
                          <a:solidFill>
                            <a:schemeClr val="bg1"/>
                          </a:solidFill>
                        </a:rPr>
                        <a:t>All </a:t>
                      </a:r>
                      <a:r>
                        <a:rPr lang="en-US" sz="1400" b="1" dirty="0" err="1">
                          <a:solidFill>
                            <a:schemeClr val="bg1"/>
                          </a:solidFill>
                        </a:rPr>
                        <a:t>PrEP</a:t>
                      </a:r>
                      <a:r>
                        <a:rPr lang="en-US" sz="1400" b="1" dirty="0">
                          <a:solidFill>
                            <a:schemeClr val="bg1"/>
                          </a:solidFill>
                        </a:rPr>
                        <a:t> Regimens</a:t>
                      </a:r>
                    </a:p>
                  </a:txBody>
                  <a:tcPr>
                    <a:solidFill>
                      <a:srgbClr val="523178"/>
                    </a:solidFill>
                  </a:tcPr>
                </a:tc>
                <a:tc>
                  <a:txBody>
                    <a:bodyPr/>
                    <a:lstStyle/>
                    <a:p>
                      <a:pPr algn="ctr"/>
                      <a:r>
                        <a:rPr lang="en-US" sz="1400" b="1" dirty="0">
                          <a:solidFill>
                            <a:schemeClr val="bg1"/>
                          </a:solidFill>
                        </a:rPr>
                        <a:t>Oral </a:t>
                      </a:r>
                      <a:r>
                        <a:rPr lang="en-US" sz="1400" b="1" dirty="0" err="1">
                          <a:solidFill>
                            <a:schemeClr val="bg1"/>
                          </a:solidFill>
                        </a:rPr>
                        <a:t>PrEP</a:t>
                      </a:r>
                      <a:r>
                        <a:rPr lang="en-US" sz="1400" b="1" dirty="0">
                          <a:solidFill>
                            <a:schemeClr val="bg1"/>
                          </a:solidFill>
                        </a:rPr>
                        <a:t> With TDF/FTC or TAF/FTC</a:t>
                      </a:r>
                    </a:p>
                  </a:txBody>
                  <a:tcPr>
                    <a:solidFill>
                      <a:srgbClr val="523178"/>
                    </a:solidFill>
                  </a:tcPr>
                </a:tc>
                <a:tc>
                  <a:txBody>
                    <a:bodyPr/>
                    <a:lstStyle/>
                    <a:p>
                      <a:pPr algn="ctr"/>
                      <a:r>
                        <a:rPr lang="en-US" sz="1400" b="1" dirty="0">
                          <a:solidFill>
                            <a:schemeClr val="bg1"/>
                          </a:solidFill>
                        </a:rPr>
                        <a:t>Injectable </a:t>
                      </a:r>
                      <a:r>
                        <a:rPr lang="en-US" sz="1400" b="1" dirty="0" err="1">
                          <a:solidFill>
                            <a:schemeClr val="bg1"/>
                          </a:solidFill>
                        </a:rPr>
                        <a:t>PrEP</a:t>
                      </a:r>
                      <a:r>
                        <a:rPr lang="en-US" sz="1400" b="1" dirty="0">
                          <a:solidFill>
                            <a:schemeClr val="bg1"/>
                          </a:solidFill>
                        </a:rPr>
                        <a:t> With CAB/LA</a:t>
                      </a:r>
                    </a:p>
                  </a:txBody>
                  <a:tcPr>
                    <a:solidFill>
                      <a:srgbClr val="523178"/>
                    </a:solidFill>
                  </a:tcPr>
                </a:tc>
                <a:extLst>
                  <a:ext uri="{0D108BD9-81ED-4DB2-BD59-A6C34878D82A}">
                    <a16:rowId xmlns:a16="http://schemas.microsoft.com/office/drawing/2014/main" val="235728407"/>
                  </a:ext>
                </a:extLst>
              </a:tr>
              <a:tr h="370840">
                <a:tc>
                  <a:txBody>
                    <a:bodyPr/>
                    <a:lstStyle/>
                    <a:p>
                      <a:pPr marL="0" indent="0">
                        <a:buFont typeface="Arial" panose="020B0604020202020204" pitchFamily="34" charset="0"/>
                        <a:buNone/>
                      </a:pPr>
                      <a:r>
                        <a:rPr lang="de-DE" sz="1400" dirty="0"/>
                        <a:t>HIV-1/2 Ag/Ab combination immunoassay</a:t>
                      </a:r>
                      <a:endParaRPr lang="en-US" sz="1400" dirty="0"/>
                    </a:p>
                  </a:txBody>
                  <a:tcPr/>
                </a:tc>
                <a:tc>
                  <a:txBody>
                    <a:bodyPr/>
                    <a:lstStyle/>
                    <a:p>
                      <a:pPr marL="137160" indent="-137160">
                        <a:buFont typeface="Arial" panose="020B0604020202020204" pitchFamily="34" charset="0"/>
                        <a:buChar char="•"/>
                      </a:pPr>
                      <a:r>
                        <a:rPr lang="en-US" sz="1400" dirty="0"/>
                        <a:t>When a patient has symptoms of acute HIV infection (A2)</a:t>
                      </a:r>
                    </a:p>
                    <a:p>
                      <a:pPr marL="137160" indent="-137160">
                        <a:buFont typeface="Arial" panose="020B0604020202020204" pitchFamily="34" charset="0"/>
                        <a:buChar char="•"/>
                      </a:pPr>
                      <a:r>
                        <a:rPr lang="en-US" sz="1400" dirty="0"/>
                        <a:t>1 month after </a:t>
                      </a:r>
                      <a:r>
                        <a:rPr lang="en-US" sz="1400" dirty="0" err="1"/>
                        <a:t>PrEP</a:t>
                      </a:r>
                      <a:r>
                        <a:rPr lang="en-US" sz="1400" dirty="0"/>
                        <a:t> initiation if an HIV exposure occurred ≤1 month before the start of </a:t>
                      </a:r>
                      <a:r>
                        <a:rPr lang="en-US" sz="1400" dirty="0" err="1"/>
                        <a:t>PrEP</a:t>
                      </a:r>
                      <a:r>
                        <a:rPr lang="en-US" sz="1400" dirty="0"/>
                        <a:t> (A2†)</a:t>
                      </a:r>
                    </a:p>
                  </a:txBody>
                  <a:tcPr/>
                </a:tc>
                <a:tc>
                  <a:txBody>
                    <a:bodyPr/>
                    <a:lstStyle/>
                    <a:p>
                      <a:pPr marL="137160" indent="-137160">
                        <a:buFont typeface="Arial" panose="020B0604020202020204" pitchFamily="34" charset="0"/>
                        <a:buChar char="•"/>
                      </a:pPr>
                      <a:r>
                        <a:rPr lang="en-US" sz="1400" dirty="0"/>
                        <a:t>Every 3 months (A3)</a:t>
                      </a:r>
                    </a:p>
                    <a:p>
                      <a:pPr marL="137160" indent="-137160">
                        <a:buFont typeface="Arial" panose="020B0604020202020204" pitchFamily="34" charset="0"/>
                        <a:buChar char="•"/>
                      </a:pPr>
                      <a:r>
                        <a:rPr lang="en-US" sz="1400" dirty="0"/>
                        <a:t>When </a:t>
                      </a:r>
                      <a:r>
                        <a:rPr lang="en-US" sz="1400" dirty="0" err="1"/>
                        <a:t>PrEP</a:t>
                      </a:r>
                      <a:r>
                        <a:rPr lang="en-US" sz="1400" dirty="0"/>
                        <a:t> has been interrupted for &gt;1 week in the past month and a potential exposure occurred (A3)</a:t>
                      </a:r>
                    </a:p>
                    <a:p>
                      <a:pPr marL="137160" indent="-137160">
                        <a:buFont typeface="Arial" panose="020B0604020202020204" pitchFamily="34" charset="0"/>
                        <a:buChar char="•"/>
                      </a:pPr>
                      <a:r>
                        <a:rPr lang="en-US" sz="1400" dirty="0"/>
                        <a:t>When a patient reports missing </a:t>
                      </a:r>
                      <a:r>
                        <a:rPr lang="en-US" sz="1400" dirty="0" err="1"/>
                        <a:t>PrEP</a:t>
                      </a:r>
                      <a:r>
                        <a:rPr lang="en-US" sz="1400" dirty="0"/>
                        <a:t> doses during times of sexual activity and possible HIV exposure (A3)</a:t>
                      </a:r>
                    </a:p>
                  </a:txBody>
                  <a:tcPr/>
                </a:tc>
                <a:tc>
                  <a:txBody>
                    <a:bodyPr/>
                    <a:lstStyle/>
                    <a:p>
                      <a:pPr marL="137160" indent="-137160">
                        <a:buFont typeface="Arial" panose="020B0604020202020204" pitchFamily="34" charset="0"/>
                        <a:buChar char="•"/>
                      </a:pPr>
                      <a:r>
                        <a:rPr lang="en-US" sz="1400" dirty="0"/>
                        <a:t>At the end of the oral CAB lead-in (if used) (A2)</a:t>
                      </a:r>
                    </a:p>
                    <a:p>
                      <a:pPr marL="137160" indent="-137160">
                        <a:buFont typeface="Arial" panose="020B0604020202020204" pitchFamily="34" charset="0"/>
                        <a:buChar char="•"/>
                      </a:pPr>
                      <a:r>
                        <a:rPr lang="en-US" sz="1400" dirty="0"/>
                        <a:t>Every injection visit (A2)</a:t>
                      </a:r>
                    </a:p>
                  </a:txBody>
                  <a:tcPr/>
                </a:tc>
                <a:extLst>
                  <a:ext uri="{0D108BD9-81ED-4DB2-BD59-A6C34878D82A}">
                    <a16:rowId xmlns:a16="http://schemas.microsoft.com/office/drawing/2014/main" val="3605904717"/>
                  </a:ext>
                </a:extLst>
              </a:tr>
              <a:tr h="370840">
                <a:tc>
                  <a:txBody>
                    <a:bodyPr/>
                    <a:lstStyle/>
                    <a:p>
                      <a:pPr marL="0" indent="0">
                        <a:buFont typeface="Arial" panose="020B0604020202020204" pitchFamily="34" charset="0"/>
                        <a:buNone/>
                      </a:pPr>
                      <a:r>
                        <a:rPr lang="en-US" sz="1400" dirty="0"/>
                        <a:t>HIV RNA assay</a:t>
                      </a:r>
                    </a:p>
                  </a:txBody>
                  <a:tcPr/>
                </a:tc>
                <a:tc>
                  <a:txBody>
                    <a:bodyPr/>
                    <a:lstStyle/>
                    <a:p>
                      <a:pPr marL="0" indent="0">
                        <a:buFont typeface="Arial" panose="020B0604020202020204" pitchFamily="34" charset="0"/>
                        <a:buNone/>
                      </a:pPr>
                      <a:r>
                        <a:rPr lang="en-US" sz="1400" dirty="0"/>
                        <a:t>When a patient has symptoms of acute HIV (A2)</a:t>
                      </a:r>
                    </a:p>
                  </a:txBody>
                  <a:tcPr/>
                </a:tc>
                <a:tc>
                  <a:txBody>
                    <a:bodyPr/>
                    <a:lstStyle/>
                    <a:p>
                      <a:pPr marL="137160" indent="-137160">
                        <a:buFont typeface="Arial" panose="020B0604020202020204" pitchFamily="34" charset="0"/>
                        <a:buChar char="•"/>
                      </a:pPr>
                      <a:r>
                        <a:rPr lang="en-US" sz="1400" dirty="0"/>
                        <a:t>When </a:t>
                      </a:r>
                      <a:r>
                        <a:rPr lang="en-US" sz="1400" dirty="0" err="1"/>
                        <a:t>PrEP</a:t>
                      </a:r>
                      <a:r>
                        <a:rPr lang="en-US" sz="1400" dirty="0"/>
                        <a:t> has been interrupted for &gt;1 week in the past month and a potential exposure occurred (A3)</a:t>
                      </a:r>
                    </a:p>
                    <a:p>
                      <a:pPr marL="137160" indent="-137160">
                        <a:buFont typeface="Arial" panose="020B0604020202020204" pitchFamily="34" charset="0"/>
                        <a:buChar char="•"/>
                      </a:pPr>
                      <a:r>
                        <a:rPr lang="en-US" sz="1400" dirty="0"/>
                        <a:t>When a patient reports missing </a:t>
                      </a:r>
                      <a:r>
                        <a:rPr lang="en-US" sz="1400" dirty="0" err="1"/>
                        <a:t>PrEP</a:t>
                      </a:r>
                      <a:r>
                        <a:rPr lang="en-US" sz="1400" dirty="0"/>
                        <a:t> doses during times of sexual activity and possible HIV exposure (A2)</a:t>
                      </a:r>
                    </a:p>
                  </a:txBody>
                  <a:tcPr/>
                </a:tc>
                <a:tc>
                  <a:txBody>
                    <a:bodyPr/>
                    <a:lstStyle/>
                    <a:p>
                      <a:pPr marL="137160" indent="-137160">
                        <a:buFont typeface="Arial" panose="020B0604020202020204" pitchFamily="34" charset="0"/>
                        <a:buChar char="•"/>
                      </a:pPr>
                      <a:r>
                        <a:rPr lang="en-US" sz="1400" dirty="0"/>
                        <a:t>At the end of the oral CAB lead-in, if implemented (A2)</a:t>
                      </a:r>
                    </a:p>
                    <a:p>
                      <a:pPr marL="137160" indent="-137160">
                        <a:buFont typeface="Arial" panose="020B0604020202020204" pitchFamily="34" charset="0"/>
                        <a:buChar char="•"/>
                      </a:pPr>
                      <a:r>
                        <a:rPr lang="en-US" sz="1400" dirty="0"/>
                        <a:t>At every injection visit (A2)</a:t>
                      </a:r>
                    </a:p>
                  </a:txBody>
                  <a:tcPr/>
                </a:tc>
                <a:extLst>
                  <a:ext uri="{0D108BD9-81ED-4DB2-BD59-A6C34878D82A}">
                    <a16:rowId xmlns:a16="http://schemas.microsoft.com/office/drawing/2014/main" val="3074776062"/>
                  </a:ext>
                </a:extLst>
              </a:tr>
              <a:tr h="370840">
                <a:tc>
                  <a:txBody>
                    <a:bodyPr/>
                    <a:lstStyle/>
                    <a:p>
                      <a:pPr marL="0" indent="0">
                        <a:buFont typeface="Arial" panose="020B0604020202020204" pitchFamily="34" charset="0"/>
                        <a:buNone/>
                      </a:pPr>
                      <a:r>
                        <a:rPr lang="en-US" sz="1400" dirty="0"/>
                        <a:t>Serum creatinine and calculated </a:t>
                      </a:r>
                      <a:r>
                        <a:rPr lang="en-US" sz="1400" dirty="0" err="1"/>
                        <a:t>CrCl</a:t>
                      </a:r>
                      <a:endParaRPr lang="en-US" sz="1400" dirty="0"/>
                    </a:p>
                  </a:txBody>
                  <a:tcPr/>
                </a:tc>
                <a:tc>
                  <a:txBody>
                    <a:bodyPr/>
                    <a:lstStyle/>
                    <a:p>
                      <a:pPr marL="0" indent="0" algn="ctr">
                        <a:buFont typeface="Arial" panose="020B0604020202020204" pitchFamily="34" charset="0"/>
                        <a:buNone/>
                      </a:pPr>
                      <a:r>
                        <a:rPr lang="en-US" sz="1400" dirty="0"/>
                        <a:t>--</a:t>
                      </a:r>
                    </a:p>
                  </a:txBody>
                  <a:tcPr/>
                </a:tc>
                <a:tc>
                  <a:txBody>
                    <a:bodyPr/>
                    <a:lstStyle/>
                    <a:p>
                      <a:pPr marL="137160" indent="-137160">
                        <a:buFont typeface="Arial" panose="020B0604020202020204" pitchFamily="34" charset="0"/>
                        <a:buChar char="•"/>
                      </a:pPr>
                      <a:r>
                        <a:rPr lang="en-US" sz="1400" dirty="0"/>
                        <a:t>3 months after oral </a:t>
                      </a:r>
                      <a:r>
                        <a:rPr lang="en-US" sz="1400" dirty="0" err="1"/>
                        <a:t>PrEP</a:t>
                      </a:r>
                      <a:r>
                        <a:rPr lang="en-US" sz="1400" dirty="0"/>
                        <a:t> initiation (B3)</a:t>
                      </a:r>
                    </a:p>
                    <a:p>
                      <a:pPr marL="137160" indent="-137160">
                        <a:buFont typeface="Arial" panose="020B0604020202020204" pitchFamily="34" charset="0"/>
                        <a:buChar char="•"/>
                      </a:pPr>
                      <a:r>
                        <a:rPr lang="en-US" sz="1400" dirty="0"/>
                        <a:t>Every 6 months thereafter (A3)</a:t>
                      </a:r>
                    </a:p>
                    <a:p>
                      <a:pPr marL="137160" indent="-137160">
                        <a:buFont typeface="Arial" panose="020B0604020202020204" pitchFamily="34" charset="0"/>
                        <a:buChar char="•"/>
                      </a:pPr>
                      <a:r>
                        <a:rPr lang="en-US" sz="1400" dirty="0"/>
                        <a:t>Consider more frequent screening in those at high risk, e.g., &gt;40 years old, other comorbidities (A3)</a:t>
                      </a:r>
                    </a:p>
                  </a:txBody>
                  <a:tcPr/>
                </a:tc>
                <a:tc>
                  <a:txBody>
                    <a:bodyPr/>
                    <a:lstStyle/>
                    <a:p>
                      <a:pPr marL="0" indent="0">
                        <a:buFont typeface="Arial" panose="020B0604020202020204" pitchFamily="34" charset="0"/>
                        <a:buNone/>
                      </a:pPr>
                      <a:r>
                        <a:rPr lang="en-US" sz="1400" dirty="0"/>
                        <a:t>At least annually (A3)</a:t>
                      </a:r>
                    </a:p>
                  </a:txBody>
                  <a:tcPr/>
                </a:tc>
                <a:extLst>
                  <a:ext uri="{0D108BD9-81ED-4DB2-BD59-A6C34878D82A}">
                    <a16:rowId xmlns:a16="http://schemas.microsoft.com/office/drawing/2014/main" val="1322909965"/>
                  </a:ext>
                </a:extLst>
              </a:tr>
            </a:tbl>
          </a:graphicData>
        </a:graphic>
      </p:graphicFrame>
      <p:sp>
        <p:nvSpPr>
          <p:cNvPr id="4" name="Footer Placeholder 3">
            <a:extLst>
              <a:ext uri="{FF2B5EF4-FFF2-40B4-BE49-F238E27FC236}">
                <a16:creationId xmlns:a16="http://schemas.microsoft.com/office/drawing/2014/main" id="{FEEDF729-1EBF-47D2-BCC3-1116C10A4E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51D9D19-9884-4761-9270-399F8F29100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61BAF17-E1B4-435E-ADA1-2E9C0D38B99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569291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FA27-8913-47F5-8005-70A4CAF679C3}"/>
              </a:ext>
            </a:extLst>
          </p:cNvPr>
          <p:cNvSpPr>
            <a:spLocks noGrp="1"/>
          </p:cNvSpPr>
          <p:nvPr>
            <p:ph type="title"/>
          </p:nvPr>
        </p:nvSpPr>
        <p:spPr>
          <a:xfrm>
            <a:off x="838200" y="82867"/>
            <a:ext cx="10515600" cy="1325563"/>
          </a:xfrm>
        </p:spPr>
        <p:txBody>
          <a:bodyPr/>
          <a:lstStyle/>
          <a:p>
            <a:r>
              <a:rPr lang="en-US" dirty="0"/>
              <a:t>Recommended Routine Laboratory Testing for Patients Taking </a:t>
            </a:r>
            <a:r>
              <a:rPr lang="en-US" dirty="0" err="1"/>
              <a:t>PrEP</a:t>
            </a:r>
            <a:r>
              <a:rPr lang="en-US" dirty="0"/>
              <a:t>, </a:t>
            </a:r>
            <a:r>
              <a:rPr lang="en-US" sz="2400" i="1" dirty="0"/>
              <a:t>continue</a:t>
            </a:r>
            <a:endParaRPr lang="en-US" i="1" dirty="0"/>
          </a:p>
        </p:txBody>
      </p:sp>
      <p:graphicFrame>
        <p:nvGraphicFramePr>
          <p:cNvPr id="7" name="Content Placeholder 6">
            <a:extLst>
              <a:ext uri="{FF2B5EF4-FFF2-40B4-BE49-F238E27FC236}">
                <a16:creationId xmlns:a16="http://schemas.microsoft.com/office/drawing/2014/main" id="{5F32D3AE-94EA-451D-A8DE-0827AC281EB0}"/>
              </a:ext>
            </a:extLst>
          </p:cNvPr>
          <p:cNvGraphicFramePr>
            <a:graphicFrameLocks noGrp="1"/>
          </p:cNvGraphicFramePr>
          <p:nvPr>
            <p:ph idx="1"/>
            <p:extLst>
              <p:ext uri="{D42A27DB-BD31-4B8C-83A1-F6EECF244321}">
                <p14:modId xmlns:p14="http://schemas.microsoft.com/office/powerpoint/2010/main" val="2092186322"/>
              </p:ext>
            </p:extLst>
          </p:nvPr>
        </p:nvGraphicFramePr>
        <p:xfrm>
          <a:off x="304799" y="1408430"/>
          <a:ext cx="11774908" cy="4947920"/>
        </p:xfrm>
        <a:graphic>
          <a:graphicData uri="http://schemas.openxmlformats.org/drawingml/2006/table">
            <a:tbl>
              <a:tblPr firstRow="1" bandRow="1">
                <a:tableStyleId>{5940675A-B579-460E-94D1-54222C63F5DA}</a:tableStyleId>
              </a:tblPr>
              <a:tblGrid>
                <a:gridCol w="2518611">
                  <a:extLst>
                    <a:ext uri="{9D8B030D-6E8A-4147-A177-3AD203B41FA5}">
                      <a16:colId xmlns:a16="http://schemas.microsoft.com/office/drawing/2014/main" val="177805575"/>
                    </a:ext>
                  </a:extLst>
                </a:gridCol>
                <a:gridCol w="3810000">
                  <a:extLst>
                    <a:ext uri="{9D8B030D-6E8A-4147-A177-3AD203B41FA5}">
                      <a16:colId xmlns:a16="http://schemas.microsoft.com/office/drawing/2014/main" val="2023627447"/>
                    </a:ext>
                  </a:extLst>
                </a:gridCol>
                <a:gridCol w="2783306">
                  <a:extLst>
                    <a:ext uri="{9D8B030D-6E8A-4147-A177-3AD203B41FA5}">
                      <a16:colId xmlns:a16="http://schemas.microsoft.com/office/drawing/2014/main" val="1215994580"/>
                    </a:ext>
                  </a:extLst>
                </a:gridCol>
                <a:gridCol w="2662991">
                  <a:extLst>
                    <a:ext uri="{9D8B030D-6E8A-4147-A177-3AD203B41FA5}">
                      <a16:colId xmlns:a16="http://schemas.microsoft.com/office/drawing/2014/main" val="1813283668"/>
                    </a:ext>
                  </a:extLst>
                </a:gridCol>
              </a:tblGrid>
              <a:tr h="227764">
                <a:tc rowSpan="2">
                  <a:txBody>
                    <a:bodyPr/>
                    <a:lstStyle/>
                    <a:p>
                      <a:r>
                        <a:rPr lang="en-US" sz="1400" b="1" dirty="0">
                          <a:solidFill>
                            <a:schemeClr val="bg1"/>
                          </a:solidFill>
                        </a:rPr>
                        <a:t>Test</a:t>
                      </a:r>
                    </a:p>
                  </a:txBody>
                  <a:tcPr anchor="b">
                    <a:solidFill>
                      <a:srgbClr val="523178"/>
                    </a:solidFill>
                  </a:tcPr>
                </a:tc>
                <a:tc gridSpan="3">
                  <a:txBody>
                    <a:bodyPr/>
                    <a:lstStyle/>
                    <a:p>
                      <a:pPr algn="ctr"/>
                      <a:r>
                        <a:rPr lang="en-US" sz="1400" b="1" dirty="0">
                          <a:solidFill>
                            <a:schemeClr val="bg1"/>
                          </a:solidFill>
                        </a:rPr>
                        <a:t>Laboratory Testing Indications</a:t>
                      </a:r>
                    </a:p>
                  </a:txBody>
                  <a:tcPr>
                    <a:solidFill>
                      <a:srgbClr val="523178"/>
                    </a:solidFill>
                  </a:tcPr>
                </a:tc>
                <a:tc hMerge="1">
                  <a:txBody>
                    <a:bodyPr/>
                    <a:lstStyle/>
                    <a:p>
                      <a:r>
                        <a:rPr lang="en-US" b="1" dirty="0">
                          <a:solidFill>
                            <a:schemeClr val="bg1"/>
                          </a:solidFill>
                        </a:rPr>
                        <a:t>Header</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3421003979"/>
                  </a:ext>
                </a:extLst>
              </a:tr>
              <a:tr h="203701">
                <a:tc vMerge="1">
                  <a:txBody>
                    <a:bodyPr/>
                    <a:lstStyle/>
                    <a:p>
                      <a:endParaRPr lang="en-US" b="1" dirty="0">
                        <a:solidFill>
                          <a:schemeClr val="bg1"/>
                        </a:solidFill>
                      </a:endParaRPr>
                    </a:p>
                  </a:txBody>
                  <a:tcPr>
                    <a:solidFill>
                      <a:srgbClr val="523178"/>
                    </a:solidFill>
                  </a:tcPr>
                </a:tc>
                <a:tc>
                  <a:txBody>
                    <a:bodyPr/>
                    <a:lstStyle/>
                    <a:p>
                      <a:pPr algn="ctr"/>
                      <a:r>
                        <a:rPr lang="en-US" sz="1400" b="1" dirty="0">
                          <a:solidFill>
                            <a:schemeClr val="bg1"/>
                          </a:solidFill>
                        </a:rPr>
                        <a:t>All </a:t>
                      </a:r>
                      <a:r>
                        <a:rPr lang="en-US" sz="1400" b="1" dirty="0" err="1">
                          <a:solidFill>
                            <a:schemeClr val="bg1"/>
                          </a:solidFill>
                        </a:rPr>
                        <a:t>PrEP</a:t>
                      </a:r>
                      <a:r>
                        <a:rPr lang="en-US" sz="1400" b="1" dirty="0">
                          <a:solidFill>
                            <a:schemeClr val="bg1"/>
                          </a:solidFill>
                        </a:rPr>
                        <a:t> Regimens</a:t>
                      </a:r>
                    </a:p>
                  </a:txBody>
                  <a:tcPr>
                    <a:solidFill>
                      <a:srgbClr val="523178"/>
                    </a:solidFill>
                  </a:tcPr>
                </a:tc>
                <a:tc>
                  <a:txBody>
                    <a:bodyPr/>
                    <a:lstStyle/>
                    <a:p>
                      <a:pPr algn="ctr"/>
                      <a:r>
                        <a:rPr lang="en-US" sz="1400" b="1" dirty="0">
                          <a:solidFill>
                            <a:schemeClr val="bg1"/>
                          </a:solidFill>
                        </a:rPr>
                        <a:t>Oral </a:t>
                      </a:r>
                      <a:r>
                        <a:rPr lang="en-US" sz="1400" b="1" dirty="0" err="1">
                          <a:solidFill>
                            <a:schemeClr val="bg1"/>
                          </a:solidFill>
                        </a:rPr>
                        <a:t>PrEP</a:t>
                      </a:r>
                      <a:r>
                        <a:rPr lang="en-US" sz="1400" b="1" dirty="0">
                          <a:solidFill>
                            <a:schemeClr val="bg1"/>
                          </a:solidFill>
                        </a:rPr>
                        <a:t> With TDF/FTC or TAF/FTC</a:t>
                      </a:r>
                    </a:p>
                  </a:txBody>
                  <a:tcPr>
                    <a:solidFill>
                      <a:srgbClr val="523178"/>
                    </a:solidFill>
                  </a:tcPr>
                </a:tc>
                <a:tc>
                  <a:txBody>
                    <a:bodyPr/>
                    <a:lstStyle/>
                    <a:p>
                      <a:pPr algn="ctr"/>
                      <a:r>
                        <a:rPr lang="en-US" sz="1400" b="1" dirty="0">
                          <a:solidFill>
                            <a:schemeClr val="bg1"/>
                          </a:solidFill>
                        </a:rPr>
                        <a:t>Injectable </a:t>
                      </a:r>
                      <a:r>
                        <a:rPr lang="en-US" sz="1400" b="1" dirty="0" err="1">
                          <a:solidFill>
                            <a:schemeClr val="bg1"/>
                          </a:solidFill>
                        </a:rPr>
                        <a:t>PrEP</a:t>
                      </a:r>
                      <a:r>
                        <a:rPr lang="en-US" sz="1400" b="1" dirty="0">
                          <a:solidFill>
                            <a:schemeClr val="bg1"/>
                          </a:solidFill>
                        </a:rPr>
                        <a:t> With CAB/LA</a:t>
                      </a:r>
                    </a:p>
                  </a:txBody>
                  <a:tcPr>
                    <a:solidFill>
                      <a:srgbClr val="523178"/>
                    </a:solidFill>
                  </a:tcPr>
                </a:tc>
                <a:extLst>
                  <a:ext uri="{0D108BD9-81ED-4DB2-BD59-A6C34878D82A}">
                    <a16:rowId xmlns:a16="http://schemas.microsoft.com/office/drawing/2014/main" val="235728407"/>
                  </a:ext>
                </a:extLst>
              </a:tr>
              <a:tr h="370840">
                <a:tc>
                  <a:txBody>
                    <a:bodyPr/>
                    <a:lstStyle/>
                    <a:p>
                      <a:pPr marL="0" indent="0">
                        <a:buFont typeface="Arial" panose="020B0604020202020204" pitchFamily="34" charset="0"/>
                        <a:buNone/>
                      </a:pPr>
                      <a:r>
                        <a:rPr lang="en-US" sz="1400" dirty="0"/>
                        <a:t>Syphilis screening (A2†)</a:t>
                      </a:r>
                    </a:p>
                    <a:p>
                      <a:pPr marL="137160" indent="-137160">
                        <a:buFont typeface="Arial" panose="020B0604020202020204" pitchFamily="34" charset="0"/>
                        <a:buChar char="•"/>
                      </a:pPr>
                      <a:r>
                        <a:rPr lang="en-US" sz="1400" dirty="0"/>
                        <a:t>Note: Screening can be less frequent in those at lower risk</a:t>
                      </a:r>
                    </a:p>
                  </a:txBody>
                  <a:tcPr/>
                </a:tc>
                <a:tc>
                  <a:txBody>
                    <a:bodyPr/>
                    <a:lstStyle/>
                    <a:p>
                      <a:pPr marL="137160" indent="-137160">
                        <a:buFont typeface="Arial" panose="020B0604020202020204" pitchFamily="34" charset="0"/>
                        <a:buChar char="•"/>
                      </a:pPr>
                      <a:r>
                        <a:rPr lang="en-US" sz="1400" dirty="0"/>
                        <a:t>At baseline</a:t>
                      </a:r>
                    </a:p>
                    <a:p>
                      <a:pPr marL="137160" indent="-137160">
                        <a:buFont typeface="Arial" panose="020B0604020202020204" pitchFamily="34" charset="0"/>
                        <a:buChar char="•"/>
                      </a:pPr>
                      <a:r>
                        <a:rPr lang="en-US" sz="1400" dirty="0"/>
                        <a:t>Ask about symptoms at every visit; if present, test and treat as indicated</a:t>
                      </a:r>
                    </a:p>
                    <a:p>
                      <a:pPr marL="137160" indent="-137160">
                        <a:buFont typeface="Arial" panose="020B0604020202020204" pitchFamily="34" charset="0"/>
                        <a:buChar char="•"/>
                      </a:pPr>
                      <a:r>
                        <a:rPr lang="en-US" sz="1400" dirty="0"/>
                        <a:t>Perform NAATs for gonococcal and chlamydial infections for all patients at all sites of reported exposure</a:t>
                      </a:r>
                    </a:p>
                    <a:p>
                      <a:pPr marL="137160" indent="-137160">
                        <a:buFont typeface="Arial" panose="020B0604020202020204" pitchFamily="34" charset="0"/>
                        <a:buChar char="•"/>
                      </a:pPr>
                      <a:r>
                        <a:rPr lang="en-US" sz="1400" dirty="0"/>
                        <a:t>For all MSM and transgender women, routinely perform 3-site testing (genital, rectal, and pharyngeal) regardless of sites of reported exposure unless declined</a:t>
                      </a:r>
                    </a:p>
                  </a:txBody>
                  <a:tcPr/>
                </a:tc>
                <a:tc>
                  <a:txBody>
                    <a:bodyPr/>
                    <a:lstStyle/>
                    <a:p>
                      <a:pPr marL="0" indent="0">
                        <a:buFont typeface="Arial" panose="020B0604020202020204" pitchFamily="34" charset="0"/>
                        <a:buNone/>
                      </a:pPr>
                      <a:r>
                        <a:rPr lang="en-US" sz="1400" dirty="0"/>
                        <a:t>Every 3 months</a:t>
                      </a:r>
                    </a:p>
                  </a:txBody>
                  <a:tcPr/>
                </a:tc>
                <a:tc>
                  <a:txBody>
                    <a:bodyPr/>
                    <a:lstStyle/>
                    <a:p>
                      <a:pPr marL="0" indent="0">
                        <a:buFont typeface="Arial" panose="020B0604020202020204" pitchFamily="34" charset="0"/>
                        <a:buNone/>
                      </a:pPr>
                      <a:r>
                        <a:rPr lang="en-US" sz="1400" dirty="0"/>
                        <a:t>Every 2 to 4 months based on reported risk</a:t>
                      </a:r>
                    </a:p>
                  </a:txBody>
                  <a:tcPr/>
                </a:tc>
                <a:extLst>
                  <a:ext uri="{0D108BD9-81ED-4DB2-BD59-A6C34878D82A}">
                    <a16:rowId xmlns:a16="http://schemas.microsoft.com/office/drawing/2014/main" val="3605904717"/>
                  </a:ext>
                </a:extLst>
              </a:tr>
              <a:tr h="370840">
                <a:tc>
                  <a:txBody>
                    <a:bodyPr/>
                    <a:lstStyle/>
                    <a:p>
                      <a:pPr marL="0" indent="0">
                        <a:buFont typeface="Arial" panose="020B0604020202020204" pitchFamily="34" charset="0"/>
                        <a:buNone/>
                      </a:pPr>
                      <a:r>
                        <a:rPr lang="en-US" sz="1400" dirty="0"/>
                        <a:t>HCV serology</a:t>
                      </a:r>
                    </a:p>
                  </a:txBody>
                  <a:tcPr/>
                </a:tc>
                <a:tc>
                  <a:txBody>
                    <a:bodyPr/>
                    <a:lstStyle/>
                    <a:p>
                      <a:pPr marL="0" indent="0">
                        <a:buFont typeface="Arial" panose="020B0604020202020204" pitchFamily="34" charset="0"/>
                        <a:buNone/>
                      </a:pPr>
                      <a:r>
                        <a:rPr lang="en-US" sz="1400" dirty="0"/>
                        <a:t>At least annually if at risk (A3)</a:t>
                      </a:r>
                    </a:p>
                  </a:txBody>
                  <a:tcPr/>
                </a:tc>
                <a:tc>
                  <a:txBody>
                    <a:bodyPr/>
                    <a:lstStyle/>
                    <a:p>
                      <a:pPr marL="0" indent="0" algn="ctr">
                        <a:buFont typeface="Arial" panose="020B0604020202020204" pitchFamily="34" charset="0"/>
                        <a:buNone/>
                      </a:pPr>
                      <a:r>
                        <a:rPr lang="en-US" sz="1400" dirty="0"/>
                        <a:t>--</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3074776062"/>
                  </a:ext>
                </a:extLst>
              </a:tr>
              <a:tr h="370840">
                <a:tc>
                  <a:txBody>
                    <a:bodyPr/>
                    <a:lstStyle/>
                    <a:p>
                      <a:pPr marL="0" indent="0">
                        <a:buFont typeface="Arial" panose="020B0604020202020204" pitchFamily="34" charset="0"/>
                        <a:buNone/>
                      </a:pPr>
                      <a:r>
                        <a:rPr lang="en-US" sz="1400" dirty="0"/>
                        <a:t>Pregnancy test in patients of childbearing potential</a:t>
                      </a:r>
                    </a:p>
                  </a:txBody>
                  <a:tcPr/>
                </a:tc>
                <a:tc>
                  <a:txBody>
                    <a:bodyPr/>
                    <a:lstStyle/>
                    <a:p>
                      <a:pPr marL="137160" indent="-137160">
                        <a:buFont typeface="Arial" panose="020B0604020202020204" pitchFamily="34" charset="0"/>
                        <a:buChar char="•"/>
                      </a:pPr>
                      <a:r>
                        <a:rPr lang="en-US" sz="1400" dirty="0"/>
                        <a:t>At every visit, assess for the possibility of pregnancy (A3)</a:t>
                      </a:r>
                    </a:p>
                    <a:p>
                      <a:pPr marL="137160" indent="-137160">
                        <a:buFont typeface="Arial" panose="020B0604020202020204" pitchFamily="34" charset="0"/>
                        <a:buChar char="•"/>
                      </a:pPr>
                      <a:r>
                        <a:rPr lang="en-US" sz="1400" dirty="0"/>
                        <a:t>Test for pregnancy when appropriate and on patient request (A3)</a:t>
                      </a:r>
                    </a:p>
                    <a:p>
                      <a:pPr marL="137160" indent="-137160">
                        <a:buFont typeface="Arial" panose="020B0604020202020204" pitchFamily="34" charset="0"/>
                        <a:buChar char="•"/>
                      </a:pPr>
                      <a:r>
                        <a:rPr lang="en-US" sz="1400" dirty="0"/>
                        <a:t>Offer contraception when requested or indicated (A3)</a:t>
                      </a:r>
                    </a:p>
                  </a:txBody>
                  <a:tcPr/>
                </a:tc>
                <a:tc>
                  <a:txBody>
                    <a:bodyPr/>
                    <a:lstStyle/>
                    <a:p>
                      <a:pPr marL="0" indent="0" algn="ctr">
                        <a:buFont typeface="Arial" panose="020B0604020202020204" pitchFamily="34" charset="0"/>
                        <a:buNone/>
                      </a:pPr>
                      <a:r>
                        <a:rPr lang="en-US" sz="1400" dirty="0"/>
                        <a:t>--</a:t>
                      </a:r>
                    </a:p>
                  </a:txBody>
                  <a:tcPr/>
                </a:tc>
                <a:tc>
                  <a:txBody>
                    <a:bodyPr/>
                    <a:lstStyle/>
                    <a:p>
                      <a:pPr marL="0" indent="0" algn="ctr">
                        <a:buFont typeface="Arial" panose="020B0604020202020204" pitchFamily="34" charset="0"/>
                        <a:buNone/>
                      </a:pPr>
                      <a:r>
                        <a:rPr lang="en-US" sz="1400" dirty="0"/>
                        <a:t>--</a:t>
                      </a:r>
                    </a:p>
                  </a:txBody>
                  <a:tcPr/>
                </a:tc>
                <a:extLst>
                  <a:ext uri="{0D108BD9-81ED-4DB2-BD59-A6C34878D82A}">
                    <a16:rowId xmlns:a16="http://schemas.microsoft.com/office/drawing/2014/main" val="1322909965"/>
                  </a:ext>
                </a:extLst>
              </a:tr>
              <a:tr h="370840">
                <a:tc>
                  <a:txBody>
                    <a:bodyPr/>
                    <a:lstStyle/>
                    <a:p>
                      <a:pPr marL="0" indent="0">
                        <a:buFont typeface="Arial" panose="020B0604020202020204" pitchFamily="34" charset="0"/>
                        <a:buNone/>
                      </a:pPr>
                      <a:r>
                        <a:rPr lang="en-US" sz="1400" dirty="0"/>
                        <a:t>Urinalysis</a:t>
                      </a:r>
                    </a:p>
                  </a:txBody>
                  <a:tcPr/>
                </a:tc>
                <a:tc>
                  <a:txBody>
                    <a:bodyPr/>
                    <a:lstStyle/>
                    <a:p>
                      <a:pPr marL="0" indent="0">
                        <a:buFont typeface="Arial" panose="020B0604020202020204" pitchFamily="34" charset="0"/>
                        <a:buNone/>
                      </a:pPr>
                      <a:r>
                        <a:rPr lang="en-US" sz="1400" dirty="0"/>
                        <a:t>N/A</a:t>
                      </a:r>
                    </a:p>
                  </a:txBody>
                  <a:tcPr/>
                </a:tc>
                <a:tc>
                  <a:txBody>
                    <a:bodyPr/>
                    <a:lstStyle/>
                    <a:p>
                      <a:pPr marL="0" indent="0">
                        <a:buFont typeface="Arial" panose="020B0604020202020204" pitchFamily="34" charset="0"/>
                        <a:buNone/>
                      </a:pPr>
                      <a:r>
                        <a:rPr lang="en-US" sz="1400" dirty="0"/>
                        <a:t>Annually (B3)</a:t>
                      </a:r>
                    </a:p>
                  </a:txBody>
                  <a:tcPr/>
                </a:tc>
                <a:tc>
                  <a:txBody>
                    <a:bodyPr/>
                    <a:lstStyle/>
                    <a:p>
                      <a:pPr marL="0" indent="0">
                        <a:buFont typeface="Arial" panose="020B0604020202020204" pitchFamily="34" charset="0"/>
                        <a:buNone/>
                      </a:pPr>
                      <a:r>
                        <a:rPr lang="en-US" sz="1400" dirty="0"/>
                        <a:t>N/A</a:t>
                      </a:r>
                    </a:p>
                  </a:txBody>
                  <a:tcPr/>
                </a:tc>
                <a:extLst>
                  <a:ext uri="{0D108BD9-81ED-4DB2-BD59-A6C34878D82A}">
                    <a16:rowId xmlns:a16="http://schemas.microsoft.com/office/drawing/2014/main" val="4224838624"/>
                  </a:ext>
                </a:extLst>
              </a:tr>
            </a:tbl>
          </a:graphicData>
        </a:graphic>
      </p:graphicFrame>
      <p:sp>
        <p:nvSpPr>
          <p:cNvPr id="4" name="Footer Placeholder 3">
            <a:extLst>
              <a:ext uri="{FF2B5EF4-FFF2-40B4-BE49-F238E27FC236}">
                <a16:creationId xmlns:a16="http://schemas.microsoft.com/office/drawing/2014/main" id="{FEEDF729-1EBF-47D2-BCC3-1116C10A4E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51D9D19-9884-4761-9270-399F8F29100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61BAF17-E1B4-435E-ADA1-2E9C0D38B99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566720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C8D9-9117-43B2-A259-02303BC665BA}"/>
              </a:ext>
            </a:extLst>
          </p:cNvPr>
          <p:cNvSpPr>
            <a:spLocks noGrp="1"/>
          </p:cNvSpPr>
          <p:nvPr>
            <p:ph type="title"/>
          </p:nvPr>
        </p:nvSpPr>
        <p:spPr/>
        <p:txBody>
          <a:bodyPr/>
          <a:lstStyle/>
          <a:p>
            <a:r>
              <a:rPr lang="en-US" dirty="0"/>
              <a:t>Key Points:</a:t>
            </a:r>
            <a:br>
              <a:rPr lang="en-US" dirty="0"/>
            </a:br>
            <a:r>
              <a:rPr lang="en-US" dirty="0"/>
              <a:t>HIV Testing</a:t>
            </a:r>
          </a:p>
        </p:txBody>
      </p:sp>
      <p:sp>
        <p:nvSpPr>
          <p:cNvPr id="3" name="Content Placeholder 2">
            <a:extLst>
              <a:ext uri="{FF2B5EF4-FFF2-40B4-BE49-F238E27FC236}">
                <a16:creationId xmlns:a16="http://schemas.microsoft.com/office/drawing/2014/main" id="{5543BD3D-BF2D-4318-B5CA-01FDCD2AFFC2}"/>
              </a:ext>
            </a:extLst>
          </p:cNvPr>
          <p:cNvSpPr>
            <a:spLocks noGrp="1"/>
          </p:cNvSpPr>
          <p:nvPr>
            <p:ph idx="1"/>
          </p:nvPr>
        </p:nvSpPr>
        <p:spPr/>
        <p:txBody>
          <a:bodyPr>
            <a:normAutofit fontScale="77500" lnSpcReduction="20000"/>
          </a:bodyPr>
          <a:lstStyle/>
          <a:p>
            <a:r>
              <a:rPr lang="en-US" dirty="0"/>
              <a:t>Routine HIV RNA testing is not recommended for individuals stable on TDF/FTC or TAF/FTC as </a:t>
            </a:r>
            <a:r>
              <a:rPr lang="en-US" dirty="0" err="1"/>
              <a:t>PrEP</a:t>
            </a:r>
            <a:r>
              <a:rPr lang="en-US" dirty="0"/>
              <a:t> for the following reasons:</a:t>
            </a:r>
          </a:p>
          <a:p>
            <a:pPr lvl="1"/>
            <a:r>
              <a:rPr lang="en-US" dirty="0"/>
              <a:t>Breakthrough infections are rare with adherence to these regimens.</a:t>
            </a:r>
          </a:p>
          <a:p>
            <a:pPr lvl="1"/>
            <a:r>
              <a:rPr lang="en-US" dirty="0"/>
              <a:t>The use of an HIV-1/2 Ag/Ab combination immunoassay alone does not significantly delay the detection of new infections.</a:t>
            </a:r>
          </a:p>
          <a:p>
            <a:pPr lvl="1"/>
            <a:r>
              <a:rPr lang="en-US" dirty="0"/>
              <a:t>Failure of these regimens infrequently leads to resistance.</a:t>
            </a:r>
          </a:p>
          <a:p>
            <a:pPr lvl="1"/>
            <a:r>
              <a:rPr lang="en-US" dirty="0"/>
              <a:t>The M184V/I mutation has little impact on response to HIV treatment, including initial therapies.</a:t>
            </a:r>
          </a:p>
          <a:p>
            <a:r>
              <a:rPr lang="en-US" dirty="0"/>
              <a:t>Routine HIV testing is an integral component of the safe use of </a:t>
            </a:r>
            <a:r>
              <a:rPr lang="en-US" dirty="0" err="1"/>
              <a:t>PrEP.</a:t>
            </a:r>
            <a:endParaRPr lang="en-US" dirty="0"/>
          </a:p>
          <a:p>
            <a:r>
              <a:rPr lang="en-US" dirty="0"/>
              <a:t>If an individual taking </a:t>
            </a:r>
            <a:r>
              <a:rPr lang="en-US" dirty="0" err="1"/>
              <a:t>PrEP</a:t>
            </a:r>
            <a:r>
              <a:rPr lang="en-US" dirty="0"/>
              <a:t> misses a scheduled testing appointment, do not interrupt </a:t>
            </a:r>
            <a:r>
              <a:rPr lang="en-US" dirty="0" err="1"/>
              <a:t>PrEP.</a:t>
            </a:r>
            <a:r>
              <a:rPr lang="en-US" dirty="0"/>
              <a:t> Instead, encourage the continuation of </a:t>
            </a:r>
            <a:r>
              <a:rPr lang="en-US" dirty="0" err="1"/>
              <a:t>PrEP</a:t>
            </a:r>
            <a:r>
              <a:rPr lang="en-US" dirty="0"/>
              <a:t> and work with the individual to reschedule any necessary visits or laboratory testing.</a:t>
            </a:r>
          </a:p>
          <a:p>
            <a:r>
              <a:rPr lang="en-US" dirty="0"/>
              <a:t>Frequent screening for HIV infection is performed to prevent the development of drug-resistant virus and protect against transmission of HIV if HIV seroconversion has occurred.</a:t>
            </a:r>
          </a:p>
        </p:txBody>
      </p:sp>
      <p:sp>
        <p:nvSpPr>
          <p:cNvPr id="4" name="Footer Placeholder 3">
            <a:extLst>
              <a:ext uri="{FF2B5EF4-FFF2-40B4-BE49-F238E27FC236}">
                <a16:creationId xmlns:a16="http://schemas.microsoft.com/office/drawing/2014/main" id="{78EA5E85-3F00-4BE3-B0B7-6F5B9C2FFB2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5CEFCBB-3337-44B0-890C-1C47D7D692A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5E1E1C9-DA25-4EDD-A17E-FBA3BBA1F7D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2752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A1D54-EF6C-47E6-8470-25836D742509}"/>
              </a:ext>
            </a:extLst>
          </p:cNvPr>
          <p:cNvSpPr>
            <a:spLocks noGrp="1"/>
          </p:cNvSpPr>
          <p:nvPr>
            <p:ph type="title"/>
          </p:nvPr>
        </p:nvSpPr>
        <p:spPr/>
        <p:txBody>
          <a:bodyPr/>
          <a:lstStyle/>
          <a:p>
            <a:r>
              <a:rPr lang="en-US" dirty="0"/>
              <a:t>Recommendations:</a:t>
            </a:r>
            <a:br>
              <a:rPr lang="en-US" dirty="0"/>
            </a:br>
            <a:r>
              <a:rPr lang="en-US" dirty="0"/>
              <a:t>Indications for </a:t>
            </a:r>
            <a:r>
              <a:rPr lang="en-US" dirty="0" err="1"/>
              <a:t>PrEP</a:t>
            </a:r>
            <a:endParaRPr lang="en-US" dirty="0"/>
          </a:p>
        </p:txBody>
      </p:sp>
      <p:sp>
        <p:nvSpPr>
          <p:cNvPr id="3" name="Content Placeholder 2">
            <a:extLst>
              <a:ext uri="{FF2B5EF4-FFF2-40B4-BE49-F238E27FC236}">
                <a16:creationId xmlns:a16="http://schemas.microsoft.com/office/drawing/2014/main" id="{45339327-5E9D-486F-9FCB-D5D316406219}"/>
              </a:ext>
            </a:extLst>
          </p:cNvPr>
          <p:cNvSpPr>
            <a:spLocks noGrp="1"/>
          </p:cNvSpPr>
          <p:nvPr>
            <p:ph idx="1"/>
          </p:nvPr>
        </p:nvSpPr>
        <p:spPr/>
        <p:txBody>
          <a:bodyPr/>
          <a:lstStyle/>
          <a:p>
            <a:r>
              <a:rPr lang="en-US" dirty="0"/>
              <a:t>Clinicians should recommend </a:t>
            </a:r>
            <a:r>
              <a:rPr lang="en-US" dirty="0" err="1"/>
              <a:t>PrEP</a:t>
            </a:r>
            <a:r>
              <a:rPr lang="en-US" dirty="0"/>
              <a:t> for individuals, including adolescents, who do not have but are at risk of acquiring HIV. (A1)</a:t>
            </a:r>
          </a:p>
          <a:p>
            <a:r>
              <a:rPr lang="en-US" dirty="0"/>
              <a:t>Clinicians should prescribe </a:t>
            </a:r>
            <a:r>
              <a:rPr lang="en-US" dirty="0" err="1"/>
              <a:t>PrEP</a:t>
            </a:r>
            <a:r>
              <a:rPr lang="en-US" dirty="0"/>
              <a:t> for any individual who self-identifies as being at risk of acquiring HIV. (A*)</a:t>
            </a:r>
          </a:p>
          <a:p>
            <a:r>
              <a:rPr lang="en-US" dirty="0"/>
              <a:t>For patients who are completing a course of </a:t>
            </a:r>
            <a:r>
              <a:rPr lang="en-US" dirty="0" err="1"/>
              <a:t>nPEP</a:t>
            </a:r>
            <a:r>
              <a:rPr lang="en-US" dirty="0"/>
              <a:t> and remain at risk for HIV, clinicians should recommend initiation of </a:t>
            </a:r>
            <a:r>
              <a:rPr lang="en-US" dirty="0" err="1"/>
              <a:t>PrEP</a:t>
            </a:r>
            <a:r>
              <a:rPr lang="en-US" dirty="0"/>
              <a:t> immediately after completion of </a:t>
            </a:r>
            <a:r>
              <a:rPr lang="en-US" dirty="0" err="1"/>
              <a:t>nPEP</a:t>
            </a:r>
            <a:r>
              <a:rPr lang="en-US" dirty="0"/>
              <a:t>. (A3)</a:t>
            </a:r>
          </a:p>
        </p:txBody>
      </p:sp>
      <p:sp>
        <p:nvSpPr>
          <p:cNvPr id="4" name="Footer Placeholder 3">
            <a:extLst>
              <a:ext uri="{FF2B5EF4-FFF2-40B4-BE49-F238E27FC236}">
                <a16:creationId xmlns:a16="http://schemas.microsoft.com/office/drawing/2014/main" id="{2DC7ACF0-AF51-454E-BB28-0EEECA31B1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64AF63F-AD4D-4CF5-840C-8890AD30B67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71E8593-FCFD-4B60-A2B4-D9DDEA4A098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5892732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2DB7-658D-4BAA-88A6-0154757B9E05}"/>
              </a:ext>
            </a:extLst>
          </p:cNvPr>
          <p:cNvSpPr>
            <a:spLocks noGrp="1"/>
          </p:cNvSpPr>
          <p:nvPr>
            <p:ph type="title"/>
          </p:nvPr>
        </p:nvSpPr>
        <p:spPr/>
        <p:txBody>
          <a:bodyPr/>
          <a:lstStyle/>
          <a:p>
            <a:r>
              <a:rPr lang="en-US" dirty="0"/>
              <a:t>Key Points</a:t>
            </a:r>
            <a:br>
              <a:rPr lang="en-US" dirty="0"/>
            </a:br>
            <a:r>
              <a:rPr lang="en-US" dirty="0"/>
              <a:t>STI Testing</a:t>
            </a:r>
          </a:p>
        </p:txBody>
      </p:sp>
      <p:sp>
        <p:nvSpPr>
          <p:cNvPr id="3" name="Content Placeholder 2">
            <a:extLst>
              <a:ext uri="{FF2B5EF4-FFF2-40B4-BE49-F238E27FC236}">
                <a16:creationId xmlns:a16="http://schemas.microsoft.com/office/drawing/2014/main" id="{E0DC4D8A-FDC1-4AC5-8E8B-096FEA7BA9BD}"/>
              </a:ext>
            </a:extLst>
          </p:cNvPr>
          <p:cNvSpPr>
            <a:spLocks noGrp="1"/>
          </p:cNvSpPr>
          <p:nvPr>
            <p:ph idx="1"/>
          </p:nvPr>
        </p:nvSpPr>
        <p:spPr/>
        <p:txBody>
          <a:bodyPr/>
          <a:lstStyle/>
          <a:p>
            <a:r>
              <a:rPr lang="en-US" dirty="0"/>
              <a:t>STI testing at close intervals, including extragenital testing for gonorrhea and chlamydia, and prompt treatment of STIs are integral components of </a:t>
            </a:r>
            <a:r>
              <a:rPr lang="en-US" dirty="0" err="1"/>
              <a:t>PrEP</a:t>
            </a:r>
            <a:r>
              <a:rPr lang="en-US" dirty="0"/>
              <a:t> management.</a:t>
            </a:r>
          </a:p>
          <a:p>
            <a:r>
              <a:rPr lang="en-US" dirty="0"/>
              <a:t>STI rates decline as the number of at-risk individuals who initiate </a:t>
            </a:r>
            <a:r>
              <a:rPr lang="en-US" dirty="0" err="1"/>
              <a:t>PrEP</a:t>
            </a:r>
            <a:r>
              <a:rPr lang="en-US" dirty="0"/>
              <a:t> increases and continue to decline as the frequency of STI testing increases, even with a 40% to 80% decrease in condom use.</a:t>
            </a:r>
          </a:p>
        </p:txBody>
      </p:sp>
      <p:sp>
        <p:nvSpPr>
          <p:cNvPr id="4" name="Footer Placeholder 3">
            <a:extLst>
              <a:ext uri="{FF2B5EF4-FFF2-40B4-BE49-F238E27FC236}">
                <a16:creationId xmlns:a16="http://schemas.microsoft.com/office/drawing/2014/main" id="{5950FAEC-9550-4496-ADF7-926C58EEDB0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34730A3-4E59-4274-8787-2B2FD37E593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63276C9-3A31-45E8-AEC9-E613EE7FAD0E}"/>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687381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1E581-A888-4A3A-960D-89E02363819B}"/>
              </a:ext>
            </a:extLst>
          </p:cNvPr>
          <p:cNvSpPr>
            <a:spLocks noGrp="1"/>
          </p:cNvSpPr>
          <p:nvPr>
            <p:ph type="title"/>
          </p:nvPr>
        </p:nvSpPr>
        <p:spPr/>
        <p:txBody>
          <a:bodyPr/>
          <a:lstStyle/>
          <a:p>
            <a:r>
              <a:rPr lang="en-US" dirty="0"/>
              <a:t>Recommendations:</a:t>
            </a:r>
            <a:br>
              <a:rPr lang="en-US" dirty="0"/>
            </a:br>
            <a:r>
              <a:rPr lang="en-US" dirty="0"/>
              <a:t>Suspected Acute HIV</a:t>
            </a:r>
          </a:p>
        </p:txBody>
      </p:sp>
      <p:sp>
        <p:nvSpPr>
          <p:cNvPr id="3" name="Content Placeholder 2">
            <a:extLst>
              <a:ext uri="{FF2B5EF4-FFF2-40B4-BE49-F238E27FC236}">
                <a16:creationId xmlns:a16="http://schemas.microsoft.com/office/drawing/2014/main" id="{1C17DE4E-04A2-441C-AC04-3D83A6E317BE}"/>
              </a:ext>
            </a:extLst>
          </p:cNvPr>
          <p:cNvSpPr>
            <a:spLocks noGrp="1"/>
          </p:cNvSpPr>
          <p:nvPr>
            <p:ph idx="1"/>
          </p:nvPr>
        </p:nvSpPr>
        <p:spPr/>
        <p:txBody>
          <a:bodyPr>
            <a:normAutofit fontScale="85000" lnSpcReduction="10000"/>
          </a:bodyPr>
          <a:lstStyle/>
          <a:p>
            <a:r>
              <a:rPr lang="en-US" dirty="0"/>
              <a:t>For patients with any symptoms of acute retroviral illness and for whom acute HIV is suspected, clinicians should perform a plasma HIV RNA test in conjunction with a laboratory-based HIV-1/2 Ag/Ab combination immunoassay. (A2)</a:t>
            </a:r>
          </a:p>
          <a:p>
            <a:r>
              <a:rPr lang="en-US" dirty="0"/>
              <a:t>In the case of a reactive HIV-1/2 Ag/Ab combination immunoassay result and an HIV RNA test result that indicates the virus at any level, a diagnosis of HIV can be made, and the clinician should initiate treatment. (A1)</a:t>
            </a:r>
          </a:p>
          <a:p>
            <a:r>
              <a:rPr lang="en-US" dirty="0"/>
              <a:t>In the case of a nonreactive HIV-1/2 Ag/Ab combination immunoassay result and an HIV RNA level ≥200 copies/mL, the clinician can make a presumptive diagnosis of acute HIV infection and should proceed with treatment as outlined below. (A3)</a:t>
            </a:r>
          </a:p>
          <a:p>
            <a:r>
              <a:rPr lang="en-US" dirty="0"/>
              <a:t>Clinicians should inform patients with suspected acute HIV about the increased risk of transmitting HIV during acute HIV infection and advise them to refrain from sexual activity or use condoms to minimize the risk of transmitting HIV to a partner without HIV until acute infection is ruled out. (A2)</a:t>
            </a:r>
          </a:p>
        </p:txBody>
      </p:sp>
      <p:sp>
        <p:nvSpPr>
          <p:cNvPr id="4" name="Footer Placeholder 3">
            <a:extLst>
              <a:ext uri="{FF2B5EF4-FFF2-40B4-BE49-F238E27FC236}">
                <a16:creationId xmlns:a16="http://schemas.microsoft.com/office/drawing/2014/main" id="{69416E21-DBBD-4510-9320-31663D9A77B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0989E65-1D56-454A-A433-7D269415FD6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0532ED0-9549-4BFD-A4B3-65168D15373D}"/>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838029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B319-AD23-4B47-983A-FF85C03959B1}"/>
              </a:ext>
            </a:extLst>
          </p:cNvPr>
          <p:cNvSpPr>
            <a:spLocks noGrp="1"/>
          </p:cNvSpPr>
          <p:nvPr>
            <p:ph type="title"/>
          </p:nvPr>
        </p:nvSpPr>
        <p:spPr/>
        <p:txBody>
          <a:bodyPr>
            <a:normAutofit fontScale="90000"/>
          </a:bodyPr>
          <a:lstStyle/>
          <a:p>
            <a:r>
              <a:rPr lang="en-US" dirty="0"/>
              <a:t>Recommendations:</a:t>
            </a:r>
            <a:br>
              <a:rPr lang="en-US" dirty="0"/>
            </a:br>
            <a:r>
              <a:rPr lang="en-US" dirty="0"/>
              <a:t>Asymptomatic Patients With a Reactive HIV Screening Test Result While Using </a:t>
            </a:r>
            <a:r>
              <a:rPr lang="en-US" dirty="0" err="1"/>
              <a:t>PrEP</a:t>
            </a:r>
            <a:endParaRPr lang="en-US" dirty="0"/>
          </a:p>
        </p:txBody>
      </p:sp>
      <p:sp>
        <p:nvSpPr>
          <p:cNvPr id="3" name="Content Placeholder 2">
            <a:extLst>
              <a:ext uri="{FF2B5EF4-FFF2-40B4-BE49-F238E27FC236}">
                <a16:creationId xmlns:a16="http://schemas.microsoft.com/office/drawing/2014/main" id="{C9C1DF0B-2E0A-45E0-965C-81922B02BCDC}"/>
              </a:ext>
            </a:extLst>
          </p:cNvPr>
          <p:cNvSpPr>
            <a:spLocks noGrp="1"/>
          </p:cNvSpPr>
          <p:nvPr>
            <p:ph idx="1"/>
          </p:nvPr>
        </p:nvSpPr>
        <p:spPr/>
        <p:txBody>
          <a:bodyPr>
            <a:normAutofit fontScale="92500"/>
          </a:bodyPr>
          <a:lstStyle/>
          <a:p>
            <a:r>
              <a:rPr lang="en-US" dirty="0"/>
              <a:t>Clinicians should assess for dosing interruption of any duration and identify any access or adherence barriers (A3); potential risk exposures since the previous HIV test (A*); and signs and symptoms of acute HIV since the last visit (A2).</a:t>
            </a:r>
          </a:p>
          <a:p>
            <a:r>
              <a:rPr lang="en-US" dirty="0"/>
              <a:t>Clinicians should perform supplemental diagnostic testing as soon as possible according to the standard HIV laboratory testing algorithm. (A1)</a:t>
            </a:r>
          </a:p>
          <a:p>
            <a:r>
              <a:rPr lang="en-US" dirty="0"/>
              <a:t>If supplemental laboratory testing confirms HIV, the clinician should perform quantitative HIV RNA testing (if not already obtained) to measure viral load, order ART initiation laboratory testing, perform genotypic resistance testing, and initiate ART as in the full guideline. (A2)</a:t>
            </a:r>
          </a:p>
        </p:txBody>
      </p:sp>
      <p:sp>
        <p:nvSpPr>
          <p:cNvPr id="4" name="Footer Placeholder 3">
            <a:extLst>
              <a:ext uri="{FF2B5EF4-FFF2-40B4-BE49-F238E27FC236}">
                <a16:creationId xmlns:a16="http://schemas.microsoft.com/office/drawing/2014/main" id="{D0EDF1CF-A276-44D2-B36E-BDDEE8A900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9B4CF55-3D49-49A2-8CFE-6207D799E26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8F9235A-E1F5-42AD-8EB3-BA3989304FD6}"/>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0555213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F13F-4F14-41C2-9EF0-25FCBC224563}"/>
              </a:ext>
            </a:extLst>
          </p:cNvPr>
          <p:cNvSpPr>
            <a:spLocks noGrp="1"/>
          </p:cNvSpPr>
          <p:nvPr>
            <p:ph type="title"/>
          </p:nvPr>
        </p:nvSpPr>
        <p:spPr/>
        <p:txBody>
          <a:bodyPr/>
          <a:lstStyle/>
          <a:p>
            <a:r>
              <a:rPr lang="en-US" dirty="0"/>
              <a:t>Recommendations:</a:t>
            </a:r>
            <a:br>
              <a:rPr lang="en-US" dirty="0"/>
            </a:br>
            <a:r>
              <a:rPr lang="en-US" dirty="0"/>
              <a:t>Ambiguous HIV Test Results</a:t>
            </a:r>
          </a:p>
        </p:txBody>
      </p:sp>
      <p:sp>
        <p:nvSpPr>
          <p:cNvPr id="3" name="Content Placeholder 2">
            <a:extLst>
              <a:ext uri="{FF2B5EF4-FFF2-40B4-BE49-F238E27FC236}">
                <a16:creationId xmlns:a16="http://schemas.microsoft.com/office/drawing/2014/main" id="{485680E9-9C3C-427B-AF38-71E155639AE3}"/>
              </a:ext>
            </a:extLst>
          </p:cNvPr>
          <p:cNvSpPr>
            <a:spLocks noGrp="1"/>
          </p:cNvSpPr>
          <p:nvPr>
            <p:ph idx="1"/>
          </p:nvPr>
        </p:nvSpPr>
        <p:spPr/>
        <p:txBody>
          <a:bodyPr>
            <a:normAutofit fontScale="77500" lnSpcReduction="20000"/>
          </a:bodyPr>
          <a:lstStyle/>
          <a:p>
            <a:pPr marL="0" indent="0">
              <a:buNone/>
            </a:pPr>
            <a:r>
              <a:rPr lang="en-US" i="1" dirty="0"/>
              <a:t>TDF/FTC, TAF/FTC, or CAB LA used as </a:t>
            </a:r>
            <a:r>
              <a:rPr lang="en-US" i="1" dirty="0" err="1"/>
              <a:t>PrEP</a:t>
            </a:r>
            <a:r>
              <a:rPr lang="en-US" i="1" dirty="0"/>
              <a:t> may alter viral load and immune response and cause ambiguous HIV test results when following the current CDC/APHL HIV testing algorithm.</a:t>
            </a:r>
          </a:p>
          <a:p>
            <a:r>
              <a:rPr lang="en-US" dirty="0"/>
              <a:t>Clinicians should consider a reactive HIV-1/2 Ag/Ab combination immunoassay result with a positive qualitative HIV RNA or a quantitative HIV RNA of any level a positive HIV test result. (A2)</a:t>
            </a:r>
          </a:p>
          <a:p>
            <a:r>
              <a:rPr lang="en-US" dirty="0"/>
              <a:t>In the case of an ambiguous HIV test results (a reactive HIV-1/2 Ag/Ab combination immunoassay result and a negative HIV RNA test result, or a nonreactive HIV-1/2 Ag/Ab combination immunoassay result and an HIV RNA level &lt;200 copies/mL), the clinician should repeat HIV diagnostic testing to either exclude a false-positive result or identify a true-positive result with a blunted viral response due to the presence of antiretroviral agents as </a:t>
            </a:r>
            <a:r>
              <a:rPr lang="en-US" dirty="0" err="1"/>
              <a:t>PrEP.</a:t>
            </a:r>
            <a:r>
              <a:rPr lang="en-US" dirty="0"/>
              <a:t> (A3)</a:t>
            </a:r>
          </a:p>
          <a:p>
            <a:r>
              <a:rPr lang="en-US" dirty="0"/>
              <a:t>In the case of continued ambiguous HIV test results, the clinician should continue </a:t>
            </a:r>
            <a:r>
              <a:rPr lang="en-US" dirty="0" err="1"/>
              <a:t>PrEP</a:t>
            </a:r>
            <a:r>
              <a:rPr lang="en-US" dirty="0"/>
              <a:t> or intensify to a fully suppressive ART regimen, and consult with an experienced HIV and </a:t>
            </a:r>
            <a:r>
              <a:rPr lang="en-US" dirty="0" err="1"/>
              <a:t>PrEP</a:t>
            </a:r>
            <a:r>
              <a:rPr lang="en-US" dirty="0"/>
              <a:t> care provider for guidance on appropriate next steps. (A3) To consult an expert, call the NYSDOH AI CEI Line at 1-866-637-2342.</a:t>
            </a:r>
          </a:p>
        </p:txBody>
      </p:sp>
      <p:sp>
        <p:nvSpPr>
          <p:cNvPr id="4" name="Footer Placeholder 3">
            <a:extLst>
              <a:ext uri="{FF2B5EF4-FFF2-40B4-BE49-F238E27FC236}">
                <a16:creationId xmlns:a16="http://schemas.microsoft.com/office/drawing/2014/main" id="{674A02DC-032C-41FD-A691-C1D96780C12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781CCB4-63AF-469F-8716-A62FA3846FC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B8E349A-9A77-4D45-BFD1-421B8FAEC0F3}"/>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196722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E965-018B-4EAF-88EF-788ED60DAAEC}"/>
              </a:ext>
            </a:extLst>
          </p:cNvPr>
          <p:cNvSpPr>
            <a:spLocks noGrp="1"/>
          </p:cNvSpPr>
          <p:nvPr>
            <p:ph type="title"/>
          </p:nvPr>
        </p:nvSpPr>
        <p:spPr/>
        <p:txBody>
          <a:bodyPr>
            <a:normAutofit fontScale="90000"/>
          </a:bodyPr>
          <a:lstStyle/>
          <a:p>
            <a:r>
              <a:rPr lang="en-US" dirty="0"/>
              <a:t>Recommendations:</a:t>
            </a:r>
            <a:br>
              <a:rPr lang="en-US" dirty="0"/>
            </a:br>
            <a:r>
              <a:rPr lang="en-US" dirty="0"/>
              <a:t>ART Selection for a Positive or Ambiguous HIV Test Result</a:t>
            </a:r>
          </a:p>
        </p:txBody>
      </p:sp>
      <p:sp>
        <p:nvSpPr>
          <p:cNvPr id="3" name="Content Placeholder 2">
            <a:extLst>
              <a:ext uri="{FF2B5EF4-FFF2-40B4-BE49-F238E27FC236}">
                <a16:creationId xmlns:a16="http://schemas.microsoft.com/office/drawing/2014/main" id="{31676847-D64A-4B31-97C4-A2317FBAD0BE}"/>
              </a:ext>
            </a:extLst>
          </p:cNvPr>
          <p:cNvSpPr>
            <a:spLocks noGrp="1"/>
          </p:cNvSpPr>
          <p:nvPr>
            <p:ph idx="1"/>
          </p:nvPr>
        </p:nvSpPr>
        <p:spPr/>
        <p:txBody>
          <a:bodyPr/>
          <a:lstStyle/>
          <a:p>
            <a:r>
              <a:rPr lang="en-US" dirty="0"/>
              <a:t>For patients taking TDF/FTC or TAF/FTC as </a:t>
            </a:r>
            <a:r>
              <a:rPr lang="en-US" dirty="0" err="1"/>
              <a:t>PrEP</a:t>
            </a:r>
            <a:r>
              <a:rPr lang="en-US" dirty="0"/>
              <a:t>, clinicians should add a third antiretroviral agent with a high resistance barrier, such as DRV/COBI, DTG, or BIC (available as TAF/FTC/BIC) while awaiting resistance test results. (A2)</a:t>
            </a:r>
          </a:p>
          <a:p>
            <a:r>
              <a:rPr lang="en-US" dirty="0"/>
              <a:t>For patients receiving CAB LA, clinicians should initiate ART with a non–INSTI-based regimen while awaiting resistance test results. (A2)</a:t>
            </a:r>
          </a:p>
        </p:txBody>
      </p:sp>
      <p:sp>
        <p:nvSpPr>
          <p:cNvPr id="4" name="Footer Placeholder 3">
            <a:extLst>
              <a:ext uri="{FF2B5EF4-FFF2-40B4-BE49-F238E27FC236}">
                <a16:creationId xmlns:a16="http://schemas.microsoft.com/office/drawing/2014/main" id="{66116105-80A9-4969-8763-C0DA6B784AA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CE4A3C-0ECB-4383-A1B4-4860F0B4663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8129325-5FAD-45B1-8BD0-4B56E6881252}"/>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0882407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99E4-6C70-4EC1-9307-B7966DF6C669}"/>
              </a:ext>
            </a:extLst>
          </p:cNvPr>
          <p:cNvSpPr>
            <a:spLocks noGrp="1"/>
          </p:cNvSpPr>
          <p:nvPr>
            <p:ph type="title"/>
          </p:nvPr>
        </p:nvSpPr>
        <p:spPr/>
        <p:txBody>
          <a:bodyPr>
            <a:normAutofit fontScale="90000"/>
          </a:bodyPr>
          <a:lstStyle/>
          <a:p>
            <a:r>
              <a:rPr lang="en-US" dirty="0"/>
              <a:t>Key Points:</a:t>
            </a:r>
            <a:br>
              <a:rPr lang="en-US" dirty="0"/>
            </a:br>
            <a:r>
              <a:rPr lang="en-US" dirty="0"/>
              <a:t>Asymptomatic Patients With a Reactive HIV Screening Test Result</a:t>
            </a:r>
          </a:p>
        </p:txBody>
      </p:sp>
      <p:sp>
        <p:nvSpPr>
          <p:cNvPr id="3" name="Content Placeholder 2">
            <a:extLst>
              <a:ext uri="{FF2B5EF4-FFF2-40B4-BE49-F238E27FC236}">
                <a16:creationId xmlns:a16="http://schemas.microsoft.com/office/drawing/2014/main" id="{E97FD2F4-2C87-4224-B2BD-F81C55682AE3}"/>
              </a:ext>
            </a:extLst>
          </p:cNvPr>
          <p:cNvSpPr>
            <a:spLocks noGrp="1"/>
          </p:cNvSpPr>
          <p:nvPr>
            <p:ph idx="1"/>
          </p:nvPr>
        </p:nvSpPr>
        <p:spPr/>
        <p:txBody>
          <a:bodyPr>
            <a:normAutofit fontScale="92500" lnSpcReduction="20000"/>
          </a:bodyPr>
          <a:lstStyle/>
          <a:p>
            <a:r>
              <a:rPr lang="en-US" dirty="0"/>
              <a:t>Clinicians must report confirmed cases of HIV according to New York State Law.</a:t>
            </a:r>
          </a:p>
          <a:p>
            <a:r>
              <a:rPr lang="en-US" dirty="0"/>
              <a:t>Offer assistance notifying partners or refer patients to other sources for partner notification assistance.</a:t>
            </a:r>
          </a:p>
          <a:p>
            <a:r>
              <a:rPr lang="en-US" b="1" dirty="0"/>
              <a:t>Reporting of suspected seroconversion on </a:t>
            </a:r>
            <a:r>
              <a:rPr lang="en-US" b="1" dirty="0" err="1"/>
              <a:t>PrEP</a:t>
            </a:r>
            <a:r>
              <a:rPr lang="en-US" b="1" dirty="0"/>
              <a:t>:</a:t>
            </a:r>
            <a:r>
              <a:rPr lang="en-US" dirty="0"/>
              <a:t> Clinicians who manage the care of patients on </a:t>
            </a:r>
            <a:r>
              <a:rPr lang="en-US" dirty="0" err="1"/>
              <a:t>PrEP</a:t>
            </a:r>
            <a:r>
              <a:rPr lang="en-US" dirty="0"/>
              <a:t> are strongly encouraged to immediately report any cases of suspected </a:t>
            </a:r>
            <a:r>
              <a:rPr lang="en-US" dirty="0" err="1"/>
              <a:t>PrEP</a:t>
            </a:r>
            <a:r>
              <a:rPr lang="en-US" dirty="0"/>
              <a:t>/PEP breakthrough HIV infection.</a:t>
            </a:r>
          </a:p>
          <a:p>
            <a:pPr lvl="1"/>
            <a:r>
              <a:rPr lang="en-US" b="1" dirty="0"/>
              <a:t>In New York City:</a:t>
            </a:r>
            <a:r>
              <a:rPr lang="en-US" dirty="0"/>
              <a:t> Report cases to the New York City Department of Health and Mental Hygiene immediately by calling 212-442-3388 and following the directions detailed in the attached Health Alert.</a:t>
            </a:r>
          </a:p>
          <a:p>
            <a:pPr lvl="1"/>
            <a:r>
              <a:rPr lang="en-US" b="1" dirty="0"/>
              <a:t>Rest of state:</a:t>
            </a:r>
            <a:r>
              <a:rPr lang="en-US" dirty="0"/>
              <a:t> Report cases to the NYSDOH by calling 518-474-4284 or using the Medical Provider Report Form (DOH-4189) and contacting the local Partner Services Program to discuss the case.</a:t>
            </a:r>
          </a:p>
        </p:txBody>
      </p:sp>
      <p:sp>
        <p:nvSpPr>
          <p:cNvPr id="4" name="Footer Placeholder 3">
            <a:extLst>
              <a:ext uri="{FF2B5EF4-FFF2-40B4-BE49-F238E27FC236}">
                <a16:creationId xmlns:a16="http://schemas.microsoft.com/office/drawing/2014/main" id="{E8B4D59B-09D3-435B-BDD6-31D6DD6872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A5706E-1F6C-4B70-AFAC-509B4243751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E71EE8-78DB-4C90-9B94-D3A36DC51441}"/>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16342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C5D7A-14B2-4F65-8FE5-659FD23320F1}"/>
              </a:ext>
            </a:extLst>
          </p:cNvPr>
          <p:cNvSpPr>
            <a:spLocks noGrp="1"/>
          </p:cNvSpPr>
          <p:nvPr>
            <p:ph type="title"/>
          </p:nvPr>
        </p:nvSpPr>
        <p:spPr/>
        <p:txBody>
          <a:bodyPr/>
          <a:lstStyle/>
          <a:p>
            <a:r>
              <a:rPr lang="en-US" dirty="0"/>
              <a:t>Recommendations:</a:t>
            </a:r>
            <a:br>
              <a:rPr lang="en-US" dirty="0"/>
            </a:br>
            <a:r>
              <a:rPr lang="en-US" dirty="0"/>
              <a:t>Discontinuing </a:t>
            </a:r>
            <a:r>
              <a:rPr lang="en-US" dirty="0" err="1"/>
              <a:t>PrEP</a:t>
            </a:r>
            <a:endParaRPr lang="en-US" dirty="0"/>
          </a:p>
        </p:txBody>
      </p:sp>
      <p:sp>
        <p:nvSpPr>
          <p:cNvPr id="3" name="Content Placeholder 2">
            <a:extLst>
              <a:ext uri="{FF2B5EF4-FFF2-40B4-BE49-F238E27FC236}">
                <a16:creationId xmlns:a16="http://schemas.microsoft.com/office/drawing/2014/main" id="{FC740F82-56ED-4EA9-BF00-AC0A60917048}"/>
              </a:ext>
            </a:extLst>
          </p:cNvPr>
          <p:cNvSpPr>
            <a:spLocks noGrp="1"/>
          </p:cNvSpPr>
          <p:nvPr>
            <p:ph idx="1"/>
          </p:nvPr>
        </p:nvSpPr>
        <p:spPr/>
        <p:txBody>
          <a:bodyPr>
            <a:normAutofit fontScale="92500" lnSpcReduction="20000"/>
          </a:bodyPr>
          <a:lstStyle/>
          <a:p>
            <a:r>
              <a:rPr lang="en-US" dirty="0"/>
              <a:t>Clinicians should discontinue </a:t>
            </a:r>
            <a:r>
              <a:rPr lang="en-US" dirty="0" err="1"/>
              <a:t>PrEP</a:t>
            </a:r>
            <a:r>
              <a:rPr lang="en-US" dirty="0"/>
              <a:t> in any patient with a confirmed positive HIV test result. (A1)</a:t>
            </a:r>
          </a:p>
          <a:p>
            <a:r>
              <a:rPr lang="en-US" dirty="0"/>
              <a:t>Clinicians should discontinue </a:t>
            </a:r>
            <a:r>
              <a:rPr lang="en-US" dirty="0" err="1"/>
              <a:t>PrEP</a:t>
            </a:r>
            <a:r>
              <a:rPr lang="en-US" dirty="0"/>
              <a:t> if a patient does not adhere to HIV testing requirements despite repeated efforts at engagement in care. (A3)</a:t>
            </a:r>
          </a:p>
          <a:p>
            <a:r>
              <a:rPr lang="en-US" dirty="0"/>
              <a:t>Clinicians should discontinue TDF/FTC as </a:t>
            </a:r>
            <a:r>
              <a:rPr lang="en-US" dirty="0" err="1"/>
              <a:t>PrEP</a:t>
            </a:r>
            <a:r>
              <a:rPr lang="en-US" dirty="0"/>
              <a:t> in patients who develop a confirmed calculated </a:t>
            </a:r>
            <a:r>
              <a:rPr lang="en-US" dirty="0" err="1"/>
              <a:t>CrCl</a:t>
            </a:r>
            <a:r>
              <a:rPr lang="en-US" dirty="0"/>
              <a:t> &lt;50 mL/min. (A2)</a:t>
            </a:r>
          </a:p>
          <a:p>
            <a:r>
              <a:rPr lang="en-US" dirty="0"/>
              <a:t>For patients who develop kidney dysfunction and must discontinue TDF/FTC but wish to continue with </a:t>
            </a:r>
            <a:r>
              <a:rPr lang="en-US" dirty="0" err="1"/>
              <a:t>PrEP</a:t>
            </a:r>
            <a:r>
              <a:rPr lang="en-US" dirty="0"/>
              <a:t>, clinicians should switch their regimen to CAB LA or to TAF/FTC if </a:t>
            </a:r>
            <a:r>
              <a:rPr lang="en-US" dirty="0" err="1"/>
              <a:t>CrCl</a:t>
            </a:r>
            <a:r>
              <a:rPr lang="en-US" dirty="0"/>
              <a:t> is ≥30 mL/min (for MSM and transgender women only). (A3)</a:t>
            </a:r>
          </a:p>
          <a:p>
            <a:r>
              <a:rPr lang="en-US" dirty="0"/>
              <a:t>Clinicians should closely monitor patients with chronic HBV infection for a potential viral rebound when </a:t>
            </a:r>
            <a:r>
              <a:rPr lang="en-US" dirty="0" err="1"/>
              <a:t>PrEP</a:t>
            </a:r>
            <a:r>
              <a:rPr lang="en-US" dirty="0"/>
              <a:t> with TDF/FTC or TAF/FTC is discontinued and develop an alternative treatment plan if necessary. (A2)</a:t>
            </a:r>
          </a:p>
        </p:txBody>
      </p:sp>
      <p:sp>
        <p:nvSpPr>
          <p:cNvPr id="4" name="Footer Placeholder 3">
            <a:extLst>
              <a:ext uri="{FF2B5EF4-FFF2-40B4-BE49-F238E27FC236}">
                <a16:creationId xmlns:a16="http://schemas.microsoft.com/office/drawing/2014/main" id="{DC01385C-C412-4932-84B2-E91E5E1EF89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874FE0F-D73D-4EF5-A5C6-570B06B1DF7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72A65B6-3BC1-43D3-A7A5-5029A6A48C5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0683447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7340-2333-43DA-B2FE-1BA72F7E1EEE}"/>
              </a:ext>
            </a:extLst>
          </p:cNvPr>
          <p:cNvSpPr>
            <a:spLocks noGrp="1"/>
          </p:cNvSpPr>
          <p:nvPr>
            <p:ph type="title"/>
          </p:nvPr>
        </p:nvSpPr>
        <p:spPr/>
        <p:txBody>
          <a:bodyPr/>
          <a:lstStyle/>
          <a:p>
            <a:r>
              <a:rPr lang="en-US" dirty="0"/>
              <a:t>Key Points:</a:t>
            </a:r>
            <a:br>
              <a:rPr lang="en-US" dirty="0"/>
            </a:br>
            <a:r>
              <a:rPr lang="en-US" dirty="0"/>
              <a:t>Discontinuing </a:t>
            </a:r>
            <a:r>
              <a:rPr lang="en-US" dirty="0" err="1"/>
              <a:t>PrEP</a:t>
            </a:r>
            <a:endParaRPr lang="en-US" dirty="0"/>
          </a:p>
        </p:txBody>
      </p:sp>
      <p:sp>
        <p:nvSpPr>
          <p:cNvPr id="3" name="Content Placeholder 2">
            <a:extLst>
              <a:ext uri="{FF2B5EF4-FFF2-40B4-BE49-F238E27FC236}">
                <a16:creationId xmlns:a16="http://schemas.microsoft.com/office/drawing/2014/main" id="{721BC3B9-AA5C-42CC-B714-A91EB31F73DB}"/>
              </a:ext>
            </a:extLst>
          </p:cNvPr>
          <p:cNvSpPr>
            <a:spLocks noGrp="1"/>
          </p:cNvSpPr>
          <p:nvPr>
            <p:ph idx="1"/>
          </p:nvPr>
        </p:nvSpPr>
        <p:spPr/>
        <p:txBody>
          <a:bodyPr>
            <a:normAutofit lnSpcReduction="10000"/>
          </a:bodyPr>
          <a:lstStyle/>
          <a:p>
            <a:r>
              <a:rPr lang="en-US" dirty="0" err="1"/>
              <a:t>PrEP</a:t>
            </a:r>
            <a:r>
              <a:rPr lang="en-US" dirty="0"/>
              <a:t> can be discontinued for individuals no longer at risk of HIV acquisition because they have eliminated the sex or drug use behaviors that put them at risk.</a:t>
            </a:r>
          </a:p>
          <a:p>
            <a:r>
              <a:rPr lang="en-US" dirty="0"/>
              <a:t>If renal dysfunction develops while an individual is taking TDF/FTC or TAF/FTC for </a:t>
            </a:r>
            <a:r>
              <a:rPr lang="en-US" dirty="0" err="1"/>
              <a:t>PrEP</a:t>
            </a:r>
            <a:r>
              <a:rPr lang="en-US" dirty="0"/>
              <a:t>, address potentially reversible causes before discontinuing oral </a:t>
            </a:r>
            <a:r>
              <a:rPr lang="en-US" dirty="0" err="1"/>
              <a:t>PrEP.</a:t>
            </a:r>
            <a:endParaRPr lang="en-US" dirty="0"/>
          </a:p>
          <a:p>
            <a:r>
              <a:rPr lang="en-US" dirty="0"/>
              <a:t>CAB LA is an option for individuals with severe or end-stage renal impairment.</a:t>
            </a:r>
          </a:p>
          <a:p>
            <a:r>
              <a:rPr lang="en-US" dirty="0"/>
              <a:t>For an individual at ongoing risk because of nonadherence to protocols, make attempts to engage the patient in ongoing care and accommodate individual needs before discontinuing </a:t>
            </a:r>
            <a:r>
              <a:rPr lang="en-US" dirty="0" err="1"/>
              <a:t>PrEP.</a:t>
            </a:r>
            <a:endParaRPr lang="en-US" dirty="0"/>
          </a:p>
        </p:txBody>
      </p:sp>
      <p:sp>
        <p:nvSpPr>
          <p:cNvPr id="4" name="Footer Placeholder 3">
            <a:extLst>
              <a:ext uri="{FF2B5EF4-FFF2-40B4-BE49-F238E27FC236}">
                <a16:creationId xmlns:a16="http://schemas.microsoft.com/office/drawing/2014/main" id="{96CDE052-AD58-4ECE-9075-C59AB63A1C3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DE0761C-24A4-4521-B434-68914E4FE87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8E28B2D-B6FF-4909-AC33-7F241395575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99049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E5B4-ADFD-46E3-9202-B2F67673CF23}"/>
              </a:ext>
            </a:extLst>
          </p:cNvPr>
          <p:cNvSpPr>
            <a:spLocks noGrp="1"/>
          </p:cNvSpPr>
          <p:nvPr>
            <p:ph type="title"/>
          </p:nvPr>
        </p:nvSpPr>
        <p:spPr/>
        <p:txBody>
          <a:bodyPr/>
          <a:lstStyle/>
          <a:p>
            <a:r>
              <a:rPr lang="en-US" dirty="0"/>
              <a:t>Checklist: </a:t>
            </a:r>
            <a:r>
              <a:rPr lang="en-US" dirty="0" err="1"/>
              <a:t>PrEP</a:t>
            </a:r>
            <a:r>
              <a:rPr lang="en-US" dirty="0"/>
              <a:t> Initiation</a:t>
            </a:r>
          </a:p>
        </p:txBody>
      </p:sp>
      <p:sp>
        <p:nvSpPr>
          <p:cNvPr id="4" name="Footer Placeholder 3">
            <a:extLst>
              <a:ext uri="{FF2B5EF4-FFF2-40B4-BE49-F238E27FC236}">
                <a16:creationId xmlns:a16="http://schemas.microsoft.com/office/drawing/2014/main" id="{CAF83CDB-FD8A-43BA-A0DC-FEA8AEEABE7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8FBDB7E-14D6-4BBD-92E0-86D2EDB491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32291AA-4F64-424C-BEC7-2A2D4C33D991}"/>
              </a:ext>
            </a:extLst>
          </p:cNvPr>
          <p:cNvSpPr>
            <a:spLocks noGrp="1"/>
          </p:cNvSpPr>
          <p:nvPr>
            <p:ph type="dt" sz="half" idx="2"/>
          </p:nvPr>
        </p:nvSpPr>
        <p:spPr/>
        <p:txBody>
          <a:bodyPr/>
          <a:lstStyle/>
          <a:p>
            <a:r>
              <a:rPr lang="en-US"/>
              <a:t>MAY 2022</a:t>
            </a:r>
            <a:endParaRPr lang="en-US" dirty="0"/>
          </a:p>
        </p:txBody>
      </p:sp>
      <p:pic>
        <p:nvPicPr>
          <p:cNvPr id="1026" name="Picture 2" descr="Checklist 1: PrEP Initiation">
            <a:extLst>
              <a:ext uri="{FF2B5EF4-FFF2-40B4-BE49-F238E27FC236}">
                <a16:creationId xmlns:a16="http://schemas.microsoft.com/office/drawing/2014/main" id="{E9A89DBB-BE30-494B-870F-B96A3D8B5A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466057"/>
            <a:ext cx="73152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2499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4E66-2B68-4293-867A-3FFBD5B395D3}"/>
              </a:ext>
            </a:extLst>
          </p:cNvPr>
          <p:cNvSpPr>
            <a:spLocks noGrp="1"/>
          </p:cNvSpPr>
          <p:nvPr>
            <p:ph type="title"/>
          </p:nvPr>
        </p:nvSpPr>
        <p:spPr/>
        <p:txBody>
          <a:bodyPr/>
          <a:lstStyle/>
          <a:p>
            <a:r>
              <a:rPr lang="en-US" dirty="0"/>
              <a:t>Checklist: Key Factors in Choice of </a:t>
            </a:r>
            <a:r>
              <a:rPr lang="en-US" dirty="0" err="1"/>
              <a:t>PrEP</a:t>
            </a:r>
            <a:r>
              <a:rPr lang="en-US" dirty="0"/>
              <a:t> Regimen</a:t>
            </a:r>
          </a:p>
        </p:txBody>
      </p:sp>
      <p:sp>
        <p:nvSpPr>
          <p:cNvPr id="4" name="Footer Placeholder 3">
            <a:extLst>
              <a:ext uri="{FF2B5EF4-FFF2-40B4-BE49-F238E27FC236}">
                <a16:creationId xmlns:a16="http://schemas.microsoft.com/office/drawing/2014/main" id="{9BF3C491-9052-4FE3-85BB-BB128AD7D07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F82F6A-BAD2-4A09-BAE9-F8C49073333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E12FFC5-2552-406B-8505-99F463667451}"/>
              </a:ext>
            </a:extLst>
          </p:cNvPr>
          <p:cNvSpPr>
            <a:spLocks noGrp="1"/>
          </p:cNvSpPr>
          <p:nvPr>
            <p:ph type="dt" sz="half" idx="2"/>
          </p:nvPr>
        </p:nvSpPr>
        <p:spPr/>
        <p:txBody>
          <a:bodyPr/>
          <a:lstStyle/>
          <a:p>
            <a:r>
              <a:rPr lang="en-US"/>
              <a:t>MAY 2022</a:t>
            </a:r>
            <a:endParaRPr lang="en-US" dirty="0"/>
          </a:p>
        </p:txBody>
      </p:sp>
      <p:pic>
        <p:nvPicPr>
          <p:cNvPr id="2050" name="Picture 2" descr="Checklist 2: Key Factors in Choice of PrEP Regimen">
            <a:extLst>
              <a:ext uri="{FF2B5EF4-FFF2-40B4-BE49-F238E27FC236}">
                <a16:creationId xmlns:a16="http://schemas.microsoft.com/office/drawing/2014/main" id="{6ACDB6EC-993B-4D38-9C6E-F862D95F0B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346200"/>
            <a:ext cx="7315200" cy="501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95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0B50F-D68E-4342-AB01-9B9CCBEDFAD2}"/>
              </a:ext>
            </a:extLst>
          </p:cNvPr>
          <p:cNvSpPr>
            <a:spLocks noGrp="1"/>
          </p:cNvSpPr>
          <p:nvPr>
            <p:ph type="title"/>
          </p:nvPr>
        </p:nvSpPr>
        <p:spPr/>
        <p:txBody>
          <a:bodyPr/>
          <a:lstStyle/>
          <a:p>
            <a:r>
              <a:rPr lang="en-US" dirty="0"/>
              <a:t>Recommendations:</a:t>
            </a:r>
            <a:br>
              <a:rPr lang="en-US" dirty="0"/>
            </a:br>
            <a:r>
              <a:rPr lang="en-US" dirty="0"/>
              <a:t>Contraindications to </a:t>
            </a:r>
            <a:r>
              <a:rPr lang="en-US" dirty="0" err="1"/>
              <a:t>PrEP</a:t>
            </a:r>
            <a:endParaRPr lang="en-US" dirty="0"/>
          </a:p>
        </p:txBody>
      </p:sp>
      <p:sp>
        <p:nvSpPr>
          <p:cNvPr id="3" name="Content Placeholder 2">
            <a:extLst>
              <a:ext uri="{FF2B5EF4-FFF2-40B4-BE49-F238E27FC236}">
                <a16:creationId xmlns:a16="http://schemas.microsoft.com/office/drawing/2014/main" id="{BAE767F7-48B6-4DEC-A461-5ADB7EFC7881}"/>
              </a:ext>
            </a:extLst>
          </p:cNvPr>
          <p:cNvSpPr>
            <a:spLocks noGrp="1"/>
          </p:cNvSpPr>
          <p:nvPr>
            <p:ph idx="1"/>
          </p:nvPr>
        </p:nvSpPr>
        <p:spPr/>
        <p:txBody>
          <a:bodyPr>
            <a:normAutofit fontScale="92500" lnSpcReduction="10000"/>
          </a:bodyPr>
          <a:lstStyle/>
          <a:p>
            <a:r>
              <a:rPr lang="en-US" dirty="0"/>
              <a:t>Clinicians should not prescribe oral or injectable </a:t>
            </a:r>
            <a:r>
              <a:rPr lang="en-US" dirty="0" err="1"/>
              <a:t>PrEP</a:t>
            </a:r>
            <a:r>
              <a:rPr lang="en-US" dirty="0"/>
              <a:t> for any patient with a documented HIV diagnosis; none of the available </a:t>
            </a:r>
            <a:r>
              <a:rPr lang="en-US" dirty="0" err="1"/>
              <a:t>PrEP</a:t>
            </a:r>
            <a:r>
              <a:rPr lang="en-US" dirty="0"/>
              <a:t> regimens are adequate ART regimens for HIV treatment. (A1)</a:t>
            </a:r>
          </a:p>
          <a:p>
            <a:r>
              <a:rPr lang="en-US" dirty="0"/>
              <a:t>Clinicians should recommend or refer individuals with confirmed HIV for immediate initiation of a fully suppressive ART regimen. (A1)</a:t>
            </a:r>
          </a:p>
          <a:p>
            <a:r>
              <a:rPr lang="en-US" dirty="0"/>
              <a:t>Clinicians should not initiate TDF/FTC as </a:t>
            </a:r>
            <a:r>
              <a:rPr lang="en-US" dirty="0" err="1"/>
              <a:t>PrEP</a:t>
            </a:r>
            <a:r>
              <a:rPr lang="en-US" dirty="0"/>
              <a:t> for any individual with a confirmed </a:t>
            </a:r>
            <a:r>
              <a:rPr lang="en-US" dirty="0" err="1"/>
              <a:t>CrCl</a:t>
            </a:r>
            <a:r>
              <a:rPr lang="en-US" dirty="0"/>
              <a:t> &lt;60 mL/min and should discontinue it in patients with a confirmed </a:t>
            </a:r>
            <a:r>
              <a:rPr lang="en-US" dirty="0" err="1"/>
              <a:t>CrCl</a:t>
            </a:r>
            <a:r>
              <a:rPr lang="en-US" dirty="0"/>
              <a:t> &lt;50 mL/min; in such cases, TDF/FTC as </a:t>
            </a:r>
            <a:r>
              <a:rPr lang="en-US" dirty="0" err="1"/>
              <a:t>PrEP</a:t>
            </a:r>
            <a:r>
              <a:rPr lang="en-US" dirty="0"/>
              <a:t> is contraindicated. (A1)</a:t>
            </a:r>
          </a:p>
          <a:p>
            <a:r>
              <a:rPr lang="en-US" dirty="0"/>
              <a:t>Clinicians should not prescribe TAF/FTC as </a:t>
            </a:r>
            <a:r>
              <a:rPr lang="en-US" dirty="0" err="1"/>
              <a:t>PrEP</a:t>
            </a:r>
            <a:r>
              <a:rPr lang="en-US" dirty="0"/>
              <a:t> for any individual with a confirmed </a:t>
            </a:r>
            <a:r>
              <a:rPr lang="en-US" dirty="0" err="1"/>
              <a:t>CrCl</a:t>
            </a:r>
            <a:r>
              <a:rPr lang="en-US" dirty="0"/>
              <a:t> &lt;30 mL/min; in such cases, TAF/FTC as </a:t>
            </a:r>
            <a:r>
              <a:rPr lang="en-US" dirty="0" err="1"/>
              <a:t>PrEP</a:t>
            </a:r>
            <a:r>
              <a:rPr lang="en-US" dirty="0"/>
              <a:t> is contraindicated. (A1)</a:t>
            </a:r>
          </a:p>
        </p:txBody>
      </p:sp>
      <p:sp>
        <p:nvSpPr>
          <p:cNvPr id="4" name="Footer Placeholder 3">
            <a:extLst>
              <a:ext uri="{FF2B5EF4-FFF2-40B4-BE49-F238E27FC236}">
                <a16:creationId xmlns:a16="http://schemas.microsoft.com/office/drawing/2014/main" id="{60781013-10C7-4084-8389-9E76F9EACE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FBD3E2C-C845-47C3-9EDA-EC130AA5974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A11FA00-4536-4C47-B4E2-A60989EAF52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898971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A0050-B6D7-4BE4-94D0-378AEDB7EBA7}"/>
              </a:ext>
            </a:extLst>
          </p:cNvPr>
          <p:cNvSpPr>
            <a:spLocks noGrp="1"/>
          </p:cNvSpPr>
          <p:nvPr>
            <p:ph type="title"/>
          </p:nvPr>
        </p:nvSpPr>
        <p:spPr/>
        <p:txBody>
          <a:bodyPr/>
          <a:lstStyle/>
          <a:p>
            <a:r>
              <a:rPr lang="en-US" dirty="0"/>
              <a:t>Checklist: </a:t>
            </a:r>
            <a:r>
              <a:rPr lang="en-US" dirty="0" err="1"/>
              <a:t>PrEP</a:t>
            </a:r>
            <a:r>
              <a:rPr lang="en-US" dirty="0"/>
              <a:t> </a:t>
            </a:r>
            <a:br>
              <a:rPr lang="en-US" dirty="0"/>
            </a:br>
            <a:r>
              <a:rPr lang="en-US" dirty="0"/>
              <a:t>Follow-up</a:t>
            </a:r>
          </a:p>
        </p:txBody>
      </p:sp>
      <p:sp>
        <p:nvSpPr>
          <p:cNvPr id="4" name="Footer Placeholder 3">
            <a:extLst>
              <a:ext uri="{FF2B5EF4-FFF2-40B4-BE49-F238E27FC236}">
                <a16:creationId xmlns:a16="http://schemas.microsoft.com/office/drawing/2014/main" id="{DC291DB5-E685-4A39-B2C4-B981C2FB18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E4C9B07-BBEC-4DB2-ACEA-179FE402AF1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3E1A8D-8317-41B5-9459-1EE4978A8502}"/>
              </a:ext>
            </a:extLst>
          </p:cNvPr>
          <p:cNvSpPr>
            <a:spLocks noGrp="1"/>
          </p:cNvSpPr>
          <p:nvPr>
            <p:ph type="dt" sz="half" idx="2"/>
          </p:nvPr>
        </p:nvSpPr>
        <p:spPr/>
        <p:txBody>
          <a:bodyPr/>
          <a:lstStyle/>
          <a:p>
            <a:r>
              <a:rPr lang="en-US"/>
              <a:t>MAY 2022</a:t>
            </a:r>
            <a:endParaRPr lang="en-US" dirty="0"/>
          </a:p>
        </p:txBody>
      </p:sp>
      <p:pic>
        <p:nvPicPr>
          <p:cNvPr id="3074" name="Picture 2" descr="Checklist 3: PrEP Follow-up">
            <a:extLst>
              <a:ext uri="{FF2B5EF4-FFF2-40B4-BE49-F238E27FC236}">
                <a16:creationId xmlns:a16="http://schemas.microsoft.com/office/drawing/2014/main" id="{6E05945C-AA0A-4DB4-90C1-31580B355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421" y="136525"/>
            <a:ext cx="5222875" cy="6610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9599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a:t>
            </a:r>
            <a:r>
              <a:rPr lang="en-US" dirty="0" err="1"/>
              <a:t>PrEP</a:t>
            </a:r>
            <a:r>
              <a:rPr lang="en-US" dirty="0"/>
              <a:t> to Prevent HIV and Promote Sexual Health</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AB66E-C572-441D-9337-78D3B7CA4178}"/>
              </a:ext>
            </a:extLst>
          </p:cNvPr>
          <p:cNvSpPr>
            <a:spLocks noGrp="1"/>
          </p:cNvSpPr>
          <p:nvPr>
            <p:ph type="title"/>
          </p:nvPr>
        </p:nvSpPr>
        <p:spPr/>
        <p:txBody>
          <a:bodyPr/>
          <a:lstStyle/>
          <a:p>
            <a:r>
              <a:rPr lang="en-US" dirty="0"/>
              <a:t>Candidates for </a:t>
            </a:r>
            <a:r>
              <a:rPr lang="en-US" dirty="0" err="1"/>
              <a:t>PrEP</a:t>
            </a:r>
            <a:endParaRPr lang="en-US" dirty="0"/>
          </a:p>
        </p:txBody>
      </p:sp>
      <p:sp>
        <p:nvSpPr>
          <p:cNvPr id="3" name="Content Placeholder 2">
            <a:extLst>
              <a:ext uri="{FF2B5EF4-FFF2-40B4-BE49-F238E27FC236}">
                <a16:creationId xmlns:a16="http://schemas.microsoft.com/office/drawing/2014/main" id="{070E7728-085C-4009-AA23-4C787726F197}"/>
              </a:ext>
            </a:extLst>
          </p:cNvPr>
          <p:cNvSpPr>
            <a:spLocks noGrp="1"/>
          </p:cNvSpPr>
          <p:nvPr>
            <p:ph idx="1"/>
          </p:nvPr>
        </p:nvSpPr>
        <p:spPr/>
        <p:txBody>
          <a:bodyPr>
            <a:normAutofit fontScale="77500" lnSpcReduction="20000"/>
          </a:bodyPr>
          <a:lstStyle/>
          <a:p>
            <a:pPr marL="0" indent="0">
              <a:buNone/>
            </a:pPr>
            <a:r>
              <a:rPr lang="en-US" b="1" dirty="0"/>
              <a:t>Offer </a:t>
            </a:r>
            <a:r>
              <a:rPr lang="en-US" b="1" dirty="0" err="1"/>
              <a:t>PrEP</a:t>
            </a:r>
            <a:r>
              <a:rPr lang="en-US" b="1" dirty="0"/>
              <a:t> to individuals who are candidates for </a:t>
            </a:r>
            <a:r>
              <a:rPr lang="en-US" b="1" dirty="0" err="1"/>
              <a:t>PrEP</a:t>
            </a:r>
            <a:r>
              <a:rPr lang="en-US" b="1" dirty="0"/>
              <a:t>, including those who</a:t>
            </a:r>
            <a:r>
              <a:rPr lang="en-US" dirty="0"/>
              <a:t>:</a:t>
            </a:r>
          </a:p>
          <a:p>
            <a:r>
              <a:rPr lang="en-US" dirty="0"/>
              <a:t>Engage in </a:t>
            </a:r>
            <a:r>
              <a:rPr lang="en-US" dirty="0" err="1"/>
              <a:t>condomless</a:t>
            </a:r>
            <a:r>
              <a:rPr lang="en-US" dirty="0"/>
              <a:t> sex with partners whose HIV status is unknown, who have untreated HIV, or who are being treated for HIV but have unsuppressed virus</a:t>
            </a:r>
          </a:p>
          <a:p>
            <a:r>
              <a:rPr lang="en-US" dirty="0"/>
              <a:t>Are attempting to conceive with a partner with HIV who is not consistently virally suppressed or whose status of suppression is unknown, or wants the further reassurance of HIV prevention via </a:t>
            </a:r>
            <a:r>
              <a:rPr lang="en-US" dirty="0" err="1"/>
              <a:t>PrEP</a:t>
            </a:r>
            <a:endParaRPr lang="en-US" dirty="0"/>
          </a:p>
          <a:p>
            <a:r>
              <a:rPr lang="en-US" dirty="0"/>
              <a:t>Are at ongoing risk of HIV acquisition during pregnancy through inconsistent condom use with sex partners who have unsuppressed virus</a:t>
            </a:r>
          </a:p>
          <a:p>
            <a:r>
              <a:rPr lang="en-US" dirty="0"/>
              <a:t>Have multiple or anonymous sex partners or are involved with partners who do</a:t>
            </a:r>
          </a:p>
          <a:p>
            <a:r>
              <a:rPr lang="en-US" dirty="0"/>
              <a:t>Engage in sexual activity at parties and other high-risk venues or have sex partners who do</a:t>
            </a:r>
          </a:p>
          <a:p>
            <a:r>
              <a:rPr lang="en-US" dirty="0"/>
              <a:t>Are involved or have partners who may be involved in transactional sex (i.e., sex for money, drugs, food, or housing), including commercial sex workers and their clients</a:t>
            </a:r>
          </a:p>
        </p:txBody>
      </p:sp>
      <p:sp>
        <p:nvSpPr>
          <p:cNvPr id="4" name="Footer Placeholder 3">
            <a:extLst>
              <a:ext uri="{FF2B5EF4-FFF2-40B4-BE49-F238E27FC236}">
                <a16:creationId xmlns:a16="http://schemas.microsoft.com/office/drawing/2014/main" id="{297B68FD-8B09-4918-A98C-B63F7662716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728FFF-7D03-4EFF-8D17-ACBB7186C4E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F75711-C946-432B-8EB9-98DB788DAC1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12087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AB66E-C572-441D-9337-78D3B7CA4178}"/>
              </a:ext>
            </a:extLst>
          </p:cNvPr>
          <p:cNvSpPr>
            <a:spLocks noGrp="1"/>
          </p:cNvSpPr>
          <p:nvPr>
            <p:ph type="title"/>
          </p:nvPr>
        </p:nvSpPr>
        <p:spPr/>
        <p:txBody>
          <a:bodyPr/>
          <a:lstStyle/>
          <a:p>
            <a:r>
              <a:rPr lang="en-US" dirty="0"/>
              <a:t>Candidates for </a:t>
            </a:r>
            <a:r>
              <a:rPr lang="en-US" dirty="0" err="1"/>
              <a:t>PrEP</a:t>
            </a:r>
            <a:r>
              <a:rPr lang="en-US" dirty="0"/>
              <a:t>, </a:t>
            </a:r>
            <a:r>
              <a:rPr lang="en-US" sz="2400" i="1" dirty="0"/>
              <a:t>continued</a:t>
            </a:r>
            <a:endParaRPr lang="en-US" i="1" dirty="0"/>
          </a:p>
        </p:txBody>
      </p:sp>
      <p:sp>
        <p:nvSpPr>
          <p:cNvPr id="3" name="Content Placeholder 2">
            <a:extLst>
              <a:ext uri="{FF2B5EF4-FFF2-40B4-BE49-F238E27FC236}">
                <a16:creationId xmlns:a16="http://schemas.microsoft.com/office/drawing/2014/main" id="{070E7728-085C-4009-AA23-4C787726F197}"/>
              </a:ext>
            </a:extLst>
          </p:cNvPr>
          <p:cNvSpPr>
            <a:spLocks noGrp="1"/>
          </p:cNvSpPr>
          <p:nvPr>
            <p:ph idx="1"/>
          </p:nvPr>
        </p:nvSpPr>
        <p:spPr/>
        <p:txBody>
          <a:bodyPr>
            <a:normAutofit fontScale="77500" lnSpcReduction="20000"/>
          </a:bodyPr>
          <a:lstStyle/>
          <a:p>
            <a:pPr marL="0" indent="0">
              <a:buNone/>
            </a:pPr>
            <a:r>
              <a:rPr lang="en-US" b="1" dirty="0"/>
              <a:t>Offer </a:t>
            </a:r>
            <a:r>
              <a:rPr lang="en-US" b="1" dirty="0" err="1"/>
              <a:t>PrEP</a:t>
            </a:r>
            <a:r>
              <a:rPr lang="en-US" b="1" dirty="0"/>
              <a:t> to individuals who are candidates for </a:t>
            </a:r>
            <a:r>
              <a:rPr lang="en-US" b="1" dirty="0" err="1"/>
              <a:t>PrEP</a:t>
            </a:r>
            <a:r>
              <a:rPr lang="en-US" b="1" dirty="0"/>
              <a:t>, including those who</a:t>
            </a:r>
            <a:r>
              <a:rPr lang="en-US" dirty="0"/>
              <a:t>:</a:t>
            </a:r>
          </a:p>
          <a:p>
            <a:r>
              <a:rPr lang="en-US" dirty="0"/>
              <a:t>Have been diagnosed with at least 1 bacterial STI in the previous 12 months</a:t>
            </a:r>
          </a:p>
          <a:p>
            <a:r>
              <a:rPr lang="en-US" dirty="0"/>
              <a:t>Report recreational use of mood-altering substances during sex, including but not limited to alcohol, methamphetamine, cocaine, ecstasy, and gamma hydroxybutyrate</a:t>
            </a:r>
          </a:p>
          <a:p>
            <a:r>
              <a:rPr lang="en-US" dirty="0"/>
              <a:t>Report injecting substances or having sex partners who inject substances, including illicit drugs, hormones, or silicone</a:t>
            </a:r>
          </a:p>
          <a:p>
            <a:r>
              <a:rPr lang="en-US" dirty="0"/>
              <a:t>Are receiving </a:t>
            </a:r>
            <a:r>
              <a:rPr lang="en-US" dirty="0" err="1"/>
              <a:t>nPEP</a:t>
            </a:r>
            <a:r>
              <a:rPr lang="en-US" dirty="0"/>
              <a:t> and anticipate ongoing risk or have used multiple courses of </a:t>
            </a:r>
            <a:r>
              <a:rPr lang="en-US" dirty="0" err="1"/>
              <a:t>nPEP</a:t>
            </a:r>
            <a:endParaRPr lang="en-US" dirty="0"/>
          </a:p>
          <a:p>
            <a:r>
              <a:rPr lang="en-US" dirty="0"/>
              <a:t>Request the protection of </a:t>
            </a:r>
            <a:r>
              <a:rPr lang="en-US" dirty="0" err="1"/>
              <a:t>PrEP</a:t>
            </a:r>
            <a:r>
              <a:rPr lang="en-US" dirty="0"/>
              <a:t> even if their sex partners have an undetectable HIV viral load </a:t>
            </a:r>
          </a:p>
          <a:p>
            <a:r>
              <a:rPr lang="en-US" dirty="0"/>
              <a:t>Self-identify as being at risk without disclosing specific risk behaviors</a:t>
            </a:r>
          </a:p>
          <a:p>
            <a:r>
              <a:rPr lang="en-US" dirty="0"/>
              <a:t>Acknowledge the possibility of or anticipate engaging in risk behaviors in the near future</a:t>
            </a:r>
          </a:p>
        </p:txBody>
      </p:sp>
      <p:sp>
        <p:nvSpPr>
          <p:cNvPr id="4" name="Footer Placeholder 3">
            <a:extLst>
              <a:ext uri="{FF2B5EF4-FFF2-40B4-BE49-F238E27FC236}">
                <a16:creationId xmlns:a16="http://schemas.microsoft.com/office/drawing/2014/main" id="{297B68FD-8B09-4918-A98C-B63F7662716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728FFF-7D03-4EFF-8D17-ACBB7186C4E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F75711-C946-432B-8EB9-98DB788DAC1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928938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A2992-D386-42CD-9D02-BD71A9467EFB}"/>
              </a:ext>
            </a:extLst>
          </p:cNvPr>
          <p:cNvSpPr>
            <a:spLocks noGrp="1"/>
          </p:cNvSpPr>
          <p:nvPr>
            <p:ph type="title"/>
          </p:nvPr>
        </p:nvSpPr>
        <p:spPr/>
        <p:txBody>
          <a:bodyPr/>
          <a:lstStyle/>
          <a:p>
            <a:r>
              <a:rPr lang="en-US" dirty="0"/>
              <a:t>Candidates for </a:t>
            </a:r>
            <a:r>
              <a:rPr lang="en-US" dirty="0" err="1"/>
              <a:t>PrEP</a:t>
            </a:r>
            <a:r>
              <a:rPr lang="en-US" dirty="0"/>
              <a:t>, </a:t>
            </a:r>
            <a:r>
              <a:rPr lang="en-US" sz="2400" i="1" dirty="0"/>
              <a:t>continued</a:t>
            </a:r>
            <a:endParaRPr lang="en-US" i="1" dirty="0"/>
          </a:p>
        </p:txBody>
      </p:sp>
      <p:sp>
        <p:nvSpPr>
          <p:cNvPr id="3" name="Content Placeholder 2">
            <a:extLst>
              <a:ext uri="{FF2B5EF4-FFF2-40B4-BE49-F238E27FC236}">
                <a16:creationId xmlns:a16="http://schemas.microsoft.com/office/drawing/2014/main" id="{BF2C99FC-8F80-4609-893A-DF48F9DDB351}"/>
              </a:ext>
            </a:extLst>
          </p:cNvPr>
          <p:cNvSpPr>
            <a:spLocks noGrp="1"/>
          </p:cNvSpPr>
          <p:nvPr>
            <p:ph idx="1"/>
          </p:nvPr>
        </p:nvSpPr>
        <p:spPr/>
        <p:txBody>
          <a:bodyPr>
            <a:normAutofit lnSpcReduction="10000"/>
          </a:bodyPr>
          <a:lstStyle/>
          <a:p>
            <a:pPr marL="0" indent="0">
              <a:buNone/>
            </a:pPr>
            <a:r>
              <a:rPr lang="en-US" b="1" i="1" dirty="0"/>
              <a:t>Do not withhold </a:t>
            </a:r>
            <a:r>
              <a:rPr lang="en-US" b="1" i="1" dirty="0" err="1"/>
              <a:t>PrEP</a:t>
            </a:r>
            <a:r>
              <a:rPr lang="en-US" b="1" dirty="0"/>
              <a:t> from eligible candidates who:</a:t>
            </a:r>
          </a:p>
          <a:p>
            <a:r>
              <a:rPr lang="en-US" dirty="0"/>
              <a:t>Are pregnant or planning to conceive</a:t>
            </a:r>
          </a:p>
          <a:p>
            <a:r>
              <a:rPr lang="en-US" dirty="0"/>
              <a:t>Inconsistently use condoms or other risk-reduction methods</a:t>
            </a:r>
          </a:p>
          <a:p>
            <a:r>
              <a:rPr lang="en-US" dirty="0"/>
              <a:t>Engage in substance use</a:t>
            </a:r>
          </a:p>
          <a:p>
            <a:r>
              <a:rPr lang="en-US" dirty="0"/>
              <a:t>Have mental health disorders of any severity</a:t>
            </a:r>
          </a:p>
          <a:p>
            <a:r>
              <a:rPr lang="en-US" dirty="0"/>
              <a:t>Experience intimate partner violence</a:t>
            </a:r>
          </a:p>
          <a:p>
            <a:r>
              <a:rPr lang="en-US" dirty="0"/>
              <a:t>Have unstable housing or limited social support</a:t>
            </a:r>
          </a:p>
          <a:p>
            <a:r>
              <a:rPr lang="en-US" dirty="0"/>
              <a:t>Have recently had an STI</a:t>
            </a:r>
          </a:p>
          <a:p>
            <a:r>
              <a:rPr lang="en-US" dirty="0"/>
              <a:t>Have a partner with HIV who has an undetectable viral load</a:t>
            </a:r>
          </a:p>
        </p:txBody>
      </p:sp>
      <p:sp>
        <p:nvSpPr>
          <p:cNvPr id="4" name="Footer Placeholder 3">
            <a:extLst>
              <a:ext uri="{FF2B5EF4-FFF2-40B4-BE49-F238E27FC236}">
                <a16:creationId xmlns:a16="http://schemas.microsoft.com/office/drawing/2014/main" id="{F9B41EB8-6932-4FDB-9DC7-E63A4300C0F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AE93015-5F21-4C31-8243-8F7EFA167D5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8BC697-BBE9-4DAA-A33B-97A5E82B58D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445340563"/>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8688</Words>
  <Application>Microsoft Office PowerPoint</Application>
  <PresentationFormat>Widescreen</PresentationFormat>
  <Paragraphs>727</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Calibri Light</vt:lpstr>
      <vt:lpstr>Content</vt:lpstr>
      <vt:lpstr>PowerPoint Presentation</vt:lpstr>
      <vt:lpstr>Purpose of This Guideline</vt:lpstr>
      <vt:lpstr>Key Point</vt:lpstr>
      <vt:lpstr>Barriers to PrEP</vt:lpstr>
      <vt:lpstr>Recommendations: Indications for PrEP</vt:lpstr>
      <vt:lpstr>Recommendations: Contraindications to PrEP</vt:lpstr>
      <vt:lpstr>Candidates for PrEP</vt:lpstr>
      <vt:lpstr>Candidates for PrEP, continued</vt:lpstr>
      <vt:lpstr>Candidates for PrEP, continued</vt:lpstr>
      <vt:lpstr>New York State Law: PrEP for Adolescents</vt:lpstr>
      <vt:lpstr>Selected Good Practice Reminders: Assessment and Counseling Before PrEP Initiation</vt:lpstr>
      <vt:lpstr>Patient Education</vt:lpstr>
      <vt:lpstr>Health Literacy Assessment</vt:lpstr>
      <vt:lpstr>PrEP Payment Assistance</vt:lpstr>
      <vt:lpstr>Key Points: PrEP in Comprehensive HIV Prevention Planning</vt:lpstr>
      <vt:lpstr>Recommendations: Choice of PrEP Regimen</vt:lpstr>
      <vt:lpstr>Recommendations: Patients With HBV Infection</vt:lpstr>
      <vt:lpstr>Recommendations: Injectable PrEP</vt:lpstr>
      <vt:lpstr>Comparison of Key Clinical and Logistical  Factors in Choosing a PrEP Regimen</vt:lpstr>
      <vt:lpstr>Comparison of Key Clinical and Logistical  Factors in Choosing a PrEP Regimen, continued</vt:lpstr>
      <vt:lpstr>Comparison of Key Clinical and Logistical  Factors in Choosing a PrEP Regimen, continued</vt:lpstr>
      <vt:lpstr>Comparison of Key Clinical and Logistical  Factors in Choosing a PrEP Regimen, continued</vt:lpstr>
      <vt:lpstr>Comparison of Key Clinical and Logistical  Factors in Choosing a PrEP Regimen, continued</vt:lpstr>
      <vt:lpstr>Comparison of Key Clinical and Logistical  Factors in Choosing a PrEP Regimen, continued</vt:lpstr>
      <vt:lpstr>Benefits of Available PrEP Regimens</vt:lpstr>
      <vt:lpstr>Limitations of Available PrEP Regimens</vt:lpstr>
      <vt:lpstr>Risks of Available PrEP Regimens</vt:lpstr>
      <vt:lpstr>Key Points: Time to Protection</vt:lpstr>
      <vt:lpstr>On-Demand PrEP Dosing</vt:lpstr>
      <vt:lpstr>Key Points: PrEP Dosing</vt:lpstr>
      <vt:lpstr>Preparation and Administration of CAB LA as PrEP</vt:lpstr>
      <vt:lpstr>Implementation Strategies for Long-Acting Injectable Cabotegravir as PrEP</vt:lpstr>
      <vt:lpstr>Implementation Strategies for Long-Acting Injectable Cabotegravir as PrEP, continued</vt:lpstr>
      <vt:lpstr>Key Points: Engagement in Care</vt:lpstr>
      <vt:lpstr>Key Points: Adherence</vt:lpstr>
      <vt:lpstr>Recommendations: Laboratory Testing Before PrEP Initiation</vt:lpstr>
      <vt:lpstr>Recommendations: Laboratory Testing Before PrEP Initiation, continued</vt:lpstr>
      <vt:lpstr>Recommended Laboratory Tests for All Patients Within 1 Week Before Initiating PrEP</vt:lpstr>
      <vt:lpstr>Recommended Laboratory Tests for All Patients Within 1 Week Before Initiating PrEP, continued</vt:lpstr>
      <vt:lpstr>Recommended Laboratory Tests for All Patients Within 1 Week Before Initiating PrEP, continued</vt:lpstr>
      <vt:lpstr>Selected Good Practice Reminders: Follow-Up After PrEP Initiation</vt:lpstr>
      <vt:lpstr>Selected Good Practice Reminders: At Each PrEP Visit</vt:lpstr>
      <vt:lpstr>Selected Good Practice Reminders: Risk Reduction</vt:lpstr>
      <vt:lpstr>Recommendations: Ongoing Laboratory Testing: HIV</vt:lpstr>
      <vt:lpstr>Recommendations: Ongoing Laboratory Testing: Renal Function</vt:lpstr>
      <vt:lpstr>Recommendations: Ongoing Laboratory Testing: STIs, HCV, Pregnancy</vt:lpstr>
      <vt:lpstr>Recommended Routine Laboratory Testing for Patients Taking PrEP</vt:lpstr>
      <vt:lpstr>Recommended Routine Laboratory Testing for Patients Taking PrEP, continue</vt:lpstr>
      <vt:lpstr>Key Points: HIV Testing</vt:lpstr>
      <vt:lpstr>Key Points STI Testing</vt:lpstr>
      <vt:lpstr>Recommendations: Suspected Acute HIV</vt:lpstr>
      <vt:lpstr>Recommendations: Asymptomatic Patients With a Reactive HIV Screening Test Result While Using PrEP</vt:lpstr>
      <vt:lpstr>Recommendations: Ambiguous HIV Test Results</vt:lpstr>
      <vt:lpstr>Recommendations: ART Selection for a Positive or Ambiguous HIV Test Result</vt:lpstr>
      <vt:lpstr>Key Points: Asymptomatic Patients With a Reactive HIV Screening Test Result</vt:lpstr>
      <vt:lpstr>Recommendations: Discontinuing PrEP</vt:lpstr>
      <vt:lpstr>Key Points: Discontinuing PrEP</vt:lpstr>
      <vt:lpstr>Checklist: PrEP Initiation</vt:lpstr>
      <vt:lpstr>Checklist: Key Factors in Choice of PrEP Regimen</vt:lpstr>
      <vt:lpstr>Checklist: PrEP  Follow-up</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28</cp:revision>
  <dcterms:created xsi:type="dcterms:W3CDTF">2022-05-26T16:37:43Z</dcterms:created>
  <dcterms:modified xsi:type="dcterms:W3CDTF">2023-10-24T13:28:16Z</dcterms:modified>
</cp:coreProperties>
</file>