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9" r:id="rId3"/>
    <p:sldId id="263" r:id="rId4"/>
    <p:sldId id="260" r:id="rId5"/>
    <p:sldId id="261" r:id="rId6"/>
    <p:sldId id="262" r:id="rId7"/>
    <p:sldId id="264" r:id="rId8"/>
    <p:sldId id="265" r:id="rId9"/>
    <p:sldId id="266" r:id="rId10"/>
    <p:sldId id="267" r:id="rId11"/>
    <p:sldId id="268" r:id="rId12"/>
    <p:sldId id="257" r:id="rId13"/>
    <p:sldId id="25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10/23/2023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1746671168"/>
              </p:ext>
            </p:extLst>
          </p:nvPr>
        </p:nvGraphicFramePr>
        <p:xfrm>
          <a:off x="1959811" y="2532423"/>
          <a:ext cx="8128000" cy="222504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965091158"/>
                    </a:ext>
                  </a:extLst>
                </a:gridCol>
                <a:gridCol w="2032000">
                  <a:extLst>
                    <a:ext uri="{9D8B030D-6E8A-4147-A177-3AD203B41FA5}">
                      <a16:colId xmlns:a16="http://schemas.microsoft.com/office/drawing/2014/main" val="1943214951"/>
                    </a:ext>
                  </a:extLst>
                </a:gridCol>
                <a:gridCol w="2032000">
                  <a:extLst>
                    <a:ext uri="{9D8B030D-6E8A-4147-A177-3AD203B41FA5}">
                      <a16:colId xmlns:a16="http://schemas.microsoft.com/office/drawing/2014/main" val="2036904806"/>
                    </a:ext>
                  </a:extLst>
                </a:gridCol>
                <a:gridCol w="20320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JANUARY 2023</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JANUARY 2023</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Hepatitis C Virus Screening, Testing, and Diagnosis in Adults</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JANUARY 2023</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F7BBC-39A8-496E-B2C8-AE3EAEB355AD}"/>
              </a:ext>
            </a:extLst>
          </p:cNvPr>
          <p:cNvSpPr>
            <a:spLocks noGrp="1"/>
          </p:cNvSpPr>
          <p:nvPr>
            <p:ph type="title"/>
          </p:nvPr>
        </p:nvSpPr>
        <p:spPr/>
        <p:txBody>
          <a:bodyPr/>
          <a:lstStyle/>
          <a:p>
            <a:r>
              <a:rPr lang="en-US" dirty="0"/>
              <a:t>Interpretation of HCV Test Results</a:t>
            </a:r>
          </a:p>
        </p:txBody>
      </p:sp>
      <p:graphicFrame>
        <p:nvGraphicFramePr>
          <p:cNvPr id="7" name="Content Placeholder 6">
            <a:extLst>
              <a:ext uri="{FF2B5EF4-FFF2-40B4-BE49-F238E27FC236}">
                <a16:creationId xmlns:a16="http://schemas.microsoft.com/office/drawing/2014/main" id="{189680C0-E9FF-4126-89BF-E950A547FD2C}"/>
              </a:ext>
            </a:extLst>
          </p:cNvPr>
          <p:cNvGraphicFramePr>
            <a:graphicFrameLocks noGrp="1"/>
          </p:cNvGraphicFramePr>
          <p:nvPr>
            <p:ph idx="1"/>
            <p:extLst>
              <p:ext uri="{D42A27DB-BD31-4B8C-83A1-F6EECF244321}">
                <p14:modId xmlns:p14="http://schemas.microsoft.com/office/powerpoint/2010/main" val="704222161"/>
              </p:ext>
            </p:extLst>
          </p:nvPr>
        </p:nvGraphicFramePr>
        <p:xfrm>
          <a:off x="838200" y="1499870"/>
          <a:ext cx="10515600" cy="4856480"/>
        </p:xfrm>
        <a:graphic>
          <a:graphicData uri="http://schemas.openxmlformats.org/drawingml/2006/table">
            <a:tbl>
              <a:tblPr firstRow="1" bandRow="1">
                <a:tableStyleId>{5940675A-B579-460E-94D1-54222C63F5DA}</a:tableStyleId>
              </a:tblPr>
              <a:tblGrid>
                <a:gridCol w="1399674">
                  <a:extLst>
                    <a:ext uri="{9D8B030D-6E8A-4147-A177-3AD203B41FA5}">
                      <a16:colId xmlns:a16="http://schemas.microsoft.com/office/drawing/2014/main" val="2645608810"/>
                    </a:ext>
                  </a:extLst>
                </a:gridCol>
                <a:gridCol w="1708484">
                  <a:extLst>
                    <a:ext uri="{9D8B030D-6E8A-4147-A177-3AD203B41FA5}">
                      <a16:colId xmlns:a16="http://schemas.microsoft.com/office/drawing/2014/main" val="1901103510"/>
                    </a:ext>
                  </a:extLst>
                </a:gridCol>
                <a:gridCol w="3641558">
                  <a:extLst>
                    <a:ext uri="{9D8B030D-6E8A-4147-A177-3AD203B41FA5}">
                      <a16:colId xmlns:a16="http://schemas.microsoft.com/office/drawing/2014/main" val="2075972857"/>
                    </a:ext>
                  </a:extLst>
                </a:gridCol>
                <a:gridCol w="3765884">
                  <a:extLst>
                    <a:ext uri="{9D8B030D-6E8A-4147-A177-3AD203B41FA5}">
                      <a16:colId xmlns:a16="http://schemas.microsoft.com/office/drawing/2014/main" val="2790129452"/>
                    </a:ext>
                  </a:extLst>
                </a:gridCol>
              </a:tblGrid>
              <a:tr h="370840">
                <a:tc>
                  <a:txBody>
                    <a:bodyPr/>
                    <a:lstStyle/>
                    <a:p>
                      <a:r>
                        <a:rPr lang="en-US" b="1" dirty="0">
                          <a:solidFill>
                            <a:schemeClr val="bg1"/>
                          </a:solidFill>
                        </a:rPr>
                        <a:t>Anti-HCV</a:t>
                      </a:r>
                    </a:p>
                  </a:txBody>
                  <a:tcPr>
                    <a:solidFill>
                      <a:srgbClr val="523178"/>
                    </a:solidFill>
                  </a:tcPr>
                </a:tc>
                <a:tc>
                  <a:txBody>
                    <a:bodyPr/>
                    <a:lstStyle/>
                    <a:p>
                      <a:r>
                        <a:rPr lang="en-US" b="1" dirty="0">
                          <a:solidFill>
                            <a:schemeClr val="bg1"/>
                          </a:solidFill>
                        </a:rPr>
                        <a:t>HCV RNA</a:t>
                      </a:r>
                    </a:p>
                  </a:txBody>
                  <a:tcPr>
                    <a:solidFill>
                      <a:srgbClr val="523178"/>
                    </a:solidFill>
                  </a:tcPr>
                </a:tc>
                <a:tc>
                  <a:txBody>
                    <a:bodyPr/>
                    <a:lstStyle/>
                    <a:p>
                      <a:r>
                        <a:rPr lang="en-US" b="1" dirty="0">
                          <a:solidFill>
                            <a:schemeClr val="bg1"/>
                          </a:solidFill>
                        </a:rPr>
                        <a:t>Interpretation</a:t>
                      </a:r>
                    </a:p>
                  </a:txBody>
                  <a:tcPr>
                    <a:solidFill>
                      <a:srgbClr val="523178"/>
                    </a:solidFill>
                  </a:tcPr>
                </a:tc>
                <a:tc>
                  <a:txBody>
                    <a:bodyPr/>
                    <a:lstStyle/>
                    <a:p>
                      <a:r>
                        <a:rPr lang="en-US" b="1" dirty="0">
                          <a:solidFill>
                            <a:schemeClr val="bg1"/>
                          </a:solidFill>
                        </a:rPr>
                        <a:t>Response</a:t>
                      </a:r>
                    </a:p>
                  </a:txBody>
                  <a:tcPr>
                    <a:solidFill>
                      <a:srgbClr val="523178"/>
                    </a:solidFill>
                  </a:tcPr>
                </a:tc>
                <a:extLst>
                  <a:ext uri="{0D108BD9-81ED-4DB2-BD59-A6C34878D82A}">
                    <a16:rowId xmlns:a16="http://schemas.microsoft.com/office/drawing/2014/main" val="433332690"/>
                  </a:ext>
                </a:extLst>
              </a:tr>
              <a:tr h="370840">
                <a:tc>
                  <a:txBody>
                    <a:bodyPr/>
                    <a:lstStyle/>
                    <a:p>
                      <a:pPr marL="0" indent="0">
                        <a:buFont typeface="Arial" panose="020B0604020202020204" pitchFamily="34" charset="0"/>
                        <a:buNone/>
                      </a:pPr>
                      <a:r>
                        <a:rPr lang="en-US" dirty="0"/>
                        <a:t>Positive</a:t>
                      </a:r>
                    </a:p>
                  </a:txBody>
                  <a:tcPr/>
                </a:tc>
                <a:tc>
                  <a:txBody>
                    <a:bodyPr/>
                    <a:lstStyle/>
                    <a:p>
                      <a:pPr marL="0" indent="0">
                        <a:buFont typeface="Arial" panose="020B0604020202020204" pitchFamily="34" charset="0"/>
                        <a:buNone/>
                      </a:pPr>
                      <a:r>
                        <a:rPr lang="en-US" dirty="0"/>
                        <a:t>Detected</a:t>
                      </a:r>
                    </a:p>
                  </a:txBody>
                  <a:tcPr/>
                </a:tc>
                <a:tc>
                  <a:txBody>
                    <a:bodyPr/>
                    <a:lstStyle/>
                    <a:p>
                      <a:pPr marL="0" indent="0">
                        <a:buFont typeface="Arial" panose="020B0604020202020204" pitchFamily="34" charset="0"/>
                        <a:buNone/>
                      </a:pPr>
                      <a:r>
                        <a:rPr lang="en-US" dirty="0"/>
                        <a:t>Acute or chronic HCV infection</a:t>
                      </a:r>
                    </a:p>
                  </a:txBody>
                  <a:tcPr/>
                </a:tc>
                <a:tc>
                  <a:txBody>
                    <a:bodyPr/>
                    <a:lstStyle/>
                    <a:p>
                      <a:pPr marL="0" indent="0">
                        <a:buFont typeface="Arial" panose="020B0604020202020204" pitchFamily="34" charset="0"/>
                        <a:buNone/>
                      </a:pPr>
                      <a:r>
                        <a:rPr lang="en-US" dirty="0"/>
                        <a:t>Evaluate for treatment.</a:t>
                      </a:r>
                    </a:p>
                  </a:txBody>
                  <a:tcPr/>
                </a:tc>
                <a:extLst>
                  <a:ext uri="{0D108BD9-81ED-4DB2-BD59-A6C34878D82A}">
                    <a16:rowId xmlns:a16="http://schemas.microsoft.com/office/drawing/2014/main" val="3436075705"/>
                  </a:ext>
                </a:extLst>
              </a:tr>
              <a:tr h="370840">
                <a:tc>
                  <a:txBody>
                    <a:bodyPr/>
                    <a:lstStyle/>
                    <a:p>
                      <a:pPr marL="0" indent="0">
                        <a:buFont typeface="Arial" panose="020B0604020202020204" pitchFamily="34" charset="0"/>
                        <a:buNone/>
                      </a:pPr>
                      <a:r>
                        <a:rPr lang="en-US" dirty="0"/>
                        <a:t>Positive</a:t>
                      </a:r>
                    </a:p>
                  </a:txBody>
                  <a:tcPr/>
                </a:tc>
                <a:tc>
                  <a:txBody>
                    <a:bodyPr/>
                    <a:lstStyle/>
                    <a:p>
                      <a:pPr marL="0" indent="0">
                        <a:buFont typeface="Arial" panose="020B0604020202020204" pitchFamily="34" charset="0"/>
                        <a:buNone/>
                      </a:pPr>
                      <a:r>
                        <a:rPr lang="en-US" dirty="0"/>
                        <a:t>Not detected</a:t>
                      </a:r>
                    </a:p>
                  </a:txBody>
                  <a:tcPr/>
                </a:tc>
                <a:tc>
                  <a:txBody>
                    <a:bodyPr/>
                    <a:lstStyle/>
                    <a:p>
                      <a:pPr marL="137160" indent="-137160">
                        <a:buFont typeface="Arial" panose="020B0604020202020204" pitchFamily="34" charset="0"/>
                        <a:buChar char="•"/>
                      </a:pPr>
                      <a:r>
                        <a:rPr lang="en-US" dirty="0"/>
                        <a:t>Resolution of HCV by spontaneous or treatment-related clearance, </a:t>
                      </a:r>
                      <a:r>
                        <a:rPr lang="en-US" i="1" dirty="0"/>
                        <a:t>or</a:t>
                      </a:r>
                    </a:p>
                    <a:p>
                      <a:pPr marL="137160" indent="-137160">
                        <a:buFont typeface="Arial" panose="020B0604020202020204" pitchFamily="34" charset="0"/>
                        <a:buChar char="•"/>
                      </a:pPr>
                      <a:r>
                        <a:rPr lang="en-US" dirty="0"/>
                        <a:t>HCV infection during period of intermittent viremia, </a:t>
                      </a:r>
                      <a:r>
                        <a:rPr lang="en-US" i="1" dirty="0"/>
                        <a:t>or</a:t>
                      </a:r>
                    </a:p>
                    <a:p>
                      <a:pPr marL="137160" indent="-137160">
                        <a:buFont typeface="Arial" panose="020B0604020202020204" pitchFamily="34" charset="0"/>
                        <a:buChar char="•"/>
                      </a:pPr>
                      <a:r>
                        <a:rPr lang="en-US" dirty="0"/>
                        <a:t>False-positive antibody screening result</a:t>
                      </a:r>
                    </a:p>
                  </a:txBody>
                  <a:tcPr/>
                </a:tc>
                <a:tc>
                  <a:txBody>
                    <a:bodyPr/>
                    <a:lstStyle/>
                    <a:p>
                      <a:pPr marL="137160" indent="-137160">
                        <a:buFont typeface="Arial" panose="020B0604020202020204" pitchFamily="34" charset="0"/>
                        <a:buChar char="•"/>
                      </a:pPr>
                      <a:r>
                        <a:rPr lang="en-US" dirty="0"/>
                        <a:t>Perform HCV RNA testing based on risk factors.</a:t>
                      </a:r>
                    </a:p>
                    <a:p>
                      <a:pPr marL="137160" indent="-137160">
                        <a:buFont typeface="Arial" panose="020B0604020202020204" pitchFamily="34" charset="0"/>
                        <a:buChar char="•"/>
                      </a:pPr>
                      <a:r>
                        <a:rPr lang="en-US" dirty="0"/>
                        <a:t>Repeat HCV RNA testing if acute exposure is known or suspected.</a:t>
                      </a:r>
                    </a:p>
                  </a:txBody>
                  <a:tcPr/>
                </a:tc>
                <a:extLst>
                  <a:ext uri="{0D108BD9-81ED-4DB2-BD59-A6C34878D82A}">
                    <a16:rowId xmlns:a16="http://schemas.microsoft.com/office/drawing/2014/main" val="2125860934"/>
                  </a:ext>
                </a:extLst>
              </a:tr>
              <a:tr h="370840">
                <a:tc>
                  <a:txBody>
                    <a:bodyPr/>
                    <a:lstStyle/>
                    <a:p>
                      <a:pPr marL="0" indent="0">
                        <a:buFont typeface="Arial" panose="020B0604020202020204" pitchFamily="34" charset="0"/>
                        <a:buNone/>
                      </a:pPr>
                      <a:r>
                        <a:rPr lang="en-US" dirty="0"/>
                        <a:t>Negative</a:t>
                      </a:r>
                    </a:p>
                  </a:txBody>
                  <a:tcPr/>
                </a:tc>
                <a:tc>
                  <a:txBody>
                    <a:bodyPr/>
                    <a:lstStyle/>
                    <a:p>
                      <a:pPr marL="0" indent="0">
                        <a:buFont typeface="Arial" panose="020B0604020202020204" pitchFamily="34" charset="0"/>
                        <a:buNone/>
                      </a:pPr>
                      <a:r>
                        <a:rPr lang="en-US" dirty="0"/>
                        <a:t>Detected</a:t>
                      </a:r>
                    </a:p>
                  </a:txBody>
                  <a:tcPr/>
                </a:tc>
                <a:tc>
                  <a:txBody>
                    <a:bodyPr/>
                    <a:lstStyle/>
                    <a:p>
                      <a:pPr marL="137160" indent="-137160">
                        <a:buFont typeface="Arial" panose="020B0604020202020204" pitchFamily="34" charset="0"/>
                        <a:buChar char="•"/>
                      </a:pPr>
                      <a:r>
                        <a:rPr lang="en-US" dirty="0"/>
                        <a:t>Early acute HCV infection, </a:t>
                      </a:r>
                      <a:r>
                        <a:rPr lang="en-US" i="1" dirty="0"/>
                        <a:t>or</a:t>
                      </a:r>
                    </a:p>
                    <a:p>
                      <a:pPr marL="137160" indent="-137160">
                        <a:buFont typeface="Arial" panose="020B0604020202020204" pitchFamily="34" charset="0"/>
                        <a:buChar char="•"/>
                      </a:pPr>
                      <a:r>
                        <a:rPr lang="en-US" dirty="0"/>
                        <a:t>Chronic HCV infection in immunosuppressed patients</a:t>
                      </a:r>
                    </a:p>
                  </a:txBody>
                  <a:tcPr/>
                </a:tc>
                <a:tc>
                  <a:txBody>
                    <a:bodyPr/>
                    <a:lstStyle/>
                    <a:p>
                      <a:pPr marL="137160" indent="-137160">
                        <a:buFont typeface="Arial" panose="020B0604020202020204" pitchFamily="34" charset="0"/>
                        <a:buChar char="•"/>
                      </a:pPr>
                      <a:r>
                        <a:rPr lang="en-US" dirty="0"/>
                        <a:t>Evaluate for treatment if patient has risk factors.</a:t>
                      </a:r>
                    </a:p>
                    <a:p>
                      <a:pPr marL="137160" indent="-137160">
                        <a:buFont typeface="Arial" panose="020B0604020202020204" pitchFamily="34" charset="0"/>
                        <a:buChar char="•"/>
                      </a:pPr>
                      <a:r>
                        <a:rPr lang="en-US" dirty="0"/>
                        <a:t>Repeat testing if patient has no risk factors or exposure and a false-positive result is suspected.</a:t>
                      </a:r>
                    </a:p>
                  </a:txBody>
                  <a:tcPr/>
                </a:tc>
                <a:extLst>
                  <a:ext uri="{0D108BD9-81ED-4DB2-BD59-A6C34878D82A}">
                    <a16:rowId xmlns:a16="http://schemas.microsoft.com/office/drawing/2014/main" val="4054945072"/>
                  </a:ext>
                </a:extLst>
              </a:tr>
              <a:tr h="370840">
                <a:tc>
                  <a:txBody>
                    <a:bodyPr/>
                    <a:lstStyle/>
                    <a:p>
                      <a:pPr marL="0" indent="0">
                        <a:buFont typeface="Arial" panose="020B0604020202020204" pitchFamily="34" charset="0"/>
                        <a:buNone/>
                      </a:pPr>
                      <a:r>
                        <a:rPr lang="en-US" dirty="0"/>
                        <a:t>Negative</a:t>
                      </a:r>
                    </a:p>
                  </a:txBody>
                  <a:tcPr/>
                </a:tc>
                <a:tc>
                  <a:txBody>
                    <a:bodyPr/>
                    <a:lstStyle/>
                    <a:p>
                      <a:pPr marL="0" indent="0">
                        <a:buFont typeface="Arial" panose="020B0604020202020204" pitchFamily="34" charset="0"/>
                        <a:buNone/>
                      </a:pPr>
                      <a:r>
                        <a:rPr lang="en-US" dirty="0"/>
                        <a:t>Unknown</a:t>
                      </a:r>
                    </a:p>
                  </a:txBody>
                  <a:tcPr/>
                </a:tc>
                <a:tc>
                  <a:txBody>
                    <a:bodyPr/>
                    <a:lstStyle/>
                    <a:p>
                      <a:pPr marL="0" indent="0">
                        <a:buFont typeface="Arial" panose="020B0604020202020204" pitchFamily="34" charset="0"/>
                        <a:buNone/>
                      </a:pPr>
                      <a:r>
                        <a:rPr lang="en-US" dirty="0"/>
                        <a:t>Presumed absence of HCV infection if the HCV RNA testing was not performed or the status is unknown</a:t>
                      </a:r>
                    </a:p>
                  </a:txBody>
                  <a:tcPr/>
                </a:tc>
                <a:tc>
                  <a:txBody>
                    <a:bodyPr/>
                    <a:lstStyle/>
                    <a:p>
                      <a:pPr marL="0" indent="0">
                        <a:buFont typeface="Arial" panose="020B0604020202020204" pitchFamily="34" charset="0"/>
                        <a:buNone/>
                      </a:pPr>
                      <a:r>
                        <a:rPr lang="en-US" dirty="0"/>
                        <a:t>Perform HCV antibody testing based on risk factors.</a:t>
                      </a:r>
                    </a:p>
                  </a:txBody>
                  <a:tcPr/>
                </a:tc>
                <a:extLst>
                  <a:ext uri="{0D108BD9-81ED-4DB2-BD59-A6C34878D82A}">
                    <a16:rowId xmlns:a16="http://schemas.microsoft.com/office/drawing/2014/main" val="2713540770"/>
                  </a:ext>
                </a:extLst>
              </a:tr>
            </a:tbl>
          </a:graphicData>
        </a:graphic>
      </p:graphicFrame>
      <p:sp>
        <p:nvSpPr>
          <p:cNvPr id="4" name="Footer Placeholder 3">
            <a:extLst>
              <a:ext uri="{FF2B5EF4-FFF2-40B4-BE49-F238E27FC236}">
                <a16:creationId xmlns:a16="http://schemas.microsoft.com/office/drawing/2014/main" id="{62850BEB-336C-489B-8CCE-F72178DCABE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AD5D805-E192-4BD1-9E01-BEF669FA409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FE2EE57-C9E8-4727-A755-A011417D79F3}"/>
              </a:ext>
            </a:extLst>
          </p:cNvPr>
          <p:cNvSpPr>
            <a:spLocks noGrp="1"/>
          </p:cNvSpPr>
          <p:nvPr>
            <p:ph type="dt" sz="half" idx="2"/>
          </p:nvPr>
        </p:nvSpPr>
        <p:spPr/>
        <p:txBody>
          <a:bodyPr/>
          <a:lstStyle/>
          <a:p>
            <a:r>
              <a:rPr lang="en-US"/>
              <a:t>JANUARY 2023</a:t>
            </a:r>
            <a:endParaRPr lang="en-US" dirty="0"/>
          </a:p>
        </p:txBody>
      </p:sp>
    </p:spTree>
    <p:extLst>
      <p:ext uri="{BB962C8B-B14F-4D97-AF65-F5344CB8AC3E}">
        <p14:creationId xmlns:p14="http://schemas.microsoft.com/office/powerpoint/2010/main" val="400739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ED19D-C3E8-4E14-B8A7-D936435C8AA6}"/>
              </a:ext>
            </a:extLst>
          </p:cNvPr>
          <p:cNvSpPr>
            <a:spLocks noGrp="1"/>
          </p:cNvSpPr>
          <p:nvPr>
            <p:ph type="title"/>
          </p:nvPr>
        </p:nvSpPr>
        <p:spPr/>
        <p:txBody>
          <a:bodyPr/>
          <a:lstStyle/>
          <a:p>
            <a:r>
              <a:rPr lang="en-US" dirty="0"/>
              <a:t>Key Points: Acute HIV Infection</a:t>
            </a:r>
          </a:p>
        </p:txBody>
      </p:sp>
      <p:sp>
        <p:nvSpPr>
          <p:cNvPr id="3" name="Content Placeholder 2">
            <a:extLst>
              <a:ext uri="{FF2B5EF4-FFF2-40B4-BE49-F238E27FC236}">
                <a16:creationId xmlns:a16="http://schemas.microsoft.com/office/drawing/2014/main" id="{D3CE0FEB-EB3E-4A6C-A537-5D7F456823FD}"/>
              </a:ext>
            </a:extLst>
          </p:cNvPr>
          <p:cNvSpPr>
            <a:spLocks noGrp="1"/>
          </p:cNvSpPr>
          <p:nvPr>
            <p:ph idx="1"/>
          </p:nvPr>
        </p:nvSpPr>
        <p:spPr/>
        <p:txBody>
          <a:bodyPr/>
          <a:lstStyle/>
          <a:p>
            <a:r>
              <a:rPr lang="en-US" dirty="0"/>
              <a:t>The timing of HCV treatment is determined with respect to the likelihood of spontaneous clearance and patient or care provider concerns regarding risk of transmission.</a:t>
            </a:r>
          </a:p>
          <a:p>
            <a:r>
              <a:rPr lang="en-US" dirty="0"/>
              <a:t>Patient education should include the following information:</a:t>
            </a:r>
          </a:p>
          <a:p>
            <a:pPr lvl="1"/>
            <a:r>
              <a:rPr lang="en-US" dirty="0"/>
              <a:t>If patients have acute HCV infection, they may be infectious and should take precautions to avoid transmitting HCV to others.</a:t>
            </a:r>
          </a:p>
          <a:p>
            <a:pPr lvl="1"/>
            <a:r>
              <a:rPr lang="en-US" dirty="0"/>
              <a:t>HCV infection may clear spontaneously (i.e., without treatment).</a:t>
            </a:r>
          </a:p>
          <a:p>
            <a:pPr lvl="1"/>
            <a:r>
              <a:rPr lang="en-US" dirty="0"/>
              <a:t>Treatment options are available if HCV infection is established.</a:t>
            </a:r>
          </a:p>
          <a:p>
            <a:endParaRPr lang="en-US" dirty="0"/>
          </a:p>
        </p:txBody>
      </p:sp>
      <p:sp>
        <p:nvSpPr>
          <p:cNvPr id="4" name="Footer Placeholder 3">
            <a:extLst>
              <a:ext uri="{FF2B5EF4-FFF2-40B4-BE49-F238E27FC236}">
                <a16:creationId xmlns:a16="http://schemas.microsoft.com/office/drawing/2014/main" id="{181BF4BD-573F-4397-8935-4FCA6CC13A3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156EF09-5625-46E8-A12D-E5DD3F23595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CD116EA-BD1F-4C9A-A7E1-F9945EF897A8}"/>
              </a:ext>
            </a:extLst>
          </p:cNvPr>
          <p:cNvSpPr>
            <a:spLocks noGrp="1"/>
          </p:cNvSpPr>
          <p:nvPr>
            <p:ph type="dt" sz="half" idx="2"/>
          </p:nvPr>
        </p:nvSpPr>
        <p:spPr/>
        <p:txBody>
          <a:bodyPr/>
          <a:lstStyle/>
          <a:p>
            <a:r>
              <a:rPr lang="en-US"/>
              <a:t>JANUARY 2023</a:t>
            </a:r>
            <a:endParaRPr lang="en-US" dirty="0"/>
          </a:p>
        </p:txBody>
      </p:sp>
    </p:spTree>
    <p:extLst>
      <p:ext uri="{BB962C8B-B14F-4D97-AF65-F5344CB8AC3E}">
        <p14:creationId xmlns:p14="http://schemas.microsoft.com/office/powerpoint/2010/main" val="4149348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Hepatitis C Virus Screening, Testing, and Diagnosis in Adults</a:t>
            </a:r>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FED37-B49C-4798-AE6A-B024E5629990}"/>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1FC9A54A-310A-4B92-95B9-71B118051A47}"/>
              </a:ext>
            </a:extLst>
          </p:cNvPr>
          <p:cNvSpPr>
            <a:spLocks noGrp="1"/>
          </p:cNvSpPr>
          <p:nvPr>
            <p:ph idx="1"/>
          </p:nvPr>
        </p:nvSpPr>
        <p:spPr/>
        <p:txBody>
          <a:bodyPr>
            <a:normAutofit fontScale="92500" lnSpcReduction="20000"/>
          </a:bodyPr>
          <a:lstStyle/>
          <a:p>
            <a:r>
              <a:rPr lang="en-US" dirty="0"/>
              <a:t>Increase compliance with the 2014 New York State public health law that requires that an HCV screening test be offered to every individual born between 1945 and 1965 who receives healthcare services from a physician, physician assistant, or nurse practitioner in a primary care or inpatient hospital setting.</a:t>
            </a:r>
          </a:p>
          <a:p>
            <a:r>
              <a:rPr lang="en-US" dirty="0"/>
              <a:t>Promote universal HCV testing in adults (≥18 years old).</a:t>
            </a:r>
          </a:p>
          <a:p>
            <a:r>
              <a:rPr lang="en-US" dirty="0"/>
              <a:t>Promote HCV testing in patients who are planning to get pregnant or are currently pregnant, for each pregnancy.</a:t>
            </a:r>
          </a:p>
          <a:p>
            <a:r>
              <a:rPr lang="en-US" dirty="0"/>
              <a:t>Increase the number of people in New York State with chronic HCV who are diagnosed and referred for HCV treatment.</a:t>
            </a:r>
          </a:p>
          <a:p>
            <a:r>
              <a:rPr lang="en-US" dirty="0"/>
              <a:t>Provide evidence-based clinical recommendations to support the goals of the New York State Hepatitis C Elimination Plan (NY Cures </a:t>
            </a:r>
            <a:r>
              <a:rPr lang="en-US" dirty="0" err="1"/>
              <a:t>HepC</a:t>
            </a:r>
            <a:r>
              <a:rPr lang="en-US" dirty="0"/>
              <a:t>).</a:t>
            </a:r>
          </a:p>
        </p:txBody>
      </p:sp>
      <p:sp>
        <p:nvSpPr>
          <p:cNvPr id="4" name="Footer Placeholder 3">
            <a:extLst>
              <a:ext uri="{FF2B5EF4-FFF2-40B4-BE49-F238E27FC236}">
                <a16:creationId xmlns:a16="http://schemas.microsoft.com/office/drawing/2014/main" id="{3724BAF5-7BDD-444C-B0CA-C1CED3BCAAE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E3A8481-1094-43C7-8433-88E8FDEA4EC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2838DDB-7764-4ACD-8874-B14BFD38000F}"/>
              </a:ext>
            </a:extLst>
          </p:cNvPr>
          <p:cNvSpPr>
            <a:spLocks noGrp="1"/>
          </p:cNvSpPr>
          <p:nvPr>
            <p:ph type="dt" sz="half" idx="2"/>
          </p:nvPr>
        </p:nvSpPr>
        <p:spPr/>
        <p:txBody>
          <a:bodyPr/>
          <a:lstStyle/>
          <a:p>
            <a:r>
              <a:rPr lang="en-US"/>
              <a:t>JANUARY 2023</a:t>
            </a:r>
            <a:endParaRPr lang="en-US" dirty="0"/>
          </a:p>
        </p:txBody>
      </p:sp>
    </p:spTree>
    <p:extLst>
      <p:ext uri="{BB962C8B-B14F-4D97-AF65-F5344CB8AC3E}">
        <p14:creationId xmlns:p14="http://schemas.microsoft.com/office/powerpoint/2010/main" val="314286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153E6-962A-4CB3-8B9B-0B4902B61548}"/>
              </a:ext>
            </a:extLst>
          </p:cNvPr>
          <p:cNvSpPr>
            <a:spLocks noGrp="1"/>
          </p:cNvSpPr>
          <p:nvPr>
            <p:ph type="title"/>
          </p:nvPr>
        </p:nvSpPr>
        <p:spPr/>
        <p:txBody>
          <a:bodyPr/>
          <a:lstStyle/>
          <a:p>
            <a:r>
              <a:rPr lang="en-US" dirty="0"/>
              <a:t>New York State Law</a:t>
            </a:r>
          </a:p>
        </p:txBody>
      </p:sp>
      <p:sp>
        <p:nvSpPr>
          <p:cNvPr id="3" name="Content Placeholder 2">
            <a:extLst>
              <a:ext uri="{FF2B5EF4-FFF2-40B4-BE49-F238E27FC236}">
                <a16:creationId xmlns:a16="http://schemas.microsoft.com/office/drawing/2014/main" id="{FF3D56A7-16E3-4FB0-AADB-BD81D955A629}"/>
              </a:ext>
            </a:extLst>
          </p:cNvPr>
          <p:cNvSpPr>
            <a:spLocks noGrp="1"/>
          </p:cNvSpPr>
          <p:nvPr>
            <p:ph idx="1"/>
          </p:nvPr>
        </p:nvSpPr>
        <p:spPr/>
        <p:txBody>
          <a:bodyPr/>
          <a:lstStyle/>
          <a:p>
            <a:r>
              <a:rPr lang="en-US" dirty="0"/>
              <a:t>Clinicians must offer an HCV screening test to every individual born between 1945 and 1965. If an individual accepts the offer and the test is reactive, the clinician must offer the individual follow-up healthcare (including an HCV RNA test) or refer the individual to a healthcare provider who can provide follow-up healthcare.</a:t>
            </a:r>
          </a:p>
          <a:p>
            <a:r>
              <a:rPr lang="en-US" dirty="0"/>
              <a:t>Clinicians must report all suspected or confirmed cases of HCV infection, specifying acute or chronic, to the local health department of the area where the individual resides, in full compliance with New York State laws and regulations.</a:t>
            </a:r>
          </a:p>
        </p:txBody>
      </p:sp>
      <p:sp>
        <p:nvSpPr>
          <p:cNvPr id="4" name="Footer Placeholder 3">
            <a:extLst>
              <a:ext uri="{FF2B5EF4-FFF2-40B4-BE49-F238E27FC236}">
                <a16:creationId xmlns:a16="http://schemas.microsoft.com/office/drawing/2014/main" id="{D4509923-AC94-4A85-8812-0B6858C5D48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D44FB61-FD1E-46C9-89B0-001D6990BFA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737401E-7C92-4A7D-9BDC-9CBAB724AF78}"/>
              </a:ext>
            </a:extLst>
          </p:cNvPr>
          <p:cNvSpPr>
            <a:spLocks noGrp="1"/>
          </p:cNvSpPr>
          <p:nvPr>
            <p:ph type="dt" sz="half" idx="2"/>
          </p:nvPr>
        </p:nvSpPr>
        <p:spPr/>
        <p:txBody>
          <a:bodyPr/>
          <a:lstStyle/>
          <a:p>
            <a:r>
              <a:rPr lang="en-US"/>
              <a:t>JANUARY 2023</a:t>
            </a:r>
            <a:endParaRPr lang="en-US" dirty="0"/>
          </a:p>
        </p:txBody>
      </p:sp>
    </p:spTree>
    <p:extLst>
      <p:ext uri="{BB962C8B-B14F-4D97-AF65-F5344CB8AC3E}">
        <p14:creationId xmlns:p14="http://schemas.microsoft.com/office/powerpoint/2010/main" val="690126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50B2A-5462-4134-A391-0639CFA0319D}"/>
              </a:ext>
            </a:extLst>
          </p:cNvPr>
          <p:cNvSpPr>
            <a:spLocks noGrp="1"/>
          </p:cNvSpPr>
          <p:nvPr>
            <p:ph type="title"/>
          </p:nvPr>
        </p:nvSpPr>
        <p:spPr/>
        <p:txBody>
          <a:bodyPr/>
          <a:lstStyle/>
          <a:p>
            <a:r>
              <a:rPr lang="en-US" dirty="0"/>
              <a:t>Newly Diagnosed Cases of HCV in NYS &amp; NYC</a:t>
            </a:r>
          </a:p>
        </p:txBody>
      </p:sp>
      <p:graphicFrame>
        <p:nvGraphicFramePr>
          <p:cNvPr id="7" name="Content Placeholder 6">
            <a:extLst>
              <a:ext uri="{FF2B5EF4-FFF2-40B4-BE49-F238E27FC236}">
                <a16:creationId xmlns:a16="http://schemas.microsoft.com/office/drawing/2014/main" id="{557A14FD-CC4F-4ED3-8CDA-1A4580B08A86}"/>
              </a:ext>
            </a:extLst>
          </p:cNvPr>
          <p:cNvGraphicFramePr>
            <a:graphicFrameLocks noGrp="1"/>
          </p:cNvGraphicFramePr>
          <p:nvPr>
            <p:ph idx="1"/>
            <p:extLst>
              <p:ext uri="{D42A27DB-BD31-4B8C-83A1-F6EECF244321}">
                <p14:modId xmlns:p14="http://schemas.microsoft.com/office/powerpoint/2010/main" val="2753052641"/>
              </p:ext>
            </p:extLst>
          </p:nvPr>
        </p:nvGraphicFramePr>
        <p:xfrm>
          <a:off x="838199" y="1825625"/>
          <a:ext cx="10515600" cy="3302000"/>
        </p:xfrm>
        <a:graphic>
          <a:graphicData uri="http://schemas.openxmlformats.org/drawingml/2006/table">
            <a:tbl>
              <a:tblPr firstRow="1" bandRow="1">
                <a:tableStyleId>{5940675A-B579-460E-94D1-54222C63F5DA}</a:tableStyleId>
              </a:tblPr>
              <a:tblGrid>
                <a:gridCol w="5257800">
                  <a:extLst>
                    <a:ext uri="{9D8B030D-6E8A-4147-A177-3AD203B41FA5}">
                      <a16:colId xmlns:a16="http://schemas.microsoft.com/office/drawing/2014/main" val="1528633388"/>
                    </a:ext>
                  </a:extLst>
                </a:gridCol>
                <a:gridCol w="5257800">
                  <a:extLst>
                    <a:ext uri="{9D8B030D-6E8A-4147-A177-3AD203B41FA5}">
                      <a16:colId xmlns:a16="http://schemas.microsoft.com/office/drawing/2014/main" val="2775111402"/>
                    </a:ext>
                  </a:extLst>
                </a:gridCol>
              </a:tblGrid>
              <a:tr h="370840">
                <a:tc>
                  <a:txBody>
                    <a:bodyPr/>
                    <a:lstStyle/>
                    <a:p>
                      <a:r>
                        <a:rPr lang="en-US" b="1" dirty="0">
                          <a:solidFill>
                            <a:schemeClr val="bg1"/>
                          </a:solidFill>
                        </a:rPr>
                        <a:t>New York State*</a:t>
                      </a:r>
                    </a:p>
                  </a:txBody>
                  <a:tcPr>
                    <a:solidFill>
                      <a:srgbClr val="523178"/>
                    </a:solidFill>
                  </a:tcPr>
                </a:tc>
                <a:tc>
                  <a:txBody>
                    <a:bodyPr/>
                    <a:lstStyle/>
                    <a:p>
                      <a:r>
                        <a:rPr lang="en-US" b="1" dirty="0">
                          <a:solidFill>
                            <a:schemeClr val="bg1"/>
                          </a:solidFill>
                        </a:rPr>
                        <a:t>New York City</a:t>
                      </a:r>
                    </a:p>
                  </a:txBody>
                  <a:tcPr>
                    <a:solidFill>
                      <a:srgbClr val="523178"/>
                    </a:solidFill>
                  </a:tcPr>
                </a:tc>
                <a:extLst>
                  <a:ext uri="{0D108BD9-81ED-4DB2-BD59-A6C34878D82A}">
                    <a16:rowId xmlns:a16="http://schemas.microsoft.com/office/drawing/2014/main" val="1245764907"/>
                  </a:ext>
                </a:extLst>
              </a:tr>
              <a:tr h="370840">
                <a:tc>
                  <a:txBody>
                    <a:bodyPr/>
                    <a:lstStyle/>
                    <a:p>
                      <a:pPr marL="137160" indent="-137160">
                        <a:buFont typeface="Arial" panose="020B0604020202020204" pitchFamily="34" charset="0"/>
                        <a:buChar char="•"/>
                      </a:pPr>
                      <a:r>
                        <a:rPr lang="en-US" dirty="0"/>
                        <a:t>154,804 cases reported from 2001 to 2020</a:t>
                      </a:r>
                    </a:p>
                    <a:p>
                      <a:pPr marL="137160" indent="-137160">
                        <a:buFont typeface="Arial" panose="020B0604020202020204" pitchFamily="34" charset="0"/>
                        <a:buChar char="•"/>
                      </a:pPr>
                      <a:r>
                        <a:rPr lang="en-US" dirty="0"/>
                        <a:t>2020 cases: 4,126 reported</a:t>
                      </a:r>
                    </a:p>
                    <a:p>
                      <a:pPr marL="594360" lvl="1" indent="-137160">
                        <a:buFont typeface="Arial" panose="020B0604020202020204" pitchFamily="34" charset="0"/>
                        <a:buChar char="•"/>
                      </a:pPr>
                      <a:r>
                        <a:rPr lang="en-US" dirty="0"/>
                        <a:t>27% (1,105) of cases reported from the 1945 to 1965 birth cohort, with 70% male and 30% female</a:t>
                      </a:r>
                    </a:p>
                    <a:p>
                      <a:pPr marL="594360" lvl="1" indent="-137160">
                        <a:buFont typeface="Arial" panose="020B0604020202020204" pitchFamily="34" charset="0"/>
                        <a:buChar char="•"/>
                      </a:pPr>
                      <a:r>
                        <a:rPr lang="en-US" dirty="0"/>
                        <a:t>26% (1,078) of cases reported age &lt;30 years, with 58% in males and 42% in females</a:t>
                      </a:r>
                    </a:p>
                  </a:txBody>
                  <a:tcPr/>
                </a:tc>
                <a:tc>
                  <a:txBody>
                    <a:bodyPr/>
                    <a:lstStyle/>
                    <a:p>
                      <a:pPr marL="137160" indent="-137160">
                        <a:buFont typeface="Arial" panose="020B0604020202020204" pitchFamily="34" charset="0"/>
                        <a:buChar char="•"/>
                      </a:pPr>
                      <a:r>
                        <a:rPr lang="en-US" dirty="0"/>
                        <a:t>174,399 cases reported from 2001 to 2020</a:t>
                      </a:r>
                    </a:p>
                    <a:p>
                      <a:pPr marL="137160" indent="-137160">
                        <a:buFont typeface="Arial" panose="020B0604020202020204" pitchFamily="34" charset="0"/>
                        <a:buChar char="•"/>
                      </a:pPr>
                      <a:r>
                        <a:rPr lang="en-US" dirty="0"/>
                        <a:t>2020 cases: 2,995 reported</a:t>
                      </a:r>
                    </a:p>
                    <a:p>
                      <a:pPr marL="594360" lvl="1" indent="-137160">
                        <a:buFont typeface="Arial" panose="020B0604020202020204" pitchFamily="34" charset="0"/>
                        <a:buChar char="•"/>
                      </a:pPr>
                      <a:r>
                        <a:rPr lang="en-US" dirty="0"/>
                        <a:t>32% (906) of cases reported from the 1945 to 1965 birth cohort, with 556 (62%) in males and 337 (37%) in females (3 unknown)</a:t>
                      </a:r>
                    </a:p>
                    <a:p>
                      <a:pPr marL="594360" lvl="1" indent="-137160">
                        <a:buFont typeface="Arial" panose="020B0604020202020204" pitchFamily="34" charset="0"/>
                        <a:buChar char="•"/>
                      </a:pPr>
                      <a:r>
                        <a:rPr lang="en-US" dirty="0"/>
                        <a:t>13% (386) of cases reported age &lt;30 years, with 229 (59%) in males, 150 (39%) in females, 2 (&lt;1%) in transgender individuals, and 5 (1%) unknown</a:t>
                      </a:r>
                    </a:p>
                  </a:txBody>
                  <a:tcPr/>
                </a:tc>
                <a:extLst>
                  <a:ext uri="{0D108BD9-81ED-4DB2-BD59-A6C34878D82A}">
                    <a16:rowId xmlns:a16="http://schemas.microsoft.com/office/drawing/2014/main" val="1409941508"/>
                  </a:ext>
                </a:extLst>
              </a:tr>
              <a:tr h="370840">
                <a:tc gridSpan="2">
                  <a:txBody>
                    <a:bodyPr/>
                    <a:lstStyle/>
                    <a:p>
                      <a:pPr marL="0" lvl="0" indent="0">
                        <a:buFont typeface="Arial" panose="020B0604020202020204" pitchFamily="34" charset="0"/>
                        <a:buNone/>
                      </a:pPr>
                      <a:r>
                        <a:rPr lang="en-US" dirty="0"/>
                        <a:t>*Excluding New York City.</a:t>
                      </a:r>
                    </a:p>
                  </a:txBody>
                  <a:tcPr/>
                </a:tc>
                <a:tc hMerge="1">
                  <a:txBody>
                    <a:bodyPr/>
                    <a:lstStyle/>
                    <a:p>
                      <a:pPr marL="594360" lvl="1" indent="-137160">
                        <a:buFont typeface="Arial" panose="020B0604020202020204" pitchFamily="34" charset="0"/>
                        <a:buChar char="•"/>
                      </a:pPr>
                      <a:endParaRPr lang="en-US" dirty="0"/>
                    </a:p>
                  </a:txBody>
                  <a:tcPr/>
                </a:tc>
                <a:extLst>
                  <a:ext uri="{0D108BD9-81ED-4DB2-BD59-A6C34878D82A}">
                    <a16:rowId xmlns:a16="http://schemas.microsoft.com/office/drawing/2014/main" val="3327578488"/>
                  </a:ext>
                </a:extLst>
              </a:tr>
            </a:tbl>
          </a:graphicData>
        </a:graphic>
      </p:graphicFrame>
      <p:sp>
        <p:nvSpPr>
          <p:cNvPr id="4" name="Footer Placeholder 3">
            <a:extLst>
              <a:ext uri="{FF2B5EF4-FFF2-40B4-BE49-F238E27FC236}">
                <a16:creationId xmlns:a16="http://schemas.microsoft.com/office/drawing/2014/main" id="{95012595-71E4-4F67-A615-8A472264FC8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D028726-776C-4FD4-9331-88EE7D32158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A6E6CC8-BDCF-46F4-BE4A-A957D2F102B8}"/>
              </a:ext>
            </a:extLst>
          </p:cNvPr>
          <p:cNvSpPr>
            <a:spLocks noGrp="1"/>
          </p:cNvSpPr>
          <p:nvPr>
            <p:ph type="dt" sz="half" idx="2"/>
          </p:nvPr>
        </p:nvSpPr>
        <p:spPr/>
        <p:txBody>
          <a:bodyPr/>
          <a:lstStyle/>
          <a:p>
            <a:r>
              <a:rPr lang="en-US"/>
              <a:t>JANUARY 2023</a:t>
            </a:r>
            <a:endParaRPr lang="en-US" dirty="0"/>
          </a:p>
        </p:txBody>
      </p:sp>
    </p:spTree>
    <p:extLst>
      <p:ext uri="{BB962C8B-B14F-4D97-AF65-F5344CB8AC3E}">
        <p14:creationId xmlns:p14="http://schemas.microsoft.com/office/powerpoint/2010/main" val="3435578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7E527-43EA-4647-87F8-B5BF6E2B3D17}"/>
              </a:ext>
            </a:extLst>
          </p:cNvPr>
          <p:cNvSpPr>
            <a:spLocks noGrp="1"/>
          </p:cNvSpPr>
          <p:nvPr>
            <p:ph type="title"/>
          </p:nvPr>
        </p:nvSpPr>
        <p:spPr/>
        <p:txBody>
          <a:bodyPr/>
          <a:lstStyle/>
          <a:p>
            <a:r>
              <a:rPr lang="en-US" dirty="0"/>
              <a:t>Recommendations: Routine Testing</a:t>
            </a:r>
          </a:p>
        </p:txBody>
      </p:sp>
      <p:sp>
        <p:nvSpPr>
          <p:cNvPr id="3" name="Content Placeholder 2">
            <a:extLst>
              <a:ext uri="{FF2B5EF4-FFF2-40B4-BE49-F238E27FC236}">
                <a16:creationId xmlns:a16="http://schemas.microsoft.com/office/drawing/2014/main" id="{F8FDEE62-2A54-403B-80C8-E64E432741EC}"/>
              </a:ext>
            </a:extLst>
          </p:cNvPr>
          <p:cNvSpPr>
            <a:spLocks noGrp="1"/>
          </p:cNvSpPr>
          <p:nvPr>
            <p:ph idx="1"/>
          </p:nvPr>
        </p:nvSpPr>
        <p:spPr/>
        <p:txBody>
          <a:bodyPr>
            <a:normAutofit fontScale="77500" lnSpcReduction="20000"/>
          </a:bodyPr>
          <a:lstStyle/>
          <a:p>
            <a:r>
              <a:rPr lang="en-US" dirty="0"/>
              <a:t>Clinicians should perform HCV screening at least once for all patients ≥18 years old who are not known to have HCV infection. (A2)</a:t>
            </a:r>
          </a:p>
          <a:p>
            <a:r>
              <a:rPr lang="en-US" dirty="0"/>
              <a:t>Clinicians should repeat HCV screening in all patients who are planning to get pregnant (A2) or are currently pregnant (B3), and screening should be repeated with each pregnancy. (B3)</a:t>
            </a:r>
          </a:p>
          <a:p>
            <a:r>
              <a:rPr lang="en-US" dirty="0"/>
              <a:t>Clinicians should perform </a:t>
            </a:r>
            <a:r>
              <a:rPr lang="en-US" i="1" dirty="0"/>
              <a:t>repeat</a:t>
            </a:r>
            <a:r>
              <a:rPr lang="en-US" dirty="0"/>
              <a:t> HCV testing based on individual exposure to the following risk factors, at least once if risk exposure is episodic and annually if ongoing:</a:t>
            </a:r>
          </a:p>
          <a:p>
            <a:pPr lvl="1"/>
            <a:r>
              <a:rPr lang="en-US" dirty="0"/>
              <a:t>Injection (A1) or intranasal (A2) drug use</a:t>
            </a:r>
          </a:p>
          <a:p>
            <a:pPr lvl="1"/>
            <a:r>
              <a:rPr lang="en-US" dirty="0"/>
              <a:t>Hemodialysis (A1)</a:t>
            </a:r>
          </a:p>
          <a:p>
            <a:pPr lvl="1"/>
            <a:r>
              <a:rPr lang="en-US" dirty="0"/>
              <a:t>HIV infection diagnosis (A1)</a:t>
            </a:r>
          </a:p>
          <a:p>
            <a:pPr lvl="1"/>
            <a:r>
              <a:rPr lang="en-US" dirty="0"/>
              <a:t>Sex partner(s) with HCV infection (A2)</a:t>
            </a:r>
          </a:p>
          <a:p>
            <a:pPr lvl="1"/>
            <a:r>
              <a:rPr lang="en-US" dirty="0"/>
              <a:t>Tattoo, piercing, or acupuncture obtained in a nonsterile setting (A2)</a:t>
            </a:r>
          </a:p>
          <a:p>
            <a:pPr lvl="1"/>
            <a:r>
              <a:rPr lang="en-US" dirty="0"/>
              <a:t>Incarceration (A2)</a:t>
            </a:r>
          </a:p>
          <a:p>
            <a:pPr lvl="1"/>
            <a:r>
              <a:rPr lang="en-US" dirty="0"/>
              <a:t>Unexplained liver disease or abnormal transaminase levels (A1)</a:t>
            </a:r>
          </a:p>
        </p:txBody>
      </p:sp>
      <p:sp>
        <p:nvSpPr>
          <p:cNvPr id="4" name="Footer Placeholder 3">
            <a:extLst>
              <a:ext uri="{FF2B5EF4-FFF2-40B4-BE49-F238E27FC236}">
                <a16:creationId xmlns:a16="http://schemas.microsoft.com/office/drawing/2014/main" id="{53D08A69-4DD6-45B2-BF37-4E0BA1EB635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434EE2C-9386-4AF6-9127-6BA1E1E67A5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5861FB8-46B8-416E-BE94-FD3BF68D5F00}"/>
              </a:ext>
            </a:extLst>
          </p:cNvPr>
          <p:cNvSpPr>
            <a:spLocks noGrp="1"/>
          </p:cNvSpPr>
          <p:nvPr>
            <p:ph type="dt" sz="half" idx="2"/>
          </p:nvPr>
        </p:nvSpPr>
        <p:spPr/>
        <p:txBody>
          <a:bodyPr/>
          <a:lstStyle/>
          <a:p>
            <a:r>
              <a:rPr lang="en-US"/>
              <a:t>JANUARY 2023</a:t>
            </a:r>
            <a:endParaRPr lang="en-US" dirty="0"/>
          </a:p>
        </p:txBody>
      </p:sp>
    </p:spTree>
    <p:extLst>
      <p:ext uri="{BB962C8B-B14F-4D97-AF65-F5344CB8AC3E}">
        <p14:creationId xmlns:p14="http://schemas.microsoft.com/office/powerpoint/2010/main" val="2446054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7E527-43EA-4647-87F8-B5BF6E2B3D17}"/>
              </a:ext>
            </a:extLst>
          </p:cNvPr>
          <p:cNvSpPr>
            <a:spLocks noGrp="1"/>
          </p:cNvSpPr>
          <p:nvPr>
            <p:ph type="title"/>
          </p:nvPr>
        </p:nvSpPr>
        <p:spPr/>
        <p:txBody>
          <a:bodyPr/>
          <a:lstStyle/>
          <a:p>
            <a:r>
              <a:rPr lang="en-US" dirty="0"/>
              <a:t>Recommendations: Routine Testing, </a:t>
            </a:r>
            <a:r>
              <a:rPr lang="en-US" sz="2400" i="1" dirty="0"/>
              <a:t>continued</a:t>
            </a:r>
            <a:endParaRPr lang="en-US" i="1" dirty="0"/>
          </a:p>
        </p:txBody>
      </p:sp>
      <p:sp>
        <p:nvSpPr>
          <p:cNvPr id="3" name="Content Placeholder 2">
            <a:extLst>
              <a:ext uri="{FF2B5EF4-FFF2-40B4-BE49-F238E27FC236}">
                <a16:creationId xmlns:a16="http://schemas.microsoft.com/office/drawing/2014/main" id="{F8FDEE62-2A54-403B-80C8-E64E432741EC}"/>
              </a:ext>
            </a:extLst>
          </p:cNvPr>
          <p:cNvSpPr>
            <a:spLocks noGrp="1"/>
          </p:cNvSpPr>
          <p:nvPr>
            <p:ph idx="1"/>
          </p:nvPr>
        </p:nvSpPr>
        <p:spPr/>
        <p:txBody>
          <a:bodyPr>
            <a:normAutofit fontScale="92500" lnSpcReduction="10000"/>
          </a:bodyPr>
          <a:lstStyle/>
          <a:p>
            <a:r>
              <a:rPr lang="en-US" dirty="0"/>
              <a:t>Clinicians should recommend </a:t>
            </a:r>
            <a:r>
              <a:rPr lang="en-US" i="1" dirty="0"/>
              <a:t>repeat</a:t>
            </a:r>
            <a:r>
              <a:rPr lang="en-US" dirty="0"/>
              <a:t> HCV testing </a:t>
            </a:r>
            <a:r>
              <a:rPr lang="en-US" i="1" dirty="0"/>
              <a:t>at least annually</a:t>
            </a:r>
            <a:r>
              <a:rPr lang="en-US" dirty="0"/>
              <a:t> to MSM and others who are not known to have HCV infection and:</a:t>
            </a:r>
          </a:p>
          <a:p>
            <a:pPr lvl="1"/>
            <a:r>
              <a:rPr lang="en-US" dirty="0"/>
              <a:t>Engage in receptive anal sex and other behaviors that may tear mucous membranes (A2)</a:t>
            </a:r>
          </a:p>
          <a:p>
            <a:pPr lvl="1"/>
            <a:r>
              <a:rPr lang="en-US" dirty="0"/>
              <a:t>Have multiple sex partners (A2)</a:t>
            </a:r>
          </a:p>
          <a:p>
            <a:pPr lvl="1"/>
            <a:r>
              <a:rPr lang="en-US" dirty="0"/>
              <a:t>Are taking </a:t>
            </a:r>
            <a:r>
              <a:rPr lang="en-US" dirty="0" err="1"/>
              <a:t>PrEP</a:t>
            </a:r>
            <a:r>
              <a:rPr lang="en-US" dirty="0"/>
              <a:t> to prevent HIV acquisition (A3)</a:t>
            </a:r>
          </a:p>
          <a:p>
            <a:pPr lvl="1"/>
            <a:r>
              <a:rPr lang="en-US" dirty="0"/>
              <a:t>Are transgender women (B3)</a:t>
            </a:r>
          </a:p>
          <a:p>
            <a:pPr lvl="1"/>
            <a:r>
              <a:rPr lang="en-US" dirty="0"/>
              <a:t>Engage in sex while using recreational mind-altering substances, particularly methamphetamine (A2)</a:t>
            </a:r>
          </a:p>
          <a:p>
            <a:pPr lvl="1"/>
            <a:r>
              <a:rPr lang="en-US" dirty="0"/>
              <a:t>Have been diagnosed with another STI within the previous 12 months (A2)</a:t>
            </a:r>
          </a:p>
        </p:txBody>
      </p:sp>
      <p:sp>
        <p:nvSpPr>
          <p:cNvPr id="4" name="Footer Placeholder 3">
            <a:extLst>
              <a:ext uri="{FF2B5EF4-FFF2-40B4-BE49-F238E27FC236}">
                <a16:creationId xmlns:a16="http://schemas.microsoft.com/office/drawing/2014/main" id="{53D08A69-4DD6-45B2-BF37-4E0BA1EB635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434EE2C-9386-4AF6-9127-6BA1E1E67A5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5861FB8-46B8-416E-BE94-FD3BF68D5F00}"/>
              </a:ext>
            </a:extLst>
          </p:cNvPr>
          <p:cNvSpPr>
            <a:spLocks noGrp="1"/>
          </p:cNvSpPr>
          <p:nvPr>
            <p:ph type="dt" sz="half" idx="2"/>
          </p:nvPr>
        </p:nvSpPr>
        <p:spPr/>
        <p:txBody>
          <a:bodyPr/>
          <a:lstStyle/>
          <a:p>
            <a:r>
              <a:rPr lang="en-US"/>
              <a:t>JANUARY 2023</a:t>
            </a:r>
            <a:endParaRPr lang="en-US" dirty="0"/>
          </a:p>
        </p:txBody>
      </p:sp>
    </p:spTree>
    <p:extLst>
      <p:ext uri="{BB962C8B-B14F-4D97-AF65-F5344CB8AC3E}">
        <p14:creationId xmlns:p14="http://schemas.microsoft.com/office/powerpoint/2010/main" val="2574943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BFBA8-159C-45B7-85B1-5DA8C59A9D6D}"/>
              </a:ext>
            </a:extLst>
          </p:cNvPr>
          <p:cNvSpPr>
            <a:spLocks noGrp="1"/>
          </p:cNvSpPr>
          <p:nvPr>
            <p:ph type="title"/>
          </p:nvPr>
        </p:nvSpPr>
        <p:spPr/>
        <p:txBody>
          <a:bodyPr/>
          <a:lstStyle/>
          <a:p>
            <a:r>
              <a:rPr lang="en-US" dirty="0"/>
              <a:t>Recommendations: HCV Testing Sequence and Diagnosis</a:t>
            </a:r>
          </a:p>
        </p:txBody>
      </p:sp>
      <p:sp>
        <p:nvSpPr>
          <p:cNvPr id="3" name="Content Placeholder 2">
            <a:extLst>
              <a:ext uri="{FF2B5EF4-FFF2-40B4-BE49-F238E27FC236}">
                <a16:creationId xmlns:a16="http://schemas.microsoft.com/office/drawing/2014/main" id="{C2C34F7E-68B0-4CEF-8000-69E8B8D49E63}"/>
              </a:ext>
            </a:extLst>
          </p:cNvPr>
          <p:cNvSpPr>
            <a:spLocks noGrp="1"/>
          </p:cNvSpPr>
          <p:nvPr>
            <p:ph idx="1"/>
          </p:nvPr>
        </p:nvSpPr>
        <p:spPr/>
        <p:txBody>
          <a:bodyPr>
            <a:normAutofit fontScale="70000" lnSpcReduction="20000"/>
          </a:bodyPr>
          <a:lstStyle/>
          <a:p>
            <a:pPr marL="0" indent="0">
              <a:buNone/>
            </a:pPr>
            <a:r>
              <a:rPr lang="en-US" b="1" dirty="0"/>
              <a:t>HCV Antibody Testing</a:t>
            </a:r>
          </a:p>
          <a:p>
            <a:r>
              <a:rPr lang="en-US" dirty="0"/>
              <a:t>Clinicians should perform HCV screening using either a laboratory-based HCV antibody test or a point-of-care rapid antibody test. (A1)</a:t>
            </a:r>
          </a:p>
          <a:p>
            <a:pPr marL="0" indent="0">
              <a:buNone/>
            </a:pPr>
            <a:r>
              <a:rPr lang="en-US" b="1" dirty="0"/>
              <a:t>HCV RNA Testing</a:t>
            </a:r>
          </a:p>
          <a:p>
            <a:r>
              <a:rPr lang="en-US" dirty="0"/>
              <a:t>If the HCV antibody test result is positive, clinicians should perform an HCV RNA test. (A1) Some laboratories perform reflex testing and automatically test for HCV RNA after a positive HCV antibody result.</a:t>
            </a:r>
          </a:p>
          <a:p>
            <a:r>
              <a:rPr lang="en-US" dirty="0"/>
              <a:t>If the HCV antibody test result is negative and acute HCV infection is suspected, clinicians should perform an HCV RNA test. (A1)</a:t>
            </a:r>
          </a:p>
          <a:p>
            <a:r>
              <a:rPr lang="en-US" dirty="0"/>
              <a:t>In patients with a history of a positive HCV antibody test result, clinicians should perform an HCV RNA test (not an HCV antibody test) for screening. (A1)</a:t>
            </a:r>
          </a:p>
          <a:p>
            <a:pPr marL="0" indent="0">
              <a:buNone/>
            </a:pPr>
            <a:r>
              <a:rPr lang="en-US" b="1" dirty="0"/>
              <a:t>Testing After Known HCV Exposure</a:t>
            </a:r>
          </a:p>
          <a:p>
            <a:r>
              <a:rPr lang="en-US" dirty="0"/>
              <a:t>After a known HCV exposure, which generally occurs in an occupational setting, clinicians should perform a baseline HCV antibody test, and if positive, an HCV RNA test and liver function tests, including a liver enzyme test. (A2)</a:t>
            </a:r>
          </a:p>
        </p:txBody>
      </p:sp>
      <p:sp>
        <p:nvSpPr>
          <p:cNvPr id="4" name="Footer Placeholder 3">
            <a:extLst>
              <a:ext uri="{FF2B5EF4-FFF2-40B4-BE49-F238E27FC236}">
                <a16:creationId xmlns:a16="http://schemas.microsoft.com/office/drawing/2014/main" id="{79F1FB9C-06F0-4B09-8600-E9037B30B00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85C1705-FF76-4E50-90AF-8FF4F6E5B54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5B5A198-8E67-4C6E-92FC-6C8A65393978}"/>
              </a:ext>
            </a:extLst>
          </p:cNvPr>
          <p:cNvSpPr>
            <a:spLocks noGrp="1"/>
          </p:cNvSpPr>
          <p:nvPr>
            <p:ph type="dt" sz="half" idx="2"/>
          </p:nvPr>
        </p:nvSpPr>
        <p:spPr/>
        <p:txBody>
          <a:bodyPr/>
          <a:lstStyle/>
          <a:p>
            <a:r>
              <a:rPr lang="en-US"/>
              <a:t>JANUARY 2023</a:t>
            </a:r>
            <a:endParaRPr lang="en-US" dirty="0"/>
          </a:p>
        </p:txBody>
      </p:sp>
    </p:spTree>
    <p:extLst>
      <p:ext uri="{BB962C8B-B14F-4D97-AF65-F5344CB8AC3E}">
        <p14:creationId xmlns:p14="http://schemas.microsoft.com/office/powerpoint/2010/main" val="2317081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A7ECA-8A92-48CC-B03E-F1B656EB6F7B}"/>
              </a:ext>
            </a:extLst>
          </p:cNvPr>
          <p:cNvSpPr>
            <a:spLocks noGrp="1"/>
          </p:cNvSpPr>
          <p:nvPr>
            <p:ph type="title"/>
          </p:nvPr>
        </p:nvSpPr>
        <p:spPr/>
        <p:txBody>
          <a:bodyPr/>
          <a:lstStyle/>
          <a:p>
            <a:r>
              <a:rPr lang="en-US" dirty="0"/>
              <a:t>Recommendations: HCV Testing Sequence and Diagnosis, </a:t>
            </a:r>
            <a:r>
              <a:rPr lang="en-US" sz="2400" i="1" dirty="0"/>
              <a:t>continued</a:t>
            </a:r>
            <a:endParaRPr lang="en-US" i="1" dirty="0"/>
          </a:p>
        </p:txBody>
      </p:sp>
      <p:sp>
        <p:nvSpPr>
          <p:cNvPr id="3" name="Content Placeholder 2">
            <a:extLst>
              <a:ext uri="{FF2B5EF4-FFF2-40B4-BE49-F238E27FC236}">
                <a16:creationId xmlns:a16="http://schemas.microsoft.com/office/drawing/2014/main" id="{81ABA928-01E3-4006-B988-080259FEA705}"/>
              </a:ext>
            </a:extLst>
          </p:cNvPr>
          <p:cNvSpPr>
            <a:spLocks noGrp="1"/>
          </p:cNvSpPr>
          <p:nvPr>
            <p:ph idx="1"/>
          </p:nvPr>
        </p:nvSpPr>
        <p:spPr/>
        <p:txBody>
          <a:bodyPr>
            <a:normAutofit fontScale="77500" lnSpcReduction="20000"/>
          </a:bodyPr>
          <a:lstStyle/>
          <a:p>
            <a:pPr marL="0" indent="0">
              <a:buNone/>
            </a:pPr>
            <a:r>
              <a:rPr lang="en-US" b="1" dirty="0"/>
              <a:t>Acute HCV</a:t>
            </a:r>
          </a:p>
          <a:p>
            <a:r>
              <a:rPr lang="en-US" dirty="0"/>
              <a:t>Clinicians should suspect acute HCV infection if a patient has detectable HCV RNA in the absence of a positive antibody test or a documented negative HCV antibody test result within the previous 6 months and a newly positive HCV antibody test result. (A3)</a:t>
            </a:r>
          </a:p>
          <a:p>
            <a:r>
              <a:rPr lang="en-US" dirty="0"/>
              <a:t>Clinicians should perform laboratory screening for HIV, HAV, and HBV infections in all patients with possible acute HCV infection, given the similar risk factors for acquisition. (A3)</a:t>
            </a:r>
          </a:p>
          <a:p>
            <a:r>
              <a:rPr lang="en-US" dirty="0"/>
              <a:t>Clinicians should repeat HCV antibody and RNA tests 24 weeks after exposure to assess for spontaneous HCV clearance or chronic HCV infection; earlier testing may be indicated for patients at increased risk of transmitting HCV to others. (A3)</a:t>
            </a:r>
          </a:p>
          <a:p>
            <a:pPr marL="0" indent="0">
              <a:buNone/>
            </a:pPr>
            <a:r>
              <a:rPr lang="en-US" b="1" dirty="0"/>
              <a:t>Chronic HCV</a:t>
            </a:r>
          </a:p>
          <a:p>
            <a:r>
              <a:rPr lang="en-US" dirty="0"/>
              <a:t>If HCV RNA is detected after a positive HCV antibody test result, the patient has confirmed chronic HCV infection and clinicians should evaluate for treatment. (A2)</a:t>
            </a:r>
          </a:p>
        </p:txBody>
      </p:sp>
      <p:sp>
        <p:nvSpPr>
          <p:cNvPr id="4" name="Footer Placeholder 3">
            <a:extLst>
              <a:ext uri="{FF2B5EF4-FFF2-40B4-BE49-F238E27FC236}">
                <a16:creationId xmlns:a16="http://schemas.microsoft.com/office/drawing/2014/main" id="{5F7D6D66-1AE8-4ECD-BAC0-A4BFCC32970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F8AD6DA-2C02-4F8C-A7B3-1FD95C64E1B3}"/>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393498C-D9E6-4D26-95C4-B1C160CCB96F}"/>
              </a:ext>
            </a:extLst>
          </p:cNvPr>
          <p:cNvSpPr>
            <a:spLocks noGrp="1"/>
          </p:cNvSpPr>
          <p:nvPr>
            <p:ph type="dt" sz="half" idx="2"/>
          </p:nvPr>
        </p:nvSpPr>
        <p:spPr/>
        <p:txBody>
          <a:bodyPr/>
          <a:lstStyle/>
          <a:p>
            <a:r>
              <a:rPr lang="en-US"/>
              <a:t>JANUARY 2023</a:t>
            </a:r>
            <a:endParaRPr lang="en-US" dirty="0"/>
          </a:p>
        </p:txBody>
      </p:sp>
    </p:spTree>
    <p:extLst>
      <p:ext uri="{BB962C8B-B14F-4D97-AF65-F5344CB8AC3E}">
        <p14:creationId xmlns:p14="http://schemas.microsoft.com/office/powerpoint/2010/main" val="340495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1CBAB-C9BC-450D-9F5D-55F0EC78D6AD}"/>
              </a:ext>
            </a:extLst>
          </p:cNvPr>
          <p:cNvSpPr>
            <a:spLocks noGrp="1"/>
          </p:cNvSpPr>
          <p:nvPr>
            <p:ph type="title"/>
          </p:nvPr>
        </p:nvSpPr>
        <p:spPr/>
        <p:txBody>
          <a:bodyPr/>
          <a:lstStyle/>
          <a:p>
            <a:r>
              <a:rPr lang="en-US" dirty="0"/>
              <a:t>Key Points: HCV RNA Testing</a:t>
            </a:r>
          </a:p>
        </p:txBody>
      </p:sp>
      <p:sp>
        <p:nvSpPr>
          <p:cNvPr id="3" name="Content Placeholder 2">
            <a:extLst>
              <a:ext uri="{FF2B5EF4-FFF2-40B4-BE49-F238E27FC236}">
                <a16:creationId xmlns:a16="http://schemas.microsoft.com/office/drawing/2014/main" id="{E29F1DE7-292D-4515-A04F-973120242028}"/>
              </a:ext>
            </a:extLst>
          </p:cNvPr>
          <p:cNvSpPr>
            <a:spLocks noGrp="1"/>
          </p:cNvSpPr>
          <p:nvPr>
            <p:ph idx="1"/>
          </p:nvPr>
        </p:nvSpPr>
        <p:spPr/>
        <p:txBody>
          <a:bodyPr>
            <a:normAutofit/>
          </a:bodyPr>
          <a:lstStyle/>
          <a:p>
            <a:r>
              <a:rPr lang="en-US" dirty="0"/>
              <a:t>The presence of HCV antibodies alone may not indicate active HCV infection.</a:t>
            </a:r>
          </a:p>
          <a:p>
            <a:r>
              <a:rPr lang="en-US" dirty="0"/>
              <a:t>In patients with a history of a reactive HCV antibody test result, subsequent screening requires an HCV RNA test, not an HCV antibody test, to detect infection.</a:t>
            </a:r>
          </a:p>
          <a:p>
            <a:r>
              <a:rPr lang="en-US" dirty="0"/>
              <a:t>HCV antibodies do not prevent future HCV infections; prevention measures are needed for individuals with ongoing risk factors.</a:t>
            </a:r>
          </a:p>
        </p:txBody>
      </p:sp>
      <p:sp>
        <p:nvSpPr>
          <p:cNvPr id="4" name="Footer Placeholder 3">
            <a:extLst>
              <a:ext uri="{FF2B5EF4-FFF2-40B4-BE49-F238E27FC236}">
                <a16:creationId xmlns:a16="http://schemas.microsoft.com/office/drawing/2014/main" id="{3D3A21C5-0E4C-441F-90C5-D25C58C1DC4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5B30652-2B81-4E02-B68D-B37F4D2033D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6E6A21A-F1F2-426A-94E9-5E30DE2CEAAD}"/>
              </a:ext>
            </a:extLst>
          </p:cNvPr>
          <p:cNvSpPr>
            <a:spLocks noGrp="1"/>
          </p:cNvSpPr>
          <p:nvPr>
            <p:ph type="dt" sz="half" idx="2"/>
          </p:nvPr>
        </p:nvSpPr>
        <p:spPr/>
        <p:txBody>
          <a:bodyPr/>
          <a:lstStyle/>
          <a:p>
            <a:r>
              <a:rPr lang="en-US"/>
              <a:t>JANUARY 2023</a:t>
            </a:r>
            <a:endParaRPr lang="en-US" dirty="0"/>
          </a:p>
        </p:txBody>
      </p:sp>
    </p:spTree>
    <p:extLst>
      <p:ext uri="{BB962C8B-B14F-4D97-AF65-F5344CB8AC3E}">
        <p14:creationId xmlns:p14="http://schemas.microsoft.com/office/powerpoint/2010/main" val="423746227"/>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1498</Words>
  <Application>Microsoft Office PowerPoint</Application>
  <PresentationFormat>Widescreen</PresentationFormat>
  <Paragraphs>135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Content</vt:lpstr>
      <vt:lpstr>PowerPoint Presentation</vt:lpstr>
      <vt:lpstr>Purpose of This Guideline</vt:lpstr>
      <vt:lpstr>New York State Law</vt:lpstr>
      <vt:lpstr>Newly Diagnosed Cases of HCV in NYS &amp; NYC</vt:lpstr>
      <vt:lpstr>Recommendations: Routine Testing</vt:lpstr>
      <vt:lpstr>Recommendations: Routine Testing, continued</vt:lpstr>
      <vt:lpstr>Recommendations: HCV Testing Sequence and Diagnosis</vt:lpstr>
      <vt:lpstr>Recommendations: HCV Testing Sequence and Diagnosis, continued</vt:lpstr>
      <vt:lpstr>Key Points: HCV RNA Testing</vt:lpstr>
      <vt:lpstr>Interpretation of HCV Test Results</vt:lpstr>
      <vt:lpstr>Key Points: Acute HIV Infection</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21</cp:revision>
  <dcterms:created xsi:type="dcterms:W3CDTF">2022-05-26T16:37:43Z</dcterms:created>
  <dcterms:modified xsi:type="dcterms:W3CDTF">2023-10-23T13:09:07Z</dcterms:modified>
</cp:coreProperties>
</file>