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9" r:id="rId3"/>
    <p:sldId id="260" r:id="rId4"/>
    <p:sldId id="261" r:id="rId5"/>
    <p:sldId id="262" r:id="rId6"/>
    <p:sldId id="263" r:id="rId7"/>
    <p:sldId id="264" r:id="rId8"/>
    <p:sldId id="265" r:id="rId9"/>
    <p:sldId id="266" r:id="rId10"/>
    <p:sldId id="267" r:id="rId11"/>
    <p:sldId id="268" r:id="rId12"/>
    <p:sldId id="270" r:id="rId13"/>
    <p:sldId id="269" r:id="rId14"/>
    <p:sldId id="271" r:id="rId15"/>
    <p:sldId id="272" r:id="rId16"/>
    <p:sldId id="273" r:id="rId17"/>
    <p:sldId id="257"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JUNE 2023</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JUNE 2023</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ceitraining.org/clinician-inquiry-form.cf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wadsworth.org/programs/id/bloodborne-virus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Diagnosis and Management of HIV-2 in Adults</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JUNE 2023</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EF656-3F02-41E2-A286-7C4F9675993E}"/>
              </a:ext>
            </a:extLst>
          </p:cNvPr>
          <p:cNvSpPr>
            <a:spLocks noGrp="1"/>
          </p:cNvSpPr>
          <p:nvPr>
            <p:ph type="title"/>
          </p:nvPr>
        </p:nvSpPr>
        <p:spPr/>
        <p:txBody>
          <a:bodyPr/>
          <a:lstStyle/>
          <a:p>
            <a:r>
              <a:rPr lang="en-US" dirty="0"/>
              <a:t>Alternative ART Regimens for Initial Treatment </a:t>
            </a:r>
            <a:br>
              <a:rPr lang="en-US" dirty="0"/>
            </a:br>
            <a:r>
              <a:rPr lang="en-US" dirty="0"/>
              <a:t>of Nonpregnant Adults With HIV-2</a:t>
            </a:r>
          </a:p>
        </p:txBody>
      </p:sp>
      <p:graphicFrame>
        <p:nvGraphicFramePr>
          <p:cNvPr id="7" name="Content Placeholder 6">
            <a:extLst>
              <a:ext uri="{FF2B5EF4-FFF2-40B4-BE49-F238E27FC236}">
                <a16:creationId xmlns:a16="http://schemas.microsoft.com/office/drawing/2014/main" id="{CEC112C0-36C9-498E-B365-E0EC9399A59F}"/>
              </a:ext>
            </a:extLst>
          </p:cNvPr>
          <p:cNvGraphicFramePr>
            <a:graphicFrameLocks noGrp="1"/>
          </p:cNvGraphicFramePr>
          <p:nvPr>
            <p:ph idx="1"/>
            <p:extLst>
              <p:ext uri="{D42A27DB-BD31-4B8C-83A1-F6EECF244321}">
                <p14:modId xmlns:p14="http://schemas.microsoft.com/office/powerpoint/2010/main" val="2441840637"/>
              </p:ext>
            </p:extLst>
          </p:nvPr>
        </p:nvGraphicFramePr>
        <p:xfrm>
          <a:off x="838199" y="1825625"/>
          <a:ext cx="10515600" cy="3667760"/>
        </p:xfrm>
        <a:graphic>
          <a:graphicData uri="http://schemas.openxmlformats.org/drawingml/2006/table">
            <a:tbl>
              <a:tblPr firstRow="1" bandRow="1">
                <a:tableStyleId>{5940675A-B579-460E-94D1-54222C63F5DA}</a:tableStyleId>
              </a:tblPr>
              <a:tblGrid>
                <a:gridCol w="3372854">
                  <a:extLst>
                    <a:ext uri="{9D8B030D-6E8A-4147-A177-3AD203B41FA5}">
                      <a16:colId xmlns:a16="http://schemas.microsoft.com/office/drawing/2014/main" val="1888685719"/>
                    </a:ext>
                  </a:extLst>
                </a:gridCol>
                <a:gridCol w="6240379">
                  <a:extLst>
                    <a:ext uri="{9D8B030D-6E8A-4147-A177-3AD203B41FA5}">
                      <a16:colId xmlns:a16="http://schemas.microsoft.com/office/drawing/2014/main" val="2559151787"/>
                    </a:ext>
                  </a:extLst>
                </a:gridCol>
                <a:gridCol w="902367">
                  <a:extLst>
                    <a:ext uri="{9D8B030D-6E8A-4147-A177-3AD203B41FA5}">
                      <a16:colId xmlns:a16="http://schemas.microsoft.com/office/drawing/2014/main" val="3281093307"/>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tc>
                  <a:txBody>
                    <a:bodyPr/>
                    <a:lstStyle/>
                    <a:p>
                      <a:r>
                        <a:rPr lang="en-US" b="1" dirty="0">
                          <a:solidFill>
                            <a:schemeClr val="bg1"/>
                          </a:solidFill>
                        </a:rPr>
                        <a:t>Rating</a:t>
                      </a:r>
                    </a:p>
                  </a:txBody>
                  <a:tcPr>
                    <a:solidFill>
                      <a:srgbClr val="523178"/>
                    </a:solidFill>
                  </a:tcPr>
                </a:tc>
                <a:extLst>
                  <a:ext uri="{0D108BD9-81ED-4DB2-BD59-A6C34878D82A}">
                    <a16:rowId xmlns:a16="http://schemas.microsoft.com/office/drawing/2014/main" val="659049276"/>
                  </a:ext>
                </a:extLst>
              </a:tr>
              <a:tr h="370840">
                <a:tc gridSpan="3">
                  <a:txBody>
                    <a:bodyPr/>
                    <a:lstStyle/>
                    <a:p>
                      <a:pPr marL="0" indent="0">
                        <a:buFont typeface="Arial" panose="020B0604020202020204" pitchFamily="34" charset="0"/>
                        <a:buNone/>
                      </a:pPr>
                      <a:r>
                        <a:rPr lang="en-US" b="1" i="1" dirty="0"/>
                        <a:t>Available as a Single-Tablet Formulation</a:t>
                      </a:r>
                    </a:p>
                  </a:txBody>
                  <a:tcPr/>
                </a:tc>
                <a:tc hMerge="1">
                  <a:txBody>
                    <a:bodyPr/>
                    <a:lstStyle/>
                    <a:p>
                      <a:endParaRPr lang="en-US"/>
                    </a:p>
                  </a:txBody>
                  <a:tcPr/>
                </a:tc>
                <a:tc hMerge="1">
                  <a:txBody>
                    <a:bodyPr/>
                    <a:lstStyle/>
                    <a:p>
                      <a:pPr marL="0" indent="0">
                        <a:buFont typeface="Arial" panose="020B0604020202020204" pitchFamily="34" charset="0"/>
                        <a:buNone/>
                      </a:pPr>
                      <a:endParaRPr lang="en-US" b="1" i="1" dirty="0"/>
                    </a:p>
                  </a:txBody>
                  <a:tcPr/>
                </a:tc>
                <a:extLst>
                  <a:ext uri="{0D108BD9-81ED-4DB2-BD59-A6C34878D82A}">
                    <a16:rowId xmlns:a16="http://schemas.microsoft.com/office/drawing/2014/main" val="497826466"/>
                  </a:ext>
                </a:extLst>
              </a:tr>
              <a:tr h="370840">
                <a:tc>
                  <a:txBody>
                    <a:bodyPr/>
                    <a:lstStyle/>
                    <a:p>
                      <a:pPr marL="0" indent="0">
                        <a:buFont typeface="Arial" panose="020B0604020202020204" pitchFamily="34" charset="0"/>
                        <a:buNone/>
                      </a:pPr>
                      <a:r>
                        <a:rPr lang="en-US" dirty="0"/>
                        <a:t>Tenofovir alafenamide/</a:t>
                      </a:r>
                    </a:p>
                    <a:p>
                      <a:pPr marL="0" indent="0">
                        <a:buFont typeface="Arial" panose="020B0604020202020204" pitchFamily="34" charset="0"/>
                        <a:buNone/>
                      </a:pPr>
                      <a:r>
                        <a:rPr lang="en-US" dirty="0"/>
                        <a:t>emtricitabine/darunavir/</a:t>
                      </a:r>
                    </a:p>
                    <a:p>
                      <a:pPr marL="0" indent="0">
                        <a:buFont typeface="Arial" panose="020B0604020202020204" pitchFamily="34" charset="0"/>
                        <a:buNone/>
                      </a:pPr>
                      <a:r>
                        <a:rPr lang="en-US" dirty="0"/>
                        <a:t>Cobicistat</a:t>
                      </a:r>
                      <a:br>
                        <a:rPr lang="en-US" dirty="0"/>
                      </a:br>
                      <a:r>
                        <a:rPr lang="en-US" dirty="0"/>
                        <a:t>(TAF 10 mg/FTC/DRV/COBI; Symtuza)</a:t>
                      </a:r>
                    </a:p>
                  </a:txBody>
                  <a:tcPr/>
                </a:tc>
                <a:tc>
                  <a:txBody>
                    <a:bodyPr/>
                    <a:lstStyle/>
                    <a:p>
                      <a:pPr marL="137160" indent="-137160">
                        <a:buFont typeface="Arial" panose="020B0604020202020204" pitchFamily="34" charset="0"/>
                        <a:buChar char="•"/>
                      </a:pPr>
                      <a:r>
                        <a:rPr lang="en-US" sz="1800" dirty="0"/>
                        <a:t>Initiate </a:t>
                      </a:r>
                      <a:r>
                        <a:rPr lang="en-US" sz="1800" b="1" i="1" dirty="0"/>
                        <a:t>only</a:t>
                      </a:r>
                      <a:r>
                        <a:rPr lang="en-US" sz="1800" dirty="0"/>
                        <a:t> in patients with </a:t>
                      </a:r>
                      <a:r>
                        <a:rPr lang="en-US" sz="1800" dirty="0" err="1"/>
                        <a:t>CrCl</a:t>
                      </a:r>
                      <a:r>
                        <a:rPr lang="en-US" sz="1800" dirty="0"/>
                        <a:t> ≥30 mL/min.</a:t>
                      </a:r>
                    </a:p>
                    <a:p>
                      <a:pPr marL="137160" indent="-137160">
                        <a:buFont typeface="Arial" panose="020B0604020202020204" pitchFamily="34" charset="0"/>
                        <a:buChar char="•"/>
                      </a:pPr>
                      <a:r>
                        <a:rPr lang="en-US" sz="1800" dirty="0"/>
                        <a:t>Carefully consider drug-drug interactions with COBI.</a:t>
                      </a:r>
                    </a:p>
                    <a:p>
                      <a:pPr marL="137160" indent="-137160">
                        <a:buFont typeface="Arial" panose="020B0604020202020204" pitchFamily="34" charset="0"/>
                        <a:buChar char="•"/>
                      </a:pPr>
                      <a:r>
                        <a:rPr lang="en-US" sz="1800" dirty="0"/>
                        <a:t>Contains 10 mg TAF, boosted with COBI.</a:t>
                      </a:r>
                    </a:p>
                  </a:txBody>
                  <a:tcPr/>
                </a:tc>
                <a:tc>
                  <a:txBody>
                    <a:bodyPr/>
                    <a:lstStyle/>
                    <a:p>
                      <a:pPr marL="0" indent="0" algn="ctr">
                        <a:buFont typeface="Arial" panose="020B0604020202020204" pitchFamily="34" charset="0"/>
                        <a:buNone/>
                      </a:pPr>
                      <a:r>
                        <a:rPr lang="en-US" dirty="0"/>
                        <a:t>B2</a:t>
                      </a:r>
                    </a:p>
                  </a:txBody>
                  <a:tcPr/>
                </a:tc>
                <a:extLst>
                  <a:ext uri="{0D108BD9-81ED-4DB2-BD59-A6C34878D82A}">
                    <a16:rowId xmlns:a16="http://schemas.microsoft.com/office/drawing/2014/main" val="1700852987"/>
                  </a:ext>
                </a:extLst>
              </a:tr>
              <a:tr h="370840">
                <a:tc>
                  <a:txBody>
                    <a:bodyPr/>
                    <a:lstStyle/>
                    <a:p>
                      <a:pPr marL="0" indent="0">
                        <a:buFont typeface="Arial" panose="020B0604020202020204" pitchFamily="34" charset="0"/>
                        <a:buNone/>
                      </a:pPr>
                      <a:r>
                        <a:rPr lang="en-US" dirty="0"/>
                        <a:t>Tenofovir alafenamide/</a:t>
                      </a:r>
                    </a:p>
                    <a:p>
                      <a:pPr marL="0" indent="0">
                        <a:buFont typeface="Arial" panose="020B0604020202020204" pitchFamily="34" charset="0"/>
                        <a:buNone/>
                      </a:pPr>
                      <a:r>
                        <a:rPr lang="en-US" dirty="0"/>
                        <a:t>emtricitabine/elvitegravir/</a:t>
                      </a:r>
                    </a:p>
                    <a:p>
                      <a:pPr marL="0" indent="0">
                        <a:buFont typeface="Arial" panose="020B0604020202020204" pitchFamily="34" charset="0"/>
                        <a:buNone/>
                      </a:pPr>
                      <a:r>
                        <a:rPr lang="en-US" dirty="0"/>
                        <a:t>cobicistat</a:t>
                      </a:r>
                      <a:br>
                        <a:rPr lang="en-US" dirty="0"/>
                      </a:br>
                      <a:r>
                        <a:rPr lang="en-US" dirty="0"/>
                        <a:t>(TAF 10 mg/FTC/EVG/COBI; Genvoya)</a:t>
                      </a:r>
                    </a:p>
                  </a:txBody>
                  <a:tcPr/>
                </a:tc>
                <a:tc>
                  <a:txBody>
                    <a:bodyPr/>
                    <a:lstStyle/>
                    <a:p>
                      <a:pPr marL="137160" indent="-137160">
                        <a:buFont typeface="Arial" panose="020B0604020202020204" pitchFamily="34" charset="0"/>
                        <a:buChar char="•"/>
                      </a:pPr>
                      <a:r>
                        <a:rPr lang="en-US" sz="1800" dirty="0"/>
                        <a:t>Initiate </a:t>
                      </a:r>
                      <a:r>
                        <a:rPr lang="en-US" sz="1800" b="1" i="1" dirty="0"/>
                        <a:t>only</a:t>
                      </a:r>
                      <a:r>
                        <a:rPr lang="en-US" sz="1800" dirty="0"/>
                        <a:t> in patients with </a:t>
                      </a:r>
                      <a:r>
                        <a:rPr lang="en-US" sz="1800" dirty="0" err="1"/>
                        <a:t>CrCl</a:t>
                      </a:r>
                      <a:r>
                        <a:rPr lang="en-US" sz="1800" dirty="0"/>
                        <a:t> ≥30 mL/min.</a:t>
                      </a:r>
                    </a:p>
                    <a:p>
                      <a:pPr marL="137160" indent="-137160">
                        <a:buFont typeface="Arial" panose="020B0604020202020204" pitchFamily="34" charset="0"/>
                        <a:buChar char="•"/>
                      </a:pPr>
                      <a:r>
                        <a:rPr lang="en-US" sz="1800" dirty="0"/>
                        <a:t>Carefully consider drug-drug interactions with COBI.</a:t>
                      </a:r>
                    </a:p>
                    <a:p>
                      <a:pPr marL="137160" indent="-137160">
                        <a:buFont typeface="Arial" panose="020B0604020202020204" pitchFamily="34" charset="0"/>
                        <a:buChar char="•"/>
                      </a:pPr>
                      <a:r>
                        <a:rPr lang="en-US" sz="1800" dirty="0"/>
                        <a:t>Contains 10 mg of TAF, boosted with COBI.</a:t>
                      </a:r>
                    </a:p>
                    <a:p>
                      <a:pPr marL="137160" indent="-137160">
                        <a:buFont typeface="Arial" panose="020B0604020202020204" pitchFamily="34" charset="0"/>
                        <a:buChar char="•"/>
                      </a:pPr>
                      <a:r>
                        <a:rPr lang="en-US" sz="1800" dirty="0"/>
                        <a:t>Separate dosing of Al-, Ca-, and Mg-containing antacids by 2 hours, either before or after EVG.</a:t>
                      </a:r>
                    </a:p>
                  </a:txBody>
                  <a:tcPr/>
                </a:tc>
                <a:tc>
                  <a:txBody>
                    <a:bodyPr/>
                    <a:lstStyle/>
                    <a:p>
                      <a:pPr marL="0" indent="0" algn="ctr">
                        <a:buFont typeface="Arial" panose="020B0604020202020204" pitchFamily="34" charset="0"/>
                        <a:buNone/>
                      </a:pPr>
                      <a:r>
                        <a:rPr lang="en-US" dirty="0"/>
                        <a:t>B1</a:t>
                      </a:r>
                    </a:p>
                  </a:txBody>
                  <a:tcPr/>
                </a:tc>
                <a:extLst>
                  <a:ext uri="{0D108BD9-81ED-4DB2-BD59-A6C34878D82A}">
                    <a16:rowId xmlns:a16="http://schemas.microsoft.com/office/drawing/2014/main" val="16701379"/>
                  </a:ext>
                </a:extLst>
              </a:tr>
            </a:tbl>
          </a:graphicData>
        </a:graphic>
      </p:graphicFrame>
      <p:sp>
        <p:nvSpPr>
          <p:cNvPr id="4" name="Footer Placeholder 3">
            <a:extLst>
              <a:ext uri="{FF2B5EF4-FFF2-40B4-BE49-F238E27FC236}">
                <a16:creationId xmlns:a16="http://schemas.microsoft.com/office/drawing/2014/main" id="{4C93FBB2-BFED-48B5-964A-EE5234E82A8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501CDE5-6186-47F8-B8D9-67C6E1F6FEB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75285A8-220D-4D60-947F-93D0EA3D686F}"/>
              </a:ext>
            </a:extLst>
          </p:cNvPr>
          <p:cNvSpPr>
            <a:spLocks noGrp="1"/>
          </p:cNvSpPr>
          <p:nvPr>
            <p:ph type="dt" sz="half" idx="2"/>
          </p:nvPr>
        </p:nvSpPr>
        <p:spPr/>
        <p:txBody>
          <a:bodyPr/>
          <a:lstStyle/>
          <a:p>
            <a:r>
              <a:rPr lang="en-US"/>
              <a:t>JUNE 2023</a:t>
            </a:r>
            <a:endParaRPr lang="en-US" dirty="0"/>
          </a:p>
        </p:txBody>
      </p:sp>
    </p:spTree>
    <p:extLst>
      <p:ext uri="{BB962C8B-B14F-4D97-AF65-F5344CB8AC3E}">
        <p14:creationId xmlns:p14="http://schemas.microsoft.com/office/powerpoint/2010/main" val="3010368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EF656-3F02-41E2-A286-7C4F9675993E}"/>
              </a:ext>
            </a:extLst>
          </p:cNvPr>
          <p:cNvSpPr>
            <a:spLocks noGrp="1"/>
          </p:cNvSpPr>
          <p:nvPr>
            <p:ph type="title"/>
          </p:nvPr>
        </p:nvSpPr>
        <p:spPr/>
        <p:txBody>
          <a:bodyPr/>
          <a:lstStyle/>
          <a:p>
            <a:r>
              <a:rPr lang="en-US" dirty="0"/>
              <a:t>Alternative ART Regimens for Initial Treatment </a:t>
            </a:r>
            <a:br>
              <a:rPr lang="en-US" dirty="0"/>
            </a:br>
            <a:r>
              <a:rPr lang="en-US" dirty="0"/>
              <a:t>of Nonpregnant Adults With HIV-2,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CEC112C0-36C9-498E-B365-E0EC9399A59F}"/>
              </a:ext>
            </a:extLst>
          </p:cNvPr>
          <p:cNvGraphicFramePr>
            <a:graphicFrameLocks noGrp="1"/>
          </p:cNvGraphicFramePr>
          <p:nvPr>
            <p:ph idx="1"/>
            <p:extLst>
              <p:ext uri="{D42A27DB-BD31-4B8C-83A1-F6EECF244321}">
                <p14:modId xmlns:p14="http://schemas.microsoft.com/office/powerpoint/2010/main" val="814503059"/>
              </p:ext>
            </p:extLst>
          </p:nvPr>
        </p:nvGraphicFramePr>
        <p:xfrm>
          <a:off x="838199" y="1825625"/>
          <a:ext cx="10515600" cy="2753360"/>
        </p:xfrm>
        <a:graphic>
          <a:graphicData uri="http://schemas.openxmlformats.org/drawingml/2006/table">
            <a:tbl>
              <a:tblPr firstRow="1" bandRow="1">
                <a:tableStyleId>{5940675A-B579-460E-94D1-54222C63F5DA}</a:tableStyleId>
              </a:tblPr>
              <a:tblGrid>
                <a:gridCol w="3372854">
                  <a:extLst>
                    <a:ext uri="{9D8B030D-6E8A-4147-A177-3AD203B41FA5}">
                      <a16:colId xmlns:a16="http://schemas.microsoft.com/office/drawing/2014/main" val="1888685719"/>
                    </a:ext>
                  </a:extLst>
                </a:gridCol>
                <a:gridCol w="6240379">
                  <a:extLst>
                    <a:ext uri="{9D8B030D-6E8A-4147-A177-3AD203B41FA5}">
                      <a16:colId xmlns:a16="http://schemas.microsoft.com/office/drawing/2014/main" val="2559151787"/>
                    </a:ext>
                  </a:extLst>
                </a:gridCol>
                <a:gridCol w="902367">
                  <a:extLst>
                    <a:ext uri="{9D8B030D-6E8A-4147-A177-3AD203B41FA5}">
                      <a16:colId xmlns:a16="http://schemas.microsoft.com/office/drawing/2014/main" val="3281093307"/>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tc>
                  <a:txBody>
                    <a:bodyPr/>
                    <a:lstStyle/>
                    <a:p>
                      <a:r>
                        <a:rPr lang="en-US" b="1" dirty="0">
                          <a:solidFill>
                            <a:schemeClr val="bg1"/>
                          </a:solidFill>
                        </a:rPr>
                        <a:t>Rating</a:t>
                      </a:r>
                    </a:p>
                  </a:txBody>
                  <a:tcPr>
                    <a:solidFill>
                      <a:srgbClr val="523178"/>
                    </a:solidFill>
                  </a:tcPr>
                </a:tc>
                <a:extLst>
                  <a:ext uri="{0D108BD9-81ED-4DB2-BD59-A6C34878D82A}">
                    <a16:rowId xmlns:a16="http://schemas.microsoft.com/office/drawing/2014/main" val="659049276"/>
                  </a:ext>
                </a:extLst>
              </a:tr>
              <a:tr h="370840">
                <a:tc gridSpan="3">
                  <a:txBody>
                    <a:bodyPr/>
                    <a:lstStyle/>
                    <a:p>
                      <a:pPr marL="0" indent="0">
                        <a:buFont typeface="Arial" panose="020B0604020202020204" pitchFamily="34" charset="0"/>
                        <a:buNone/>
                      </a:pPr>
                      <a:r>
                        <a:rPr lang="en-US" b="1" i="1" dirty="0"/>
                        <a:t>Available as a Multi-Tablet Regimen With Twice-Daily Dosing</a:t>
                      </a:r>
                    </a:p>
                  </a:txBody>
                  <a:tcPr/>
                </a:tc>
                <a:tc hMerge="1">
                  <a:txBody>
                    <a:bodyPr/>
                    <a:lstStyle/>
                    <a:p>
                      <a:endParaRPr lang="en-US"/>
                    </a:p>
                  </a:txBody>
                  <a:tcPr/>
                </a:tc>
                <a:tc hMerge="1">
                  <a:txBody>
                    <a:bodyPr/>
                    <a:lstStyle/>
                    <a:p>
                      <a:pPr marL="0" indent="0">
                        <a:buFont typeface="Arial" panose="020B0604020202020204" pitchFamily="34" charset="0"/>
                        <a:buNone/>
                      </a:pPr>
                      <a:endParaRPr lang="en-US" b="1" i="1" dirty="0"/>
                    </a:p>
                  </a:txBody>
                  <a:tcPr/>
                </a:tc>
                <a:extLst>
                  <a:ext uri="{0D108BD9-81ED-4DB2-BD59-A6C34878D82A}">
                    <a16:rowId xmlns:a16="http://schemas.microsoft.com/office/drawing/2014/main" val="497826466"/>
                  </a:ext>
                </a:extLst>
              </a:tr>
              <a:tr h="370840">
                <a:tc>
                  <a:txBody>
                    <a:bodyPr/>
                    <a:lstStyle/>
                    <a:p>
                      <a:pPr marL="0" indent="0">
                        <a:buFont typeface="Arial" panose="020B0604020202020204" pitchFamily="34" charset="0"/>
                        <a:buNone/>
                      </a:pPr>
                      <a:r>
                        <a:rPr lang="en-US" dirty="0"/>
                        <a:t>Tenofovir alafenamide/</a:t>
                      </a:r>
                    </a:p>
                    <a:p>
                      <a:pPr marL="0" indent="0">
                        <a:buFont typeface="Arial" panose="020B0604020202020204" pitchFamily="34" charset="0"/>
                        <a:buNone/>
                      </a:pPr>
                      <a:r>
                        <a:rPr lang="en-US" dirty="0"/>
                        <a:t>emtricitabine or tenofovir disoproxil fumarate/emtricitabine </a:t>
                      </a:r>
                      <a:r>
                        <a:rPr lang="en-US" i="1" dirty="0"/>
                        <a:t>and</a:t>
                      </a:r>
                      <a:r>
                        <a:rPr lang="en-US" dirty="0"/>
                        <a:t> raltegravir </a:t>
                      </a:r>
                      <a:br>
                        <a:rPr lang="en-US" dirty="0"/>
                      </a:br>
                      <a:r>
                        <a:rPr lang="en-US" dirty="0"/>
                        <a:t>(TAF 25 mg/FTC or </a:t>
                      </a:r>
                      <a:br>
                        <a:rPr lang="en-US" dirty="0"/>
                      </a:br>
                      <a:r>
                        <a:rPr lang="en-US" dirty="0"/>
                        <a:t>TDF 300 mg/FTC </a:t>
                      </a:r>
                      <a:r>
                        <a:rPr lang="en-US" i="1" dirty="0"/>
                        <a:t>and</a:t>
                      </a:r>
                      <a:r>
                        <a:rPr lang="en-US" dirty="0"/>
                        <a:t> RAL; Descovy or Truvada </a:t>
                      </a:r>
                      <a:r>
                        <a:rPr lang="en-US" i="1" dirty="0"/>
                        <a:t>and</a:t>
                      </a:r>
                      <a:r>
                        <a:rPr lang="en-US" dirty="0"/>
                        <a:t> Isentress)</a:t>
                      </a:r>
                    </a:p>
                  </a:txBody>
                  <a:tcPr/>
                </a:tc>
                <a:tc>
                  <a:txBody>
                    <a:bodyPr/>
                    <a:lstStyle/>
                    <a:p>
                      <a:pPr marL="137160" indent="-137160">
                        <a:buFont typeface="Arial" panose="020B0604020202020204" pitchFamily="34" charset="0"/>
                        <a:buChar char="•"/>
                      </a:pPr>
                      <a:r>
                        <a:rPr lang="en-US" sz="1800" dirty="0"/>
                        <a:t>For TAF/FTC, initiate </a:t>
                      </a:r>
                      <a:r>
                        <a:rPr lang="en-US" sz="1800" b="1" i="1" dirty="0"/>
                        <a:t>only</a:t>
                      </a:r>
                      <a:r>
                        <a:rPr lang="en-US" sz="1800" dirty="0"/>
                        <a:t> in patients with </a:t>
                      </a:r>
                      <a:r>
                        <a:rPr lang="en-US" sz="1800" dirty="0" err="1"/>
                        <a:t>CrCl</a:t>
                      </a:r>
                      <a:r>
                        <a:rPr lang="en-US" sz="1800" dirty="0"/>
                        <a:t> ≥30 mL/min.</a:t>
                      </a:r>
                    </a:p>
                    <a:p>
                      <a:pPr marL="137160" indent="-137160">
                        <a:buFont typeface="Arial" panose="020B0604020202020204" pitchFamily="34" charset="0"/>
                        <a:buChar char="•"/>
                      </a:pPr>
                      <a:r>
                        <a:rPr lang="en-US" sz="1800" dirty="0"/>
                        <a:t>For TDF/FTC, initiate </a:t>
                      </a:r>
                      <a:r>
                        <a:rPr lang="en-US" sz="1800" b="1" i="1" dirty="0"/>
                        <a:t>only</a:t>
                      </a:r>
                      <a:r>
                        <a:rPr lang="en-US" sz="1800" dirty="0"/>
                        <a:t> in patients with </a:t>
                      </a:r>
                      <a:r>
                        <a:rPr lang="en-US" sz="1800" dirty="0" err="1"/>
                        <a:t>CrCl</a:t>
                      </a:r>
                      <a:r>
                        <a:rPr lang="en-US" sz="1800" dirty="0"/>
                        <a:t> ≥50 mL/min.</a:t>
                      </a:r>
                    </a:p>
                    <a:p>
                      <a:pPr marL="137160" indent="-137160">
                        <a:buFont typeface="Arial" panose="020B0604020202020204" pitchFamily="34" charset="0"/>
                        <a:buChar char="•"/>
                      </a:pPr>
                      <a:r>
                        <a:rPr lang="en-US" sz="1800" dirty="0"/>
                        <a:t>For TDF/FTC, consider bone mineral density.</a:t>
                      </a:r>
                    </a:p>
                    <a:p>
                      <a:pPr marL="137160" indent="-137160">
                        <a:buFont typeface="Arial" panose="020B0604020202020204" pitchFamily="34" charset="0"/>
                        <a:buChar char="•"/>
                      </a:pPr>
                      <a:r>
                        <a:rPr lang="en-US" sz="1800" dirty="0"/>
                        <a:t>Administer as TAF/FTC or TDF/FTC once daily and RAL 400 mg twice daily.</a:t>
                      </a:r>
                    </a:p>
                    <a:p>
                      <a:pPr marL="137160" indent="-137160">
                        <a:buFont typeface="Arial" panose="020B0604020202020204" pitchFamily="34" charset="0"/>
                        <a:buChar char="•"/>
                      </a:pPr>
                      <a:r>
                        <a:rPr lang="en-US" sz="1800" dirty="0"/>
                        <a:t>Al- or Mg-containing antacids are contraindicated; Ca-containing antacids are acceptable with RAL.</a:t>
                      </a:r>
                    </a:p>
                  </a:txBody>
                  <a:tcPr/>
                </a:tc>
                <a:tc>
                  <a:txBody>
                    <a:bodyPr/>
                    <a:lstStyle/>
                    <a:p>
                      <a:pPr marL="0" indent="0" algn="ctr">
                        <a:buFont typeface="Arial" panose="020B0604020202020204" pitchFamily="34" charset="0"/>
                        <a:buNone/>
                      </a:pPr>
                      <a:r>
                        <a:rPr lang="en-US" dirty="0"/>
                        <a:t>B3</a:t>
                      </a:r>
                    </a:p>
                  </a:txBody>
                  <a:tcPr/>
                </a:tc>
                <a:extLst>
                  <a:ext uri="{0D108BD9-81ED-4DB2-BD59-A6C34878D82A}">
                    <a16:rowId xmlns:a16="http://schemas.microsoft.com/office/drawing/2014/main" val="1700852987"/>
                  </a:ext>
                </a:extLst>
              </a:tr>
            </a:tbl>
          </a:graphicData>
        </a:graphic>
      </p:graphicFrame>
      <p:sp>
        <p:nvSpPr>
          <p:cNvPr id="4" name="Footer Placeholder 3">
            <a:extLst>
              <a:ext uri="{FF2B5EF4-FFF2-40B4-BE49-F238E27FC236}">
                <a16:creationId xmlns:a16="http://schemas.microsoft.com/office/drawing/2014/main" id="{4C93FBB2-BFED-48B5-964A-EE5234E82A8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501CDE5-6186-47F8-B8D9-67C6E1F6FEB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75285A8-220D-4D60-947F-93D0EA3D686F}"/>
              </a:ext>
            </a:extLst>
          </p:cNvPr>
          <p:cNvSpPr>
            <a:spLocks noGrp="1"/>
          </p:cNvSpPr>
          <p:nvPr>
            <p:ph type="dt" sz="half" idx="2"/>
          </p:nvPr>
        </p:nvSpPr>
        <p:spPr/>
        <p:txBody>
          <a:bodyPr/>
          <a:lstStyle/>
          <a:p>
            <a:r>
              <a:rPr lang="en-US"/>
              <a:t>JUNE 2023</a:t>
            </a:r>
            <a:endParaRPr lang="en-US" dirty="0"/>
          </a:p>
        </p:txBody>
      </p:sp>
    </p:spTree>
    <p:extLst>
      <p:ext uri="{BB962C8B-B14F-4D97-AF65-F5344CB8AC3E}">
        <p14:creationId xmlns:p14="http://schemas.microsoft.com/office/powerpoint/2010/main" val="2134375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8FBB2-78CD-4161-A40A-47664AE4D4EA}"/>
              </a:ext>
            </a:extLst>
          </p:cNvPr>
          <p:cNvSpPr>
            <a:spLocks noGrp="1"/>
          </p:cNvSpPr>
          <p:nvPr>
            <p:ph type="title"/>
          </p:nvPr>
        </p:nvSpPr>
        <p:spPr/>
        <p:txBody>
          <a:bodyPr/>
          <a:lstStyle/>
          <a:p>
            <a:r>
              <a:rPr lang="en-US" dirty="0"/>
              <a:t>Recommendations: Monitoring ART</a:t>
            </a:r>
          </a:p>
        </p:txBody>
      </p:sp>
      <p:sp>
        <p:nvSpPr>
          <p:cNvPr id="3" name="Content Placeholder 2">
            <a:extLst>
              <a:ext uri="{FF2B5EF4-FFF2-40B4-BE49-F238E27FC236}">
                <a16:creationId xmlns:a16="http://schemas.microsoft.com/office/drawing/2014/main" id="{B0BACAD4-29B8-4567-BD76-A3A6A180998F}"/>
              </a:ext>
            </a:extLst>
          </p:cNvPr>
          <p:cNvSpPr>
            <a:spLocks noGrp="1"/>
          </p:cNvSpPr>
          <p:nvPr>
            <p:ph idx="1"/>
          </p:nvPr>
        </p:nvSpPr>
        <p:spPr/>
        <p:txBody>
          <a:bodyPr>
            <a:normAutofit fontScale="77500" lnSpcReduction="20000"/>
          </a:bodyPr>
          <a:lstStyle/>
          <a:p>
            <a:r>
              <a:rPr lang="en-US" dirty="0"/>
              <a:t>Clinicians should monitor the virologic and immunologic status of patients with HIV-2 by performing viral load and CD4 count testing at the same intervals recommended for patients with HIV-1.</a:t>
            </a:r>
          </a:p>
          <a:p>
            <a:pPr lvl="1"/>
            <a:r>
              <a:rPr lang="en-US" dirty="0"/>
              <a:t>Because HIV-2 viral load testing is available in New York State only through the Wadsworth Center, clinicians who do not have access to Wadsworth Center laboratory testing services should refer patients to practices that do. (A3)</a:t>
            </a:r>
          </a:p>
          <a:p>
            <a:pPr lvl="1"/>
            <a:r>
              <a:rPr lang="en-US" dirty="0"/>
              <a:t>Clinicians should continue to monitor CD4 count every 6 months in all patients with HIV-2, even those with persistent viral suppression. (B2)</a:t>
            </a:r>
          </a:p>
          <a:p>
            <a:r>
              <a:rPr lang="en-US" dirty="0"/>
              <a:t>If HIV-2 viral load testing is not available, clinicians should suspect treatment failure if patients experience a sustained decrease in CD4 count, defined as a 30% decrease in CD4 count or a 3-point decrease in CD4%, confirmed by repeat testing (B2), or have clinical disease progression. (A2)</a:t>
            </a:r>
          </a:p>
          <a:p>
            <a:r>
              <a:rPr lang="en-US" dirty="0"/>
              <a:t>If patients with HIV-2 have either virologic or immunologic treatment failure, clinicians should consult with an experienced HIV-2 clinical management specialist. (A3) Contact the NYSDOH </a:t>
            </a:r>
            <a:r>
              <a:rPr lang="en-US" dirty="0">
                <a:hlinkClick r:id="rId2"/>
              </a:rPr>
              <a:t>Clinical Education Initiative (CEI) Clinician Line</a:t>
            </a:r>
            <a:r>
              <a:rPr lang="en-US" dirty="0"/>
              <a:t>, by website or phone: 866-637-2342, option #3.</a:t>
            </a:r>
          </a:p>
        </p:txBody>
      </p:sp>
      <p:sp>
        <p:nvSpPr>
          <p:cNvPr id="4" name="Footer Placeholder 3">
            <a:extLst>
              <a:ext uri="{FF2B5EF4-FFF2-40B4-BE49-F238E27FC236}">
                <a16:creationId xmlns:a16="http://schemas.microsoft.com/office/drawing/2014/main" id="{C184AEF9-0EA0-45FA-9C5D-B398D33BAEF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4482DB-EF8A-4216-ABFA-44102968381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CAA2885-E6CC-42E8-82E6-B423FB59E78B}"/>
              </a:ext>
            </a:extLst>
          </p:cNvPr>
          <p:cNvSpPr>
            <a:spLocks noGrp="1"/>
          </p:cNvSpPr>
          <p:nvPr>
            <p:ph type="dt" sz="half" idx="2"/>
          </p:nvPr>
        </p:nvSpPr>
        <p:spPr/>
        <p:txBody>
          <a:bodyPr/>
          <a:lstStyle/>
          <a:p>
            <a:r>
              <a:rPr lang="en-US"/>
              <a:t>JUNE 2023</a:t>
            </a:r>
            <a:endParaRPr lang="en-US" dirty="0"/>
          </a:p>
        </p:txBody>
      </p:sp>
    </p:spTree>
    <p:extLst>
      <p:ext uri="{BB962C8B-B14F-4D97-AF65-F5344CB8AC3E}">
        <p14:creationId xmlns:p14="http://schemas.microsoft.com/office/powerpoint/2010/main" val="2139398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2EF7-B995-4F81-9358-1B24F43FFD93}"/>
              </a:ext>
            </a:extLst>
          </p:cNvPr>
          <p:cNvSpPr>
            <a:spLocks noGrp="1"/>
          </p:cNvSpPr>
          <p:nvPr>
            <p:ph type="title"/>
          </p:nvPr>
        </p:nvSpPr>
        <p:spPr/>
        <p:txBody>
          <a:bodyPr/>
          <a:lstStyle/>
          <a:p>
            <a:r>
              <a:rPr lang="en-US" dirty="0"/>
              <a:t>Key Points</a:t>
            </a:r>
          </a:p>
        </p:txBody>
      </p:sp>
      <p:sp>
        <p:nvSpPr>
          <p:cNvPr id="3" name="Content Placeholder 2">
            <a:extLst>
              <a:ext uri="{FF2B5EF4-FFF2-40B4-BE49-F238E27FC236}">
                <a16:creationId xmlns:a16="http://schemas.microsoft.com/office/drawing/2014/main" id="{BE762A75-1F18-48A2-9964-5C197DA3A541}"/>
              </a:ext>
            </a:extLst>
          </p:cNvPr>
          <p:cNvSpPr>
            <a:spLocks noGrp="1"/>
          </p:cNvSpPr>
          <p:nvPr>
            <p:ph idx="1"/>
          </p:nvPr>
        </p:nvSpPr>
        <p:spPr/>
        <p:txBody>
          <a:bodyPr/>
          <a:lstStyle/>
          <a:p>
            <a:pPr marL="0" indent="0">
              <a:buNone/>
            </a:pPr>
            <a:r>
              <a:rPr lang="en-US" b="1" dirty="0"/>
              <a:t>Treatment of HIV-2</a:t>
            </a:r>
          </a:p>
          <a:p>
            <a:r>
              <a:rPr lang="en-US" dirty="0"/>
              <a:t>If a PI is being considered as part of an ART regimen for HIV-2 treatment, boosted DRV is preferred.</a:t>
            </a:r>
          </a:p>
          <a:p>
            <a:r>
              <a:rPr lang="en-US" dirty="0"/>
              <a:t>Atazanavir should not be used because of its lack of potency in vitro against HIV-2.</a:t>
            </a:r>
          </a:p>
          <a:p>
            <a:endParaRPr lang="en-US" dirty="0"/>
          </a:p>
          <a:p>
            <a:pPr marL="0" indent="0">
              <a:buNone/>
            </a:pPr>
            <a:r>
              <a:rPr lang="en-US" b="1" dirty="0"/>
              <a:t>Monitoring ART in Individuals With HIV-2</a:t>
            </a:r>
          </a:p>
          <a:p>
            <a:r>
              <a:rPr lang="en-US" dirty="0"/>
              <a:t>In New York State, the standard of care for individuals with HIV-2 is to initiate and maintain ART to achieve an undetectable HIV-2 viral load.</a:t>
            </a:r>
          </a:p>
        </p:txBody>
      </p:sp>
      <p:sp>
        <p:nvSpPr>
          <p:cNvPr id="4" name="Footer Placeholder 3">
            <a:extLst>
              <a:ext uri="{FF2B5EF4-FFF2-40B4-BE49-F238E27FC236}">
                <a16:creationId xmlns:a16="http://schemas.microsoft.com/office/drawing/2014/main" id="{A2767313-296E-4B86-90C8-C70FB8E2396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CFB7721-6949-4468-854C-DF13650D52D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4A78DC5-BD84-4F77-BCBF-7D41CAB3697F}"/>
              </a:ext>
            </a:extLst>
          </p:cNvPr>
          <p:cNvSpPr>
            <a:spLocks noGrp="1"/>
          </p:cNvSpPr>
          <p:nvPr>
            <p:ph type="dt" sz="half" idx="2"/>
          </p:nvPr>
        </p:nvSpPr>
        <p:spPr/>
        <p:txBody>
          <a:bodyPr/>
          <a:lstStyle/>
          <a:p>
            <a:r>
              <a:rPr lang="en-US"/>
              <a:t>JUNE 2023</a:t>
            </a:r>
            <a:endParaRPr lang="en-US" dirty="0"/>
          </a:p>
        </p:txBody>
      </p:sp>
    </p:spTree>
    <p:extLst>
      <p:ext uri="{BB962C8B-B14F-4D97-AF65-F5344CB8AC3E}">
        <p14:creationId xmlns:p14="http://schemas.microsoft.com/office/powerpoint/2010/main" val="120046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A7445-A879-4022-B341-E5ED549650A8}"/>
              </a:ext>
            </a:extLst>
          </p:cNvPr>
          <p:cNvSpPr>
            <a:spLocks noGrp="1"/>
          </p:cNvSpPr>
          <p:nvPr>
            <p:ph type="title"/>
          </p:nvPr>
        </p:nvSpPr>
        <p:spPr/>
        <p:txBody>
          <a:bodyPr/>
          <a:lstStyle/>
          <a:p>
            <a:r>
              <a:rPr lang="en-US" dirty="0"/>
              <a:t>Recommendations: Management of HIV-2 in Pregnancy</a:t>
            </a:r>
          </a:p>
        </p:txBody>
      </p:sp>
      <p:sp>
        <p:nvSpPr>
          <p:cNvPr id="3" name="Content Placeholder 2">
            <a:extLst>
              <a:ext uri="{FF2B5EF4-FFF2-40B4-BE49-F238E27FC236}">
                <a16:creationId xmlns:a16="http://schemas.microsoft.com/office/drawing/2014/main" id="{7473BC1E-409A-4713-9CA4-FACB89E3B096}"/>
              </a:ext>
            </a:extLst>
          </p:cNvPr>
          <p:cNvSpPr>
            <a:spLocks noGrp="1"/>
          </p:cNvSpPr>
          <p:nvPr>
            <p:ph idx="1"/>
          </p:nvPr>
        </p:nvSpPr>
        <p:spPr/>
        <p:txBody>
          <a:bodyPr>
            <a:normAutofit fontScale="92500" lnSpcReduction="10000"/>
          </a:bodyPr>
          <a:lstStyle/>
          <a:p>
            <a:r>
              <a:rPr lang="en-US" dirty="0"/>
              <a:t>Clinicians should recommend ART for all pregnant individuals with HIV-2. (A2†)</a:t>
            </a:r>
          </a:p>
          <a:p>
            <a:pPr lvl="1"/>
            <a:r>
              <a:rPr lang="en-US" dirty="0"/>
              <a:t>Clinicians should recommend one of the ART regimens in </a:t>
            </a:r>
            <a:r>
              <a:rPr lang="en-US" i="1" dirty="0"/>
              <a:t>ART Regimens for Initial Treatment of Pregnant Adults With HIV-2</a:t>
            </a:r>
            <a:r>
              <a:rPr lang="en-US" dirty="0"/>
              <a:t>. (A3)</a:t>
            </a:r>
          </a:p>
          <a:p>
            <a:pPr lvl="1"/>
            <a:r>
              <a:rPr lang="en-US" dirty="0"/>
              <a:t>Clinicians should not delay ART initiation in pregnant individuals even if there is no or limited access to HIV-2 viral load testing. (A2†)</a:t>
            </a:r>
          </a:p>
          <a:p>
            <a:r>
              <a:rPr lang="en-US" dirty="0"/>
              <a:t>In selecting an ART regimen for a pregnant individual with HIV-2, clinicians should </a:t>
            </a:r>
            <a:r>
              <a:rPr lang="en-US" b="1" dirty="0"/>
              <a:t>not</a:t>
            </a:r>
            <a:r>
              <a:rPr lang="en-US" dirty="0"/>
              <a:t> include:</a:t>
            </a:r>
          </a:p>
          <a:p>
            <a:pPr lvl="1"/>
            <a:r>
              <a:rPr lang="en-US" dirty="0"/>
              <a:t>Boosted ATV, because of its lack of efficacy against HIV-2. (A*)</a:t>
            </a:r>
          </a:p>
          <a:p>
            <a:pPr lvl="1"/>
            <a:r>
              <a:rPr lang="en-US" dirty="0"/>
              <a:t>EFV and RPV, the NNRTIs recommended for treatment of HIV-1 during pregnancy, because of a lack of efficacy against HIV-2. (A*)</a:t>
            </a:r>
          </a:p>
        </p:txBody>
      </p:sp>
      <p:sp>
        <p:nvSpPr>
          <p:cNvPr id="4" name="Footer Placeholder 3">
            <a:extLst>
              <a:ext uri="{FF2B5EF4-FFF2-40B4-BE49-F238E27FC236}">
                <a16:creationId xmlns:a16="http://schemas.microsoft.com/office/drawing/2014/main" id="{08E348C9-D95B-4C47-AB4A-ABC03CCDF02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DC08F67-ED49-4E30-8082-295DC3473D3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45821E2-742A-4248-8107-894149D6C91A}"/>
              </a:ext>
            </a:extLst>
          </p:cNvPr>
          <p:cNvSpPr>
            <a:spLocks noGrp="1"/>
          </p:cNvSpPr>
          <p:nvPr>
            <p:ph type="dt" sz="half" idx="2"/>
          </p:nvPr>
        </p:nvSpPr>
        <p:spPr/>
        <p:txBody>
          <a:bodyPr/>
          <a:lstStyle/>
          <a:p>
            <a:r>
              <a:rPr lang="en-US"/>
              <a:t>JUNE 2023</a:t>
            </a:r>
            <a:endParaRPr lang="en-US" dirty="0"/>
          </a:p>
        </p:txBody>
      </p:sp>
    </p:spTree>
    <p:extLst>
      <p:ext uri="{BB962C8B-B14F-4D97-AF65-F5344CB8AC3E}">
        <p14:creationId xmlns:p14="http://schemas.microsoft.com/office/powerpoint/2010/main" val="4261395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0D3E6-DC1F-46AB-9A47-6911750B3ED4}"/>
              </a:ext>
            </a:extLst>
          </p:cNvPr>
          <p:cNvSpPr>
            <a:spLocks noGrp="1"/>
          </p:cNvSpPr>
          <p:nvPr>
            <p:ph type="title"/>
          </p:nvPr>
        </p:nvSpPr>
        <p:spPr/>
        <p:txBody>
          <a:bodyPr/>
          <a:lstStyle/>
          <a:p>
            <a:r>
              <a:rPr lang="en-US" dirty="0"/>
              <a:t>ART Regimens for Initial Treatment of Pregnant Adults With HIV-2</a:t>
            </a:r>
          </a:p>
        </p:txBody>
      </p:sp>
      <p:graphicFrame>
        <p:nvGraphicFramePr>
          <p:cNvPr id="7" name="Content Placeholder 6">
            <a:extLst>
              <a:ext uri="{FF2B5EF4-FFF2-40B4-BE49-F238E27FC236}">
                <a16:creationId xmlns:a16="http://schemas.microsoft.com/office/drawing/2014/main" id="{520D2994-5471-489A-8B36-73BEE3A2C49F}"/>
              </a:ext>
            </a:extLst>
          </p:cNvPr>
          <p:cNvGraphicFramePr>
            <a:graphicFrameLocks noGrp="1"/>
          </p:cNvGraphicFramePr>
          <p:nvPr>
            <p:ph idx="1"/>
            <p:extLst>
              <p:ext uri="{D42A27DB-BD31-4B8C-83A1-F6EECF244321}">
                <p14:modId xmlns:p14="http://schemas.microsoft.com/office/powerpoint/2010/main" val="3734050853"/>
              </p:ext>
            </p:extLst>
          </p:nvPr>
        </p:nvGraphicFramePr>
        <p:xfrm>
          <a:off x="838200" y="1825625"/>
          <a:ext cx="10515600" cy="3108960"/>
        </p:xfrm>
        <a:graphic>
          <a:graphicData uri="http://schemas.openxmlformats.org/drawingml/2006/table">
            <a:tbl>
              <a:tblPr firstRow="1" bandRow="1">
                <a:tableStyleId>{5940675A-B579-460E-94D1-54222C63F5DA}</a:tableStyleId>
              </a:tblPr>
              <a:tblGrid>
                <a:gridCol w="4856747">
                  <a:extLst>
                    <a:ext uri="{9D8B030D-6E8A-4147-A177-3AD203B41FA5}">
                      <a16:colId xmlns:a16="http://schemas.microsoft.com/office/drawing/2014/main" val="996181489"/>
                    </a:ext>
                  </a:extLst>
                </a:gridCol>
                <a:gridCol w="1395664">
                  <a:extLst>
                    <a:ext uri="{9D8B030D-6E8A-4147-A177-3AD203B41FA5}">
                      <a16:colId xmlns:a16="http://schemas.microsoft.com/office/drawing/2014/main" val="2723567235"/>
                    </a:ext>
                  </a:extLst>
                </a:gridCol>
                <a:gridCol w="4263189">
                  <a:extLst>
                    <a:ext uri="{9D8B030D-6E8A-4147-A177-3AD203B41FA5}">
                      <a16:colId xmlns:a16="http://schemas.microsoft.com/office/drawing/2014/main" val="738828288"/>
                    </a:ext>
                  </a:extLst>
                </a:gridCol>
              </a:tblGrid>
              <a:tr h="370840">
                <a:tc>
                  <a:txBody>
                    <a:bodyPr/>
                    <a:lstStyle/>
                    <a:p>
                      <a:pPr marL="0" indent="0">
                        <a:buFont typeface="Arial" panose="020B0604020202020204" pitchFamily="34" charset="0"/>
                        <a:buNone/>
                      </a:pPr>
                      <a:r>
                        <a:rPr lang="en-US" dirty="0" err="1"/>
                        <a:t>TextAbacavir</a:t>
                      </a:r>
                      <a:r>
                        <a:rPr lang="en-US" dirty="0"/>
                        <a:t>/lamivudine (ABC/3TC; Epzicom) if HLA-B*5701 is negative and HBsAg is negative</a:t>
                      </a:r>
                    </a:p>
                    <a:p>
                      <a:pPr marL="0" indent="0">
                        <a:buFont typeface="Arial" panose="020B0604020202020204" pitchFamily="34" charset="0"/>
                        <a:buNone/>
                      </a:pPr>
                      <a:r>
                        <a:rPr lang="en-US" b="1" dirty="0"/>
                        <a:t>OR</a:t>
                      </a:r>
                    </a:p>
                    <a:p>
                      <a:pPr marL="0" indent="0">
                        <a:buFont typeface="Arial" panose="020B0604020202020204" pitchFamily="34" charset="0"/>
                        <a:buNone/>
                      </a:pPr>
                      <a:r>
                        <a:rPr lang="en-US" dirty="0"/>
                        <a:t>Tenofovir alafenamide/emtricitabine (TAF/FTC; Descovy)</a:t>
                      </a:r>
                    </a:p>
                    <a:p>
                      <a:pPr marL="0" indent="0">
                        <a:buFont typeface="Arial" panose="020B0604020202020204" pitchFamily="34" charset="0"/>
                        <a:buNone/>
                      </a:pPr>
                      <a:r>
                        <a:rPr lang="en-US" b="1" dirty="0"/>
                        <a:t>OR</a:t>
                      </a:r>
                    </a:p>
                    <a:p>
                      <a:pPr marL="0" indent="0">
                        <a:buFont typeface="Arial" panose="020B0604020202020204" pitchFamily="34" charset="0"/>
                        <a:buNone/>
                      </a:pPr>
                      <a:r>
                        <a:rPr lang="en-US" dirty="0"/>
                        <a:t>Tenofovir disoproxil fumarate/emtricitabine (TDF/FTC; Truvada)</a:t>
                      </a:r>
                    </a:p>
                    <a:p>
                      <a:pPr marL="0" indent="0">
                        <a:buFont typeface="Arial" panose="020B0604020202020204" pitchFamily="34" charset="0"/>
                        <a:buNone/>
                      </a:pPr>
                      <a:r>
                        <a:rPr lang="en-US" b="1" dirty="0"/>
                        <a:t>OR</a:t>
                      </a:r>
                    </a:p>
                    <a:p>
                      <a:pPr marL="0" indent="0">
                        <a:buFont typeface="Arial" panose="020B0604020202020204" pitchFamily="34" charset="0"/>
                        <a:buNone/>
                      </a:pPr>
                      <a:r>
                        <a:rPr lang="en-US" dirty="0"/>
                        <a:t>Tenofovir disoproxil fumarate/lamivudine (TDF/3TC; multiple brands)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indent="0" algn="ctr">
                        <a:buFont typeface="Arial" panose="020B0604020202020204" pitchFamily="34" charset="0"/>
                        <a:buNone/>
                      </a:pPr>
                      <a:r>
                        <a:rPr lang="en-US" b="1" dirty="0"/>
                        <a:t>AND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dirty="0"/>
                        <a:t>Dolutegravir (DTG; Tivicay)</a:t>
                      </a:r>
                    </a:p>
                    <a:p>
                      <a:pPr marL="0" indent="0">
                        <a:buFont typeface="Arial" panose="020B0604020202020204" pitchFamily="34" charset="0"/>
                        <a:buNone/>
                      </a:pPr>
                      <a:r>
                        <a:rPr lang="en-US" b="1" dirty="0"/>
                        <a:t>OR</a:t>
                      </a:r>
                    </a:p>
                    <a:p>
                      <a:pPr marL="0" indent="0">
                        <a:buFont typeface="Arial" panose="020B0604020202020204" pitchFamily="34" charset="0"/>
                        <a:buNone/>
                      </a:pPr>
                      <a:r>
                        <a:rPr lang="en-US" dirty="0"/>
                        <a:t>Raltegravir twice daily (RAL; Isentress)</a:t>
                      </a:r>
                    </a:p>
                    <a:p>
                      <a:pPr marL="0" indent="0">
                        <a:buFont typeface="Arial" panose="020B0604020202020204" pitchFamily="34" charset="0"/>
                        <a:buNone/>
                      </a:pPr>
                      <a:r>
                        <a:rPr lang="en-US" b="1" dirty="0"/>
                        <a:t>OR</a:t>
                      </a:r>
                    </a:p>
                    <a:p>
                      <a:pPr marL="0" indent="0">
                        <a:buFont typeface="Arial" panose="020B0604020202020204" pitchFamily="34" charset="0"/>
                        <a:buNone/>
                      </a:pPr>
                      <a:r>
                        <a:rPr lang="en-US" dirty="0"/>
                        <a:t>Ritonavir-boosted darunavir twice daily (DRV/r; Prezista and Norvir)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08610694"/>
                  </a:ext>
                </a:extLst>
              </a:tr>
            </a:tbl>
          </a:graphicData>
        </a:graphic>
      </p:graphicFrame>
      <p:sp>
        <p:nvSpPr>
          <p:cNvPr id="4" name="Footer Placeholder 3">
            <a:extLst>
              <a:ext uri="{FF2B5EF4-FFF2-40B4-BE49-F238E27FC236}">
                <a16:creationId xmlns:a16="http://schemas.microsoft.com/office/drawing/2014/main" id="{A57B4358-BBE4-496F-AD4A-26BC3344224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4E8D2DA-1BE3-4A21-8705-E682FE6F290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C4AEA91-D71F-42BB-808A-49D4AC90AF75}"/>
              </a:ext>
            </a:extLst>
          </p:cNvPr>
          <p:cNvSpPr>
            <a:spLocks noGrp="1"/>
          </p:cNvSpPr>
          <p:nvPr>
            <p:ph type="dt" sz="half" idx="2"/>
          </p:nvPr>
        </p:nvSpPr>
        <p:spPr/>
        <p:txBody>
          <a:bodyPr/>
          <a:lstStyle/>
          <a:p>
            <a:r>
              <a:rPr lang="en-US"/>
              <a:t>JUNE 2023</a:t>
            </a:r>
            <a:endParaRPr lang="en-US" dirty="0"/>
          </a:p>
        </p:txBody>
      </p:sp>
    </p:spTree>
    <p:extLst>
      <p:ext uri="{BB962C8B-B14F-4D97-AF65-F5344CB8AC3E}">
        <p14:creationId xmlns:p14="http://schemas.microsoft.com/office/powerpoint/2010/main" val="658073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3C2F5-B302-41E3-A2D0-E0DB8B445211}"/>
              </a:ext>
            </a:extLst>
          </p:cNvPr>
          <p:cNvSpPr>
            <a:spLocks noGrp="1"/>
          </p:cNvSpPr>
          <p:nvPr>
            <p:ph type="title"/>
          </p:nvPr>
        </p:nvSpPr>
        <p:spPr/>
        <p:txBody>
          <a:bodyPr/>
          <a:lstStyle/>
          <a:p>
            <a:r>
              <a:rPr lang="en-US" dirty="0"/>
              <a:t>Recommendation: PEP for HIV-2</a:t>
            </a:r>
          </a:p>
        </p:txBody>
      </p:sp>
      <p:sp>
        <p:nvSpPr>
          <p:cNvPr id="3" name="Content Placeholder 2">
            <a:extLst>
              <a:ext uri="{FF2B5EF4-FFF2-40B4-BE49-F238E27FC236}">
                <a16:creationId xmlns:a16="http://schemas.microsoft.com/office/drawing/2014/main" id="{D85DDB59-FBD6-4E38-AFDE-985BC48AFA6C}"/>
              </a:ext>
            </a:extLst>
          </p:cNvPr>
          <p:cNvSpPr>
            <a:spLocks noGrp="1"/>
          </p:cNvSpPr>
          <p:nvPr>
            <p:ph idx="1"/>
          </p:nvPr>
        </p:nvSpPr>
        <p:spPr/>
        <p:txBody>
          <a:bodyPr/>
          <a:lstStyle/>
          <a:p>
            <a:r>
              <a:rPr lang="en-US" dirty="0"/>
              <a:t>Clinicians should recommend TDF/FTC and RAL as PEP after HIV-2 exposure (3TC may be substituted for FTC). (A2†)</a:t>
            </a:r>
          </a:p>
          <a:p>
            <a:pPr lvl="1"/>
            <a:r>
              <a:rPr lang="en-US" dirty="0"/>
              <a:t>DTG can be used instead of RAL in a PEP regimen.</a:t>
            </a:r>
          </a:p>
        </p:txBody>
      </p:sp>
      <p:sp>
        <p:nvSpPr>
          <p:cNvPr id="4" name="Footer Placeholder 3">
            <a:extLst>
              <a:ext uri="{FF2B5EF4-FFF2-40B4-BE49-F238E27FC236}">
                <a16:creationId xmlns:a16="http://schemas.microsoft.com/office/drawing/2014/main" id="{8B7D10F8-9F60-49E4-BB45-B16FBC27F07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F711F14-B9C4-4AE2-884B-369116CEAC3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867FA50-CDF2-4105-A766-C8E9DB3ABAEA}"/>
              </a:ext>
            </a:extLst>
          </p:cNvPr>
          <p:cNvSpPr>
            <a:spLocks noGrp="1"/>
          </p:cNvSpPr>
          <p:nvPr>
            <p:ph type="dt" sz="half" idx="2"/>
          </p:nvPr>
        </p:nvSpPr>
        <p:spPr/>
        <p:txBody>
          <a:bodyPr/>
          <a:lstStyle/>
          <a:p>
            <a:r>
              <a:rPr lang="en-US"/>
              <a:t>JUNE 2023</a:t>
            </a:r>
            <a:endParaRPr lang="en-US" dirty="0"/>
          </a:p>
        </p:txBody>
      </p:sp>
    </p:spTree>
    <p:extLst>
      <p:ext uri="{BB962C8B-B14F-4D97-AF65-F5344CB8AC3E}">
        <p14:creationId xmlns:p14="http://schemas.microsoft.com/office/powerpoint/2010/main" val="657834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Diagnosis and Management of HIV-2 </a:t>
            </a:r>
            <a:r>
              <a:rPr lang="en-US"/>
              <a:t>in Adults</a:t>
            </a:r>
            <a:endParaRPr lang="en-US" dirty="0"/>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EDC2B-C838-499D-A3F5-E8756D649398}"/>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1176463C-99E6-42A1-9967-AA135A92C6CE}"/>
              </a:ext>
            </a:extLst>
          </p:cNvPr>
          <p:cNvSpPr>
            <a:spLocks noGrp="1"/>
          </p:cNvSpPr>
          <p:nvPr>
            <p:ph idx="1"/>
          </p:nvPr>
        </p:nvSpPr>
        <p:spPr/>
        <p:txBody>
          <a:bodyPr>
            <a:normAutofit fontScale="92500" lnSpcReduction="20000"/>
          </a:bodyPr>
          <a:lstStyle/>
          <a:p>
            <a:r>
              <a:rPr lang="en-US" dirty="0"/>
              <a:t>Inform clinicians about when to suspect and how to diagnose and manage the care of adults with HIV-2.</a:t>
            </a:r>
          </a:p>
          <a:p>
            <a:r>
              <a:rPr lang="en-US" dirty="0"/>
              <a:t>Identify the similarities and differences in treatment for patients with HIV-1 and HIV-2.</a:t>
            </a:r>
          </a:p>
          <a:p>
            <a:r>
              <a:rPr lang="en-US" dirty="0"/>
              <a:t>Recommend preferred ARV regimens for treatment and identify ARVs to avoid.</a:t>
            </a:r>
          </a:p>
          <a:p>
            <a:r>
              <a:rPr lang="en-US" dirty="0"/>
              <a:t>Encourage clinicians to use the services of the NYSDOH Wadsworth Center, the New York State public health laboratory, for testing used in monitoring HIV-2.</a:t>
            </a:r>
          </a:p>
          <a:p>
            <a:r>
              <a:rPr lang="en-US" dirty="0"/>
              <a:t>Integrate current evidence-based clinical recommendations into the healthcare-related implementation strategies of the Ending the Epidemic (ETE) initiative, which seeks to end the AIDS epidemic in New York State.</a:t>
            </a:r>
          </a:p>
        </p:txBody>
      </p:sp>
      <p:sp>
        <p:nvSpPr>
          <p:cNvPr id="4" name="Footer Placeholder 3">
            <a:extLst>
              <a:ext uri="{FF2B5EF4-FFF2-40B4-BE49-F238E27FC236}">
                <a16:creationId xmlns:a16="http://schemas.microsoft.com/office/drawing/2014/main" id="{B6913EA0-0F8F-4043-BEC1-E695B1FBB36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6AB1AAC-DF9F-49D4-A149-69837CBA07E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A94BFF8-2890-4E51-88AA-4AEAEA1DEC52}"/>
              </a:ext>
            </a:extLst>
          </p:cNvPr>
          <p:cNvSpPr>
            <a:spLocks noGrp="1"/>
          </p:cNvSpPr>
          <p:nvPr>
            <p:ph type="dt" sz="half" idx="2"/>
          </p:nvPr>
        </p:nvSpPr>
        <p:spPr/>
        <p:txBody>
          <a:bodyPr/>
          <a:lstStyle/>
          <a:p>
            <a:r>
              <a:rPr lang="en-US"/>
              <a:t>JUNE 2023</a:t>
            </a:r>
            <a:endParaRPr lang="en-US" dirty="0"/>
          </a:p>
        </p:txBody>
      </p:sp>
    </p:spTree>
    <p:extLst>
      <p:ext uri="{BB962C8B-B14F-4D97-AF65-F5344CB8AC3E}">
        <p14:creationId xmlns:p14="http://schemas.microsoft.com/office/powerpoint/2010/main" val="572336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C4278-F0EE-47D9-B914-80053DADFB0D}"/>
              </a:ext>
            </a:extLst>
          </p:cNvPr>
          <p:cNvSpPr>
            <a:spLocks noGrp="1"/>
          </p:cNvSpPr>
          <p:nvPr>
            <p:ph type="title"/>
          </p:nvPr>
        </p:nvSpPr>
        <p:spPr/>
        <p:txBody>
          <a:bodyPr/>
          <a:lstStyle/>
          <a:p>
            <a:r>
              <a:rPr lang="en-US" dirty="0"/>
              <a:t>HIV-2</a:t>
            </a:r>
          </a:p>
        </p:txBody>
      </p:sp>
      <p:sp>
        <p:nvSpPr>
          <p:cNvPr id="3" name="Content Placeholder 2">
            <a:extLst>
              <a:ext uri="{FF2B5EF4-FFF2-40B4-BE49-F238E27FC236}">
                <a16:creationId xmlns:a16="http://schemas.microsoft.com/office/drawing/2014/main" id="{8A2614A6-B0D0-4253-8A88-F0692C50E80E}"/>
              </a:ext>
            </a:extLst>
          </p:cNvPr>
          <p:cNvSpPr>
            <a:spLocks noGrp="1"/>
          </p:cNvSpPr>
          <p:nvPr>
            <p:ph idx="1"/>
          </p:nvPr>
        </p:nvSpPr>
        <p:spPr/>
        <p:txBody>
          <a:bodyPr>
            <a:normAutofit fontScale="85000" lnSpcReduction="10000"/>
          </a:bodyPr>
          <a:lstStyle/>
          <a:p>
            <a:r>
              <a:rPr lang="en-US" dirty="0"/>
              <a:t>Endemic in West Africa, with the highest prevalence in Cape Verde, the Ivory Coast, Gambia, Guinea-Bissau, Mali, Mauritania, Nigeria, and Sierra Leone.</a:t>
            </a:r>
          </a:p>
          <a:p>
            <a:r>
              <a:rPr lang="en-US" dirty="0"/>
              <a:t>In the United States, from 2010 to 2017, 327,700 HIV cases were diagnosed: 102 were confirmed HIV-2 infections and 11 were dual HIV-1/HIV-2 infections. </a:t>
            </a:r>
          </a:p>
          <a:p>
            <a:pPr lvl="1"/>
            <a:r>
              <a:rPr lang="en-US" dirty="0"/>
              <a:t>Cases predominantly in people from West Africa who were living in the northeast United States and had acquired HIV-2 through heterosexual transmission. </a:t>
            </a:r>
          </a:p>
          <a:p>
            <a:pPr lvl="1"/>
            <a:r>
              <a:rPr lang="en-US" dirty="0"/>
              <a:t>Number of cases with HIV-2 was proportionate between males and females.</a:t>
            </a:r>
          </a:p>
          <a:p>
            <a:r>
              <a:rPr lang="en-US" dirty="0"/>
              <a:t>In New York State, from 2010 to 2020, 34,949 HIV cases were diagnosed: 43 had HIV-2 infection, 3 had dual HIV-1/HIV-2 infection, and 25 had probable HIV-2 infection.</a:t>
            </a:r>
          </a:p>
          <a:p>
            <a:endParaRPr lang="en-US" dirty="0"/>
          </a:p>
        </p:txBody>
      </p:sp>
      <p:sp>
        <p:nvSpPr>
          <p:cNvPr id="4" name="Footer Placeholder 3">
            <a:extLst>
              <a:ext uri="{FF2B5EF4-FFF2-40B4-BE49-F238E27FC236}">
                <a16:creationId xmlns:a16="http://schemas.microsoft.com/office/drawing/2014/main" id="{D2F830BB-97FC-44F6-B54F-37C76493800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9CEABE9-74EB-4395-B0F9-456171B38F0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C7E0730-A831-4E07-850F-974B3EFDD0B4}"/>
              </a:ext>
            </a:extLst>
          </p:cNvPr>
          <p:cNvSpPr>
            <a:spLocks noGrp="1"/>
          </p:cNvSpPr>
          <p:nvPr>
            <p:ph type="dt" sz="half" idx="2"/>
          </p:nvPr>
        </p:nvSpPr>
        <p:spPr/>
        <p:txBody>
          <a:bodyPr/>
          <a:lstStyle/>
          <a:p>
            <a:r>
              <a:rPr lang="en-US"/>
              <a:t>JUNE 2023</a:t>
            </a:r>
            <a:endParaRPr lang="en-US" dirty="0"/>
          </a:p>
        </p:txBody>
      </p:sp>
    </p:spTree>
    <p:extLst>
      <p:ext uri="{BB962C8B-B14F-4D97-AF65-F5344CB8AC3E}">
        <p14:creationId xmlns:p14="http://schemas.microsoft.com/office/powerpoint/2010/main" val="3003570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3EA52-C63F-440A-A208-B0BFF5186A5A}"/>
              </a:ext>
            </a:extLst>
          </p:cNvPr>
          <p:cNvSpPr>
            <a:spLocks noGrp="1"/>
          </p:cNvSpPr>
          <p:nvPr>
            <p:ph type="title"/>
          </p:nvPr>
        </p:nvSpPr>
        <p:spPr/>
        <p:txBody>
          <a:bodyPr/>
          <a:lstStyle/>
          <a:p>
            <a:r>
              <a:rPr lang="en-US" dirty="0"/>
              <a:t>HIV-2 and HIV-1</a:t>
            </a:r>
          </a:p>
        </p:txBody>
      </p:sp>
      <p:sp>
        <p:nvSpPr>
          <p:cNvPr id="3" name="Content Placeholder 2">
            <a:extLst>
              <a:ext uri="{FF2B5EF4-FFF2-40B4-BE49-F238E27FC236}">
                <a16:creationId xmlns:a16="http://schemas.microsoft.com/office/drawing/2014/main" id="{06F63ED4-4638-4810-9C6C-2F9BF8F8AC63}"/>
              </a:ext>
            </a:extLst>
          </p:cNvPr>
          <p:cNvSpPr>
            <a:spLocks noGrp="1"/>
          </p:cNvSpPr>
          <p:nvPr>
            <p:ph idx="1"/>
          </p:nvPr>
        </p:nvSpPr>
        <p:spPr/>
        <p:txBody>
          <a:bodyPr/>
          <a:lstStyle/>
          <a:p>
            <a:r>
              <a:rPr lang="en-US" dirty="0"/>
              <a:t>HIV-2 is associated with slower disease progression than HIV-1 because of lower plasma viral load levels.</a:t>
            </a:r>
          </a:p>
          <a:p>
            <a:r>
              <a:rPr lang="en-US" dirty="0"/>
              <a:t>Because of lower viral load levels, HIV-2 is transmitted less efficiently than HIV-1 through sexual behavior and from mother to child.</a:t>
            </a:r>
          </a:p>
          <a:p>
            <a:r>
              <a:rPr lang="en-US" dirty="0"/>
              <a:t>As with HIV-1, HIV-2 disease progression correlates with increasing plasma HIV-2 viral load.</a:t>
            </a:r>
          </a:p>
          <a:p>
            <a:r>
              <a:rPr lang="en-US" dirty="0"/>
              <a:t>HIV-2 manifests similar clinical signs, symptoms, and opportunistic infections as HIV-1.</a:t>
            </a:r>
          </a:p>
          <a:p>
            <a:endParaRPr lang="en-US" dirty="0"/>
          </a:p>
        </p:txBody>
      </p:sp>
      <p:sp>
        <p:nvSpPr>
          <p:cNvPr id="4" name="Footer Placeholder 3">
            <a:extLst>
              <a:ext uri="{FF2B5EF4-FFF2-40B4-BE49-F238E27FC236}">
                <a16:creationId xmlns:a16="http://schemas.microsoft.com/office/drawing/2014/main" id="{67A887A8-6DF2-43DA-912C-74729B68A17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F29E4FC-04FB-4AB6-8080-B34A45AD3CF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5558025-4A39-4D3D-9EE6-58D2EDAA8A04}"/>
              </a:ext>
            </a:extLst>
          </p:cNvPr>
          <p:cNvSpPr>
            <a:spLocks noGrp="1"/>
          </p:cNvSpPr>
          <p:nvPr>
            <p:ph type="dt" sz="half" idx="2"/>
          </p:nvPr>
        </p:nvSpPr>
        <p:spPr/>
        <p:txBody>
          <a:bodyPr/>
          <a:lstStyle/>
          <a:p>
            <a:r>
              <a:rPr lang="en-US"/>
              <a:t>JUNE 2023</a:t>
            </a:r>
            <a:endParaRPr lang="en-US" dirty="0"/>
          </a:p>
        </p:txBody>
      </p:sp>
    </p:spTree>
    <p:extLst>
      <p:ext uri="{BB962C8B-B14F-4D97-AF65-F5344CB8AC3E}">
        <p14:creationId xmlns:p14="http://schemas.microsoft.com/office/powerpoint/2010/main" val="1524924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D38C5-CB25-4CE9-AE54-60F540E383CE}"/>
              </a:ext>
            </a:extLst>
          </p:cNvPr>
          <p:cNvSpPr>
            <a:spLocks noGrp="1"/>
          </p:cNvSpPr>
          <p:nvPr>
            <p:ph type="title"/>
          </p:nvPr>
        </p:nvSpPr>
        <p:spPr/>
        <p:txBody>
          <a:bodyPr/>
          <a:lstStyle/>
          <a:p>
            <a:r>
              <a:rPr lang="en-US" dirty="0"/>
              <a:t>Recommendations: Diagnosis of HIV-2</a:t>
            </a:r>
          </a:p>
        </p:txBody>
      </p:sp>
      <p:sp>
        <p:nvSpPr>
          <p:cNvPr id="3" name="Content Placeholder 2">
            <a:extLst>
              <a:ext uri="{FF2B5EF4-FFF2-40B4-BE49-F238E27FC236}">
                <a16:creationId xmlns:a16="http://schemas.microsoft.com/office/drawing/2014/main" id="{1EB9626B-4FEA-43F5-917D-D7C753EFD82A}"/>
              </a:ext>
            </a:extLst>
          </p:cNvPr>
          <p:cNvSpPr>
            <a:spLocks noGrp="1"/>
          </p:cNvSpPr>
          <p:nvPr>
            <p:ph idx="1"/>
          </p:nvPr>
        </p:nvSpPr>
        <p:spPr/>
        <p:txBody>
          <a:bodyPr/>
          <a:lstStyle/>
          <a:p>
            <a:r>
              <a:rPr lang="en-US" dirty="0"/>
              <a:t>To diagnose HIV-2 infection, clinicians should follow the standard HIV laboratory testing algorithm. (A1)</a:t>
            </a:r>
          </a:p>
          <a:p>
            <a:r>
              <a:rPr lang="en-US" dirty="0"/>
              <a:t>In individuals who are confirmed to have HIV-2 antibodies, clinicians should perform a clinical evaluation for HIV-2 infection that is similar in scope to the evaluation of patients with HIV-1. (A1) HIV-2 antibodies are confirmed by a reactive result to an HIV-1/2 Ag/Ab combination immunoassay and a positive result for HIV-2 Abs on an FDA-approved supplemental HIV-1/HIV-2 Ab differentiation immunoassay.</a:t>
            </a:r>
          </a:p>
        </p:txBody>
      </p:sp>
      <p:sp>
        <p:nvSpPr>
          <p:cNvPr id="4" name="Footer Placeholder 3">
            <a:extLst>
              <a:ext uri="{FF2B5EF4-FFF2-40B4-BE49-F238E27FC236}">
                <a16:creationId xmlns:a16="http://schemas.microsoft.com/office/drawing/2014/main" id="{2EE7E3B1-DE8C-414D-A40E-75770458302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3627668-B2F5-4E60-8F31-1C88B8BA850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D7449FB-2189-45FE-8FE8-64B6A86369D2}"/>
              </a:ext>
            </a:extLst>
          </p:cNvPr>
          <p:cNvSpPr>
            <a:spLocks noGrp="1"/>
          </p:cNvSpPr>
          <p:nvPr>
            <p:ph type="dt" sz="half" idx="2"/>
          </p:nvPr>
        </p:nvSpPr>
        <p:spPr/>
        <p:txBody>
          <a:bodyPr/>
          <a:lstStyle/>
          <a:p>
            <a:r>
              <a:rPr lang="en-US"/>
              <a:t>JUNE 2023</a:t>
            </a:r>
            <a:endParaRPr lang="en-US" dirty="0"/>
          </a:p>
        </p:txBody>
      </p:sp>
    </p:spTree>
    <p:extLst>
      <p:ext uri="{BB962C8B-B14F-4D97-AF65-F5344CB8AC3E}">
        <p14:creationId xmlns:p14="http://schemas.microsoft.com/office/powerpoint/2010/main" val="3068023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4F908-9BB1-4FC2-A600-271DE0FBF6F2}"/>
              </a:ext>
            </a:extLst>
          </p:cNvPr>
          <p:cNvSpPr>
            <a:spLocks noGrp="1"/>
          </p:cNvSpPr>
          <p:nvPr>
            <p:ph type="title"/>
          </p:nvPr>
        </p:nvSpPr>
        <p:spPr/>
        <p:txBody>
          <a:bodyPr/>
          <a:lstStyle/>
          <a:p>
            <a:r>
              <a:rPr lang="en-US" dirty="0"/>
              <a:t>Wadsworth Center Bloodborne Viruses Laboratory</a:t>
            </a:r>
          </a:p>
        </p:txBody>
      </p:sp>
      <p:sp>
        <p:nvSpPr>
          <p:cNvPr id="3" name="Content Placeholder 2">
            <a:extLst>
              <a:ext uri="{FF2B5EF4-FFF2-40B4-BE49-F238E27FC236}">
                <a16:creationId xmlns:a16="http://schemas.microsoft.com/office/drawing/2014/main" id="{05A2EB63-4B71-4119-8FDA-067AB4B3C561}"/>
              </a:ext>
            </a:extLst>
          </p:cNvPr>
          <p:cNvSpPr>
            <a:spLocks noGrp="1"/>
          </p:cNvSpPr>
          <p:nvPr>
            <p:ph idx="1"/>
          </p:nvPr>
        </p:nvSpPr>
        <p:spPr/>
        <p:txBody>
          <a:bodyPr>
            <a:normAutofit fontScale="77500" lnSpcReduction="20000"/>
          </a:bodyPr>
          <a:lstStyle/>
          <a:p>
            <a:r>
              <a:rPr lang="en-US" dirty="0"/>
              <a:t>The </a:t>
            </a:r>
            <a:r>
              <a:rPr lang="en-US" dirty="0">
                <a:hlinkClick r:id="rId2"/>
              </a:rPr>
              <a:t>Wadsworth Center Bloodborne Viruses Laboratory</a:t>
            </a:r>
            <a:r>
              <a:rPr lang="en-US" dirty="0"/>
              <a:t> offers HIV-2 viral load testing, free of charge, for patients and healthcare providers in New York State. To submit a specimen for HIV-2 viral load testing, please contact the Bloodborne Viruses Laboratory at 518-474-2163. Specific services include:</a:t>
            </a:r>
          </a:p>
          <a:p>
            <a:pPr lvl="1"/>
            <a:r>
              <a:rPr lang="en-US" dirty="0"/>
              <a:t>Quantitative detection of HIV-2 RNA in plasma samples for baseline and subsequent monitoring of response to antiretroviral therapy in patients with confirmed HIV-2 infection.</a:t>
            </a:r>
          </a:p>
          <a:p>
            <a:pPr lvl="1"/>
            <a:r>
              <a:rPr lang="en-US" dirty="0"/>
              <a:t>HIV-2 RNA viral load testing during pregnancy. Contact the lab at 518-474-2163 early in the patient’s pregnancy to discuss the protocol and timing for testing.</a:t>
            </a:r>
          </a:p>
          <a:p>
            <a:pPr lvl="1"/>
            <a:r>
              <a:rPr lang="en-US" dirty="0"/>
              <a:t>HIV testing for all newborns exposed to HIV (HIV-1 and HIV-2) in New York State, free of charge. If a sample is reactive for HIV-2 antibodies, Pediatric HIV Testing (518-486-9605) will perform a reverse transcription polymerase chain reaction test for qualitative detection of HIV-2 RNA.</a:t>
            </a:r>
          </a:p>
          <a:p>
            <a:r>
              <a:rPr lang="en-US" dirty="0"/>
              <a:t>HIV-2 phenotypic and genotypic resistance testing is not offered at the Wadsworth Center or commercially available in the United States.</a:t>
            </a:r>
          </a:p>
        </p:txBody>
      </p:sp>
      <p:sp>
        <p:nvSpPr>
          <p:cNvPr id="4" name="Footer Placeholder 3">
            <a:extLst>
              <a:ext uri="{FF2B5EF4-FFF2-40B4-BE49-F238E27FC236}">
                <a16:creationId xmlns:a16="http://schemas.microsoft.com/office/drawing/2014/main" id="{5B03A65D-D534-4680-8397-A85B586AB50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CD955E8-0528-4681-953C-B5BA7DD8E92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9115096-8D59-48D7-AD04-41FD59EC13B1}"/>
              </a:ext>
            </a:extLst>
          </p:cNvPr>
          <p:cNvSpPr>
            <a:spLocks noGrp="1"/>
          </p:cNvSpPr>
          <p:nvPr>
            <p:ph type="dt" sz="half" idx="2"/>
          </p:nvPr>
        </p:nvSpPr>
        <p:spPr/>
        <p:txBody>
          <a:bodyPr/>
          <a:lstStyle/>
          <a:p>
            <a:r>
              <a:rPr lang="en-US"/>
              <a:t>JUNE 2023</a:t>
            </a:r>
            <a:endParaRPr lang="en-US" dirty="0"/>
          </a:p>
        </p:txBody>
      </p:sp>
    </p:spTree>
    <p:extLst>
      <p:ext uri="{BB962C8B-B14F-4D97-AF65-F5344CB8AC3E}">
        <p14:creationId xmlns:p14="http://schemas.microsoft.com/office/powerpoint/2010/main" val="2556377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91817-4262-4F8D-80E9-4C469899919B}"/>
              </a:ext>
            </a:extLst>
          </p:cNvPr>
          <p:cNvSpPr>
            <a:spLocks noGrp="1"/>
          </p:cNvSpPr>
          <p:nvPr>
            <p:ph type="title"/>
          </p:nvPr>
        </p:nvSpPr>
        <p:spPr/>
        <p:txBody>
          <a:bodyPr/>
          <a:lstStyle/>
          <a:p>
            <a:r>
              <a:rPr lang="en-US" dirty="0"/>
              <a:t>Recommendations: Treatment of HIV-2</a:t>
            </a:r>
          </a:p>
        </p:txBody>
      </p:sp>
      <p:sp>
        <p:nvSpPr>
          <p:cNvPr id="3" name="Content Placeholder 2">
            <a:extLst>
              <a:ext uri="{FF2B5EF4-FFF2-40B4-BE49-F238E27FC236}">
                <a16:creationId xmlns:a16="http://schemas.microsoft.com/office/drawing/2014/main" id="{4C6BA358-6FCE-4034-A7E8-6196DDDF0B33}"/>
              </a:ext>
            </a:extLst>
          </p:cNvPr>
          <p:cNvSpPr>
            <a:spLocks noGrp="1"/>
          </p:cNvSpPr>
          <p:nvPr>
            <p:ph idx="1"/>
          </p:nvPr>
        </p:nvSpPr>
        <p:spPr/>
        <p:txBody>
          <a:bodyPr>
            <a:normAutofit fontScale="77500" lnSpcReduction="20000"/>
          </a:bodyPr>
          <a:lstStyle/>
          <a:p>
            <a:r>
              <a:rPr lang="en-US" dirty="0"/>
              <a:t>Clinicians should recommend ART for all individuals diagnosed with HIV-2. (A2†)</a:t>
            </a:r>
          </a:p>
          <a:p>
            <a:r>
              <a:rPr lang="en-US" dirty="0"/>
              <a:t>Before initiating ART in patients with HIV-2, clinicians should perform all of the standard laboratory testing recommended for patients with HIV-1 except for HIV drug resistance testing, which is not available. (A3)</a:t>
            </a:r>
          </a:p>
          <a:p>
            <a:pPr lvl="1"/>
            <a:r>
              <a:rPr lang="en-US" dirty="0"/>
              <a:t>Testing includes CD4 count, HIV-2 viral load, creatinine clearance, and status of coinfections such as hepatitis B and C viruses and tuberculosis.</a:t>
            </a:r>
          </a:p>
          <a:p>
            <a:r>
              <a:rPr lang="en-US" dirty="0"/>
              <a:t>Clinicians should not prescribe any NNRTI for the treatment of HIV-2 infection. (A*)</a:t>
            </a:r>
          </a:p>
          <a:p>
            <a:r>
              <a:rPr lang="en-US" dirty="0"/>
              <a:t>Clinicians should recommend a single-tablet regimen that includes 2 NRTIs plus an INSTI as the initial treatment for adults with HIV-2 who are not pregnant and not planning to become pregnant, including those with acute HIV-2 infection. (A2)</a:t>
            </a:r>
          </a:p>
          <a:p>
            <a:r>
              <a:rPr lang="en-US" dirty="0"/>
              <a:t>For individuals with HIV-1/HIV-2 coinfection, clinicians should:</a:t>
            </a:r>
          </a:p>
          <a:p>
            <a:pPr lvl="1"/>
            <a:r>
              <a:rPr lang="en-US" dirty="0"/>
              <a:t>Perform HIV-1 drug resistance testing to guide the choice of an initial regimen or to modify a regimen if virologic failure develops. (A2)</a:t>
            </a:r>
          </a:p>
          <a:p>
            <a:pPr lvl="1"/>
            <a:r>
              <a:rPr lang="en-US" dirty="0"/>
              <a:t>Recommend an ART regimen that will suppress both viruses effectively. (A*)</a:t>
            </a:r>
          </a:p>
        </p:txBody>
      </p:sp>
      <p:sp>
        <p:nvSpPr>
          <p:cNvPr id="4" name="Footer Placeholder 3">
            <a:extLst>
              <a:ext uri="{FF2B5EF4-FFF2-40B4-BE49-F238E27FC236}">
                <a16:creationId xmlns:a16="http://schemas.microsoft.com/office/drawing/2014/main" id="{4BCB70EE-00FF-4587-9C98-1945227BC30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2A4D120-C6ED-4B37-B689-C316ADB6306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488A26D-4066-4BF7-9377-B8619290F5E9}"/>
              </a:ext>
            </a:extLst>
          </p:cNvPr>
          <p:cNvSpPr>
            <a:spLocks noGrp="1"/>
          </p:cNvSpPr>
          <p:nvPr>
            <p:ph type="dt" sz="half" idx="2"/>
          </p:nvPr>
        </p:nvSpPr>
        <p:spPr/>
        <p:txBody>
          <a:bodyPr/>
          <a:lstStyle/>
          <a:p>
            <a:r>
              <a:rPr lang="en-US"/>
              <a:t>JUNE 2023</a:t>
            </a:r>
            <a:endParaRPr lang="en-US" dirty="0"/>
          </a:p>
        </p:txBody>
      </p:sp>
    </p:spTree>
    <p:extLst>
      <p:ext uri="{BB962C8B-B14F-4D97-AF65-F5344CB8AC3E}">
        <p14:creationId xmlns:p14="http://schemas.microsoft.com/office/powerpoint/2010/main" val="1088317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EF656-3F02-41E2-A286-7C4F9675993E}"/>
              </a:ext>
            </a:extLst>
          </p:cNvPr>
          <p:cNvSpPr>
            <a:spLocks noGrp="1"/>
          </p:cNvSpPr>
          <p:nvPr>
            <p:ph type="title"/>
          </p:nvPr>
        </p:nvSpPr>
        <p:spPr/>
        <p:txBody>
          <a:bodyPr/>
          <a:lstStyle/>
          <a:p>
            <a:r>
              <a:rPr lang="en-US" dirty="0"/>
              <a:t>Preferred ART Regimens for Initial Treatment of Nonpregnant Adults With HIV-2</a:t>
            </a:r>
          </a:p>
        </p:txBody>
      </p:sp>
      <p:graphicFrame>
        <p:nvGraphicFramePr>
          <p:cNvPr id="7" name="Content Placeholder 6">
            <a:extLst>
              <a:ext uri="{FF2B5EF4-FFF2-40B4-BE49-F238E27FC236}">
                <a16:creationId xmlns:a16="http://schemas.microsoft.com/office/drawing/2014/main" id="{CEC112C0-36C9-498E-B365-E0EC9399A59F}"/>
              </a:ext>
            </a:extLst>
          </p:cNvPr>
          <p:cNvGraphicFramePr>
            <a:graphicFrameLocks noGrp="1"/>
          </p:cNvGraphicFramePr>
          <p:nvPr>
            <p:ph idx="1"/>
            <p:extLst>
              <p:ext uri="{D42A27DB-BD31-4B8C-83A1-F6EECF244321}">
                <p14:modId xmlns:p14="http://schemas.microsoft.com/office/powerpoint/2010/main" val="3127327869"/>
              </p:ext>
            </p:extLst>
          </p:nvPr>
        </p:nvGraphicFramePr>
        <p:xfrm>
          <a:off x="838199" y="1825625"/>
          <a:ext cx="10515600" cy="4582160"/>
        </p:xfrm>
        <a:graphic>
          <a:graphicData uri="http://schemas.openxmlformats.org/drawingml/2006/table">
            <a:tbl>
              <a:tblPr firstRow="1" bandRow="1">
                <a:tableStyleId>{5940675A-B579-460E-94D1-54222C63F5DA}</a:tableStyleId>
              </a:tblPr>
              <a:tblGrid>
                <a:gridCol w="3372854">
                  <a:extLst>
                    <a:ext uri="{9D8B030D-6E8A-4147-A177-3AD203B41FA5}">
                      <a16:colId xmlns:a16="http://schemas.microsoft.com/office/drawing/2014/main" val="1888685719"/>
                    </a:ext>
                  </a:extLst>
                </a:gridCol>
                <a:gridCol w="6240379">
                  <a:extLst>
                    <a:ext uri="{9D8B030D-6E8A-4147-A177-3AD203B41FA5}">
                      <a16:colId xmlns:a16="http://schemas.microsoft.com/office/drawing/2014/main" val="2559151787"/>
                    </a:ext>
                  </a:extLst>
                </a:gridCol>
                <a:gridCol w="902367">
                  <a:extLst>
                    <a:ext uri="{9D8B030D-6E8A-4147-A177-3AD203B41FA5}">
                      <a16:colId xmlns:a16="http://schemas.microsoft.com/office/drawing/2014/main" val="3281093307"/>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tc>
                  <a:txBody>
                    <a:bodyPr/>
                    <a:lstStyle/>
                    <a:p>
                      <a:r>
                        <a:rPr lang="en-US" b="1" dirty="0">
                          <a:solidFill>
                            <a:schemeClr val="bg1"/>
                          </a:solidFill>
                        </a:rPr>
                        <a:t>Rating</a:t>
                      </a:r>
                    </a:p>
                  </a:txBody>
                  <a:tcPr>
                    <a:solidFill>
                      <a:srgbClr val="523178"/>
                    </a:solidFill>
                  </a:tcPr>
                </a:tc>
                <a:extLst>
                  <a:ext uri="{0D108BD9-81ED-4DB2-BD59-A6C34878D82A}">
                    <a16:rowId xmlns:a16="http://schemas.microsoft.com/office/drawing/2014/main" val="659049276"/>
                  </a:ext>
                </a:extLst>
              </a:tr>
              <a:tr h="370840">
                <a:tc gridSpan="3">
                  <a:txBody>
                    <a:bodyPr/>
                    <a:lstStyle/>
                    <a:p>
                      <a:pPr marL="0" indent="0">
                        <a:buFont typeface="Arial" panose="020B0604020202020204" pitchFamily="34" charset="0"/>
                        <a:buNone/>
                      </a:pPr>
                      <a:r>
                        <a:rPr lang="en-US" b="1" i="1" dirty="0"/>
                        <a:t>Available as a Single-Tablet Formulation</a:t>
                      </a:r>
                    </a:p>
                  </a:txBody>
                  <a:tcPr/>
                </a:tc>
                <a:tc hMerge="1">
                  <a:txBody>
                    <a:bodyPr/>
                    <a:lstStyle/>
                    <a:p>
                      <a:endParaRPr lang="en-US"/>
                    </a:p>
                  </a:txBody>
                  <a:tcPr/>
                </a:tc>
                <a:tc hMerge="1">
                  <a:txBody>
                    <a:bodyPr/>
                    <a:lstStyle/>
                    <a:p>
                      <a:pPr marL="0" indent="0">
                        <a:buFont typeface="Arial" panose="020B0604020202020204" pitchFamily="34" charset="0"/>
                        <a:buNone/>
                      </a:pPr>
                      <a:endParaRPr lang="en-US" b="1" i="1" dirty="0"/>
                    </a:p>
                  </a:txBody>
                  <a:tcPr/>
                </a:tc>
                <a:extLst>
                  <a:ext uri="{0D108BD9-81ED-4DB2-BD59-A6C34878D82A}">
                    <a16:rowId xmlns:a16="http://schemas.microsoft.com/office/drawing/2014/main" val="497826466"/>
                  </a:ext>
                </a:extLst>
              </a:tr>
              <a:tr h="370840">
                <a:tc>
                  <a:txBody>
                    <a:bodyPr/>
                    <a:lstStyle/>
                    <a:p>
                      <a:pPr marL="0" indent="0">
                        <a:buFont typeface="Arial" panose="020B0604020202020204" pitchFamily="34" charset="0"/>
                        <a:buNone/>
                      </a:pPr>
                      <a:r>
                        <a:rPr lang="en-US" dirty="0"/>
                        <a:t>Abacavir/lamivudine/dolutegravir </a:t>
                      </a:r>
                      <a:br>
                        <a:rPr lang="en-US" dirty="0"/>
                      </a:br>
                      <a:r>
                        <a:rPr lang="en-US" dirty="0"/>
                        <a:t>(ABC/3TC/DTG; Triumeq)</a:t>
                      </a:r>
                    </a:p>
                  </a:txBody>
                  <a:tcPr/>
                </a:tc>
                <a:tc>
                  <a:txBody>
                    <a:bodyPr/>
                    <a:lstStyle/>
                    <a:p>
                      <a:pPr marL="137160" indent="-137160">
                        <a:buFont typeface="Arial" panose="020B0604020202020204" pitchFamily="34" charset="0"/>
                        <a:buChar char="•"/>
                      </a:pPr>
                      <a:r>
                        <a:rPr lang="en-US" sz="1600" dirty="0"/>
                        <a:t>Initiate </a:t>
                      </a:r>
                      <a:r>
                        <a:rPr lang="en-US" sz="1600" b="1" i="1" dirty="0"/>
                        <a:t>only</a:t>
                      </a:r>
                      <a:r>
                        <a:rPr lang="en-US" sz="1600" dirty="0"/>
                        <a:t> in patients confirmed to be negative for HLA-B*5701, including when a “rapid-start” or “test-and-treat” initiation of ART occurs before baseline laboratory test results are available.</a:t>
                      </a:r>
                    </a:p>
                    <a:p>
                      <a:pPr marL="137160" indent="-137160">
                        <a:buFont typeface="Arial" panose="020B0604020202020204" pitchFamily="34" charset="0"/>
                        <a:buChar char="•"/>
                      </a:pPr>
                      <a:r>
                        <a:rPr lang="en-US" sz="1600" dirty="0"/>
                        <a:t>Initiate </a:t>
                      </a:r>
                      <a:r>
                        <a:rPr lang="en-US" sz="1600" b="1" i="1" dirty="0"/>
                        <a:t>only</a:t>
                      </a:r>
                      <a:r>
                        <a:rPr lang="en-US" sz="1600" dirty="0"/>
                        <a:t> in patients with </a:t>
                      </a:r>
                      <a:r>
                        <a:rPr lang="en-US" sz="1600" dirty="0" err="1"/>
                        <a:t>CrCl</a:t>
                      </a:r>
                      <a:r>
                        <a:rPr lang="en-US" sz="1600" dirty="0"/>
                        <a:t> ≥30 mL/min.</a:t>
                      </a:r>
                    </a:p>
                    <a:p>
                      <a:pPr marL="137160" indent="-137160">
                        <a:buFont typeface="Arial" panose="020B0604020202020204" pitchFamily="34" charset="0"/>
                        <a:buChar char="•"/>
                      </a:pPr>
                      <a:r>
                        <a:rPr lang="en-US" sz="1600" dirty="0"/>
                        <a:t>Consider underlying risk of coronary heart disease.</a:t>
                      </a:r>
                    </a:p>
                    <a:p>
                      <a:pPr marL="137160" indent="-137160">
                        <a:buFont typeface="Arial" panose="020B0604020202020204" pitchFamily="34" charset="0"/>
                        <a:buChar char="•"/>
                      </a:pPr>
                      <a:r>
                        <a:rPr lang="en-US" sz="1600" dirty="0"/>
                        <a:t>Documented DTG resistance after initiation in treatment-naive patients is rare.</a:t>
                      </a:r>
                    </a:p>
                    <a:p>
                      <a:pPr marL="137160" indent="-137160">
                        <a:buFont typeface="Arial" panose="020B0604020202020204" pitchFamily="34" charset="0"/>
                        <a:buChar char="•"/>
                      </a:pPr>
                      <a:r>
                        <a:rPr lang="en-US" sz="1600" dirty="0"/>
                        <a:t>Mg- or Al-containing antacids may be taken 2 hours before or 6 hours after DTG; Ca-containing antacids or iron supplements may be taken simultaneously if taken with food.</a:t>
                      </a:r>
                    </a:p>
                  </a:txBody>
                  <a:tcPr/>
                </a:tc>
                <a:tc>
                  <a:txBody>
                    <a:bodyPr/>
                    <a:lstStyle/>
                    <a:p>
                      <a:pPr marL="0" indent="0" algn="ctr">
                        <a:buFont typeface="Arial" panose="020B0604020202020204" pitchFamily="34" charset="0"/>
                        <a:buNone/>
                      </a:pPr>
                      <a:r>
                        <a:rPr lang="en-US" dirty="0"/>
                        <a:t>A1</a:t>
                      </a:r>
                    </a:p>
                  </a:txBody>
                  <a:tcPr/>
                </a:tc>
                <a:extLst>
                  <a:ext uri="{0D108BD9-81ED-4DB2-BD59-A6C34878D82A}">
                    <a16:rowId xmlns:a16="http://schemas.microsoft.com/office/drawing/2014/main" val="1700852987"/>
                  </a:ext>
                </a:extLst>
              </a:tr>
              <a:tr h="370840">
                <a:tc>
                  <a:txBody>
                    <a:bodyPr/>
                    <a:lstStyle/>
                    <a:p>
                      <a:pPr marL="0" indent="0">
                        <a:buFont typeface="Arial" panose="020B0604020202020204" pitchFamily="34" charset="0"/>
                        <a:buNone/>
                      </a:pPr>
                      <a:r>
                        <a:rPr lang="en-US" dirty="0"/>
                        <a:t>Tenofovir alafenamide/</a:t>
                      </a:r>
                      <a:br>
                        <a:rPr lang="en-US" dirty="0"/>
                      </a:br>
                      <a:r>
                        <a:rPr lang="en-US" dirty="0"/>
                        <a:t>emtricitabine/bictegravir </a:t>
                      </a:r>
                      <a:br>
                        <a:rPr lang="en-US" dirty="0"/>
                      </a:br>
                      <a:r>
                        <a:rPr lang="en-US" dirty="0"/>
                        <a:t>(TAF 25 mg/FTC/BIC; </a:t>
                      </a:r>
                      <a:r>
                        <a:rPr lang="en-US" dirty="0" err="1"/>
                        <a:t>Biktarvy</a:t>
                      </a:r>
                      <a:r>
                        <a:rPr lang="en-US" dirty="0"/>
                        <a:t>)</a:t>
                      </a:r>
                    </a:p>
                  </a:txBody>
                  <a:tcPr/>
                </a:tc>
                <a:tc>
                  <a:txBody>
                    <a:bodyPr/>
                    <a:lstStyle/>
                    <a:p>
                      <a:pPr marL="137160" indent="-137160">
                        <a:buFont typeface="Arial" panose="020B0604020202020204" pitchFamily="34" charset="0"/>
                        <a:buChar char="•"/>
                      </a:pPr>
                      <a:r>
                        <a:rPr lang="en-US" sz="1600" dirty="0"/>
                        <a:t>Initiate </a:t>
                      </a:r>
                      <a:r>
                        <a:rPr lang="en-US" sz="1600" b="1" i="1" dirty="0"/>
                        <a:t>only</a:t>
                      </a:r>
                      <a:r>
                        <a:rPr lang="en-US" sz="1600" dirty="0"/>
                        <a:t> in patients with </a:t>
                      </a:r>
                      <a:r>
                        <a:rPr lang="en-US" sz="1600" dirty="0" err="1"/>
                        <a:t>CrCl</a:t>
                      </a:r>
                      <a:r>
                        <a:rPr lang="en-US" sz="1600" dirty="0"/>
                        <a:t> ≥30 mL/min.</a:t>
                      </a:r>
                    </a:p>
                    <a:p>
                      <a:pPr marL="137160" indent="-137160">
                        <a:buFont typeface="Arial" panose="020B0604020202020204" pitchFamily="34" charset="0"/>
                        <a:buChar char="•"/>
                      </a:pPr>
                      <a:r>
                        <a:rPr lang="en-US" sz="1600" dirty="0"/>
                        <a:t>Contains 25 mg of TAF, </a:t>
                      </a:r>
                      <a:r>
                        <a:rPr lang="en-US" sz="1600" dirty="0" err="1"/>
                        <a:t>unboosted</a:t>
                      </a:r>
                      <a:r>
                        <a:rPr lang="en-US" sz="1600" dirty="0"/>
                        <a:t>.</a:t>
                      </a:r>
                    </a:p>
                    <a:p>
                      <a:pPr marL="137160" indent="-137160">
                        <a:buFont typeface="Arial" panose="020B0604020202020204" pitchFamily="34" charset="0"/>
                        <a:buChar char="•"/>
                      </a:pPr>
                      <a:r>
                        <a:rPr lang="en-US" sz="1600" dirty="0"/>
                        <a:t>Mg- or Al-containing antacids may be taken 2 hours before or 6 hours after BIC; Ca-containing antacids or iron supplements may be taken simultaneously if taken with food.</a:t>
                      </a:r>
                    </a:p>
                  </a:txBody>
                  <a:tcPr/>
                </a:tc>
                <a:tc>
                  <a:txBody>
                    <a:bodyPr/>
                    <a:lstStyle/>
                    <a:p>
                      <a:pPr marL="0" indent="0" algn="ctr">
                        <a:buFont typeface="Arial" panose="020B0604020202020204" pitchFamily="34" charset="0"/>
                        <a:buNone/>
                      </a:pPr>
                      <a:r>
                        <a:rPr lang="en-US" dirty="0"/>
                        <a:t>A1</a:t>
                      </a:r>
                    </a:p>
                  </a:txBody>
                  <a:tcPr/>
                </a:tc>
                <a:extLst>
                  <a:ext uri="{0D108BD9-81ED-4DB2-BD59-A6C34878D82A}">
                    <a16:rowId xmlns:a16="http://schemas.microsoft.com/office/drawing/2014/main" val="16701379"/>
                  </a:ext>
                </a:extLst>
              </a:tr>
            </a:tbl>
          </a:graphicData>
        </a:graphic>
      </p:graphicFrame>
      <p:sp>
        <p:nvSpPr>
          <p:cNvPr id="4" name="Footer Placeholder 3">
            <a:extLst>
              <a:ext uri="{FF2B5EF4-FFF2-40B4-BE49-F238E27FC236}">
                <a16:creationId xmlns:a16="http://schemas.microsoft.com/office/drawing/2014/main" id="{4C93FBB2-BFED-48B5-964A-EE5234E82A8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501CDE5-6186-47F8-B8D9-67C6E1F6FEB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75285A8-220D-4D60-947F-93D0EA3D686F}"/>
              </a:ext>
            </a:extLst>
          </p:cNvPr>
          <p:cNvSpPr>
            <a:spLocks noGrp="1"/>
          </p:cNvSpPr>
          <p:nvPr>
            <p:ph type="dt" sz="half" idx="2"/>
          </p:nvPr>
        </p:nvSpPr>
        <p:spPr/>
        <p:txBody>
          <a:bodyPr/>
          <a:lstStyle/>
          <a:p>
            <a:r>
              <a:rPr lang="en-US"/>
              <a:t>JUNE 2023</a:t>
            </a:r>
            <a:endParaRPr lang="en-US" dirty="0"/>
          </a:p>
        </p:txBody>
      </p:sp>
    </p:spTree>
    <p:extLst>
      <p:ext uri="{BB962C8B-B14F-4D97-AF65-F5344CB8AC3E}">
        <p14:creationId xmlns:p14="http://schemas.microsoft.com/office/powerpoint/2010/main" val="2814221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EF656-3F02-41E2-A286-7C4F9675993E}"/>
              </a:ext>
            </a:extLst>
          </p:cNvPr>
          <p:cNvSpPr>
            <a:spLocks noGrp="1"/>
          </p:cNvSpPr>
          <p:nvPr>
            <p:ph type="title"/>
          </p:nvPr>
        </p:nvSpPr>
        <p:spPr/>
        <p:txBody>
          <a:bodyPr/>
          <a:lstStyle/>
          <a:p>
            <a:r>
              <a:rPr lang="en-US" dirty="0"/>
              <a:t>Preferred ART Regimens for Initial Treatment of Nonpregnant Adults With HIV-2,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CEC112C0-36C9-498E-B365-E0EC9399A59F}"/>
              </a:ext>
            </a:extLst>
          </p:cNvPr>
          <p:cNvGraphicFramePr>
            <a:graphicFrameLocks noGrp="1"/>
          </p:cNvGraphicFramePr>
          <p:nvPr>
            <p:ph idx="1"/>
            <p:extLst>
              <p:ext uri="{D42A27DB-BD31-4B8C-83A1-F6EECF244321}">
                <p14:modId xmlns:p14="http://schemas.microsoft.com/office/powerpoint/2010/main" val="2753352996"/>
              </p:ext>
            </p:extLst>
          </p:nvPr>
        </p:nvGraphicFramePr>
        <p:xfrm>
          <a:off x="838200" y="1640999"/>
          <a:ext cx="10515600" cy="4765040"/>
        </p:xfrm>
        <a:graphic>
          <a:graphicData uri="http://schemas.openxmlformats.org/drawingml/2006/table">
            <a:tbl>
              <a:tblPr firstRow="1" bandRow="1">
                <a:tableStyleId>{5940675A-B579-460E-94D1-54222C63F5DA}</a:tableStyleId>
              </a:tblPr>
              <a:tblGrid>
                <a:gridCol w="3204412">
                  <a:extLst>
                    <a:ext uri="{9D8B030D-6E8A-4147-A177-3AD203B41FA5}">
                      <a16:colId xmlns:a16="http://schemas.microsoft.com/office/drawing/2014/main" val="1888685719"/>
                    </a:ext>
                  </a:extLst>
                </a:gridCol>
                <a:gridCol w="6408821">
                  <a:extLst>
                    <a:ext uri="{9D8B030D-6E8A-4147-A177-3AD203B41FA5}">
                      <a16:colId xmlns:a16="http://schemas.microsoft.com/office/drawing/2014/main" val="1389087984"/>
                    </a:ext>
                  </a:extLst>
                </a:gridCol>
                <a:gridCol w="902367">
                  <a:extLst>
                    <a:ext uri="{9D8B030D-6E8A-4147-A177-3AD203B41FA5}">
                      <a16:colId xmlns:a16="http://schemas.microsoft.com/office/drawing/2014/main" val="3281093307"/>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tc>
                  <a:txBody>
                    <a:bodyPr/>
                    <a:lstStyle/>
                    <a:p>
                      <a:r>
                        <a:rPr lang="en-US" b="1" dirty="0">
                          <a:solidFill>
                            <a:schemeClr val="bg1"/>
                          </a:solidFill>
                        </a:rPr>
                        <a:t>Rating</a:t>
                      </a:r>
                    </a:p>
                  </a:txBody>
                  <a:tcPr>
                    <a:solidFill>
                      <a:srgbClr val="523178"/>
                    </a:solidFill>
                  </a:tcPr>
                </a:tc>
                <a:extLst>
                  <a:ext uri="{0D108BD9-81ED-4DB2-BD59-A6C34878D82A}">
                    <a16:rowId xmlns:a16="http://schemas.microsoft.com/office/drawing/2014/main" val="659049276"/>
                  </a:ext>
                </a:extLst>
              </a:tr>
              <a:tr h="370840">
                <a:tc gridSpan="3">
                  <a:txBody>
                    <a:bodyPr/>
                    <a:lstStyle/>
                    <a:p>
                      <a:pPr marL="0" indent="0">
                        <a:buFont typeface="Arial" panose="020B0604020202020204" pitchFamily="34" charset="0"/>
                        <a:buNone/>
                      </a:pPr>
                      <a:r>
                        <a:rPr lang="en-US" b="1" i="1" dirty="0"/>
                        <a:t>Available as a Multi-Tablet Regimen With Once-Daily Dosing</a:t>
                      </a:r>
                    </a:p>
                  </a:txBody>
                  <a:tcPr/>
                </a:tc>
                <a:tc hMerge="1">
                  <a:txBody>
                    <a:bodyPr/>
                    <a:lstStyle/>
                    <a:p>
                      <a:endParaRPr lang="en-US"/>
                    </a:p>
                  </a:txBody>
                  <a:tcPr/>
                </a:tc>
                <a:tc hMerge="1">
                  <a:txBody>
                    <a:bodyPr/>
                    <a:lstStyle/>
                    <a:p>
                      <a:pPr marL="0" indent="0">
                        <a:buFont typeface="Arial" panose="020B0604020202020204" pitchFamily="34" charset="0"/>
                        <a:buNone/>
                      </a:pPr>
                      <a:endParaRPr lang="en-US" b="1" i="1" dirty="0"/>
                    </a:p>
                  </a:txBody>
                  <a:tcPr/>
                </a:tc>
                <a:extLst>
                  <a:ext uri="{0D108BD9-81ED-4DB2-BD59-A6C34878D82A}">
                    <a16:rowId xmlns:a16="http://schemas.microsoft.com/office/drawing/2014/main" val="497826466"/>
                  </a:ext>
                </a:extLst>
              </a:tr>
              <a:tr h="370840">
                <a:tc>
                  <a:txBody>
                    <a:bodyPr/>
                    <a:lstStyle/>
                    <a:p>
                      <a:pPr marL="0" indent="0">
                        <a:buFont typeface="Arial" panose="020B0604020202020204" pitchFamily="34" charset="0"/>
                        <a:buNone/>
                      </a:pPr>
                      <a:r>
                        <a:rPr lang="en-US" sz="1600" dirty="0"/>
                        <a:t>Tenofovir alafenamide/emtricitabine or tenofovir disoproxil fumarate/</a:t>
                      </a:r>
                      <a:br>
                        <a:rPr lang="en-US" sz="1600" dirty="0"/>
                      </a:br>
                      <a:r>
                        <a:rPr lang="en-US" sz="1600" dirty="0"/>
                        <a:t>emtricitabine </a:t>
                      </a:r>
                      <a:r>
                        <a:rPr lang="en-US" sz="1600" i="1" dirty="0"/>
                        <a:t>and</a:t>
                      </a:r>
                      <a:r>
                        <a:rPr lang="en-US" sz="1600" dirty="0"/>
                        <a:t> dolutegravir</a:t>
                      </a:r>
                      <a:br>
                        <a:rPr lang="en-US" sz="1600" dirty="0"/>
                      </a:br>
                      <a:r>
                        <a:rPr lang="en-US" sz="1600" dirty="0"/>
                        <a:t>(TAF 25 mg/FTC or TDF 300 mg/FTC </a:t>
                      </a:r>
                      <a:r>
                        <a:rPr lang="en-US" sz="1600" i="1" dirty="0"/>
                        <a:t>and</a:t>
                      </a:r>
                      <a:r>
                        <a:rPr lang="en-US" sz="1600" dirty="0"/>
                        <a:t> DTG; Descovy or Truvada </a:t>
                      </a:r>
                      <a:r>
                        <a:rPr lang="en-US" sz="1600" i="1" dirty="0"/>
                        <a:t>and</a:t>
                      </a:r>
                      <a:r>
                        <a:rPr lang="en-US" sz="1600" dirty="0"/>
                        <a:t> Tivicay)</a:t>
                      </a:r>
                    </a:p>
                  </a:txBody>
                  <a:tcPr/>
                </a:tc>
                <a:tc>
                  <a:txBody>
                    <a:bodyPr/>
                    <a:lstStyle/>
                    <a:p>
                      <a:pPr marL="137160" indent="-137160">
                        <a:buFont typeface="Arial" panose="020B0604020202020204" pitchFamily="34" charset="0"/>
                        <a:buChar char="•"/>
                      </a:pPr>
                      <a:r>
                        <a:rPr lang="en-US" sz="1400" dirty="0"/>
                        <a:t>For TAF/FTC, initiate </a:t>
                      </a:r>
                      <a:r>
                        <a:rPr lang="en-US" sz="1400" b="1" i="1" dirty="0"/>
                        <a:t>only</a:t>
                      </a:r>
                      <a:r>
                        <a:rPr lang="en-US" sz="1400" dirty="0"/>
                        <a:t> in patients with </a:t>
                      </a:r>
                      <a:r>
                        <a:rPr lang="en-US" sz="1400" dirty="0" err="1"/>
                        <a:t>CrCl</a:t>
                      </a:r>
                      <a:r>
                        <a:rPr lang="en-US" sz="1400" dirty="0"/>
                        <a:t> ≥30 mL/min.</a:t>
                      </a:r>
                    </a:p>
                    <a:p>
                      <a:pPr marL="137160" indent="-137160">
                        <a:buFont typeface="Arial" panose="020B0604020202020204" pitchFamily="34" charset="0"/>
                        <a:buChar char="•"/>
                      </a:pPr>
                      <a:r>
                        <a:rPr lang="en-US" sz="1400" dirty="0"/>
                        <a:t>Contains 25 mg of TAF, </a:t>
                      </a:r>
                      <a:r>
                        <a:rPr lang="en-US" sz="1400" dirty="0" err="1"/>
                        <a:t>unboosted</a:t>
                      </a:r>
                      <a:r>
                        <a:rPr lang="en-US" sz="1400" dirty="0"/>
                        <a:t>.</a:t>
                      </a:r>
                    </a:p>
                    <a:p>
                      <a:pPr marL="137160" indent="-137160">
                        <a:buFont typeface="Arial" panose="020B0604020202020204" pitchFamily="34" charset="0"/>
                        <a:buChar char="•"/>
                      </a:pPr>
                      <a:r>
                        <a:rPr lang="en-US" sz="1400" dirty="0"/>
                        <a:t>For TDF/FTC, initiate </a:t>
                      </a:r>
                      <a:r>
                        <a:rPr lang="en-US" sz="1400" b="1" i="1" dirty="0"/>
                        <a:t>only</a:t>
                      </a:r>
                      <a:r>
                        <a:rPr lang="en-US" sz="1400" dirty="0"/>
                        <a:t> in patients with </a:t>
                      </a:r>
                      <a:r>
                        <a:rPr lang="en-US" sz="1400" dirty="0" err="1"/>
                        <a:t>CrCl</a:t>
                      </a:r>
                      <a:r>
                        <a:rPr lang="en-US" sz="1400" dirty="0"/>
                        <a:t> ≥50 mL/min.</a:t>
                      </a:r>
                    </a:p>
                    <a:p>
                      <a:pPr marL="137160" indent="-137160">
                        <a:buFont typeface="Arial" panose="020B0604020202020204" pitchFamily="34" charset="0"/>
                        <a:buChar char="•"/>
                      </a:pPr>
                      <a:r>
                        <a:rPr lang="en-US" sz="1400" dirty="0"/>
                        <a:t>For TDF/FTC, consider bone mineral density.</a:t>
                      </a:r>
                    </a:p>
                    <a:p>
                      <a:pPr marL="137160" indent="-137160">
                        <a:buFont typeface="Arial" panose="020B0604020202020204" pitchFamily="34" charset="0"/>
                        <a:buChar char="•"/>
                      </a:pPr>
                      <a:r>
                        <a:rPr lang="en-US" sz="1400" dirty="0"/>
                        <a:t>Documented DTG resistance after initiation in treatment-naive patients is rare.</a:t>
                      </a:r>
                    </a:p>
                    <a:p>
                      <a:pPr marL="137160" indent="-137160">
                        <a:buFont typeface="Arial" panose="020B0604020202020204" pitchFamily="34" charset="0"/>
                        <a:buChar char="•"/>
                      </a:pPr>
                      <a:r>
                        <a:rPr lang="en-US" sz="1400" dirty="0"/>
                        <a:t>Mg- or Al-containing antacids may be taken 2 hours before or 6 hours after DTG; Ca-containing antacids or iron supplements may be taken simultaneously if taken with food.</a:t>
                      </a:r>
                      <a:endParaRPr lang="en-US" sz="1600" dirty="0"/>
                    </a:p>
                  </a:txBody>
                  <a:tcPr/>
                </a:tc>
                <a:tc>
                  <a:txBody>
                    <a:bodyPr/>
                    <a:lstStyle/>
                    <a:p>
                      <a:pPr marL="0" indent="0" algn="ctr">
                        <a:buFont typeface="Arial" panose="020B0604020202020204" pitchFamily="34" charset="0"/>
                        <a:buNone/>
                      </a:pPr>
                      <a:r>
                        <a:rPr lang="en-US" dirty="0"/>
                        <a:t>A1</a:t>
                      </a:r>
                    </a:p>
                  </a:txBody>
                  <a:tcPr/>
                </a:tc>
                <a:extLst>
                  <a:ext uri="{0D108BD9-81ED-4DB2-BD59-A6C34878D82A}">
                    <a16:rowId xmlns:a16="http://schemas.microsoft.com/office/drawing/2014/main" val="1700852987"/>
                  </a:ext>
                </a:extLst>
              </a:tr>
              <a:tr h="370840">
                <a:tc>
                  <a:txBody>
                    <a:bodyPr/>
                    <a:lstStyle/>
                    <a:p>
                      <a:pPr marL="0" indent="0">
                        <a:buFont typeface="Arial" panose="020B0604020202020204" pitchFamily="34" charset="0"/>
                        <a:buNone/>
                      </a:pPr>
                      <a:r>
                        <a:rPr lang="en-US" sz="1600" dirty="0"/>
                        <a:t>Tenofovir alafenamide/emtricitabine or tenofovir disoproxil fumarate/</a:t>
                      </a:r>
                      <a:br>
                        <a:rPr lang="en-US" sz="1600" dirty="0"/>
                      </a:br>
                      <a:r>
                        <a:rPr lang="en-US" sz="1600" dirty="0"/>
                        <a:t>emtricitabine </a:t>
                      </a:r>
                      <a:r>
                        <a:rPr lang="en-US" sz="1600" i="1" dirty="0"/>
                        <a:t>and</a:t>
                      </a:r>
                      <a:r>
                        <a:rPr lang="en-US" sz="1600" dirty="0"/>
                        <a:t> raltegravir</a:t>
                      </a:r>
                      <a:br>
                        <a:rPr lang="en-US" sz="1600" dirty="0"/>
                      </a:br>
                      <a:r>
                        <a:rPr lang="en-US" sz="1600" dirty="0"/>
                        <a:t>(TAF 25 mg/FTC or TDF 300 mg/FTC </a:t>
                      </a:r>
                      <a:r>
                        <a:rPr lang="en-US" sz="1600" i="1" dirty="0"/>
                        <a:t>and</a:t>
                      </a:r>
                      <a:r>
                        <a:rPr lang="en-US" sz="1600" dirty="0"/>
                        <a:t> RAL HD; Descovy or Truvada </a:t>
                      </a:r>
                      <a:r>
                        <a:rPr lang="en-US" sz="1600" i="1" dirty="0"/>
                        <a:t>and</a:t>
                      </a:r>
                      <a:r>
                        <a:rPr lang="en-US" sz="1600" dirty="0"/>
                        <a:t> Isentress HD)</a:t>
                      </a:r>
                    </a:p>
                  </a:txBody>
                  <a:tcPr/>
                </a:tc>
                <a:tc>
                  <a:txBody>
                    <a:bodyPr/>
                    <a:lstStyle/>
                    <a:p>
                      <a:pPr marL="137160" indent="-137160">
                        <a:buFont typeface="Arial" panose="020B0604020202020204" pitchFamily="34" charset="0"/>
                        <a:buChar char="•"/>
                      </a:pPr>
                      <a:r>
                        <a:rPr lang="en-US" sz="1400" dirty="0"/>
                        <a:t>For TAF/FTC, initiate </a:t>
                      </a:r>
                      <a:r>
                        <a:rPr lang="en-US" sz="1400" b="1" i="1" dirty="0"/>
                        <a:t>only</a:t>
                      </a:r>
                      <a:r>
                        <a:rPr lang="en-US" sz="1400" dirty="0"/>
                        <a:t> in patients with </a:t>
                      </a:r>
                      <a:r>
                        <a:rPr lang="en-US" sz="1400" dirty="0" err="1"/>
                        <a:t>CrCl</a:t>
                      </a:r>
                      <a:r>
                        <a:rPr lang="en-US" sz="1400" dirty="0"/>
                        <a:t> ≥30 mL/min.</a:t>
                      </a:r>
                    </a:p>
                    <a:p>
                      <a:pPr marL="137160" indent="-137160">
                        <a:buFont typeface="Arial" panose="020B0604020202020204" pitchFamily="34" charset="0"/>
                        <a:buChar char="•"/>
                      </a:pPr>
                      <a:r>
                        <a:rPr lang="en-US" sz="1400" dirty="0"/>
                        <a:t>Contains 25 mg of TAF, </a:t>
                      </a:r>
                      <a:r>
                        <a:rPr lang="en-US" sz="1400" dirty="0" err="1"/>
                        <a:t>unboosted</a:t>
                      </a:r>
                      <a:r>
                        <a:rPr lang="en-US" sz="1400" dirty="0"/>
                        <a:t>.</a:t>
                      </a:r>
                    </a:p>
                    <a:p>
                      <a:pPr marL="137160" indent="-137160">
                        <a:buFont typeface="Arial" panose="020B0604020202020204" pitchFamily="34" charset="0"/>
                        <a:buChar char="•"/>
                      </a:pPr>
                      <a:r>
                        <a:rPr lang="en-US" sz="1400" dirty="0"/>
                        <a:t>For TDF/FTC, initiate </a:t>
                      </a:r>
                      <a:r>
                        <a:rPr lang="en-US" sz="1400" b="1" i="1" dirty="0"/>
                        <a:t>only</a:t>
                      </a:r>
                      <a:r>
                        <a:rPr lang="en-US" sz="1400" dirty="0"/>
                        <a:t> in patients with </a:t>
                      </a:r>
                      <a:r>
                        <a:rPr lang="en-US" sz="1400" dirty="0" err="1"/>
                        <a:t>CrCl</a:t>
                      </a:r>
                      <a:r>
                        <a:rPr lang="en-US" sz="1400" dirty="0"/>
                        <a:t> ≥50 mL/min.</a:t>
                      </a:r>
                    </a:p>
                    <a:p>
                      <a:pPr marL="137160" indent="-137160">
                        <a:buFont typeface="Arial" panose="020B0604020202020204" pitchFamily="34" charset="0"/>
                        <a:buChar char="•"/>
                      </a:pPr>
                      <a:r>
                        <a:rPr lang="en-US" sz="1400" dirty="0"/>
                        <a:t>For TDF/FTC, consider bone mineral density.</a:t>
                      </a:r>
                    </a:p>
                    <a:p>
                      <a:pPr marL="137160" indent="-137160">
                        <a:buFont typeface="Arial" panose="020B0604020202020204" pitchFamily="34" charset="0"/>
                        <a:buChar char="•"/>
                      </a:pPr>
                      <a:r>
                        <a:rPr lang="en-US" sz="1400" dirty="0"/>
                        <a:t>Administer as TAF/FTC or TDF/FTC once daily and RAL HD 1,200 mg once daily, dosed as two 600 mg HD tablets.</a:t>
                      </a:r>
                    </a:p>
                    <a:p>
                      <a:pPr marL="137160" indent="-137160">
                        <a:buFont typeface="Arial" panose="020B0604020202020204" pitchFamily="34" charset="0"/>
                        <a:buChar char="•"/>
                      </a:pPr>
                      <a:r>
                        <a:rPr lang="en-US" sz="1400" dirty="0"/>
                        <a:t>To date, no clinical trials have been conducted with TAF and RAL; data are based on bioequivalence pharmacokinetic studies.</a:t>
                      </a:r>
                    </a:p>
                    <a:p>
                      <a:pPr marL="137160" indent="-137160">
                        <a:buFont typeface="Arial" panose="020B0604020202020204" pitchFamily="34" charset="0"/>
                        <a:buChar char="•"/>
                      </a:pPr>
                      <a:r>
                        <a:rPr lang="en-US" sz="1400" dirty="0"/>
                        <a:t>Mg- or Al-containing antacids are contraindicated; coadministration of Ca-containing antacids is not recommended with RAL HD.</a:t>
                      </a:r>
                      <a:endParaRPr lang="en-US" sz="1600" dirty="0"/>
                    </a:p>
                  </a:txBody>
                  <a:tcPr/>
                </a:tc>
                <a:tc>
                  <a:txBody>
                    <a:bodyPr/>
                    <a:lstStyle/>
                    <a:p>
                      <a:pPr marL="0" indent="0" algn="ctr">
                        <a:buFont typeface="Arial" panose="020B0604020202020204" pitchFamily="34" charset="0"/>
                        <a:buNone/>
                      </a:pPr>
                      <a:r>
                        <a:rPr lang="en-US" dirty="0"/>
                        <a:t>A2</a:t>
                      </a:r>
                    </a:p>
                  </a:txBody>
                  <a:tcPr/>
                </a:tc>
                <a:extLst>
                  <a:ext uri="{0D108BD9-81ED-4DB2-BD59-A6C34878D82A}">
                    <a16:rowId xmlns:a16="http://schemas.microsoft.com/office/drawing/2014/main" val="16701379"/>
                  </a:ext>
                </a:extLst>
              </a:tr>
            </a:tbl>
          </a:graphicData>
        </a:graphic>
      </p:graphicFrame>
      <p:sp>
        <p:nvSpPr>
          <p:cNvPr id="4" name="Footer Placeholder 3">
            <a:extLst>
              <a:ext uri="{FF2B5EF4-FFF2-40B4-BE49-F238E27FC236}">
                <a16:creationId xmlns:a16="http://schemas.microsoft.com/office/drawing/2014/main" id="{4C93FBB2-BFED-48B5-964A-EE5234E82A8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501CDE5-6186-47F8-B8D9-67C6E1F6FEB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75285A8-220D-4D60-947F-93D0EA3D686F}"/>
              </a:ext>
            </a:extLst>
          </p:cNvPr>
          <p:cNvSpPr>
            <a:spLocks noGrp="1"/>
          </p:cNvSpPr>
          <p:nvPr>
            <p:ph type="dt" sz="half" idx="2"/>
          </p:nvPr>
        </p:nvSpPr>
        <p:spPr/>
        <p:txBody>
          <a:bodyPr/>
          <a:lstStyle/>
          <a:p>
            <a:r>
              <a:rPr lang="en-US"/>
              <a:t>JUNE 2023</a:t>
            </a:r>
            <a:endParaRPr lang="en-US" dirty="0"/>
          </a:p>
        </p:txBody>
      </p:sp>
    </p:spTree>
    <p:extLst>
      <p:ext uri="{BB962C8B-B14F-4D97-AF65-F5344CB8AC3E}">
        <p14:creationId xmlns:p14="http://schemas.microsoft.com/office/powerpoint/2010/main" val="2748343034"/>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2379</Words>
  <Application>Microsoft Office PowerPoint</Application>
  <PresentationFormat>Widescreen</PresentationFormat>
  <Paragraphs>202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Content</vt:lpstr>
      <vt:lpstr>PowerPoint Presentation</vt:lpstr>
      <vt:lpstr>Purpose of This Guideline</vt:lpstr>
      <vt:lpstr>HIV-2</vt:lpstr>
      <vt:lpstr>HIV-2 and HIV-1</vt:lpstr>
      <vt:lpstr>Recommendations: Diagnosis of HIV-2</vt:lpstr>
      <vt:lpstr>Wadsworth Center Bloodborne Viruses Laboratory</vt:lpstr>
      <vt:lpstr>Recommendations: Treatment of HIV-2</vt:lpstr>
      <vt:lpstr>Preferred ART Regimens for Initial Treatment of Nonpregnant Adults With HIV-2</vt:lpstr>
      <vt:lpstr>Preferred ART Regimens for Initial Treatment of Nonpregnant Adults With HIV-2, continued</vt:lpstr>
      <vt:lpstr>Alternative ART Regimens for Initial Treatment  of Nonpregnant Adults With HIV-2</vt:lpstr>
      <vt:lpstr>Alternative ART Regimens for Initial Treatment  of Nonpregnant Adults With HIV-2, continued</vt:lpstr>
      <vt:lpstr>Recommendations: Monitoring ART</vt:lpstr>
      <vt:lpstr>Key Points</vt:lpstr>
      <vt:lpstr>Recommendations: Management of HIV-2 in Pregnancy</vt:lpstr>
      <vt:lpstr>ART Regimens for Initial Treatment of Pregnant Adults With HIV-2</vt:lpstr>
      <vt:lpstr>Recommendation: PEP for HIV-2</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24</cp:revision>
  <dcterms:created xsi:type="dcterms:W3CDTF">2022-05-26T16:37:43Z</dcterms:created>
  <dcterms:modified xsi:type="dcterms:W3CDTF">2023-10-19T14:06:01Z</dcterms:modified>
</cp:coreProperties>
</file>