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57"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 2021</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 2021</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cdc.gov/hiv/clinicians/screening/diagnostic-test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hivguidelines.org/guideline/hiv-art-rapid/?mycollection=hiv-treatmen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Diagnosis and Management of Acute HIV Infection</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JULY 2021</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E5EE-B563-4389-854D-2AD3F597D428}"/>
              </a:ext>
            </a:extLst>
          </p:cNvPr>
          <p:cNvSpPr>
            <a:spLocks noGrp="1"/>
          </p:cNvSpPr>
          <p:nvPr>
            <p:ph type="title"/>
          </p:nvPr>
        </p:nvSpPr>
        <p:spPr/>
        <p:txBody>
          <a:bodyPr/>
          <a:lstStyle/>
          <a:p>
            <a:r>
              <a:rPr lang="en-US" dirty="0"/>
              <a:t>Recommendations: ART Initiation &amp; </a:t>
            </a:r>
            <a:br>
              <a:rPr lang="en-US" dirty="0"/>
            </a:br>
            <a:r>
              <a:rPr lang="en-US" dirty="0"/>
              <a:t>Partner Notification</a:t>
            </a:r>
          </a:p>
        </p:txBody>
      </p:sp>
      <p:sp>
        <p:nvSpPr>
          <p:cNvPr id="3" name="Content Placeholder 2">
            <a:extLst>
              <a:ext uri="{FF2B5EF4-FFF2-40B4-BE49-F238E27FC236}">
                <a16:creationId xmlns:a16="http://schemas.microsoft.com/office/drawing/2014/main" id="{9EB0B24E-2A22-4CA0-B69B-D512F92156AA}"/>
              </a:ext>
            </a:extLst>
          </p:cNvPr>
          <p:cNvSpPr>
            <a:spLocks noGrp="1"/>
          </p:cNvSpPr>
          <p:nvPr>
            <p:ph idx="1"/>
          </p:nvPr>
        </p:nvSpPr>
        <p:spPr/>
        <p:txBody>
          <a:bodyPr>
            <a:normAutofit/>
          </a:bodyPr>
          <a:lstStyle/>
          <a:p>
            <a:r>
              <a:rPr lang="en-US" dirty="0"/>
              <a:t>If a diagnosis of acute infection is made based on HIV RNA testing, clinicians should recommend ART initiation without waiting for serologic confirmation. (A2)</a:t>
            </a:r>
          </a:p>
          <a:p>
            <a:r>
              <a:rPr lang="en-US" dirty="0"/>
              <a:t>When a pregnant individual is diagnosed with acute infection by HIV RNA testing, the clinician should </a:t>
            </a:r>
            <a:r>
              <a:rPr lang="en-US" i="1" dirty="0"/>
              <a:t>not</a:t>
            </a:r>
            <a:r>
              <a:rPr lang="en-US" dirty="0"/>
              <a:t> wait for the result of a confirmatory test to initiate ART; initiation of ART is strongly recommended for pregnant patients. (A2)</a:t>
            </a:r>
          </a:p>
          <a:p>
            <a:r>
              <a:rPr lang="en-US" dirty="0"/>
              <a:t>Clinicians should offer assistance with partner notification and refer patients to other sources for partner notification assistance. (A2)</a:t>
            </a:r>
          </a:p>
        </p:txBody>
      </p:sp>
      <p:sp>
        <p:nvSpPr>
          <p:cNvPr id="4" name="Footer Placeholder 3">
            <a:extLst>
              <a:ext uri="{FF2B5EF4-FFF2-40B4-BE49-F238E27FC236}">
                <a16:creationId xmlns:a16="http://schemas.microsoft.com/office/drawing/2014/main" id="{D75FF127-8CED-4EB8-9255-A8986ED4642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E59AB5F-80C8-4150-BFEA-98B7FEAC592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E325814-A114-47DC-92D9-12B2220E5470}"/>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4091823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2AD1-18EE-4683-8DEB-E7DA41CE8881}"/>
              </a:ext>
            </a:extLst>
          </p:cNvPr>
          <p:cNvSpPr>
            <a:spLocks noGrp="1"/>
          </p:cNvSpPr>
          <p:nvPr>
            <p:ph type="title"/>
          </p:nvPr>
        </p:nvSpPr>
        <p:spPr>
          <a:xfrm>
            <a:off x="838200" y="136525"/>
            <a:ext cx="10515600" cy="1325563"/>
          </a:xfrm>
        </p:spPr>
        <p:txBody>
          <a:bodyPr/>
          <a:lstStyle/>
          <a:p>
            <a:r>
              <a:rPr lang="en-US" dirty="0"/>
              <a:t>HIV Test Window of </a:t>
            </a:r>
            <a:br>
              <a:rPr lang="en-US" dirty="0"/>
            </a:br>
            <a:r>
              <a:rPr lang="en-US" dirty="0"/>
              <a:t>Detection</a:t>
            </a:r>
          </a:p>
        </p:txBody>
      </p:sp>
      <p:sp>
        <p:nvSpPr>
          <p:cNvPr id="3" name="Content Placeholder 2">
            <a:extLst>
              <a:ext uri="{FF2B5EF4-FFF2-40B4-BE49-F238E27FC236}">
                <a16:creationId xmlns:a16="http://schemas.microsoft.com/office/drawing/2014/main" id="{4DEA26DB-E22B-4A8A-B853-DEA3142715BD}"/>
              </a:ext>
            </a:extLst>
          </p:cNvPr>
          <p:cNvSpPr>
            <a:spLocks noGrp="1"/>
          </p:cNvSpPr>
          <p:nvPr>
            <p:ph idx="1"/>
          </p:nvPr>
        </p:nvSpPr>
        <p:spPr>
          <a:xfrm>
            <a:off x="830312" y="1864101"/>
            <a:ext cx="3781926" cy="3129798"/>
          </a:xfrm>
        </p:spPr>
        <p:txBody>
          <a:bodyPr>
            <a:normAutofit lnSpcReduction="10000"/>
          </a:bodyPr>
          <a:lstStyle/>
          <a:p>
            <a:pPr marL="0" indent="0">
              <a:buNone/>
            </a:pPr>
            <a:r>
              <a:rPr lang="en-US" sz="1800" b="1" dirty="0"/>
              <a:t>Abbreviations:</a:t>
            </a:r>
            <a:r>
              <a:rPr lang="en-US" sz="1800" dirty="0"/>
              <a:t> IgG, immunoglobulin G; IgM, immunoglobulin M; NAT, nucleic acid test.</a:t>
            </a:r>
          </a:p>
          <a:p>
            <a:pPr marL="0" indent="0">
              <a:buNone/>
            </a:pPr>
            <a:r>
              <a:rPr lang="en-US" sz="1800" b="1" dirty="0"/>
              <a:t>Notes:</a:t>
            </a:r>
          </a:p>
          <a:p>
            <a:pPr marL="274320" indent="-274320">
              <a:buFont typeface="+mj-lt"/>
              <a:buAutoNum type="alphaLcPeriod"/>
            </a:pPr>
            <a:r>
              <a:rPr lang="en-US" sz="1800" dirty="0"/>
              <a:t>Figure reproduced from </a:t>
            </a:r>
            <a:r>
              <a:rPr lang="en-US" sz="1800" dirty="0">
                <a:hlinkClick r:id="rId2"/>
              </a:rPr>
              <a:t>CDC: HIV Diagnostic Tests</a:t>
            </a:r>
            <a:r>
              <a:rPr lang="en-US" sz="1800" dirty="0"/>
              <a:t>.</a:t>
            </a:r>
          </a:p>
          <a:p>
            <a:pPr marL="274320" indent="-274320">
              <a:buFont typeface="+mj-lt"/>
              <a:buAutoNum type="alphaLcPeriod"/>
            </a:pPr>
            <a:r>
              <a:rPr lang="en-US" sz="1800" dirty="0"/>
              <a:t>Without </a:t>
            </a:r>
            <a:r>
              <a:rPr lang="en-US" sz="1800" dirty="0" err="1"/>
              <a:t>PrEP</a:t>
            </a:r>
            <a:r>
              <a:rPr lang="en-US" sz="1800" dirty="0"/>
              <a:t> or PEP exposure; </a:t>
            </a:r>
            <a:r>
              <a:rPr lang="en-US" sz="1800" dirty="0" err="1"/>
              <a:t>PrEP</a:t>
            </a:r>
            <a:r>
              <a:rPr lang="en-US" sz="1800" dirty="0"/>
              <a:t> or PEP exposure may delay seroconversion. Very early treatment of acute HIV infection may also alter the serologic response.</a:t>
            </a:r>
          </a:p>
        </p:txBody>
      </p:sp>
      <p:sp>
        <p:nvSpPr>
          <p:cNvPr id="4" name="Footer Placeholder 3">
            <a:extLst>
              <a:ext uri="{FF2B5EF4-FFF2-40B4-BE49-F238E27FC236}">
                <a16:creationId xmlns:a16="http://schemas.microsoft.com/office/drawing/2014/main" id="{BCFEBAC1-2287-48EE-91FF-36209F145B0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25BD6B4-9392-4291-A71C-4C3F601B21D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C5EB3C1-7B7A-4E4D-A0A4-47D95D0180C6}"/>
              </a:ext>
            </a:extLst>
          </p:cNvPr>
          <p:cNvSpPr>
            <a:spLocks noGrp="1"/>
          </p:cNvSpPr>
          <p:nvPr>
            <p:ph type="dt" sz="half" idx="2"/>
          </p:nvPr>
        </p:nvSpPr>
        <p:spPr/>
        <p:txBody>
          <a:bodyPr/>
          <a:lstStyle/>
          <a:p>
            <a:r>
              <a:rPr lang="en-US"/>
              <a:t>JULY 2021</a:t>
            </a:r>
            <a:endParaRPr lang="en-US" dirty="0"/>
          </a:p>
        </p:txBody>
      </p:sp>
      <p:pic>
        <p:nvPicPr>
          <p:cNvPr id="1028" name="Picture 4" descr="Figure 1: HIV Test Window of Detection [a,b]">
            <a:extLst>
              <a:ext uri="{FF2B5EF4-FFF2-40B4-BE49-F238E27FC236}">
                <a16:creationId xmlns:a16="http://schemas.microsoft.com/office/drawing/2014/main" id="{C10CFA2E-B046-4E12-A0D8-8827D5CF3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5876" y="136524"/>
            <a:ext cx="5173314" cy="621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899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8F4D4-C2C1-4948-B07F-C599F7656EEA}"/>
              </a:ext>
            </a:extLst>
          </p:cNvPr>
          <p:cNvSpPr>
            <a:spLocks noGrp="1"/>
          </p:cNvSpPr>
          <p:nvPr>
            <p:ph type="title"/>
          </p:nvPr>
        </p:nvSpPr>
        <p:spPr/>
        <p:txBody>
          <a:bodyPr/>
          <a:lstStyle/>
          <a:p>
            <a:r>
              <a:rPr lang="en-US" dirty="0"/>
              <a:t>Acute Retroviral Syndrome</a:t>
            </a:r>
          </a:p>
        </p:txBody>
      </p:sp>
      <p:sp>
        <p:nvSpPr>
          <p:cNvPr id="3" name="Content Placeholder 2">
            <a:extLst>
              <a:ext uri="{FF2B5EF4-FFF2-40B4-BE49-F238E27FC236}">
                <a16:creationId xmlns:a16="http://schemas.microsoft.com/office/drawing/2014/main" id="{613AFBE2-811D-47BE-ABEA-D2685D46A29C}"/>
              </a:ext>
            </a:extLst>
          </p:cNvPr>
          <p:cNvSpPr>
            <a:spLocks noGrp="1"/>
          </p:cNvSpPr>
          <p:nvPr>
            <p:ph idx="1"/>
          </p:nvPr>
        </p:nvSpPr>
        <p:spPr/>
        <p:txBody>
          <a:bodyPr>
            <a:normAutofit/>
          </a:bodyPr>
          <a:lstStyle/>
          <a:p>
            <a:pPr marL="0" indent="0">
              <a:buNone/>
            </a:pPr>
            <a:r>
              <a:rPr lang="en-US" sz="1800" dirty="0"/>
              <a:t>Signs and symptoms of ARS with the expected frequency among symptomatic patients are listed below. The most specific symptoms in this study were oral ulcers and weight loss; the best predictors were fever and rash. The index of suspicion should be high when these symptoms are present.</a:t>
            </a:r>
          </a:p>
        </p:txBody>
      </p:sp>
      <p:sp>
        <p:nvSpPr>
          <p:cNvPr id="4" name="Footer Placeholder 3">
            <a:extLst>
              <a:ext uri="{FF2B5EF4-FFF2-40B4-BE49-F238E27FC236}">
                <a16:creationId xmlns:a16="http://schemas.microsoft.com/office/drawing/2014/main" id="{0555FF71-E273-40AB-A0A2-3D44B28DC66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BB34570-E086-4357-B4E3-60F9F2708BF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6645C6F-CFAC-4C61-8EE9-BDA08DBFF46E}"/>
              </a:ext>
            </a:extLst>
          </p:cNvPr>
          <p:cNvSpPr>
            <a:spLocks noGrp="1"/>
          </p:cNvSpPr>
          <p:nvPr>
            <p:ph type="dt" sz="half" idx="2"/>
          </p:nvPr>
        </p:nvSpPr>
        <p:spPr/>
        <p:txBody>
          <a:bodyPr/>
          <a:lstStyle/>
          <a:p>
            <a:r>
              <a:rPr lang="en-US"/>
              <a:t>JULY 2021</a:t>
            </a:r>
            <a:endParaRPr lang="en-US" dirty="0"/>
          </a:p>
        </p:txBody>
      </p:sp>
      <p:graphicFrame>
        <p:nvGraphicFramePr>
          <p:cNvPr id="7" name="Table 6">
            <a:extLst>
              <a:ext uri="{FF2B5EF4-FFF2-40B4-BE49-F238E27FC236}">
                <a16:creationId xmlns:a16="http://schemas.microsoft.com/office/drawing/2014/main" id="{F9D312C6-2C69-4920-B74C-8D24AA6805BA}"/>
              </a:ext>
            </a:extLst>
          </p:cNvPr>
          <p:cNvGraphicFramePr>
            <a:graphicFrameLocks noGrp="1"/>
          </p:cNvGraphicFramePr>
          <p:nvPr>
            <p:extLst>
              <p:ext uri="{D42A27DB-BD31-4B8C-83A1-F6EECF244321}">
                <p14:modId xmlns:p14="http://schemas.microsoft.com/office/powerpoint/2010/main" val="3829470417"/>
              </p:ext>
            </p:extLst>
          </p:nvPr>
        </p:nvGraphicFramePr>
        <p:xfrm>
          <a:off x="838198" y="2800316"/>
          <a:ext cx="10515600" cy="283464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1208363449"/>
                    </a:ext>
                  </a:extLst>
                </a:gridCol>
                <a:gridCol w="5257800">
                  <a:extLst>
                    <a:ext uri="{9D8B030D-6E8A-4147-A177-3AD203B41FA5}">
                      <a16:colId xmlns:a16="http://schemas.microsoft.com/office/drawing/2014/main" val="3048812677"/>
                    </a:ext>
                  </a:extLst>
                </a:gridCol>
              </a:tblGrid>
              <a:tr h="370840">
                <a:tc>
                  <a:txBody>
                    <a:bodyPr/>
                    <a:lstStyle/>
                    <a:p>
                      <a:pPr marL="137160" indent="-137160">
                        <a:buFont typeface="Arial" panose="020B0604020202020204" pitchFamily="34" charset="0"/>
                        <a:buChar char="•"/>
                      </a:pPr>
                      <a:r>
                        <a:rPr lang="en-US" dirty="0"/>
                        <a:t>Fever (80%)</a:t>
                      </a:r>
                    </a:p>
                    <a:p>
                      <a:pPr marL="137160" indent="-137160">
                        <a:buFont typeface="Arial" panose="020B0604020202020204" pitchFamily="34" charset="0"/>
                        <a:buChar char="•"/>
                      </a:pPr>
                      <a:r>
                        <a:rPr lang="en-US" dirty="0"/>
                        <a:t>Tired or fatigued (78%)</a:t>
                      </a:r>
                    </a:p>
                    <a:p>
                      <a:pPr marL="137160" indent="-137160">
                        <a:buFont typeface="Arial" panose="020B0604020202020204" pitchFamily="34" charset="0"/>
                        <a:buChar char="•"/>
                      </a:pPr>
                      <a:r>
                        <a:rPr lang="en-US" dirty="0"/>
                        <a:t>Malaise (68%)</a:t>
                      </a:r>
                    </a:p>
                    <a:p>
                      <a:pPr marL="137160" indent="-137160">
                        <a:buFont typeface="Arial" panose="020B0604020202020204" pitchFamily="34" charset="0"/>
                        <a:buChar char="•"/>
                      </a:pPr>
                      <a:r>
                        <a:rPr lang="en-US" dirty="0"/>
                        <a:t>Arthralgias (joint pain) (54%)</a:t>
                      </a:r>
                    </a:p>
                    <a:p>
                      <a:pPr marL="137160" indent="-137160">
                        <a:buFont typeface="Arial" panose="020B0604020202020204" pitchFamily="34" charset="0"/>
                        <a:buChar char="•"/>
                      </a:pPr>
                      <a:r>
                        <a:rPr lang="en-US" dirty="0"/>
                        <a:t>Headache (54%) </a:t>
                      </a:r>
                    </a:p>
                    <a:p>
                      <a:pPr marL="137160" indent="-137160">
                        <a:buFont typeface="Arial" panose="020B0604020202020204" pitchFamily="34" charset="0"/>
                        <a:buChar char="•"/>
                      </a:pPr>
                      <a:r>
                        <a:rPr lang="en-US" dirty="0"/>
                        <a:t>Loss of appetite (54%)</a:t>
                      </a:r>
                    </a:p>
                    <a:p>
                      <a:pPr marL="137160" indent="-137160">
                        <a:buFont typeface="Arial" panose="020B0604020202020204" pitchFamily="34" charset="0"/>
                        <a:buChar char="•"/>
                      </a:pPr>
                      <a:r>
                        <a:rPr lang="en-US" dirty="0"/>
                        <a:t>Rash (51%)</a:t>
                      </a:r>
                    </a:p>
                    <a:p>
                      <a:pPr marL="137160" indent="-137160">
                        <a:buFont typeface="Arial" panose="020B0604020202020204" pitchFamily="34" charset="0"/>
                        <a:buChar char="•"/>
                      </a:pPr>
                      <a:r>
                        <a:rPr lang="en-US" dirty="0"/>
                        <a:t>Night sweats (51%)</a:t>
                      </a:r>
                    </a:p>
                    <a:p>
                      <a:pPr marL="137160" indent="-137160">
                        <a:buFont typeface="Arial" panose="020B0604020202020204" pitchFamily="34" charset="0"/>
                        <a:buChar char="•"/>
                      </a:pPr>
                      <a:r>
                        <a:rPr lang="en-US" dirty="0"/>
                        <a:t>Myalgias (pain in muscles) (49%)</a:t>
                      </a:r>
                    </a:p>
                    <a:p>
                      <a:pPr marL="137160" indent="-137160">
                        <a:buFont typeface="Arial" panose="020B0604020202020204" pitchFamily="34" charset="0"/>
                        <a:buChar char="•"/>
                      </a:pPr>
                      <a:r>
                        <a:rPr lang="en-US" dirty="0"/>
                        <a:t>Nausea (49%)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37160" indent="-137160">
                        <a:buFont typeface="Arial" panose="020B0604020202020204" pitchFamily="34" charset="0"/>
                        <a:buChar char="•"/>
                      </a:pPr>
                      <a:r>
                        <a:rPr lang="en-US" dirty="0"/>
                        <a:t>Diarrhea (46%)</a:t>
                      </a:r>
                    </a:p>
                    <a:p>
                      <a:pPr marL="137160" indent="-137160">
                        <a:buFont typeface="Arial" panose="020B0604020202020204" pitchFamily="34" charset="0"/>
                        <a:buChar char="•"/>
                      </a:pPr>
                      <a:r>
                        <a:rPr lang="en-US" dirty="0"/>
                        <a:t>Fever and rash (46%)</a:t>
                      </a:r>
                    </a:p>
                    <a:p>
                      <a:pPr marL="137160" indent="-137160">
                        <a:buFont typeface="Arial" panose="020B0604020202020204" pitchFamily="34" charset="0"/>
                        <a:buChar char="•"/>
                      </a:pPr>
                      <a:r>
                        <a:rPr lang="en-US" dirty="0"/>
                        <a:t>Pharyngitis (sore throat) (44%)</a:t>
                      </a:r>
                    </a:p>
                    <a:p>
                      <a:pPr marL="137160" indent="-137160">
                        <a:buFont typeface="Arial" panose="020B0604020202020204" pitchFamily="34" charset="0"/>
                        <a:buChar char="•"/>
                      </a:pPr>
                      <a:r>
                        <a:rPr lang="en-US" dirty="0"/>
                        <a:t>Oral ulcers (mouth sores) (37%)</a:t>
                      </a:r>
                    </a:p>
                    <a:p>
                      <a:pPr marL="137160" indent="-137160">
                        <a:buFont typeface="Arial" panose="020B0604020202020204" pitchFamily="34" charset="0"/>
                        <a:buChar char="•"/>
                      </a:pPr>
                      <a:r>
                        <a:rPr lang="en-US" dirty="0"/>
                        <a:t>Weight loss (&gt;5 lb; 2.5 kg) (32%)</a:t>
                      </a:r>
                    </a:p>
                    <a:p>
                      <a:pPr marL="137160" indent="-137160">
                        <a:buFont typeface="Arial" panose="020B0604020202020204" pitchFamily="34" charset="0"/>
                        <a:buChar char="•"/>
                      </a:pPr>
                      <a:r>
                        <a:rPr lang="en-US" dirty="0"/>
                        <a:t>Confusion (25%)</a:t>
                      </a:r>
                    </a:p>
                    <a:p>
                      <a:pPr marL="137160" indent="-137160">
                        <a:buFont typeface="Arial" panose="020B0604020202020204" pitchFamily="34" charset="0"/>
                        <a:buChar char="•"/>
                      </a:pPr>
                      <a:r>
                        <a:rPr lang="en-US" dirty="0"/>
                        <a:t>Photophobia (24%)</a:t>
                      </a:r>
                    </a:p>
                    <a:p>
                      <a:pPr marL="137160" indent="-137160">
                        <a:buFont typeface="Arial" panose="020B0604020202020204" pitchFamily="34" charset="0"/>
                        <a:buChar char="•"/>
                      </a:pPr>
                      <a:r>
                        <a:rPr lang="en-US" dirty="0"/>
                        <a:t>Vomiting (12%)</a:t>
                      </a:r>
                    </a:p>
                    <a:p>
                      <a:pPr marL="137160" indent="-137160">
                        <a:buFont typeface="Arial" panose="020B0604020202020204" pitchFamily="34" charset="0"/>
                        <a:buChar char="•"/>
                      </a:pPr>
                      <a:r>
                        <a:rPr lang="en-US" dirty="0"/>
                        <a:t>Infected gums (10%)</a:t>
                      </a:r>
                    </a:p>
                    <a:p>
                      <a:pPr marL="137160" indent="-137160">
                        <a:buFont typeface="Arial" panose="020B0604020202020204" pitchFamily="34" charset="0"/>
                        <a:buChar char="•"/>
                      </a:pPr>
                      <a:r>
                        <a:rPr lang="en-US" dirty="0"/>
                        <a:t>Sores on anus (5%)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4677802"/>
                  </a:ext>
                </a:extLst>
              </a:tr>
            </a:tbl>
          </a:graphicData>
        </a:graphic>
      </p:graphicFrame>
    </p:spTree>
    <p:extLst>
      <p:ext uri="{BB962C8B-B14F-4D97-AF65-F5344CB8AC3E}">
        <p14:creationId xmlns:p14="http://schemas.microsoft.com/office/powerpoint/2010/main" val="1410735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9C356-0E67-47E2-9762-612AD787E5F4}"/>
              </a:ext>
            </a:extLst>
          </p:cNvPr>
          <p:cNvSpPr>
            <a:spLocks noGrp="1"/>
          </p:cNvSpPr>
          <p:nvPr>
            <p:ph type="title"/>
          </p:nvPr>
        </p:nvSpPr>
        <p:spPr/>
        <p:txBody>
          <a:bodyPr/>
          <a:lstStyle/>
          <a:p>
            <a:r>
              <a:rPr lang="en-US" dirty="0"/>
              <a:t>Key Points: Diagnosis</a:t>
            </a:r>
          </a:p>
        </p:txBody>
      </p:sp>
      <p:sp>
        <p:nvSpPr>
          <p:cNvPr id="3" name="Content Placeholder 2">
            <a:extLst>
              <a:ext uri="{FF2B5EF4-FFF2-40B4-BE49-F238E27FC236}">
                <a16:creationId xmlns:a16="http://schemas.microsoft.com/office/drawing/2014/main" id="{2BC425B1-D759-4B70-A8A1-39D536A0FDE9}"/>
              </a:ext>
            </a:extLst>
          </p:cNvPr>
          <p:cNvSpPr>
            <a:spLocks noGrp="1"/>
          </p:cNvSpPr>
          <p:nvPr>
            <p:ph idx="1"/>
          </p:nvPr>
        </p:nvSpPr>
        <p:spPr/>
        <p:txBody>
          <a:bodyPr>
            <a:normAutofit fontScale="85000" lnSpcReduction="20000"/>
          </a:bodyPr>
          <a:lstStyle/>
          <a:p>
            <a:r>
              <a:rPr lang="en-US" dirty="0"/>
              <a:t>The diagnosis of acute HIV infection requires a high degree of clinical awareness. The nonspecific signs and symptoms of acute HIV infection are often not recognized or attributed to another viral illness.</a:t>
            </a:r>
          </a:p>
          <a:p>
            <a:r>
              <a:rPr lang="en-US" dirty="0"/>
              <a:t>Diagnostic HIV RNA testing should be considered for all patients who present with compatible symptoms (see </a:t>
            </a:r>
            <a:r>
              <a:rPr lang="en-US" i="1" dirty="0"/>
              <a:t>Acute Retroviral Syndrome</a:t>
            </a:r>
            <a:r>
              <a:rPr lang="en-US" dirty="0"/>
              <a:t>), particularly in the context of an STI or a recent sexual or parenteral exposure with a partner known to have HIV or a partner whose HIV serostatus is not known.</a:t>
            </a:r>
          </a:p>
          <a:p>
            <a:r>
              <a:rPr lang="en-US" dirty="0"/>
              <a:t>Individual laboratories have internal protocols for reporting HIV tests with preliminary results. The terms used when preliminary results cannot be classified include </a:t>
            </a:r>
            <a:r>
              <a:rPr lang="en-US" i="1" dirty="0"/>
              <a:t>indeterminate</a:t>
            </a:r>
            <a:r>
              <a:rPr lang="en-US" dirty="0"/>
              <a:t>, </a:t>
            </a:r>
            <a:r>
              <a:rPr lang="en-US" i="1" dirty="0"/>
              <a:t>inconclusive</a:t>
            </a:r>
            <a:r>
              <a:rPr lang="en-US" dirty="0"/>
              <a:t>, </a:t>
            </a:r>
            <a:r>
              <a:rPr lang="en-US" i="1" dirty="0"/>
              <a:t>nondiagnostic</a:t>
            </a:r>
            <a:r>
              <a:rPr lang="en-US" dirty="0"/>
              <a:t>, and </a:t>
            </a:r>
            <a:r>
              <a:rPr lang="en-US" i="1" dirty="0"/>
              <a:t>pending validation</a:t>
            </a:r>
            <a:r>
              <a:rPr lang="en-US" dirty="0"/>
              <a:t>. Clinicians can contact the appropriate laboratory authority to determine the significance of nondefinitive results and the recommended supplemental testing, particularly when acute HIV infection is suspected. Clinicians are advised to become familiar with the internal test-reporting policies of their institutions.</a:t>
            </a:r>
          </a:p>
        </p:txBody>
      </p:sp>
      <p:sp>
        <p:nvSpPr>
          <p:cNvPr id="4" name="Footer Placeholder 3">
            <a:extLst>
              <a:ext uri="{FF2B5EF4-FFF2-40B4-BE49-F238E27FC236}">
                <a16:creationId xmlns:a16="http://schemas.microsoft.com/office/drawing/2014/main" id="{933E8D87-B176-4D79-A03E-B8AA8269BA5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F32B553-2191-486D-89AC-F01F7A0270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2CC42CA-A2E4-49CD-8640-06881375EE00}"/>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993559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7E181-250F-4137-8034-6D5ACD8EC82A}"/>
              </a:ext>
            </a:extLst>
          </p:cNvPr>
          <p:cNvSpPr>
            <a:spLocks noGrp="1"/>
          </p:cNvSpPr>
          <p:nvPr>
            <p:ph type="title"/>
          </p:nvPr>
        </p:nvSpPr>
        <p:spPr/>
        <p:txBody>
          <a:bodyPr/>
          <a:lstStyle/>
          <a:p>
            <a:r>
              <a:rPr lang="en-US" dirty="0"/>
              <a:t>Diagnostic Testing for Acute HIV Infection</a:t>
            </a:r>
          </a:p>
        </p:txBody>
      </p:sp>
      <p:sp>
        <p:nvSpPr>
          <p:cNvPr id="3" name="Content Placeholder 2">
            <a:extLst>
              <a:ext uri="{FF2B5EF4-FFF2-40B4-BE49-F238E27FC236}">
                <a16:creationId xmlns:a16="http://schemas.microsoft.com/office/drawing/2014/main" id="{04FFA711-C0A1-4238-9AC8-05FF3951EE4A}"/>
              </a:ext>
            </a:extLst>
          </p:cNvPr>
          <p:cNvSpPr>
            <a:spLocks noGrp="1"/>
          </p:cNvSpPr>
          <p:nvPr>
            <p:ph idx="1"/>
          </p:nvPr>
        </p:nvSpPr>
        <p:spPr>
          <a:xfrm>
            <a:off x="838200" y="1678447"/>
            <a:ext cx="2923674" cy="4351338"/>
          </a:xfrm>
        </p:spPr>
        <p:txBody>
          <a:bodyPr>
            <a:normAutofit fontScale="55000" lnSpcReduction="20000"/>
          </a:bodyPr>
          <a:lstStyle/>
          <a:p>
            <a:pPr marL="0" indent="0">
              <a:buNone/>
            </a:pPr>
            <a:r>
              <a:rPr lang="en-US" b="1" dirty="0"/>
              <a:t>Notes:</a:t>
            </a:r>
          </a:p>
          <a:p>
            <a:pPr marL="274320" indent="-274320">
              <a:buFont typeface="+mj-lt"/>
              <a:buAutoNum type="alphaLcPeriod"/>
            </a:pPr>
            <a:r>
              <a:rPr lang="en-US" dirty="0"/>
              <a:t>Viremia will be present several days before antibody detection.</a:t>
            </a:r>
          </a:p>
          <a:p>
            <a:pPr marL="274320" indent="-274320">
              <a:buFont typeface="+mj-lt"/>
              <a:buAutoNum type="alphaLcPeriod"/>
            </a:pPr>
            <a:r>
              <a:rPr lang="en-US" dirty="0"/>
              <a:t>The absence of serologic evidence of HIV infection is defined as nonreactive screening result (antibody or antibody/antigen combination) or a reactive screening result with a nonreactive or indeterminate antibody-differentiation confirmatory result.</a:t>
            </a:r>
          </a:p>
          <a:p>
            <a:pPr marL="274320" indent="-274320">
              <a:buFont typeface="+mj-lt"/>
              <a:buAutoNum type="alphaLcPeriod"/>
            </a:pPr>
            <a:r>
              <a:rPr lang="en-US" dirty="0"/>
              <a:t>Serologic confirmation as defined by the CDC HIV testing algorithm. Western blot is no longer recommended as the confirmatory test because it may yield an indeterminate result during the early stages of seroconversion and may delay confirmation of diagnosis.</a:t>
            </a:r>
          </a:p>
          <a:p>
            <a:pPr marL="274320" indent="-274320">
              <a:buFont typeface="+mj-lt"/>
              <a:buAutoNum type="alphaLcPeriod"/>
            </a:pPr>
            <a:r>
              <a:rPr lang="en-US" dirty="0"/>
              <a:t>No further testing is indicated.</a:t>
            </a:r>
          </a:p>
        </p:txBody>
      </p:sp>
      <p:sp>
        <p:nvSpPr>
          <p:cNvPr id="4" name="Footer Placeholder 3">
            <a:extLst>
              <a:ext uri="{FF2B5EF4-FFF2-40B4-BE49-F238E27FC236}">
                <a16:creationId xmlns:a16="http://schemas.microsoft.com/office/drawing/2014/main" id="{8F52FC87-3682-4B88-BACD-08EC4BA819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FC197C7-1660-4CED-9A40-DF5F9CF503F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FD3BA92-31C9-4CC9-9F46-1130A20415B8}"/>
              </a:ext>
            </a:extLst>
          </p:cNvPr>
          <p:cNvSpPr>
            <a:spLocks noGrp="1"/>
          </p:cNvSpPr>
          <p:nvPr>
            <p:ph type="dt" sz="half" idx="2"/>
          </p:nvPr>
        </p:nvSpPr>
        <p:spPr/>
        <p:txBody>
          <a:bodyPr/>
          <a:lstStyle/>
          <a:p>
            <a:r>
              <a:rPr lang="en-US"/>
              <a:t>JULY 2021</a:t>
            </a:r>
            <a:endParaRPr lang="en-US" dirty="0"/>
          </a:p>
        </p:txBody>
      </p:sp>
      <p:pic>
        <p:nvPicPr>
          <p:cNvPr id="2050" name="Picture 2" descr="Figure 2: Diagnostic Testing for Acute HIV Infection">
            <a:extLst>
              <a:ext uri="{FF2B5EF4-FFF2-40B4-BE49-F238E27FC236}">
                <a16:creationId xmlns:a16="http://schemas.microsoft.com/office/drawing/2014/main" id="{0A14F54C-8143-49F9-ACC3-6F5EE19B29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415716"/>
            <a:ext cx="73152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171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DDA0A-5EF4-42FC-94F7-0DC699D1919F}"/>
              </a:ext>
            </a:extLst>
          </p:cNvPr>
          <p:cNvSpPr>
            <a:spLocks noGrp="1"/>
          </p:cNvSpPr>
          <p:nvPr>
            <p:ph type="title"/>
          </p:nvPr>
        </p:nvSpPr>
        <p:spPr/>
        <p:txBody>
          <a:bodyPr/>
          <a:lstStyle/>
          <a:p>
            <a:r>
              <a:rPr lang="en-US" dirty="0"/>
              <a:t>Recommendations: Managing Acute HIV</a:t>
            </a:r>
          </a:p>
        </p:txBody>
      </p:sp>
      <p:sp>
        <p:nvSpPr>
          <p:cNvPr id="3" name="Content Placeholder 2">
            <a:extLst>
              <a:ext uri="{FF2B5EF4-FFF2-40B4-BE49-F238E27FC236}">
                <a16:creationId xmlns:a16="http://schemas.microsoft.com/office/drawing/2014/main" id="{351F7247-1895-4FA7-8BDA-15699FA900F6}"/>
              </a:ext>
            </a:extLst>
          </p:cNvPr>
          <p:cNvSpPr>
            <a:spLocks noGrp="1"/>
          </p:cNvSpPr>
          <p:nvPr>
            <p:ph idx="1"/>
          </p:nvPr>
        </p:nvSpPr>
        <p:spPr/>
        <p:txBody>
          <a:bodyPr>
            <a:normAutofit fontScale="70000" lnSpcReduction="20000"/>
          </a:bodyPr>
          <a:lstStyle/>
          <a:p>
            <a:r>
              <a:rPr lang="en-US" dirty="0"/>
              <a:t>Clinicians should recommend ART to all patients diagnosed with acute HIV infection. (A1)</a:t>
            </a:r>
          </a:p>
          <a:p>
            <a:r>
              <a:rPr lang="en-US" dirty="0"/>
              <a:t>Clinicians should inform patients about the increased risk of transmitting HIV during acute infection and for the 6 months following infection in patients who do not initiate ART. (A2)</a:t>
            </a:r>
          </a:p>
          <a:p>
            <a:r>
              <a:rPr lang="en-US" dirty="0"/>
              <a:t>As part of the initial management of patients diagnosed with acute HIV infection, clinicians should:</a:t>
            </a:r>
          </a:p>
          <a:p>
            <a:pPr lvl="1"/>
            <a:r>
              <a:rPr lang="en-US" dirty="0"/>
              <a:t>Consult with a care provider experienced in the treatment of acute HIV infection. (A3)</a:t>
            </a:r>
          </a:p>
          <a:p>
            <a:pPr lvl="1"/>
            <a:r>
              <a:rPr lang="en-US" dirty="0"/>
              <a:t>Obtain HIV genotypic resistance testing for the protease (A2), reverse transcriptase (A2), and integrase (B2) genes at the time of diagnosis.</a:t>
            </a:r>
          </a:p>
          <a:p>
            <a:r>
              <a:rPr lang="en-US" b="1" dirty="0"/>
              <a:t>Patients taking PEP: </a:t>
            </a:r>
            <a:r>
              <a:rPr lang="en-US" dirty="0"/>
              <a:t>When acute HIV infection is diagnosed in an individual receiving PEP, ART should be continued pending consultation with an experienced HIV care provider. (A3)</a:t>
            </a:r>
          </a:p>
          <a:p>
            <a:r>
              <a:rPr lang="en-US" b="1" dirty="0"/>
              <a:t>Patients taking </a:t>
            </a:r>
            <a:r>
              <a:rPr lang="en-US" b="1" dirty="0" err="1"/>
              <a:t>PrEP</a:t>
            </a:r>
            <a:r>
              <a:rPr lang="en-US" b="1" dirty="0"/>
              <a:t>: </a:t>
            </a:r>
            <a:r>
              <a:rPr lang="en-US" dirty="0"/>
              <a:t>Because the risk of drug-resistant mutations is higher in patients who acquire HIV while taking </a:t>
            </a:r>
            <a:r>
              <a:rPr lang="en-US" dirty="0" err="1"/>
              <a:t>PrEP</a:t>
            </a:r>
            <a:r>
              <a:rPr lang="en-US" dirty="0"/>
              <a:t>, clinicians should consult with an experienced HIV care provider and recommend a fully active ART regimen. (A3)</a:t>
            </a:r>
          </a:p>
          <a:p>
            <a:pPr lvl="1"/>
            <a:r>
              <a:rPr lang="en-US" dirty="0"/>
              <a:t>Clinicians who do not have access to experienced HIV care providers should call the Clinical Education Initiative (CEI) Line at 866-637-2342.</a:t>
            </a:r>
          </a:p>
        </p:txBody>
      </p:sp>
      <p:sp>
        <p:nvSpPr>
          <p:cNvPr id="4" name="Footer Placeholder 3">
            <a:extLst>
              <a:ext uri="{FF2B5EF4-FFF2-40B4-BE49-F238E27FC236}">
                <a16:creationId xmlns:a16="http://schemas.microsoft.com/office/drawing/2014/main" id="{A4522F25-0163-44D4-B2B8-82E196039CE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89898E8-637B-4413-836A-CB652D0A3A6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22F650A-AAB1-4A0F-8201-311DF1452F2B}"/>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4165131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F945-4B27-41B0-9F10-9B6CE056C471}"/>
              </a:ext>
            </a:extLst>
          </p:cNvPr>
          <p:cNvSpPr>
            <a:spLocks noGrp="1"/>
          </p:cNvSpPr>
          <p:nvPr>
            <p:ph type="title"/>
          </p:nvPr>
        </p:nvSpPr>
        <p:spPr/>
        <p:txBody>
          <a:bodyPr/>
          <a:lstStyle/>
          <a:p>
            <a:r>
              <a:rPr lang="en-US" dirty="0"/>
              <a:t>Recommendations: Initiating ART</a:t>
            </a:r>
          </a:p>
        </p:txBody>
      </p:sp>
      <p:sp>
        <p:nvSpPr>
          <p:cNvPr id="3" name="Content Placeholder 2">
            <a:extLst>
              <a:ext uri="{FF2B5EF4-FFF2-40B4-BE49-F238E27FC236}">
                <a16:creationId xmlns:a16="http://schemas.microsoft.com/office/drawing/2014/main" id="{5B447753-C782-4AF6-AA3F-B879E7FAF3E1}"/>
              </a:ext>
            </a:extLst>
          </p:cNvPr>
          <p:cNvSpPr>
            <a:spLocks noGrp="1"/>
          </p:cNvSpPr>
          <p:nvPr>
            <p:ph idx="1"/>
          </p:nvPr>
        </p:nvSpPr>
        <p:spPr/>
        <p:txBody>
          <a:bodyPr/>
          <a:lstStyle/>
          <a:p>
            <a:r>
              <a:rPr lang="en-US" dirty="0"/>
              <a:t>When a patient agrees with the clinician’s recommendation to initiate ART during acute HIV infection:</a:t>
            </a:r>
          </a:p>
          <a:p>
            <a:pPr lvl="1"/>
            <a:r>
              <a:rPr lang="en-US" dirty="0"/>
              <a:t>The clinicians should implement treatment to suppress the patient’s plasma HIV RNA to below detectable levels. (A1)</a:t>
            </a:r>
          </a:p>
          <a:p>
            <a:pPr lvl="1"/>
            <a:r>
              <a:rPr lang="en-US" dirty="0"/>
              <a:t>Clinicians should perform baseline laboratory testing (see NYSDOH AI </a:t>
            </a:r>
            <a:r>
              <a:rPr lang="en-US" dirty="0">
                <a:hlinkClick r:id="rId2"/>
              </a:rPr>
              <a:t>Rapid ART Initiation</a:t>
            </a:r>
            <a:r>
              <a:rPr lang="en-US" dirty="0"/>
              <a:t>) for all patients initiating ART immediately; ART can be started while awaiting laboratory test results. (A3)</a:t>
            </a:r>
          </a:p>
        </p:txBody>
      </p:sp>
      <p:sp>
        <p:nvSpPr>
          <p:cNvPr id="4" name="Footer Placeholder 3">
            <a:extLst>
              <a:ext uri="{FF2B5EF4-FFF2-40B4-BE49-F238E27FC236}">
                <a16:creationId xmlns:a16="http://schemas.microsoft.com/office/drawing/2014/main" id="{D34E45F7-F920-4699-A61B-DD539166DA3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0C0C9AC-0D89-43F9-A120-2272710CEE0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BE6ACE4-A398-44C6-9169-A0AF900B8618}"/>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3683030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Diagnosis and Management of Acute </a:t>
            </a:r>
            <a:r>
              <a:rPr lang="en-US"/>
              <a:t>HIV Infection</a:t>
            </a:r>
            <a:endParaRPr lang="en-US" dirty="0"/>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3439E-D82C-472D-B828-E81DF0ABBC99}"/>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D4C58DF9-ECE2-41DB-8CCF-A4DCC1C25367}"/>
              </a:ext>
            </a:extLst>
          </p:cNvPr>
          <p:cNvSpPr>
            <a:spLocks noGrp="1"/>
          </p:cNvSpPr>
          <p:nvPr>
            <p:ph idx="1"/>
          </p:nvPr>
        </p:nvSpPr>
        <p:spPr/>
        <p:txBody>
          <a:bodyPr>
            <a:normAutofit fontScale="92500" lnSpcReduction="20000"/>
          </a:bodyPr>
          <a:lstStyle/>
          <a:p>
            <a:r>
              <a:rPr lang="en-US" dirty="0"/>
              <a:t>Recognize the risks for and signs and symptoms of acute HIV, include HIV infection in the differential diagnosis, and consider HIV testing in any person who presents with signs and symptoms suggestive of influenza (“flu”), mononucleosis (“mono”), or other viral syndromes, including suspected COVID-19.</a:t>
            </a:r>
          </a:p>
          <a:p>
            <a:r>
              <a:rPr lang="en-US" dirty="0"/>
              <a:t>Perform appropriate diagnostic and confirmatory testing when HIV infection is suspected and manage the treatment of acute HIV.</a:t>
            </a:r>
          </a:p>
          <a:p>
            <a:r>
              <a:rPr lang="en-US" dirty="0"/>
              <a:t>Meet the NYS requirements for reporting and partner notification.</a:t>
            </a:r>
          </a:p>
          <a:p>
            <a:r>
              <a:rPr lang="en-US" dirty="0"/>
              <a:t>Recommend or offer immediate initiation of antiretroviral therapy (ART) to improve the patient’s health and reduce the risk of HIV transmission; refer and confirm that patients can access optimal HIV care.</a:t>
            </a:r>
          </a:p>
          <a:p>
            <a:r>
              <a:rPr lang="en-US" dirty="0"/>
              <a:t>Initiate or refer the patient for prevention services.</a:t>
            </a:r>
          </a:p>
        </p:txBody>
      </p:sp>
      <p:sp>
        <p:nvSpPr>
          <p:cNvPr id="4" name="Footer Placeholder 3">
            <a:extLst>
              <a:ext uri="{FF2B5EF4-FFF2-40B4-BE49-F238E27FC236}">
                <a16:creationId xmlns:a16="http://schemas.microsoft.com/office/drawing/2014/main" id="{4DE15BE3-1955-4CEE-BBBF-B43BF90FED7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BA5C902-E210-46F7-BF7D-59751CF24DC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534CABA-35FF-4E0A-9801-D6800B33D857}"/>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2078722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7EE08-F0C8-4A9B-A27D-64F011C6F172}"/>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6AF0D1E6-7D99-44CD-94BC-82E4FEB8BCD1}"/>
              </a:ext>
            </a:extLst>
          </p:cNvPr>
          <p:cNvSpPr>
            <a:spLocks noGrp="1"/>
          </p:cNvSpPr>
          <p:nvPr>
            <p:ph idx="1"/>
          </p:nvPr>
        </p:nvSpPr>
        <p:spPr/>
        <p:txBody>
          <a:bodyPr/>
          <a:lstStyle/>
          <a:p>
            <a:r>
              <a:rPr lang="en-US" b="1" dirty="0"/>
              <a:t>Acute HIV infection:</a:t>
            </a:r>
            <a:r>
              <a:rPr lang="en-US" dirty="0"/>
              <a:t> Describes the period immediately after infection with HIV when an individual is viremic and has detectable p24 antigen or has HIV RNA without diagnostic HIV antibodies. In the medical literature, “primary HIV infection” may describe this same period.</a:t>
            </a:r>
          </a:p>
          <a:p>
            <a:r>
              <a:rPr lang="en-US" b="1" dirty="0"/>
              <a:t>Recent infection:</a:t>
            </a:r>
            <a:r>
              <a:rPr lang="en-US" dirty="0"/>
              <a:t> Generally used to describe the 6-month period after infection occurs.</a:t>
            </a:r>
          </a:p>
          <a:p>
            <a:r>
              <a:rPr lang="en-US" b="1" dirty="0"/>
              <a:t>Early infection:</a:t>
            </a:r>
            <a:r>
              <a:rPr lang="en-US" dirty="0"/>
              <a:t> May refer to acute or recent infection, after which infection is defined as chronic.</a:t>
            </a:r>
          </a:p>
        </p:txBody>
      </p:sp>
      <p:sp>
        <p:nvSpPr>
          <p:cNvPr id="4" name="Footer Placeholder 3">
            <a:extLst>
              <a:ext uri="{FF2B5EF4-FFF2-40B4-BE49-F238E27FC236}">
                <a16:creationId xmlns:a16="http://schemas.microsoft.com/office/drawing/2014/main" id="{BF58A629-F2BE-4C6B-A57D-5736A27AA87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0A2BA37-7CBA-4702-9E1A-18C7C334A99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8B75066-94D6-432F-993F-0B8BB2BAA7F2}"/>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247378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47212-4A53-4097-A8D2-FD173132954D}"/>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C03367FC-B71D-4712-B857-A2E2E7538574}"/>
              </a:ext>
            </a:extLst>
          </p:cNvPr>
          <p:cNvSpPr>
            <a:spLocks noGrp="1"/>
          </p:cNvSpPr>
          <p:nvPr>
            <p:ph idx="1"/>
          </p:nvPr>
        </p:nvSpPr>
        <p:spPr/>
        <p:txBody>
          <a:bodyPr>
            <a:normAutofit fontScale="62500" lnSpcReduction="20000"/>
          </a:bodyPr>
          <a:lstStyle/>
          <a:p>
            <a:r>
              <a:rPr lang="en-US" dirty="0"/>
              <a:t>HIV is highly transmissible during acute infection; rapid initiation of antiretroviral therapy (ART) reduces transmission, with significant public health benefits, and early viral suppression preserves immune function, with significant clinical benefits for the individual with HIV.</a:t>
            </a:r>
          </a:p>
          <a:p>
            <a:r>
              <a:rPr lang="en-US" dirty="0"/>
              <a:t>Acute HIV often has nonspecific signs and symptoms and often goes unsuspected and undetected. This committee urges a high index of suspicion for acute infection and HIV testing for any individual who reports recent high-risk behavior or presents with signs or symptoms of influenza, mononucleosis, or other viral syndromes.</a:t>
            </a:r>
          </a:p>
          <a:p>
            <a:r>
              <a:rPr lang="en-US" dirty="0"/>
              <a:t>When HIV infection is diagnosed, immediate linkage to care is essential; ART dramatically reduces HIV-related morbidity and mortality, and viral suppression prevents HIV transmission.</a:t>
            </a:r>
          </a:p>
          <a:p>
            <a:r>
              <a:rPr lang="en-US" dirty="0"/>
              <a:t>The urgency of ART initiation is even greater if the newly diagnosed patient is pregnant, has acute HIV infection, is ≥50 years old, or has advanced disease. For these patients, every effort should be made to initiate ART immediately, ideally on the same day as diagnosis.</a:t>
            </a:r>
          </a:p>
          <a:p>
            <a:r>
              <a:rPr lang="en-US" dirty="0"/>
              <a:t>All clinical care settings should be prepared, either on-site or with a confirmed referral, to support patients in initiating ART as rapidly as possible after diagnosis.</a:t>
            </a:r>
          </a:p>
          <a:p>
            <a:r>
              <a:rPr lang="en-US" dirty="0"/>
              <a:t>When a diagnosis of acute HIV infection is made, clinicians should discuss the importance of notifying all recent contacts and refer patients to partner notification services, as mandated by New York State law. The NYSDOH can provide assistance if necessary.</a:t>
            </a:r>
          </a:p>
        </p:txBody>
      </p:sp>
      <p:sp>
        <p:nvSpPr>
          <p:cNvPr id="4" name="Footer Placeholder 3">
            <a:extLst>
              <a:ext uri="{FF2B5EF4-FFF2-40B4-BE49-F238E27FC236}">
                <a16:creationId xmlns:a16="http://schemas.microsoft.com/office/drawing/2014/main" id="{9B2ECE2D-B37F-4980-939A-C2F57701200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4D7B7AE-E33C-459B-94EE-7B9D11F6970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63B0658-70CD-48E8-84B3-48E8E9DCA03B}"/>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1917634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DBBCC-64F1-4CB5-A532-E1A946AEBA4C}"/>
              </a:ext>
            </a:extLst>
          </p:cNvPr>
          <p:cNvSpPr>
            <a:spLocks noGrp="1"/>
          </p:cNvSpPr>
          <p:nvPr>
            <p:ph type="title"/>
          </p:nvPr>
        </p:nvSpPr>
        <p:spPr/>
        <p:txBody>
          <a:bodyPr/>
          <a:lstStyle/>
          <a:p>
            <a:r>
              <a:rPr lang="en-US" dirty="0"/>
              <a:t>New York State Law</a:t>
            </a:r>
          </a:p>
        </p:txBody>
      </p:sp>
      <p:sp>
        <p:nvSpPr>
          <p:cNvPr id="3" name="Content Placeholder 2">
            <a:extLst>
              <a:ext uri="{FF2B5EF4-FFF2-40B4-BE49-F238E27FC236}">
                <a16:creationId xmlns:a16="http://schemas.microsoft.com/office/drawing/2014/main" id="{4F80C480-ADA9-48AE-B484-1C4B09EB7E92}"/>
              </a:ext>
            </a:extLst>
          </p:cNvPr>
          <p:cNvSpPr>
            <a:spLocks noGrp="1"/>
          </p:cNvSpPr>
          <p:nvPr>
            <p:ph idx="1"/>
          </p:nvPr>
        </p:nvSpPr>
        <p:spPr/>
        <p:txBody>
          <a:bodyPr/>
          <a:lstStyle/>
          <a:p>
            <a:r>
              <a:rPr lang="en-US" dirty="0"/>
              <a:t>Clinicians must perform diagnostic HIV laboratory tests in full compliance with NYS HIV/AIDS Laws and Regulations.</a:t>
            </a:r>
          </a:p>
          <a:p>
            <a:r>
              <a:rPr lang="en-US" dirty="0"/>
              <a:t>Clinicians must report confirmed cases of HIV according to NYS law.</a:t>
            </a:r>
          </a:p>
          <a:p>
            <a:r>
              <a:rPr lang="en-US" dirty="0"/>
              <a:t>Additional information regarding testing procedures and regulations is available from the NYSDOH Wadsworth Center (518-474-2163).</a:t>
            </a:r>
          </a:p>
          <a:p>
            <a:r>
              <a:rPr lang="en-US" dirty="0"/>
              <a:t>Consent: In November 2016, amendments to NYS public health law removed the requirement for written or oral informed consent before an HIV test is ordered.</a:t>
            </a:r>
          </a:p>
        </p:txBody>
      </p:sp>
      <p:sp>
        <p:nvSpPr>
          <p:cNvPr id="4" name="Footer Placeholder 3">
            <a:extLst>
              <a:ext uri="{FF2B5EF4-FFF2-40B4-BE49-F238E27FC236}">
                <a16:creationId xmlns:a16="http://schemas.microsoft.com/office/drawing/2014/main" id="{D6812D98-EBCB-4553-9D8B-E32ED84E042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FB4CFB1-D9F9-4BD5-A8F6-6AC41BEC556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7E0DC25-135B-439A-A803-28F0E22D1A2B}"/>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307529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73D9F-B2C6-48D8-9C69-7FA050A62285}"/>
              </a:ext>
            </a:extLst>
          </p:cNvPr>
          <p:cNvSpPr>
            <a:spLocks noGrp="1"/>
          </p:cNvSpPr>
          <p:nvPr>
            <p:ph type="title"/>
          </p:nvPr>
        </p:nvSpPr>
        <p:spPr/>
        <p:txBody>
          <a:bodyPr/>
          <a:lstStyle/>
          <a:p>
            <a:r>
              <a:rPr lang="en-US" dirty="0"/>
              <a:t>New York State HIV Testing Requirements</a:t>
            </a:r>
          </a:p>
        </p:txBody>
      </p:sp>
      <p:sp>
        <p:nvSpPr>
          <p:cNvPr id="3" name="Content Placeholder 2">
            <a:extLst>
              <a:ext uri="{FF2B5EF4-FFF2-40B4-BE49-F238E27FC236}">
                <a16:creationId xmlns:a16="http://schemas.microsoft.com/office/drawing/2014/main" id="{223BE866-8AEF-426A-8C38-20CF93E9FDBC}"/>
              </a:ext>
            </a:extLst>
          </p:cNvPr>
          <p:cNvSpPr>
            <a:spLocks noGrp="1"/>
          </p:cNvSpPr>
          <p:nvPr>
            <p:ph idx="1"/>
          </p:nvPr>
        </p:nvSpPr>
        <p:spPr/>
        <p:txBody>
          <a:bodyPr/>
          <a:lstStyle/>
          <a:p>
            <a:r>
              <a:rPr lang="en-US" dirty="0"/>
              <a:t>According to New York State law, physicians must offer an HIV test to all patients aged 13 years and older (or younger with risk) if a previous test is not documented, even in the absence of symptoms consistent with acute HIV. Although written consent to HIV testing is no longer required in New York State, patients must be given the opportunity to decline, and verbal consent must be documented in the medical record.</a:t>
            </a:r>
          </a:p>
        </p:txBody>
      </p:sp>
      <p:sp>
        <p:nvSpPr>
          <p:cNvPr id="4" name="Footer Placeholder 3">
            <a:extLst>
              <a:ext uri="{FF2B5EF4-FFF2-40B4-BE49-F238E27FC236}">
                <a16:creationId xmlns:a16="http://schemas.microsoft.com/office/drawing/2014/main" id="{53A1F567-C9FC-471D-BD01-B72BB414605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4621A36-763F-4D08-87E8-4301D28AFB7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D7DA9BF-0945-4107-9FFF-8D0F599375CE}"/>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2029172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941F0-1235-4F41-AC0D-FA9634C7E5FF}"/>
              </a:ext>
            </a:extLst>
          </p:cNvPr>
          <p:cNvSpPr>
            <a:spLocks noGrp="1"/>
          </p:cNvSpPr>
          <p:nvPr>
            <p:ph type="title"/>
          </p:nvPr>
        </p:nvSpPr>
        <p:spPr/>
        <p:txBody>
          <a:bodyPr/>
          <a:lstStyle/>
          <a:p>
            <a:r>
              <a:rPr lang="en-US" dirty="0"/>
              <a:t>Recommendations: Presentation</a:t>
            </a:r>
          </a:p>
        </p:txBody>
      </p:sp>
      <p:sp>
        <p:nvSpPr>
          <p:cNvPr id="3" name="Content Placeholder 2">
            <a:extLst>
              <a:ext uri="{FF2B5EF4-FFF2-40B4-BE49-F238E27FC236}">
                <a16:creationId xmlns:a16="http://schemas.microsoft.com/office/drawing/2014/main" id="{A5A597B4-40F5-41DF-B186-074A8315C638}"/>
              </a:ext>
            </a:extLst>
          </p:cNvPr>
          <p:cNvSpPr>
            <a:spLocks noGrp="1"/>
          </p:cNvSpPr>
          <p:nvPr>
            <p:ph idx="1"/>
          </p:nvPr>
        </p:nvSpPr>
        <p:spPr/>
        <p:txBody>
          <a:bodyPr>
            <a:normAutofit fontScale="77500" lnSpcReduction="20000"/>
          </a:bodyPr>
          <a:lstStyle/>
          <a:p>
            <a:r>
              <a:rPr lang="en-US" dirty="0"/>
              <a:t>Clinicians should include acute HIV infection in the differential diagnosis for </a:t>
            </a:r>
            <a:r>
              <a:rPr lang="en-US" i="1" dirty="0"/>
              <a:t>anyone</a:t>
            </a:r>
            <a:r>
              <a:rPr lang="en-US" dirty="0"/>
              <a:t> (regardless of reported risk) who presents with signs or symptoms of influenza (“flu”), mononucleosis (“mono”), or other viral syndromes (A3), especially when the patient:</a:t>
            </a:r>
          </a:p>
          <a:p>
            <a:pPr lvl="1"/>
            <a:r>
              <a:rPr lang="en-US" dirty="0"/>
              <a:t>Presents with a rash. (A2)</a:t>
            </a:r>
          </a:p>
          <a:p>
            <a:pPr lvl="1"/>
            <a:r>
              <a:rPr lang="en-US" dirty="0"/>
              <a:t>Requests HIV testing. (A3)</a:t>
            </a:r>
          </a:p>
          <a:p>
            <a:pPr lvl="1"/>
            <a:r>
              <a:rPr lang="en-US" dirty="0"/>
              <a:t>Reports recent sexual or parenteral exposure to a person with or at risk of HIV infection. (A2)</a:t>
            </a:r>
          </a:p>
          <a:p>
            <a:pPr lvl="1"/>
            <a:r>
              <a:rPr lang="en-US" dirty="0"/>
              <a:t>Presents with a newly diagnosed STI. (A2)</a:t>
            </a:r>
          </a:p>
          <a:p>
            <a:pPr lvl="1"/>
            <a:r>
              <a:rPr lang="en-US" dirty="0"/>
              <a:t>Presents with aseptic meningitis. (A2)</a:t>
            </a:r>
          </a:p>
          <a:p>
            <a:pPr lvl="1"/>
            <a:r>
              <a:rPr lang="en-US" dirty="0"/>
              <a:t>Is pregnant or breastfeeding. (A3)</a:t>
            </a:r>
          </a:p>
          <a:p>
            <a:pPr lvl="1"/>
            <a:r>
              <a:rPr lang="en-US" dirty="0"/>
              <a:t>Is currently taking antiretroviral medications for </a:t>
            </a:r>
            <a:r>
              <a:rPr lang="en-US" dirty="0" err="1"/>
              <a:t>PrEP</a:t>
            </a:r>
            <a:r>
              <a:rPr lang="en-US" dirty="0"/>
              <a:t> or PEP. (A3)</a:t>
            </a:r>
          </a:p>
          <a:p>
            <a:r>
              <a:rPr lang="en-US" dirty="0"/>
              <a:t>Diagnostic HIV RNA testing should be considered for patients who present with compatible symptoms (see </a:t>
            </a:r>
            <a:r>
              <a:rPr lang="en-US" i="1" dirty="0"/>
              <a:t>Acute Retroviral Syndrome</a:t>
            </a:r>
            <a:r>
              <a:rPr lang="en-US" dirty="0"/>
              <a:t>), particularly in the presence of an STI or a recent sexual or parenteral exposure with a partner known to have HIV or with unknown HIV serostatus. (A2)</a:t>
            </a:r>
          </a:p>
        </p:txBody>
      </p:sp>
      <p:sp>
        <p:nvSpPr>
          <p:cNvPr id="4" name="Footer Placeholder 3">
            <a:extLst>
              <a:ext uri="{FF2B5EF4-FFF2-40B4-BE49-F238E27FC236}">
                <a16:creationId xmlns:a16="http://schemas.microsoft.com/office/drawing/2014/main" id="{FA4FB861-FD61-4E4A-850D-0BF0F4EB58C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74B65AF-1D4E-44E1-BFF8-7AA55AA7749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CF056EC-7A8B-4921-BD88-24754318D4E0}"/>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18190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25BF2-956C-42D7-B1AF-20E30DE8F672}"/>
              </a:ext>
            </a:extLst>
          </p:cNvPr>
          <p:cNvSpPr>
            <a:spLocks noGrp="1"/>
          </p:cNvSpPr>
          <p:nvPr>
            <p:ph type="title"/>
          </p:nvPr>
        </p:nvSpPr>
        <p:spPr/>
        <p:txBody>
          <a:bodyPr/>
          <a:lstStyle/>
          <a:p>
            <a:r>
              <a:rPr lang="en-US" dirty="0"/>
              <a:t>Recommendations: When Acute HIV</a:t>
            </a:r>
            <a:br>
              <a:rPr lang="en-US" dirty="0"/>
            </a:br>
            <a:r>
              <a:rPr lang="en-US" dirty="0"/>
              <a:t>Infection is Suspected</a:t>
            </a:r>
          </a:p>
        </p:txBody>
      </p:sp>
      <p:sp>
        <p:nvSpPr>
          <p:cNvPr id="3" name="Content Placeholder 2">
            <a:extLst>
              <a:ext uri="{FF2B5EF4-FFF2-40B4-BE49-F238E27FC236}">
                <a16:creationId xmlns:a16="http://schemas.microsoft.com/office/drawing/2014/main" id="{8B35FE2A-9606-44D9-9A13-53DE287028C6}"/>
              </a:ext>
            </a:extLst>
          </p:cNvPr>
          <p:cNvSpPr>
            <a:spLocks noGrp="1"/>
          </p:cNvSpPr>
          <p:nvPr>
            <p:ph idx="1"/>
          </p:nvPr>
        </p:nvSpPr>
        <p:spPr/>
        <p:txBody>
          <a:bodyPr>
            <a:normAutofit fontScale="92500"/>
          </a:bodyPr>
          <a:lstStyle/>
          <a:p>
            <a:r>
              <a:rPr lang="en-US" dirty="0"/>
              <a:t>Clinicians should always perform a plasma HIV RNA assay in conjunction with an Ag/Ab combination immunoassay screening test. (A2)</a:t>
            </a:r>
          </a:p>
          <a:p>
            <a:r>
              <a:rPr lang="en-US" dirty="0"/>
              <a:t>Clinicians should use an Ag/Ab combination immunoassay (preferred) as the initial HIV screening test according to the standard HIV laboratory testing algorithm.</a:t>
            </a:r>
          </a:p>
          <a:p>
            <a:pPr lvl="1"/>
            <a:r>
              <a:rPr lang="en-US" dirty="0"/>
              <a:t>If the screening test is reactive, clinicians should perform an HIV-1/HIV-2 Ab differentiation immunoassay to confirm HIV infection. (A1)</a:t>
            </a:r>
          </a:p>
          <a:p>
            <a:pPr lvl="1"/>
            <a:r>
              <a:rPr lang="en-US" b="1" dirty="0"/>
              <a:t>Note:</a:t>
            </a:r>
            <a:r>
              <a:rPr lang="en-US" dirty="0"/>
              <a:t> When rapid Ab screening is performed, even with a rapid Ag/Ab combination immunoassay, a laboratory-based Ag/Ab combination immunoassay is recommended for follow-up diagnostic HIV testing.</a:t>
            </a:r>
          </a:p>
        </p:txBody>
      </p:sp>
      <p:sp>
        <p:nvSpPr>
          <p:cNvPr id="4" name="Footer Placeholder 3">
            <a:extLst>
              <a:ext uri="{FF2B5EF4-FFF2-40B4-BE49-F238E27FC236}">
                <a16:creationId xmlns:a16="http://schemas.microsoft.com/office/drawing/2014/main" id="{DDFB102D-3B45-49FE-8B36-E3EA0ED6B81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E624334-9702-4B15-BB3F-457B5571D25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D76A369-184C-4EC4-B158-BDAEE2484C15}"/>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2444798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AEB5-550B-4F30-ACBB-07099E62BBC9}"/>
              </a:ext>
            </a:extLst>
          </p:cNvPr>
          <p:cNvSpPr>
            <a:spLocks noGrp="1"/>
          </p:cNvSpPr>
          <p:nvPr>
            <p:ph type="title"/>
          </p:nvPr>
        </p:nvSpPr>
        <p:spPr/>
        <p:txBody>
          <a:bodyPr/>
          <a:lstStyle/>
          <a:p>
            <a:r>
              <a:rPr lang="en-US" dirty="0"/>
              <a:t>Recommendations: Diagnosis</a:t>
            </a:r>
          </a:p>
        </p:txBody>
      </p:sp>
      <p:sp>
        <p:nvSpPr>
          <p:cNvPr id="3" name="Content Placeholder 2">
            <a:extLst>
              <a:ext uri="{FF2B5EF4-FFF2-40B4-BE49-F238E27FC236}">
                <a16:creationId xmlns:a16="http://schemas.microsoft.com/office/drawing/2014/main" id="{69A4B62D-7166-458F-8043-4895E077FBE4}"/>
              </a:ext>
            </a:extLst>
          </p:cNvPr>
          <p:cNvSpPr>
            <a:spLocks noGrp="1"/>
          </p:cNvSpPr>
          <p:nvPr>
            <p:ph idx="1"/>
          </p:nvPr>
        </p:nvSpPr>
        <p:spPr/>
        <p:txBody>
          <a:bodyPr>
            <a:normAutofit fontScale="85000" lnSpcReduction="20000"/>
          </a:bodyPr>
          <a:lstStyle/>
          <a:p>
            <a:r>
              <a:rPr lang="en-US" dirty="0"/>
              <a:t>Clinicians can presume the diagnosis of acute HIV when high levels (&gt;10,000 copies/mL) of HIV RNA are detected in plasma with sensitive NAT, and the result of the HIV screening or type-differentiation test is negative or indeterminate. (A2)</a:t>
            </a:r>
          </a:p>
          <a:p>
            <a:r>
              <a:rPr lang="en-US" dirty="0"/>
              <a:t>When a low-level quantitative HIV RNA viral load result (&lt;10,000 copies/mL) is obtained in the absence of serologic evidence of HIV infection, the clinician should repeat HIV RNA testing </a:t>
            </a:r>
            <a:r>
              <a:rPr lang="en-US" i="1" dirty="0"/>
              <a:t>and</a:t>
            </a:r>
            <a:r>
              <a:rPr lang="en-US" dirty="0"/>
              <a:t> perform an Ag/Ab combination immunoassay to exclude a false-positive result. (A2)</a:t>
            </a:r>
          </a:p>
          <a:p>
            <a:pPr lvl="1"/>
            <a:r>
              <a:rPr lang="en-US" b="1" dirty="0"/>
              <a:t>Note:</a:t>
            </a:r>
            <a:r>
              <a:rPr lang="en-US" dirty="0"/>
              <a:t> A serologic test result that does not meet the criteria for HIV infection is a nonreactive screening result (Ab or Ag/Ab combination) or a reactive screening result with a nonreactive or indeterminate Ab differentiation confirmatory result.</a:t>
            </a:r>
          </a:p>
          <a:p>
            <a:r>
              <a:rPr lang="en-US" dirty="0"/>
              <a:t>Clinicians should seek expert consultation when an ambiguous HIV result is obtained for an individual taking </a:t>
            </a:r>
            <a:r>
              <a:rPr lang="en-US" dirty="0" err="1"/>
              <a:t>PrEP</a:t>
            </a:r>
            <a:r>
              <a:rPr lang="en-US" dirty="0"/>
              <a:t> because the diagnosis of acute HIV can be particularly challenging in patients taking </a:t>
            </a:r>
            <a:r>
              <a:rPr lang="en-US" dirty="0" err="1"/>
              <a:t>PrEP.</a:t>
            </a:r>
            <a:r>
              <a:rPr lang="en-US" dirty="0"/>
              <a:t> (A3)</a:t>
            </a:r>
          </a:p>
        </p:txBody>
      </p:sp>
      <p:sp>
        <p:nvSpPr>
          <p:cNvPr id="4" name="Footer Placeholder 3">
            <a:extLst>
              <a:ext uri="{FF2B5EF4-FFF2-40B4-BE49-F238E27FC236}">
                <a16:creationId xmlns:a16="http://schemas.microsoft.com/office/drawing/2014/main" id="{3A7DF8A1-BB32-4AFC-A466-4277E9EF596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212CAAD-E436-4C82-9C54-3FF7F2A78D6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4E63917-784D-4023-8676-B957CEEB1884}"/>
              </a:ext>
            </a:extLst>
          </p:cNvPr>
          <p:cNvSpPr>
            <a:spLocks noGrp="1"/>
          </p:cNvSpPr>
          <p:nvPr>
            <p:ph type="dt" sz="half" idx="2"/>
          </p:nvPr>
        </p:nvSpPr>
        <p:spPr/>
        <p:txBody>
          <a:bodyPr/>
          <a:lstStyle/>
          <a:p>
            <a:r>
              <a:rPr lang="en-US"/>
              <a:t>JULY 2021</a:t>
            </a:r>
            <a:endParaRPr lang="en-US" dirty="0"/>
          </a:p>
        </p:txBody>
      </p:sp>
    </p:spTree>
    <p:extLst>
      <p:ext uri="{BB962C8B-B14F-4D97-AF65-F5344CB8AC3E}">
        <p14:creationId xmlns:p14="http://schemas.microsoft.com/office/powerpoint/2010/main" val="3417196840"/>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2249</Words>
  <Application>Microsoft Office PowerPoint</Application>
  <PresentationFormat>Widescreen</PresentationFormat>
  <Paragraphs>156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Content</vt:lpstr>
      <vt:lpstr>PowerPoint Presentation</vt:lpstr>
      <vt:lpstr>Purpose of This Guideline</vt:lpstr>
      <vt:lpstr>Terminology</vt:lpstr>
      <vt:lpstr>Key Points</vt:lpstr>
      <vt:lpstr>New York State Law</vt:lpstr>
      <vt:lpstr>New York State HIV Testing Requirements</vt:lpstr>
      <vt:lpstr>Recommendations: Presentation</vt:lpstr>
      <vt:lpstr>Recommendations: When Acute HIV Infection is Suspected</vt:lpstr>
      <vt:lpstr>Recommendations: Diagnosis</vt:lpstr>
      <vt:lpstr>Recommendations: ART Initiation &amp;  Partner Notification</vt:lpstr>
      <vt:lpstr>HIV Test Window of  Detection</vt:lpstr>
      <vt:lpstr>Acute Retroviral Syndrome</vt:lpstr>
      <vt:lpstr>Key Points: Diagnosis</vt:lpstr>
      <vt:lpstr>Diagnostic Testing for Acute HIV Infection</vt:lpstr>
      <vt:lpstr>Recommendations: Managing Acute HIV</vt:lpstr>
      <vt:lpstr>Recommendations: Initiating ART</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23</cp:revision>
  <dcterms:created xsi:type="dcterms:W3CDTF">2022-05-26T16:37:43Z</dcterms:created>
  <dcterms:modified xsi:type="dcterms:W3CDTF">2023-10-19T13:30:27Z</dcterms:modified>
</cp:coreProperties>
</file>