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9" r:id="rId3"/>
    <p:sldId id="263" r:id="rId4"/>
    <p:sldId id="260" r:id="rId5"/>
    <p:sldId id="261"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57" r:id="rId19"/>
    <p:sldId id="25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785534670"/>
              </p:ext>
            </p:extLst>
          </p:nvPr>
        </p:nvGraphicFramePr>
        <p:xfrm>
          <a:off x="838200" y="1843088"/>
          <a:ext cx="10515600" cy="222504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965091158"/>
                    </a:ext>
                  </a:extLst>
                </a:gridCol>
                <a:gridCol w="2628900">
                  <a:extLst>
                    <a:ext uri="{9D8B030D-6E8A-4147-A177-3AD203B41FA5}">
                      <a16:colId xmlns:a16="http://schemas.microsoft.com/office/drawing/2014/main" val="1943214951"/>
                    </a:ext>
                  </a:extLst>
                </a:gridCol>
                <a:gridCol w="2628900">
                  <a:extLst>
                    <a:ext uri="{9D8B030D-6E8A-4147-A177-3AD203B41FA5}">
                      <a16:colId xmlns:a16="http://schemas.microsoft.com/office/drawing/2014/main" val="2036904806"/>
                    </a:ext>
                  </a:extLst>
                </a:gridCol>
                <a:gridCol w="26289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136525"/>
            <a:ext cx="9717505"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564105"/>
            <a:ext cx="10515600" cy="461285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OCTOBER 2020</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136525"/>
            <a:ext cx="97161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596189"/>
            <a:ext cx="10515600" cy="458077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OCTOBER 2020</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Substance Use Screening and </a:t>
            </a:r>
            <a:br>
              <a:rPr lang="en-US" sz="5400" dirty="0">
                <a:effectLst>
                  <a:outerShdw blurRad="38100" dist="38100" dir="2700000" algn="tl">
                    <a:srgbClr val="000000">
                      <a:alpha val="43137"/>
                    </a:srgbClr>
                  </a:outerShdw>
                </a:effectLst>
              </a:rPr>
            </a:br>
            <a:r>
              <a:rPr lang="en-US" sz="5400" dirty="0">
                <a:effectLst>
                  <a:outerShdw blurRad="38100" dist="38100" dir="2700000" algn="tl">
                    <a:srgbClr val="000000">
                      <a:alpha val="43137"/>
                    </a:srgbClr>
                  </a:outerShdw>
                </a:effectLst>
              </a:rPr>
              <a:t>Risk Assessment in Adults</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OCTOBER 2020</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1B663-D88F-4ACF-9FF6-1E62E8E25508}"/>
              </a:ext>
            </a:extLst>
          </p:cNvPr>
          <p:cNvSpPr>
            <a:spLocks noGrp="1"/>
          </p:cNvSpPr>
          <p:nvPr>
            <p:ph type="title"/>
          </p:nvPr>
        </p:nvSpPr>
        <p:spPr/>
        <p:txBody>
          <a:bodyPr/>
          <a:lstStyle/>
          <a:p>
            <a:r>
              <a:rPr lang="en-US" dirty="0"/>
              <a:t>Recommendation:</a:t>
            </a:r>
            <a:br>
              <a:rPr lang="en-US" dirty="0"/>
            </a:br>
            <a:r>
              <a:rPr lang="en-US" dirty="0"/>
              <a:t>Screening Tools</a:t>
            </a:r>
          </a:p>
        </p:txBody>
      </p:sp>
      <p:sp>
        <p:nvSpPr>
          <p:cNvPr id="3" name="Content Placeholder 2">
            <a:extLst>
              <a:ext uri="{FF2B5EF4-FFF2-40B4-BE49-F238E27FC236}">
                <a16:creationId xmlns:a16="http://schemas.microsoft.com/office/drawing/2014/main" id="{3F083514-8DC8-438C-BDFB-DF5AD52EB02B}"/>
              </a:ext>
            </a:extLst>
          </p:cNvPr>
          <p:cNvSpPr>
            <a:spLocks noGrp="1"/>
          </p:cNvSpPr>
          <p:nvPr>
            <p:ph idx="1"/>
          </p:nvPr>
        </p:nvSpPr>
        <p:spPr/>
        <p:txBody>
          <a:bodyPr/>
          <a:lstStyle/>
          <a:p>
            <a:r>
              <a:rPr lang="en-US" dirty="0"/>
              <a:t>Healthcare providers should use standardized and validated questionnaires for substance use screening (see </a:t>
            </a:r>
            <a:r>
              <a:rPr lang="en-US" i="1" dirty="0"/>
              <a:t>Recommended Validated Tools for Use in Medical Settings to Screen for Alcohol and Drug Use in Adults</a:t>
            </a:r>
            <a:r>
              <a:rPr lang="en-US" dirty="0"/>
              <a:t>). (A3)</a:t>
            </a:r>
          </a:p>
          <a:p>
            <a:endParaRPr lang="en-US" dirty="0"/>
          </a:p>
          <a:p>
            <a:pPr marL="0" indent="0">
              <a:buNone/>
            </a:pPr>
            <a:r>
              <a:rPr lang="en-US" b="1" dirty="0"/>
              <a:t>Key Point: </a:t>
            </a:r>
            <a:r>
              <a:rPr lang="en-US" dirty="0"/>
              <a:t>Whenever possible, it is best to have patients self-administer the screening and assessment questionnaires rather than having the clinician or staff ask the questions. In general, self-administered screening facilitates more accurate reporting of stigmatized behavior, such as substance use.</a:t>
            </a:r>
          </a:p>
        </p:txBody>
      </p:sp>
      <p:sp>
        <p:nvSpPr>
          <p:cNvPr id="4" name="Footer Placeholder 3">
            <a:extLst>
              <a:ext uri="{FF2B5EF4-FFF2-40B4-BE49-F238E27FC236}">
                <a16:creationId xmlns:a16="http://schemas.microsoft.com/office/drawing/2014/main" id="{8E8589D2-3006-44F0-8623-0E5C491B365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57488D9-9F92-49AD-9B7D-C8F776A539A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703AEE9-30A9-4EB7-9F05-2E7690C2F3DB}"/>
              </a:ext>
            </a:extLst>
          </p:cNvPr>
          <p:cNvSpPr>
            <a:spLocks noGrp="1"/>
          </p:cNvSpPr>
          <p:nvPr>
            <p:ph type="dt" sz="half" idx="2"/>
          </p:nvPr>
        </p:nvSpPr>
        <p:spPr/>
        <p:txBody>
          <a:bodyPr/>
          <a:lstStyle/>
          <a:p>
            <a:r>
              <a:rPr lang="en-US"/>
              <a:t>OCTOBER 2020</a:t>
            </a:r>
            <a:endParaRPr lang="en-US" dirty="0"/>
          </a:p>
        </p:txBody>
      </p:sp>
    </p:spTree>
    <p:extLst>
      <p:ext uri="{BB962C8B-B14F-4D97-AF65-F5344CB8AC3E}">
        <p14:creationId xmlns:p14="http://schemas.microsoft.com/office/powerpoint/2010/main" val="1820658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1046A-6012-45CB-9E33-22D401228EE6}"/>
              </a:ext>
            </a:extLst>
          </p:cNvPr>
          <p:cNvSpPr>
            <a:spLocks noGrp="1"/>
          </p:cNvSpPr>
          <p:nvPr>
            <p:ph type="title"/>
          </p:nvPr>
        </p:nvSpPr>
        <p:spPr/>
        <p:txBody>
          <a:bodyPr>
            <a:normAutofit fontScale="90000"/>
          </a:bodyPr>
          <a:lstStyle/>
          <a:p>
            <a:r>
              <a:rPr lang="en-US" dirty="0"/>
              <a:t>Recommended Validated Tools for Use in Medical Settings to Screen for Alcohol and Drug Use in Adults</a:t>
            </a:r>
          </a:p>
        </p:txBody>
      </p:sp>
      <p:graphicFrame>
        <p:nvGraphicFramePr>
          <p:cNvPr id="7" name="Content Placeholder 6">
            <a:extLst>
              <a:ext uri="{FF2B5EF4-FFF2-40B4-BE49-F238E27FC236}">
                <a16:creationId xmlns:a16="http://schemas.microsoft.com/office/drawing/2014/main" id="{C4EDC72F-81E7-4A65-A602-9DFD4BCC223F}"/>
              </a:ext>
            </a:extLst>
          </p:cNvPr>
          <p:cNvGraphicFramePr>
            <a:graphicFrameLocks noGrp="1"/>
          </p:cNvGraphicFramePr>
          <p:nvPr>
            <p:ph idx="1"/>
            <p:extLst>
              <p:ext uri="{D42A27DB-BD31-4B8C-83A1-F6EECF244321}">
                <p14:modId xmlns:p14="http://schemas.microsoft.com/office/powerpoint/2010/main" val="1881137766"/>
              </p:ext>
            </p:extLst>
          </p:nvPr>
        </p:nvGraphicFramePr>
        <p:xfrm>
          <a:off x="838200" y="1563688"/>
          <a:ext cx="10515600" cy="481584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4025417732"/>
                    </a:ext>
                  </a:extLst>
                </a:gridCol>
                <a:gridCol w="3505200">
                  <a:extLst>
                    <a:ext uri="{9D8B030D-6E8A-4147-A177-3AD203B41FA5}">
                      <a16:colId xmlns:a16="http://schemas.microsoft.com/office/drawing/2014/main" val="2353650015"/>
                    </a:ext>
                  </a:extLst>
                </a:gridCol>
                <a:gridCol w="3505200">
                  <a:extLst>
                    <a:ext uri="{9D8B030D-6E8A-4147-A177-3AD203B41FA5}">
                      <a16:colId xmlns:a16="http://schemas.microsoft.com/office/drawing/2014/main" val="781483781"/>
                    </a:ext>
                  </a:extLst>
                </a:gridCol>
              </a:tblGrid>
              <a:tr h="370840">
                <a:tc>
                  <a:txBody>
                    <a:bodyPr/>
                    <a:lstStyle/>
                    <a:p>
                      <a:r>
                        <a:rPr lang="en-US" b="1" dirty="0">
                          <a:solidFill>
                            <a:schemeClr val="bg1"/>
                          </a:solidFill>
                        </a:rPr>
                        <a:t>Tool</a:t>
                      </a:r>
                    </a:p>
                  </a:txBody>
                  <a:tcPr anchor="b">
                    <a:solidFill>
                      <a:srgbClr val="523178"/>
                    </a:solidFill>
                  </a:tcPr>
                </a:tc>
                <a:tc>
                  <a:txBody>
                    <a:bodyPr/>
                    <a:lstStyle/>
                    <a:p>
                      <a:r>
                        <a:rPr lang="en-US" b="1" dirty="0">
                          <a:solidFill>
                            <a:schemeClr val="bg1"/>
                          </a:solidFill>
                        </a:rPr>
                        <a:t>Substance(s) Included</a:t>
                      </a:r>
                    </a:p>
                  </a:txBody>
                  <a:tcPr anchor="b">
                    <a:solidFill>
                      <a:srgbClr val="523178"/>
                    </a:solidFill>
                  </a:tcPr>
                </a:tc>
                <a:tc>
                  <a:txBody>
                    <a:bodyPr/>
                    <a:lstStyle/>
                    <a:p>
                      <a:r>
                        <a:rPr lang="en-US" b="1" dirty="0">
                          <a:solidFill>
                            <a:schemeClr val="bg1"/>
                          </a:solidFill>
                        </a:rPr>
                        <a:t>No. of Items, Approximate Time Required to Complete, and Format</a:t>
                      </a:r>
                    </a:p>
                  </a:txBody>
                  <a:tcPr>
                    <a:solidFill>
                      <a:srgbClr val="523178"/>
                    </a:solidFill>
                  </a:tcPr>
                </a:tc>
                <a:extLst>
                  <a:ext uri="{0D108BD9-81ED-4DB2-BD59-A6C34878D82A}">
                    <a16:rowId xmlns:a16="http://schemas.microsoft.com/office/drawing/2014/main" val="433983804"/>
                  </a:ext>
                </a:extLst>
              </a:tr>
              <a:tr h="370840">
                <a:tc>
                  <a:txBody>
                    <a:bodyPr/>
                    <a:lstStyle/>
                    <a:p>
                      <a:pPr marL="0" indent="0">
                        <a:buFont typeface="Arial" panose="020B0604020202020204" pitchFamily="34" charset="0"/>
                        <a:buNone/>
                      </a:pPr>
                      <a:r>
                        <a:rPr lang="en-US" sz="1400" dirty="0"/>
                        <a:t>AUDIT-C (Alcohol Use Disorders Identification Test–Concise)</a:t>
                      </a:r>
                    </a:p>
                    <a:p>
                      <a:pPr marL="137160" indent="-137160">
                        <a:buFont typeface="Arial" panose="020B0604020202020204" pitchFamily="34" charset="0"/>
                        <a:buChar char="•"/>
                      </a:pPr>
                      <a:r>
                        <a:rPr lang="en-US" sz="1400" dirty="0"/>
                        <a:t>Available in languages other than English</a:t>
                      </a:r>
                    </a:p>
                  </a:txBody>
                  <a:tcPr/>
                </a:tc>
                <a:tc>
                  <a:txBody>
                    <a:bodyPr/>
                    <a:lstStyle/>
                    <a:p>
                      <a:pPr marL="0" indent="0">
                        <a:buFont typeface="Arial" panose="020B0604020202020204" pitchFamily="34" charset="0"/>
                        <a:buNone/>
                      </a:pPr>
                      <a:r>
                        <a:rPr lang="en-US" sz="1400" dirty="0"/>
                        <a:t>Alcohol</a:t>
                      </a:r>
                    </a:p>
                  </a:txBody>
                  <a:tcPr/>
                </a:tc>
                <a:tc>
                  <a:txBody>
                    <a:bodyPr/>
                    <a:lstStyle/>
                    <a:p>
                      <a:pPr marL="137160" indent="-137160">
                        <a:buFont typeface="Arial" panose="020B0604020202020204" pitchFamily="34" charset="0"/>
                        <a:buChar char="•"/>
                      </a:pPr>
                      <a:r>
                        <a:rPr lang="en-US" sz="1400" dirty="0"/>
                        <a:t>3 items; 1 to 2 minutes</a:t>
                      </a:r>
                    </a:p>
                    <a:p>
                      <a:pPr marL="137160" indent="-137160">
                        <a:buFont typeface="Arial" panose="020B0604020202020204" pitchFamily="34" charset="0"/>
                        <a:buChar char="•"/>
                      </a:pPr>
                      <a:r>
                        <a:rPr lang="en-US" sz="1400" dirty="0"/>
                        <a:t>Interviewer- or self-administered via electronic app or on paper</a:t>
                      </a:r>
                    </a:p>
                  </a:txBody>
                  <a:tcPr/>
                </a:tc>
                <a:extLst>
                  <a:ext uri="{0D108BD9-81ED-4DB2-BD59-A6C34878D82A}">
                    <a16:rowId xmlns:a16="http://schemas.microsoft.com/office/drawing/2014/main" val="1706228694"/>
                  </a:ext>
                </a:extLst>
              </a:tr>
              <a:tr h="370840">
                <a:tc>
                  <a:txBody>
                    <a:bodyPr/>
                    <a:lstStyle/>
                    <a:p>
                      <a:pPr marL="0" indent="0">
                        <a:buFont typeface="Arial" panose="020B0604020202020204" pitchFamily="34" charset="0"/>
                        <a:buNone/>
                      </a:pPr>
                      <a:r>
                        <a:rPr lang="en-US" sz="1400" dirty="0"/>
                        <a:t>SISQ-</a:t>
                      </a:r>
                      <a:r>
                        <a:rPr lang="en-US" sz="1400" dirty="0" err="1"/>
                        <a:t>Alc</a:t>
                      </a:r>
                      <a:r>
                        <a:rPr lang="en-US" sz="1400" dirty="0"/>
                        <a:t> (Single-Item Screening Questions for Alcohol)</a:t>
                      </a:r>
                    </a:p>
                  </a:txBody>
                  <a:tcPr/>
                </a:tc>
                <a:tc>
                  <a:txBody>
                    <a:bodyPr/>
                    <a:lstStyle/>
                    <a:p>
                      <a:pPr marL="0" indent="0">
                        <a:buFont typeface="Arial" panose="020B0604020202020204" pitchFamily="34" charset="0"/>
                        <a:buNone/>
                      </a:pPr>
                      <a:r>
                        <a:rPr lang="en-US" sz="1400" dirty="0"/>
                        <a:t>Alcohol</a:t>
                      </a:r>
                    </a:p>
                  </a:txBody>
                  <a:tcPr/>
                </a:tc>
                <a:tc>
                  <a:txBody>
                    <a:bodyPr/>
                    <a:lstStyle/>
                    <a:p>
                      <a:pPr marL="137160" indent="-137160">
                        <a:buFont typeface="Arial" panose="020B0604020202020204" pitchFamily="34" charset="0"/>
                        <a:buChar char="•"/>
                      </a:pPr>
                      <a:r>
                        <a:rPr lang="en-US" sz="1400" dirty="0"/>
                        <a:t>1 item; 1 minute</a:t>
                      </a:r>
                    </a:p>
                    <a:p>
                      <a:pPr marL="137160" indent="-137160">
                        <a:buFont typeface="Arial" panose="020B0604020202020204" pitchFamily="34" charset="0"/>
                        <a:buChar char="•"/>
                      </a:pPr>
                      <a:r>
                        <a:rPr lang="en-US" sz="1400" dirty="0"/>
                        <a:t>Interviewer- or self-administered via electronic app or on paper</a:t>
                      </a:r>
                    </a:p>
                  </a:txBody>
                  <a:tcPr/>
                </a:tc>
                <a:extLst>
                  <a:ext uri="{0D108BD9-81ED-4DB2-BD59-A6C34878D82A}">
                    <a16:rowId xmlns:a16="http://schemas.microsoft.com/office/drawing/2014/main" val="258646363"/>
                  </a:ext>
                </a:extLst>
              </a:tr>
              <a:tr h="370840">
                <a:tc>
                  <a:txBody>
                    <a:bodyPr/>
                    <a:lstStyle/>
                    <a:p>
                      <a:pPr marL="0" indent="0">
                        <a:buFont typeface="Arial" panose="020B0604020202020204" pitchFamily="34" charset="0"/>
                        <a:buNone/>
                      </a:pPr>
                      <a:r>
                        <a:rPr lang="en-US" sz="1400" dirty="0"/>
                        <a:t>SISQ-Drug (Single-Item Screening Questions for Drug Use)</a:t>
                      </a:r>
                    </a:p>
                  </a:txBody>
                  <a:tcPr/>
                </a:tc>
                <a:tc>
                  <a:txBody>
                    <a:bodyPr/>
                    <a:lstStyle/>
                    <a:p>
                      <a:pPr marL="0" indent="0">
                        <a:buFont typeface="Arial" panose="020B0604020202020204" pitchFamily="34" charset="0"/>
                        <a:buNone/>
                      </a:pPr>
                      <a:r>
                        <a:rPr lang="en-US" sz="1400" dirty="0"/>
                        <a:t>Prescription drugs, other drugs</a:t>
                      </a:r>
                    </a:p>
                  </a:txBody>
                  <a:tcPr/>
                </a:tc>
                <a:tc>
                  <a:txBody>
                    <a:bodyPr/>
                    <a:lstStyle/>
                    <a:p>
                      <a:pPr marL="137160" indent="-137160">
                        <a:buFont typeface="Arial" panose="020B0604020202020204" pitchFamily="34" charset="0"/>
                        <a:buChar char="•"/>
                      </a:pPr>
                      <a:r>
                        <a:rPr lang="en-US" sz="1400" dirty="0"/>
                        <a:t>1 item; 1 minute</a:t>
                      </a:r>
                    </a:p>
                    <a:p>
                      <a:pPr marL="137160" indent="-137160">
                        <a:buFont typeface="Arial" panose="020B0604020202020204" pitchFamily="34" charset="0"/>
                        <a:buChar char="•"/>
                      </a:pPr>
                      <a:r>
                        <a:rPr lang="en-US" sz="1400" dirty="0"/>
                        <a:t>Interviewer- or self-administered via electronic app or on paper</a:t>
                      </a:r>
                    </a:p>
                  </a:txBody>
                  <a:tcPr/>
                </a:tc>
                <a:extLst>
                  <a:ext uri="{0D108BD9-81ED-4DB2-BD59-A6C34878D82A}">
                    <a16:rowId xmlns:a16="http://schemas.microsoft.com/office/drawing/2014/main" val="2693107862"/>
                  </a:ext>
                </a:extLst>
              </a:tr>
              <a:tr h="370840">
                <a:tc>
                  <a:txBody>
                    <a:bodyPr/>
                    <a:lstStyle/>
                    <a:p>
                      <a:pPr marL="0" indent="0">
                        <a:buFont typeface="Arial" panose="020B0604020202020204" pitchFamily="34" charset="0"/>
                        <a:buNone/>
                      </a:pPr>
                      <a:r>
                        <a:rPr lang="en-US" sz="1400" dirty="0" err="1"/>
                        <a:t>SoDU</a:t>
                      </a:r>
                      <a:r>
                        <a:rPr lang="en-US" sz="1400" dirty="0"/>
                        <a:t> (Screen of Drug Use)</a:t>
                      </a:r>
                    </a:p>
                  </a:txBody>
                  <a:tcPr/>
                </a:tc>
                <a:tc>
                  <a:txBody>
                    <a:bodyPr/>
                    <a:lstStyle/>
                    <a:p>
                      <a:pPr marL="0" indent="0">
                        <a:buFont typeface="Arial" panose="020B0604020202020204" pitchFamily="34" charset="0"/>
                        <a:buNone/>
                      </a:pPr>
                      <a:r>
                        <a:rPr lang="en-US" sz="1400" dirty="0"/>
                        <a:t>Prescription drugs, other drugs</a:t>
                      </a:r>
                    </a:p>
                  </a:txBody>
                  <a:tcPr/>
                </a:tc>
                <a:tc>
                  <a:txBody>
                    <a:bodyPr/>
                    <a:lstStyle/>
                    <a:p>
                      <a:pPr marL="137160" indent="-137160">
                        <a:buFont typeface="Arial" panose="020B0604020202020204" pitchFamily="34" charset="0"/>
                        <a:buChar char="•"/>
                      </a:pPr>
                      <a:r>
                        <a:rPr lang="en-US" sz="1400" dirty="0"/>
                        <a:t>2 items; 1 minute</a:t>
                      </a:r>
                    </a:p>
                    <a:p>
                      <a:pPr marL="137160" indent="-137160">
                        <a:buFont typeface="Arial" panose="020B0604020202020204" pitchFamily="34" charset="0"/>
                        <a:buChar char="•"/>
                      </a:pPr>
                      <a:r>
                        <a:rPr lang="en-US" sz="1400" dirty="0"/>
                        <a:t>Interviewer</a:t>
                      </a:r>
                    </a:p>
                  </a:txBody>
                  <a:tcPr/>
                </a:tc>
                <a:extLst>
                  <a:ext uri="{0D108BD9-81ED-4DB2-BD59-A6C34878D82A}">
                    <a16:rowId xmlns:a16="http://schemas.microsoft.com/office/drawing/2014/main" val="3785237056"/>
                  </a:ext>
                </a:extLst>
              </a:tr>
              <a:tr h="370840">
                <a:tc>
                  <a:txBody>
                    <a:bodyPr/>
                    <a:lstStyle/>
                    <a:p>
                      <a:pPr marL="0" indent="0">
                        <a:buFont typeface="Arial" panose="020B0604020202020204" pitchFamily="34" charset="0"/>
                        <a:buNone/>
                      </a:pPr>
                      <a:r>
                        <a:rPr lang="en-US" sz="1400" dirty="0"/>
                        <a:t>SUBS (Substance Use Brief Screen)</a:t>
                      </a:r>
                    </a:p>
                  </a:txBody>
                  <a:tcPr/>
                </a:tc>
                <a:tc>
                  <a:txBody>
                    <a:bodyPr/>
                    <a:lstStyle/>
                    <a:p>
                      <a:pPr marL="0" indent="0">
                        <a:buFont typeface="Arial" panose="020B0604020202020204" pitchFamily="34" charset="0"/>
                        <a:buNone/>
                      </a:pPr>
                      <a:r>
                        <a:rPr lang="en-US" sz="1400" dirty="0"/>
                        <a:t>Tobacco, alcohol, prescription drugs, other drugs</a:t>
                      </a:r>
                    </a:p>
                  </a:txBody>
                  <a:tcPr/>
                </a:tc>
                <a:tc>
                  <a:txBody>
                    <a:bodyPr/>
                    <a:lstStyle/>
                    <a:p>
                      <a:pPr marL="137160" indent="-137160">
                        <a:buFont typeface="Arial" panose="020B0604020202020204" pitchFamily="34" charset="0"/>
                        <a:buChar char="•"/>
                      </a:pPr>
                      <a:r>
                        <a:rPr lang="en-US" sz="1400" dirty="0"/>
                        <a:t>4 items; 2 minutes</a:t>
                      </a:r>
                    </a:p>
                    <a:p>
                      <a:pPr marL="137160" indent="-137160">
                        <a:buFont typeface="Arial" panose="020B0604020202020204" pitchFamily="34" charset="0"/>
                        <a:buChar char="•"/>
                      </a:pPr>
                      <a:r>
                        <a:rPr lang="en-US" sz="1400" dirty="0"/>
                        <a:t>Interviewer- or self-administered via electronic app or on paper</a:t>
                      </a:r>
                    </a:p>
                  </a:txBody>
                  <a:tcPr/>
                </a:tc>
                <a:extLst>
                  <a:ext uri="{0D108BD9-81ED-4DB2-BD59-A6C34878D82A}">
                    <a16:rowId xmlns:a16="http://schemas.microsoft.com/office/drawing/2014/main" val="2214319110"/>
                  </a:ext>
                </a:extLst>
              </a:tr>
              <a:tr h="370840">
                <a:tc>
                  <a:txBody>
                    <a:bodyPr/>
                    <a:lstStyle/>
                    <a:p>
                      <a:pPr marL="0" indent="0">
                        <a:buFont typeface="Arial" panose="020B0604020202020204" pitchFamily="34" charset="0"/>
                        <a:buNone/>
                      </a:pPr>
                      <a:r>
                        <a:rPr lang="en-US" sz="1400" dirty="0"/>
                        <a:t>TAPS-1 (Tobacco, Alcohol, Prescription Medication, and Other Substance Use)</a:t>
                      </a:r>
                    </a:p>
                  </a:txBody>
                  <a:tcPr/>
                </a:tc>
                <a:tc>
                  <a:txBody>
                    <a:bodyPr/>
                    <a:lstStyle/>
                    <a:p>
                      <a:pPr marL="0" indent="0">
                        <a:buFont typeface="Arial" panose="020B0604020202020204" pitchFamily="34" charset="0"/>
                        <a:buNone/>
                      </a:pPr>
                      <a:r>
                        <a:rPr lang="en-US" sz="1400" dirty="0"/>
                        <a:t>Tobacco, alcohol, prescription drugs, other drugs</a:t>
                      </a:r>
                    </a:p>
                  </a:txBody>
                  <a:tcPr/>
                </a:tc>
                <a:tc>
                  <a:txBody>
                    <a:bodyPr/>
                    <a:lstStyle/>
                    <a:p>
                      <a:pPr marL="137160" indent="-137160">
                        <a:buFont typeface="Arial" panose="020B0604020202020204" pitchFamily="34" charset="0"/>
                        <a:buChar char="•"/>
                      </a:pPr>
                      <a:r>
                        <a:rPr lang="en-US" sz="1400" dirty="0"/>
                        <a:t>4 items; 2 minutes</a:t>
                      </a:r>
                    </a:p>
                    <a:p>
                      <a:pPr marL="137160" indent="-137160">
                        <a:buFont typeface="Arial" panose="020B0604020202020204" pitchFamily="34" charset="0"/>
                        <a:buChar char="•"/>
                      </a:pPr>
                      <a:r>
                        <a:rPr lang="en-US" sz="1400" dirty="0"/>
                        <a:t>Interviewer- or self-administered via electronic app</a:t>
                      </a:r>
                    </a:p>
                  </a:txBody>
                  <a:tcPr/>
                </a:tc>
                <a:extLst>
                  <a:ext uri="{0D108BD9-81ED-4DB2-BD59-A6C34878D82A}">
                    <a16:rowId xmlns:a16="http://schemas.microsoft.com/office/drawing/2014/main" val="3063260698"/>
                  </a:ext>
                </a:extLst>
              </a:tr>
            </a:tbl>
          </a:graphicData>
        </a:graphic>
      </p:graphicFrame>
      <p:sp>
        <p:nvSpPr>
          <p:cNvPr id="4" name="Footer Placeholder 3">
            <a:extLst>
              <a:ext uri="{FF2B5EF4-FFF2-40B4-BE49-F238E27FC236}">
                <a16:creationId xmlns:a16="http://schemas.microsoft.com/office/drawing/2014/main" id="{109A909B-A043-4F44-A691-F86DF8BECD0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949761F-F6BA-4E23-A759-9EDA041066E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4DAF268-AE34-4D4D-9F96-7679C2423D1C}"/>
              </a:ext>
            </a:extLst>
          </p:cNvPr>
          <p:cNvSpPr>
            <a:spLocks noGrp="1"/>
          </p:cNvSpPr>
          <p:nvPr>
            <p:ph type="dt" sz="half" idx="2"/>
          </p:nvPr>
        </p:nvSpPr>
        <p:spPr/>
        <p:txBody>
          <a:bodyPr/>
          <a:lstStyle/>
          <a:p>
            <a:r>
              <a:rPr lang="en-US"/>
              <a:t>OCTOBER 2020</a:t>
            </a:r>
            <a:endParaRPr lang="en-US" dirty="0"/>
          </a:p>
        </p:txBody>
      </p:sp>
    </p:spTree>
    <p:extLst>
      <p:ext uri="{BB962C8B-B14F-4D97-AF65-F5344CB8AC3E}">
        <p14:creationId xmlns:p14="http://schemas.microsoft.com/office/powerpoint/2010/main" val="4277683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52F40-D5FA-4965-B4AF-152AEDC57FD6}"/>
              </a:ext>
            </a:extLst>
          </p:cNvPr>
          <p:cNvSpPr>
            <a:spLocks noGrp="1"/>
          </p:cNvSpPr>
          <p:nvPr>
            <p:ph type="title"/>
          </p:nvPr>
        </p:nvSpPr>
        <p:spPr/>
        <p:txBody>
          <a:bodyPr/>
          <a:lstStyle/>
          <a:p>
            <a:r>
              <a:rPr lang="en-US" dirty="0"/>
              <a:t>Recommendations:</a:t>
            </a:r>
            <a:br>
              <a:rPr lang="en-US" dirty="0"/>
            </a:br>
            <a:r>
              <a:rPr lang="en-US" dirty="0"/>
              <a:t>Risk Assessment</a:t>
            </a:r>
          </a:p>
        </p:txBody>
      </p:sp>
      <p:sp>
        <p:nvSpPr>
          <p:cNvPr id="3" name="Content Placeholder 2">
            <a:extLst>
              <a:ext uri="{FF2B5EF4-FFF2-40B4-BE49-F238E27FC236}">
                <a16:creationId xmlns:a16="http://schemas.microsoft.com/office/drawing/2014/main" id="{27231F92-4F30-4A5D-9CC3-CD6CABE17E8E}"/>
              </a:ext>
            </a:extLst>
          </p:cNvPr>
          <p:cNvSpPr>
            <a:spLocks noGrp="1"/>
          </p:cNvSpPr>
          <p:nvPr>
            <p:ph idx="1"/>
          </p:nvPr>
        </p:nvSpPr>
        <p:spPr/>
        <p:txBody>
          <a:bodyPr/>
          <a:lstStyle/>
          <a:p>
            <a:r>
              <a:rPr lang="en-US" dirty="0"/>
              <a:t>Clinicians should assess the level of substance use risk in individuals who have a positive substance use screening result or a history of SUD or overdose. (A3)</a:t>
            </a:r>
          </a:p>
          <a:p>
            <a:r>
              <a:rPr lang="en-US" dirty="0"/>
              <a:t>Clinicians should use standardized and validated tools to assess the level of risk associated with substance use (see </a:t>
            </a:r>
            <a:r>
              <a:rPr lang="en-US" i="1" dirty="0"/>
              <a:t>Brief, Validated Risk Assessment Tools for Use in Medical Settings With Adults</a:t>
            </a:r>
            <a:r>
              <a:rPr lang="en-US" dirty="0"/>
              <a:t>). (A3)</a:t>
            </a:r>
          </a:p>
        </p:txBody>
      </p:sp>
      <p:sp>
        <p:nvSpPr>
          <p:cNvPr id="4" name="Footer Placeholder 3">
            <a:extLst>
              <a:ext uri="{FF2B5EF4-FFF2-40B4-BE49-F238E27FC236}">
                <a16:creationId xmlns:a16="http://schemas.microsoft.com/office/drawing/2014/main" id="{535C5D2E-BC3A-4172-A75D-72512F8DBB7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2756802-5897-4234-A759-29A67EE4207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32B3522-05D5-4F49-A19E-D938D6E3F347}"/>
              </a:ext>
            </a:extLst>
          </p:cNvPr>
          <p:cNvSpPr>
            <a:spLocks noGrp="1"/>
          </p:cNvSpPr>
          <p:nvPr>
            <p:ph type="dt" sz="half" idx="2"/>
          </p:nvPr>
        </p:nvSpPr>
        <p:spPr/>
        <p:txBody>
          <a:bodyPr/>
          <a:lstStyle/>
          <a:p>
            <a:r>
              <a:rPr lang="en-US"/>
              <a:t>OCTOBER 2020</a:t>
            </a:r>
            <a:endParaRPr lang="en-US" dirty="0"/>
          </a:p>
        </p:txBody>
      </p:sp>
    </p:spTree>
    <p:extLst>
      <p:ext uri="{BB962C8B-B14F-4D97-AF65-F5344CB8AC3E}">
        <p14:creationId xmlns:p14="http://schemas.microsoft.com/office/powerpoint/2010/main" val="1688959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219E5-622A-47A6-933E-4F328E952F18}"/>
              </a:ext>
            </a:extLst>
          </p:cNvPr>
          <p:cNvSpPr>
            <a:spLocks noGrp="1"/>
          </p:cNvSpPr>
          <p:nvPr>
            <p:ph type="title"/>
          </p:nvPr>
        </p:nvSpPr>
        <p:spPr/>
        <p:txBody>
          <a:bodyPr/>
          <a:lstStyle/>
          <a:p>
            <a:r>
              <a:rPr lang="en-US" dirty="0"/>
              <a:t>Brief, Validated Risk Assessment Tools for Use in Medical Settings With Adult ≥18 Years Old</a:t>
            </a:r>
          </a:p>
        </p:txBody>
      </p:sp>
      <p:graphicFrame>
        <p:nvGraphicFramePr>
          <p:cNvPr id="7" name="Content Placeholder 6">
            <a:extLst>
              <a:ext uri="{FF2B5EF4-FFF2-40B4-BE49-F238E27FC236}">
                <a16:creationId xmlns:a16="http://schemas.microsoft.com/office/drawing/2014/main" id="{7B0943E0-9094-4FCB-A453-AF5CD1B26DDA}"/>
              </a:ext>
            </a:extLst>
          </p:cNvPr>
          <p:cNvGraphicFramePr>
            <a:graphicFrameLocks noGrp="1"/>
          </p:cNvGraphicFramePr>
          <p:nvPr>
            <p:ph idx="1"/>
            <p:extLst>
              <p:ext uri="{D42A27DB-BD31-4B8C-83A1-F6EECF244321}">
                <p14:modId xmlns:p14="http://schemas.microsoft.com/office/powerpoint/2010/main" val="732155032"/>
              </p:ext>
            </p:extLst>
          </p:nvPr>
        </p:nvGraphicFramePr>
        <p:xfrm>
          <a:off x="838200" y="1563688"/>
          <a:ext cx="10515600" cy="475488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3481425296"/>
                    </a:ext>
                  </a:extLst>
                </a:gridCol>
                <a:gridCol w="3505200">
                  <a:extLst>
                    <a:ext uri="{9D8B030D-6E8A-4147-A177-3AD203B41FA5}">
                      <a16:colId xmlns:a16="http://schemas.microsoft.com/office/drawing/2014/main" val="4110746594"/>
                    </a:ext>
                  </a:extLst>
                </a:gridCol>
                <a:gridCol w="3505200">
                  <a:extLst>
                    <a:ext uri="{9D8B030D-6E8A-4147-A177-3AD203B41FA5}">
                      <a16:colId xmlns:a16="http://schemas.microsoft.com/office/drawing/2014/main" val="1787927950"/>
                    </a:ext>
                  </a:extLst>
                </a:gridCol>
              </a:tblGrid>
              <a:tr h="370840">
                <a:tc>
                  <a:txBody>
                    <a:bodyPr/>
                    <a:lstStyle/>
                    <a:p>
                      <a:r>
                        <a:rPr lang="en-US" b="1" dirty="0">
                          <a:solidFill>
                            <a:schemeClr val="bg1"/>
                          </a:solidFill>
                        </a:rPr>
                        <a:t>Tool</a:t>
                      </a:r>
                    </a:p>
                  </a:txBody>
                  <a:tcPr anchor="b">
                    <a:solidFill>
                      <a:srgbClr val="523178"/>
                    </a:solidFill>
                  </a:tcPr>
                </a:tc>
                <a:tc>
                  <a:txBody>
                    <a:bodyPr/>
                    <a:lstStyle/>
                    <a:p>
                      <a:r>
                        <a:rPr lang="en-US" b="1" dirty="0">
                          <a:solidFill>
                            <a:schemeClr val="bg1"/>
                          </a:solidFill>
                        </a:rPr>
                        <a:t>Substance(s) Included</a:t>
                      </a:r>
                    </a:p>
                  </a:txBody>
                  <a:tcPr anchor="b">
                    <a:solidFill>
                      <a:srgbClr val="523178"/>
                    </a:solidFill>
                  </a:tcPr>
                </a:tc>
                <a:tc>
                  <a:txBody>
                    <a:bodyPr/>
                    <a:lstStyle/>
                    <a:p>
                      <a:r>
                        <a:rPr lang="en-US" b="1" dirty="0">
                          <a:solidFill>
                            <a:schemeClr val="bg1"/>
                          </a:solidFill>
                        </a:rPr>
                        <a:t>No. of Items, Approximate Time to Required to Complete, and Format</a:t>
                      </a:r>
                    </a:p>
                  </a:txBody>
                  <a:tcPr>
                    <a:solidFill>
                      <a:srgbClr val="523178"/>
                    </a:solidFill>
                  </a:tcPr>
                </a:tc>
                <a:extLst>
                  <a:ext uri="{0D108BD9-81ED-4DB2-BD59-A6C34878D82A}">
                    <a16:rowId xmlns:a16="http://schemas.microsoft.com/office/drawing/2014/main" val="3972315049"/>
                  </a:ext>
                </a:extLst>
              </a:tr>
              <a:tr h="370840">
                <a:tc>
                  <a:txBody>
                    <a:bodyPr/>
                    <a:lstStyle/>
                    <a:p>
                      <a:pPr marL="0" indent="0">
                        <a:buFont typeface="Arial" panose="020B0604020202020204" pitchFamily="34" charset="0"/>
                        <a:buNone/>
                      </a:pPr>
                      <a:r>
                        <a:rPr lang="en-US" dirty="0"/>
                        <a:t>ASSIST (Alcohol, Smoking, and Substance Involvement Screening Test)</a:t>
                      </a:r>
                    </a:p>
                    <a:p>
                      <a:pPr marL="137160" indent="-137160">
                        <a:buFont typeface="Arial" panose="020B0604020202020204" pitchFamily="34" charset="0"/>
                        <a:buChar char="•"/>
                      </a:pPr>
                      <a:r>
                        <a:rPr lang="en-US" dirty="0"/>
                        <a:t>Available in languages other than English</a:t>
                      </a:r>
                    </a:p>
                  </a:txBody>
                  <a:tcPr/>
                </a:tc>
                <a:tc>
                  <a:txBody>
                    <a:bodyPr/>
                    <a:lstStyle/>
                    <a:p>
                      <a:pPr marL="0" indent="0">
                        <a:buFont typeface="Arial" panose="020B0604020202020204" pitchFamily="34" charset="0"/>
                        <a:buNone/>
                      </a:pPr>
                      <a:r>
                        <a:rPr lang="en-US" dirty="0"/>
                        <a:t>Tobacco, alcohol, prescription drugs, other drugs; identifies specific drug classes</a:t>
                      </a:r>
                    </a:p>
                  </a:txBody>
                  <a:tcPr/>
                </a:tc>
                <a:tc>
                  <a:txBody>
                    <a:bodyPr/>
                    <a:lstStyle/>
                    <a:p>
                      <a:pPr marL="137160" indent="-137160">
                        <a:buFont typeface="Arial" panose="020B0604020202020204" pitchFamily="34" charset="0"/>
                        <a:buChar char="•"/>
                      </a:pPr>
                      <a:r>
                        <a:rPr lang="en-US" dirty="0"/>
                        <a:t>10 to 71 items; 5 to 15 minutes, depending on no. of substances used</a:t>
                      </a:r>
                    </a:p>
                    <a:p>
                      <a:pPr marL="137160" indent="-137160">
                        <a:buFont typeface="Arial" panose="020B0604020202020204" pitchFamily="34" charset="0"/>
                        <a:buChar char="•"/>
                      </a:pPr>
                      <a:r>
                        <a:rPr lang="en-US" dirty="0"/>
                        <a:t>Interviewer administered</a:t>
                      </a:r>
                    </a:p>
                  </a:txBody>
                  <a:tcPr/>
                </a:tc>
                <a:extLst>
                  <a:ext uri="{0D108BD9-81ED-4DB2-BD59-A6C34878D82A}">
                    <a16:rowId xmlns:a16="http://schemas.microsoft.com/office/drawing/2014/main" val="1124524333"/>
                  </a:ext>
                </a:extLst>
              </a:tr>
              <a:tr h="370840">
                <a:tc>
                  <a:txBody>
                    <a:bodyPr/>
                    <a:lstStyle/>
                    <a:p>
                      <a:pPr marL="0" indent="0">
                        <a:buFont typeface="Arial" panose="020B0604020202020204" pitchFamily="34" charset="0"/>
                        <a:buNone/>
                      </a:pPr>
                      <a:r>
                        <a:rPr lang="en-US" dirty="0"/>
                        <a:t>ACASI-ASSIST (Audio Computer-Assisted Self-Interview–ASSIST)</a:t>
                      </a:r>
                    </a:p>
                  </a:txBody>
                  <a:tcPr/>
                </a:tc>
                <a:tc>
                  <a:txBody>
                    <a:bodyPr/>
                    <a:lstStyle/>
                    <a:p>
                      <a:pPr marL="0" indent="0">
                        <a:buFont typeface="Arial" panose="020B0604020202020204" pitchFamily="34" charset="0"/>
                        <a:buNone/>
                      </a:pPr>
                      <a:r>
                        <a:rPr lang="en-US" dirty="0"/>
                        <a:t>Tobacco, alcohol, prescription drugs, other drugs; identifies specific drug classes</a:t>
                      </a:r>
                    </a:p>
                  </a:txBody>
                  <a:tcPr/>
                </a:tc>
                <a:tc>
                  <a:txBody>
                    <a:bodyPr/>
                    <a:lstStyle/>
                    <a:p>
                      <a:pPr marL="137160" indent="-137160">
                        <a:buFont typeface="Arial" panose="020B0604020202020204" pitchFamily="34" charset="0"/>
                        <a:buChar char="•"/>
                      </a:pPr>
                      <a:r>
                        <a:rPr lang="en-US" dirty="0"/>
                        <a:t>10 to 98 items; 5 to 15 minutes, depending on no. of substances used</a:t>
                      </a:r>
                    </a:p>
                    <a:p>
                      <a:pPr marL="137160" indent="-137160">
                        <a:buFont typeface="Arial" panose="020B0604020202020204" pitchFamily="34" charset="0"/>
                        <a:buChar char="•"/>
                      </a:pPr>
                      <a:r>
                        <a:rPr lang="en-US" dirty="0"/>
                        <a:t>Self-administered on computer/tablet</a:t>
                      </a:r>
                    </a:p>
                  </a:txBody>
                  <a:tcPr/>
                </a:tc>
                <a:extLst>
                  <a:ext uri="{0D108BD9-81ED-4DB2-BD59-A6C34878D82A}">
                    <a16:rowId xmlns:a16="http://schemas.microsoft.com/office/drawing/2014/main" val="3300390198"/>
                  </a:ext>
                </a:extLst>
              </a:tr>
              <a:tr h="370840">
                <a:tc>
                  <a:txBody>
                    <a:bodyPr/>
                    <a:lstStyle/>
                    <a:p>
                      <a:pPr marL="0" indent="0">
                        <a:buFont typeface="Arial" panose="020B0604020202020204" pitchFamily="34" charset="0"/>
                        <a:buNone/>
                      </a:pPr>
                      <a:r>
                        <a:rPr lang="en-US" dirty="0"/>
                        <a:t>AUDIT (Alcohol Use Disorders Identification Test)</a:t>
                      </a:r>
                    </a:p>
                    <a:p>
                      <a:pPr marL="137160" indent="-137160">
                        <a:buFont typeface="Arial" panose="020B0604020202020204" pitchFamily="34" charset="0"/>
                        <a:buChar char="•"/>
                      </a:pPr>
                      <a:r>
                        <a:rPr lang="en-US" dirty="0"/>
                        <a:t>Available in languages other than English</a:t>
                      </a:r>
                    </a:p>
                  </a:txBody>
                  <a:tcPr/>
                </a:tc>
                <a:tc>
                  <a:txBody>
                    <a:bodyPr/>
                    <a:lstStyle/>
                    <a:p>
                      <a:pPr marL="0" indent="0">
                        <a:buFont typeface="Arial" panose="020B0604020202020204" pitchFamily="34" charset="0"/>
                        <a:buNone/>
                      </a:pPr>
                      <a:r>
                        <a:rPr lang="en-US" dirty="0"/>
                        <a:t>Alcohol</a:t>
                      </a:r>
                    </a:p>
                  </a:txBody>
                  <a:tcPr/>
                </a:tc>
                <a:tc>
                  <a:txBody>
                    <a:bodyPr/>
                    <a:lstStyle/>
                    <a:p>
                      <a:pPr marL="137160" indent="-137160">
                        <a:buFont typeface="Arial" panose="020B0604020202020204" pitchFamily="34" charset="0"/>
                        <a:buChar char="•"/>
                      </a:pPr>
                      <a:r>
                        <a:rPr lang="en-US" dirty="0"/>
                        <a:t>10 items; 3 minutes</a:t>
                      </a:r>
                    </a:p>
                    <a:p>
                      <a:pPr marL="137160" indent="-137160">
                        <a:buFont typeface="Arial" panose="020B0604020202020204" pitchFamily="34" charset="0"/>
                        <a:buChar char="•"/>
                      </a:pPr>
                      <a:r>
                        <a:rPr lang="en-US" dirty="0"/>
                        <a:t>Interviewer- or self-administered</a:t>
                      </a:r>
                    </a:p>
                  </a:txBody>
                  <a:tcPr/>
                </a:tc>
                <a:extLst>
                  <a:ext uri="{0D108BD9-81ED-4DB2-BD59-A6C34878D82A}">
                    <a16:rowId xmlns:a16="http://schemas.microsoft.com/office/drawing/2014/main" val="1196526941"/>
                  </a:ext>
                </a:extLst>
              </a:tr>
            </a:tbl>
          </a:graphicData>
        </a:graphic>
      </p:graphicFrame>
      <p:sp>
        <p:nvSpPr>
          <p:cNvPr id="4" name="Footer Placeholder 3">
            <a:extLst>
              <a:ext uri="{FF2B5EF4-FFF2-40B4-BE49-F238E27FC236}">
                <a16:creationId xmlns:a16="http://schemas.microsoft.com/office/drawing/2014/main" id="{A910146E-C69E-4377-815F-9EB63019ECC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6486111-C2CA-41E5-AFDD-7A6ED8826FD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8F19186-CEF4-450C-A4F5-3A06AC916BFF}"/>
              </a:ext>
            </a:extLst>
          </p:cNvPr>
          <p:cNvSpPr>
            <a:spLocks noGrp="1"/>
          </p:cNvSpPr>
          <p:nvPr>
            <p:ph type="dt" sz="half" idx="2"/>
          </p:nvPr>
        </p:nvSpPr>
        <p:spPr/>
        <p:txBody>
          <a:bodyPr/>
          <a:lstStyle/>
          <a:p>
            <a:r>
              <a:rPr lang="en-US"/>
              <a:t>OCTOBER 2020</a:t>
            </a:r>
            <a:endParaRPr lang="en-US" dirty="0"/>
          </a:p>
        </p:txBody>
      </p:sp>
    </p:spTree>
    <p:extLst>
      <p:ext uri="{BB962C8B-B14F-4D97-AF65-F5344CB8AC3E}">
        <p14:creationId xmlns:p14="http://schemas.microsoft.com/office/powerpoint/2010/main" val="29454384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219E5-622A-47A6-933E-4F328E952F18}"/>
              </a:ext>
            </a:extLst>
          </p:cNvPr>
          <p:cNvSpPr>
            <a:spLocks noGrp="1"/>
          </p:cNvSpPr>
          <p:nvPr>
            <p:ph type="title"/>
          </p:nvPr>
        </p:nvSpPr>
        <p:spPr/>
        <p:txBody>
          <a:bodyPr>
            <a:normAutofit fontScale="90000"/>
          </a:bodyPr>
          <a:lstStyle/>
          <a:p>
            <a:r>
              <a:rPr lang="en-US" dirty="0"/>
              <a:t>Brief, Validated Risk Assessment Tools for Use in Medical Settings With Adult ≥18 Years Old, </a:t>
            </a:r>
            <a:r>
              <a:rPr lang="en-US" sz="2700" i="1" dirty="0"/>
              <a:t>continued</a:t>
            </a:r>
            <a:endParaRPr lang="en-US" i="1" dirty="0"/>
          </a:p>
        </p:txBody>
      </p:sp>
      <p:graphicFrame>
        <p:nvGraphicFramePr>
          <p:cNvPr id="7" name="Content Placeholder 6">
            <a:extLst>
              <a:ext uri="{FF2B5EF4-FFF2-40B4-BE49-F238E27FC236}">
                <a16:creationId xmlns:a16="http://schemas.microsoft.com/office/drawing/2014/main" id="{7B0943E0-9094-4FCB-A453-AF5CD1B26DDA}"/>
              </a:ext>
            </a:extLst>
          </p:cNvPr>
          <p:cNvGraphicFramePr>
            <a:graphicFrameLocks noGrp="1"/>
          </p:cNvGraphicFramePr>
          <p:nvPr>
            <p:ph idx="1"/>
            <p:extLst>
              <p:ext uri="{D42A27DB-BD31-4B8C-83A1-F6EECF244321}">
                <p14:modId xmlns:p14="http://schemas.microsoft.com/office/powerpoint/2010/main" val="2360406544"/>
              </p:ext>
            </p:extLst>
          </p:nvPr>
        </p:nvGraphicFramePr>
        <p:xfrm>
          <a:off x="838200" y="1563688"/>
          <a:ext cx="10515600" cy="448056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3481425296"/>
                    </a:ext>
                  </a:extLst>
                </a:gridCol>
                <a:gridCol w="3505200">
                  <a:extLst>
                    <a:ext uri="{9D8B030D-6E8A-4147-A177-3AD203B41FA5}">
                      <a16:colId xmlns:a16="http://schemas.microsoft.com/office/drawing/2014/main" val="4110746594"/>
                    </a:ext>
                  </a:extLst>
                </a:gridCol>
                <a:gridCol w="3505200">
                  <a:extLst>
                    <a:ext uri="{9D8B030D-6E8A-4147-A177-3AD203B41FA5}">
                      <a16:colId xmlns:a16="http://schemas.microsoft.com/office/drawing/2014/main" val="1787927950"/>
                    </a:ext>
                  </a:extLst>
                </a:gridCol>
              </a:tblGrid>
              <a:tr h="370840">
                <a:tc>
                  <a:txBody>
                    <a:bodyPr/>
                    <a:lstStyle/>
                    <a:p>
                      <a:r>
                        <a:rPr lang="en-US" b="1" dirty="0">
                          <a:solidFill>
                            <a:schemeClr val="bg1"/>
                          </a:solidFill>
                        </a:rPr>
                        <a:t>Tool</a:t>
                      </a:r>
                    </a:p>
                  </a:txBody>
                  <a:tcPr anchor="b">
                    <a:solidFill>
                      <a:srgbClr val="523178"/>
                    </a:solidFill>
                  </a:tcPr>
                </a:tc>
                <a:tc>
                  <a:txBody>
                    <a:bodyPr/>
                    <a:lstStyle/>
                    <a:p>
                      <a:r>
                        <a:rPr lang="en-US" b="1" dirty="0">
                          <a:solidFill>
                            <a:schemeClr val="bg1"/>
                          </a:solidFill>
                        </a:rPr>
                        <a:t>Substance(s) Included</a:t>
                      </a:r>
                    </a:p>
                  </a:txBody>
                  <a:tcPr anchor="b">
                    <a:solidFill>
                      <a:srgbClr val="523178"/>
                    </a:solidFill>
                  </a:tcPr>
                </a:tc>
                <a:tc>
                  <a:txBody>
                    <a:bodyPr/>
                    <a:lstStyle/>
                    <a:p>
                      <a:r>
                        <a:rPr lang="en-US" b="1" dirty="0">
                          <a:solidFill>
                            <a:schemeClr val="bg1"/>
                          </a:solidFill>
                        </a:rPr>
                        <a:t>No. of Items, Approximate Time to Required to Complete, and Format</a:t>
                      </a:r>
                    </a:p>
                  </a:txBody>
                  <a:tcPr>
                    <a:solidFill>
                      <a:srgbClr val="523178"/>
                    </a:solidFill>
                  </a:tcPr>
                </a:tc>
                <a:extLst>
                  <a:ext uri="{0D108BD9-81ED-4DB2-BD59-A6C34878D82A}">
                    <a16:rowId xmlns:a16="http://schemas.microsoft.com/office/drawing/2014/main" val="3972315049"/>
                  </a:ext>
                </a:extLst>
              </a:tr>
              <a:tr h="370840">
                <a:tc>
                  <a:txBody>
                    <a:bodyPr/>
                    <a:lstStyle/>
                    <a:p>
                      <a:pPr marL="0" indent="0">
                        <a:buFont typeface="Arial" panose="020B0604020202020204" pitchFamily="34" charset="0"/>
                        <a:buNone/>
                      </a:pPr>
                      <a:r>
                        <a:rPr lang="en-US" dirty="0"/>
                        <a:t>DUDIT (Drug Disorders Identification Test)</a:t>
                      </a:r>
                    </a:p>
                    <a:p>
                      <a:pPr marL="137160" indent="-137160">
                        <a:buFont typeface="Arial" panose="020B0604020202020204" pitchFamily="34" charset="0"/>
                        <a:buChar char="•"/>
                      </a:pPr>
                      <a:r>
                        <a:rPr lang="en-US" dirty="0"/>
                        <a:t>Available in languages other than English</a:t>
                      </a:r>
                    </a:p>
                  </a:txBody>
                  <a:tcPr/>
                </a:tc>
                <a:tc>
                  <a:txBody>
                    <a:bodyPr/>
                    <a:lstStyle/>
                    <a:p>
                      <a:pPr marL="0" indent="0">
                        <a:buFont typeface="Arial" panose="020B0604020202020204" pitchFamily="34" charset="0"/>
                        <a:buNone/>
                      </a:pPr>
                      <a:r>
                        <a:rPr lang="en-US" dirty="0"/>
                        <a:t>All drugs; does not identify drug classes</a:t>
                      </a:r>
                    </a:p>
                  </a:txBody>
                  <a:tcPr/>
                </a:tc>
                <a:tc>
                  <a:txBody>
                    <a:bodyPr/>
                    <a:lstStyle/>
                    <a:p>
                      <a:pPr marL="137160" indent="-137160">
                        <a:buFont typeface="Arial" panose="020B0604020202020204" pitchFamily="34" charset="0"/>
                        <a:buChar char="•"/>
                      </a:pPr>
                      <a:r>
                        <a:rPr lang="en-US" dirty="0"/>
                        <a:t>11 items; 5 minutes</a:t>
                      </a:r>
                    </a:p>
                    <a:p>
                      <a:pPr marL="137160" indent="-137160">
                        <a:buFont typeface="Arial" panose="020B0604020202020204" pitchFamily="34" charset="0"/>
                        <a:buChar char="•"/>
                      </a:pPr>
                      <a:r>
                        <a:rPr lang="en-US" dirty="0"/>
                        <a:t>Interviewer- or self-administered on paper</a:t>
                      </a:r>
                    </a:p>
                  </a:txBody>
                  <a:tcPr/>
                </a:tc>
                <a:extLst>
                  <a:ext uri="{0D108BD9-81ED-4DB2-BD59-A6C34878D82A}">
                    <a16:rowId xmlns:a16="http://schemas.microsoft.com/office/drawing/2014/main" val="4006470209"/>
                  </a:ext>
                </a:extLst>
              </a:tr>
              <a:tr h="370840">
                <a:tc>
                  <a:txBody>
                    <a:bodyPr/>
                    <a:lstStyle/>
                    <a:p>
                      <a:pPr marL="0" indent="0">
                        <a:buFont typeface="Arial" panose="020B0604020202020204" pitchFamily="34" charset="0"/>
                        <a:buNone/>
                      </a:pPr>
                      <a:r>
                        <a:rPr lang="en-US" dirty="0"/>
                        <a:t>DAST-10 (Drug Abuse Screening Test)</a:t>
                      </a:r>
                    </a:p>
                    <a:p>
                      <a:pPr marL="137160" indent="-137160">
                        <a:buFont typeface="Arial" panose="020B0604020202020204" pitchFamily="34" charset="0"/>
                        <a:buChar char="•"/>
                      </a:pPr>
                      <a:r>
                        <a:rPr lang="en-US" dirty="0"/>
                        <a:t>Available in languages other than English</a:t>
                      </a:r>
                    </a:p>
                  </a:txBody>
                  <a:tcPr/>
                </a:tc>
                <a:tc>
                  <a:txBody>
                    <a:bodyPr/>
                    <a:lstStyle/>
                    <a:p>
                      <a:pPr marL="0" indent="0">
                        <a:buFont typeface="Arial" panose="020B0604020202020204" pitchFamily="34" charset="0"/>
                        <a:buNone/>
                      </a:pPr>
                      <a:r>
                        <a:rPr lang="en-US" dirty="0"/>
                        <a:t>All drugs; does not identify drug classes</a:t>
                      </a:r>
                    </a:p>
                  </a:txBody>
                  <a:tcPr/>
                </a:tc>
                <a:tc>
                  <a:txBody>
                    <a:bodyPr/>
                    <a:lstStyle/>
                    <a:p>
                      <a:pPr marL="137160" indent="-137160">
                        <a:buFont typeface="Arial" panose="020B0604020202020204" pitchFamily="34" charset="0"/>
                        <a:buChar char="•"/>
                      </a:pPr>
                      <a:r>
                        <a:rPr lang="en-US" dirty="0"/>
                        <a:t>10 items; 10 minutes or less</a:t>
                      </a:r>
                    </a:p>
                    <a:p>
                      <a:pPr marL="137160" indent="-137160">
                        <a:buFont typeface="Arial" panose="020B0604020202020204" pitchFamily="34" charset="0"/>
                        <a:buChar char="•"/>
                      </a:pPr>
                      <a:r>
                        <a:rPr lang="en-US" dirty="0"/>
                        <a:t>Interviewer- or self-administered on paper</a:t>
                      </a:r>
                    </a:p>
                  </a:txBody>
                  <a:tcPr/>
                </a:tc>
                <a:extLst>
                  <a:ext uri="{0D108BD9-81ED-4DB2-BD59-A6C34878D82A}">
                    <a16:rowId xmlns:a16="http://schemas.microsoft.com/office/drawing/2014/main" val="1383643145"/>
                  </a:ext>
                </a:extLst>
              </a:tr>
              <a:tr h="370840">
                <a:tc>
                  <a:txBody>
                    <a:bodyPr/>
                    <a:lstStyle/>
                    <a:p>
                      <a:pPr marL="0" indent="0">
                        <a:buFont typeface="Arial" panose="020B0604020202020204" pitchFamily="34" charset="0"/>
                        <a:buNone/>
                      </a:pPr>
                      <a:r>
                        <a:rPr lang="en-US" dirty="0"/>
                        <a:t>TAPS (Tobacco, Alcohol, Prescription Medication, and Other Substance Use)</a:t>
                      </a:r>
                    </a:p>
                  </a:txBody>
                  <a:tcPr/>
                </a:tc>
                <a:tc>
                  <a:txBody>
                    <a:bodyPr/>
                    <a:lstStyle/>
                    <a:p>
                      <a:pPr marL="0" indent="0">
                        <a:buFont typeface="Arial" panose="020B0604020202020204" pitchFamily="34" charset="0"/>
                        <a:buNone/>
                      </a:pPr>
                      <a:r>
                        <a:rPr lang="en-US" dirty="0"/>
                        <a:t>Tobacco, alcohol, prescription drugs, other drugs; identifies specific drug classes</a:t>
                      </a:r>
                    </a:p>
                  </a:txBody>
                  <a:tcPr/>
                </a:tc>
                <a:tc>
                  <a:txBody>
                    <a:bodyPr/>
                    <a:lstStyle/>
                    <a:p>
                      <a:pPr marL="137160" indent="-137160">
                        <a:buFont typeface="Arial" panose="020B0604020202020204" pitchFamily="34" charset="0"/>
                        <a:buChar char="•"/>
                      </a:pPr>
                      <a:r>
                        <a:rPr lang="en-US" dirty="0"/>
                        <a:t>4 to 25 items; 2 to 4 minutes, depending on no. of substances used</a:t>
                      </a:r>
                    </a:p>
                    <a:p>
                      <a:pPr marL="137160" indent="-137160">
                        <a:buFont typeface="Arial" panose="020B0604020202020204" pitchFamily="34" charset="0"/>
                        <a:buChar char="•"/>
                      </a:pPr>
                      <a:r>
                        <a:rPr lang="en-US" dirty="0"/>
                        <a:t>Interviewer- or self-administered on computer/tablet</a:t>
                      </a:r>
                    </a:p>
                  </a:txBody>
                  <a:tcPr/>
                </a:tc>
                <a:extLst>
                  <a:ext uri="{0D108BD9-81ED-4DB2-BD59-A6C34878D82A}">
                    <a16:rowId xmlns:a16="http://schemas.microsoft.com/office/drawing/2014/main" val="2367815113"/>
                  </a:ext>
                </a:extLst>
              </a:tr>
            </a:tbl>
          </a:graphicData>
        </a:graphic>
      </p:graphicFrame>
      <p:sp>
        <p:nvSpPr>
          <p:cNvPr id="4" name="Footer Placeholder 3">
            <a:extLst>
              <a:ext uri="{FF2B5EF4-FFF2-40B4-BE49-F238E27FC236}">
                <a16:creationId xmlns:a16="http://schemas.microsoft.com/office/drawing/2014/main" id="{A910146E-C69E-4377-815F-9EB63019ECC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6486111-C2CA-41E5-AFDD-7A6ED8826FD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8F19186-CEF4-450C-A4F5-3A06AC916BFF}"/>
              </a:ext>
            </a:extLst>
          </p:cNvPr>
          <p:cNvSpPr>
            <a:spLocks noGrp="1"/>
          </p:cNvSpPr>
          <p:nvPr>
            <p:ph type="dt" sz="half" idx="2"/>
          </p:nvPr>
        </p:nvSpPr>
        <p:spPr/>
        <p:txBody>
          <a:bodyPr/>
          <a:lstStyle/>
          <a:p>
            <a:r>
              <a:rPr lang="en-US"/>
              <a:t>OCTOBER 2020</a:t>
            </a:r>
            <a:endParaRPr lang="en-US" dirty="0"/>
          </a:p>
        </p:txBody>
      </p:sp>
    </p:spTree>
    <p:extLst>
      <p:ext uri="{BB962C8B-B14F-4D97-AF65-F5344CB8AC3E}">
        <p14:creationId xmlns:p14="http://schemas.microsoft.com/office/powerpoint/2010/main" val="2312574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74CA6-7AFB-4D4E-AB66-C59C556BCF62}"/>
              </a:ext>
            </a:extLst>
          </p:cNvPr>
          <p:cNvSpPr>
            <a:spLocks noGrp="1"/>
          </p:cNvSpPr>
          <p:nvPr>
            <p:ph type="title"/>
          </p:nvPr>
        </p:nvSpPr>
        <p:spPr/>
        <p:txBody>
          <a:bodyPr/>
          <a:lstStyle/>
          <a:p>
            <a:r>
              <a:rPr lang="en-US" dirty="0"/>
              <a:t>Brief Intervention: “Can We Spend a Few Minutes Talking About Your Substance Use?”</a:t>
            </a:r>
          </a:p>
        </p:txBody>
      </p:sp>
      <p:sp>
        <p:nvSpPr>
          <p:cNvPr id="4" name="Footer Placeholder 3">
            <a:extLst>
              <a:ext uri="{FF2B5EF4-FFF2-40B4-BE49-F238E27FC236}">
                <a16:creationId xmlns:a16="http://schemas.microsoft.com/office/drawing/2014/main" id="{CD8D041F-6EEF-406C-BD2F-C1660E5D0CD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5C38062-3E14-49CB-A513-F626E954F9C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CB05FC9-03A3-4249-ADAA-61EC9F2DCCA9}"/>
              </a:ext>
            </a:extLst>
          </p:cNvPr>
          <p:cNvSpPr>
            <a:spLocks noGrp="1"/>
          </p:cNvSpPr>
          <p:nvPr>
            <p:ph type="dt" sz="half" idx="2"/>
          </p:nvPr>
        </p:nvSpPr>
        <p:spPr/>
        <p:txBody>
          <a:bodyPr/>
          <a:lstStyle/>
          <a:p>
            <a:r>
              <a:rPr lang="en-US"/>
              <a:t>OCTOBER 2020</a:t>
            </a:r>
            <a:endParaRPr lang="en-US" dirty="0"/>
          </a:p>
        </p:txBody>
      </p:sp>
      <p:pic>
        <p:nvPicPr>
          <p:cNvPr id="2050" name="Picture 2" descr="Figure 2: Brief Intervention: “Can We Spend a Few Minutes Talking About Your Substance Use?”">
            <a:extLst>
              <a:ext uri="{FF2B5EF4-FFF2-40B4-BE49-F238E27FC236}">
                <a16:creationId xmlns:a16="http://schemas.microsoft.com/office/drawing/2014/main" id="{61FA39A1-12F6-4231-B8E4-06B0DB7BAA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676525"/>
            <a:ext cx="7315200" cy="1504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6990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3D18B-7388-45ED-93D7-5371F1E0DAAA}"/>
              </a:ext>
            </a:extLst>
          </p:cNvPr>
          <p:cNvSpPr>
            <a:spLocks noGrp="1"/>
          </p:cNvSpPr>
          <p:nvPr>
            <p:ph type="title"/>
          </p:nvPr>
        </p:nvSpPr>
        <p:spPr/>
        <p:txBody>
          <a:bodyPr/>
          <a:lstStyle/>
          <a:p>
            <a:r>
              <a:rPr lang="en-US" dirty="0"/>
              <a:t>Recommendations:</a:t>
            </a:r>
            <a:br>
              <a:rPr lang="en-US" dirty="0"/>
            </a:br>
            <a:r>
              <a:rPr lang="en-US" dirty="0"/>
              <a:t>Diagnosis of Substance Use Disorder</a:t>
            </a:r>
          </a:p>
        </p:txBody>
      </p:sp>
      <p:sp>
        <p:nvSpPr>
          <p:cNvPr id="3" name="Content Placeholder 2">
            <a:extLst>
              <a:ext uri="{FF2B5EF4-FFF2-40B4-BE49-F238E27FC236}">
                <a16:creationId xmlns:a16="http://schemas.microsoft.com/office/drawing/2014/main" id="{A0C68FA4-DF85-43FA-A386-5B90C3F7D1BB}"/>
              </a:ext>
            </a:extLst>
          </p:cNvPr>
          <p:cNvSpPr>
            <a:spLocks noGrp="1"/>
          </p:cNvSpPr>
          <p:nvPr>
            <p:ph idx="1"/>
          </p:nvPr>
        </p:nvSpPr>
        <p:spPr/>
        <p:txBody>
          <a:bodyPr/>
          <a:lstStyle/>
          <a:p>
            <a:r>
              <a:rPr lang="en-US" dirty="0"/>
              <a:t>For accurate diagnosis of a SUD and its severity, clinicians should perform or refer patients for a full assessment based on DSM-5 criteria. (A3)</a:t>
            </a:r>
          </a:p>
          <a:p>
            <a:r>
              <a:rPr lang="en-US" dirty="0"/>
              <a:t>Clinicians should assess patients’ perceptions of their substance use and readiness to change substance use behaviors. (A3)</a:t>
            </a:r>
          </a:p>
          <a:p>
            <a:r>
              <a:rPr lang="en-US" dirty="0"/>
              <a:t>If individuals present with symptoms consistent with both an SUD and a mental health disorder, clinicians should assess for both types of disorder before making a diagnosis and should refer for specialty behavioral healthcare when indicated. (A3)</a:t>
            </a:r>
          </a:p>
        </p:txBody>
      </p:sp>
      <p:sp>
        <p:nvSpPr>
          <p:cNvPr id="4" name="Footer Placeholder 3">
            <a:extLst>
              <a:ext uri="{FF2B5EF4-FFF2-40B4-BE49-F238E27FC236}">
                <a16:creationId xmlns:a16="http://schemas.microsoft.com/office/drawing/2014/main" id="{7CD9D73D-7C6E-49C7-BE77-E946E774424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771A92D-2008-4FDA-BA2F-E6CE6F7328F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FC7EC1E-B722-45F1-BFAF-FC847CC55361}"/>
              </a:ext>
            </a:extLst>
          </p:cNvPr>
          <p:cNvSpPr>
            <a:spLocks noGrp="1"/>
          </p:cNvSpPr>
          <p:nvPr>
            <p:ph type="dt" sz="half" idx="2"/>
          </p:nvPr>
        </p:nvSpPr>
        <p:spPr/>
        <p:txBody>
          <a:bodyPr/>
          <a:lstStyle/>
          <a:p>
            <a:r>
              <a:rPr lang="en-US"/>
              <a:t>OCTOBER 2020</a:t>
            </a:r>
            <a:endParaRPr lang="en-US" dirty="0"/>
          </a:p>
        </p:txBody>
      </p:sp>
    </p:spTree>
    <p:extLst>
      <p:ext uri="{BB962C8B-B14F-4D97-AF65-F5344CB8AC3E}">
        <p14:creationId xmlns:p14="http://schemas.microsoft.com/office/powerpoint/2010/main" val="1499900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28AD4-8D9E-48AB-8B79-67C93BB91435}"/>
              </a:ext>
            </a:extLst>
          </p:cNvPr>
          <p:cNvSpPr>
            <a:spLocks noGrp="1"/>
          </p:cNvSpPr>
          <p:nvPr>
            <p:ph type="title"/>
          </p:nvPr>
        </p:nvSpPr>
        <p:spPr/>
        <p:txBody>
          <a:bodyPr/>
          <a:lstStyle/>
          <a:p>
            <a:r>
              <a:rPr lang="en-US" dirty="0"/>
              <a:t>DSM-5 Diagnostic Criteria for Diagnosing and Classifying Substance Use Disorders</a:t>
            </a:r>
          </a:p>
        </p:txBody>
      </p:sp>
      <p:graphicFrame>
        <p:nvGraphicFramePr>
          <p:cNvPr id="7" name="Content Placeholder 6">
            <a:extLst>
              <a:ext uri="{FF2B5EF4-FFF2-40B4-BE49-F238E27FC236}">
                <a16:creationId xmlns:a16="http://schemas.microsoft.com/office/drawing/2014/main" id="{4C5AA076-7EA0-402C-887D-A74A1858F9AE}"/>
              </a:ext>
            </a:extLst>
          </p:cNvPr>
          <p:cNvGraphicFramePr>
            <a:graphicFrameLocks noGrp="1"/>
          </p:cNvGraphicFramePr>
          <p:nvPr>
            <p:ph idx="1"/>
            <p:extLst>
              <p:ext uri="{D42A27DB-BD31-4B8C-83A1-F6EECF244321}">
                <p14:modId xmlns:p14="http://schemas.microsoft.com/office/powerpoint/2010/main" val="3878412289"/>
              </p:ext>
            </p:extLst>
          </p:nvPr>
        </p:nvGraphicFramePr>
        <p:xfrm>
          <a:off x="838200" y="1563688"/>
          <a:ext cx="10515600" cy="4790440"/>
        </p:xfrm>
        <a:graphic>
          <a:graphicData uri="http://schemas.openxmlformats.org/drawingml/2006/table">
            <a:tbl>
              <a:tblPr firstRow="1" bandRow="1">
                <a:tableStyleId>{5940675A-B579-460E-94D1-54222C63F5DA}</a:tableStyleId>
              </a:tblPr>
              <a:tblGrid>
                <a:gridCol w="2683042">
                  <a:extLst>
                    <a:ext uri="{9D8B030D-6E8A-4147-A177-3AD203B41FA5}">
                      <a16:colId xmlns:a16="http://schemas.microsoft.com/office/drawing/2014/main" val="2144330499"/>
                    </a:ext>
                  </a:extLst>
                </a:gridCol>
                <a:gridCol w="7832558">
                  <a:extLst>
                    <a:ext uri="{9D8B030D-6E8A-4147-A177-3AD203B41FA5}">
                      <a16:colId xmlns:a16="http://schemas.microsoft.com/office/drawing/2014/main" val="1054060166"/>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608860913"/>
                  </a:ext>
                </a:extLst>
              </a:tr>
              <a:tr h="370840">
                <a:tc>
                  <a:txBody>
                    <a:bodyPr/>
                    <a:lstStyle/>
                    <a:p>
                      <a:pPr marL="0" indent="0">
                        <a:buFont typeface="Arial" panose="020B0604020202020204" pitchFamily="34" charset="0"/>
                        <a:buNone/>
                      </a:pPr>
                      <a:r>
                        <a:rPr lang="en-US" dirty="0"/>
                        <a:t>Impaired control over substance use</a:t>
                      </a:r>
                    </a:p>
                    <a:p>
                      <a:pPr marL="0" indent="0">
                        <a:buFont typeface="Arial" panose="020B0604020202020204" pitchFamily="34" charset="0"/>
                        <a:buNone/>
                      </a:pPr>
                      <a:r>
                        <a:rPr lang="en-US" dirty="0"/>
                        <a:t>(DSM-5 criteria 1 to 4)</a:t>
                      </a:r>
                    </a:p>
                  </a:txBody>
                  <a:tcPr/>
                </a:tc>
                <a:tc>
                  <a:txBody>
                    <a:bodyPr/>
                    <a:lstStyle/>
                    <a:p>
                      <a:pPr marL="137160" indent="-137160">
                        <a:buFont typeface="Arial" panose="020B0604020202020204" pitchFamily="34" charset="0"/>
                        <a:buChar char="•"/>
                      </a:pPr>
                      <a:r>
                        <a:rPr lang="en-US" sz="1400" dirty="0"/>
                        <a:t>Consuming the substance in larger amounts and for a longer amount of time than intended.</a:t>
                      </a:r>
                    </a:p>
                    <a:p>
                      <a:pPr marL="137160" indent="-137160">
                        <a:buFont typeface="Arial" panose="020B0604020202020204" pitchFamily="34" charset="0"/>
                        <a:buChar char="•"/>
                      </a:pPr>
                      <a:r>
                        <a:rPr lang="en-US" sz="1400" dirty="0"/>
                        <a:t>Persistent desire to cut down or regulate use. The individual may have unsuccessfully attempted to stop in the </a:t>
                      </a:r>
                      <a:r>
                        <a:rPr lang="en-US" sz="1400" dirty="0" err="1"/>
                        <a:t>past.</a:t>
                      </a:r>
                      <a:endParaRPr lang="en-US" sz="1400" dirty="0"/>
                    </a:p>
                    <a:p>
                      <a:pPr marL="137160" indent="-137160">
                        <a:buFont typeface="Arial" panose="020B0604020202020204" pitchFamily="34" charset="0"/>
                        <a:buChar char="•"/>
                      </a:pPr>
                      <a:r>
                        <a:rPr lang="en-US" sz="1400" dirty="0"/>
                        <a:t>Spending a great deal of time obtaining, using, or recovering from the effects of substance use.</a:t>
                      </a:r>
                    </a:p>
                    <a:p>
                      <a:pPr marL="137160" indent="-137160">
                        <a:buFont typeface="Arial" panose="020B0604020202020204" pitchFamily="34" charset="0"/>
                        <a:buChar char="•"/>
                      </a:pPr>
                      <a:r>
                        <a:rPr lang="en-US" sz="1400" dirty="0"/>
                        <a:t>Experiencing craving, a pressing desire to use the substance.</a:t>
                      </a:r>
                    </a:p>
                  </a:txBody>
                  <a:tcPr/>
                </a:tc>
                <a:extLst>
                  <a:ext uri="{0D108BD9-81ED-4DB2-BD59-A6C34878D82A}">
                    <a16:rowId xmlns:a16="http://schemas.microsoft.com/office/drawing/2014/main" val="443091611"/>
                  </a:ext>
                </a:extLst>
              </a:tr>
              <a:tr h="370840">
                <a:tc>
                  <a:txBody>
                    <a:bodyPr/>
                    <a:lstStyle/>
                    <a:p>
                      <a:pPr marL="0" indent="0">
                        <a:buFont typeface="Arial" panose="020B0604020202020204" pitchFamily="34" charset="0"/>
                        <a:buNone/>
                      </a:pPr>
                      <a:r>
                        <a:rPr lang="en-US" dirty="0"/>
                        <a:t>Social impairment</a:t>
                      </a:r>
                    </a:p>
                    <a:p>
                      <a:pPr marL="0" indent="0">
                        <a:buFont typeface="Arial" panose="020B0604020202020204" pitchFamily="34" charset="0"/>
                        <a:buNone/>
                      </a:pPr>
                      <a:r>
                        <a:rPr lang="en-US" dirty="0"/>
                        <a:t>(DSM-5 criteria 5 to 7)</a:t>
                      </a:r>
                    </a:p>
                  </a:txBody>
                  <a:tcPr/>
                </a:tc>
                <a:tc>
                  <a:txBody>
                    <a:bodyPr/>
                    <a:lstStyle/>
                    <a:p>
                      <a:pPr marL="137160" indent="-137160">
                        <a:buFont typeface="Arial" panose="020B0604020202020204" pitchFamily="34" charset="0"/>
                        <a:buChar char="•"/>
                      </a:pPr>
                      <a:r>
                        <a:rPr lang="en-US" sz="1400" dirty="0"/>
                        <a:t>Substance use impairs ability to fulfill major obligations at work, school, or home.</a:t>
                      </a:r>
                    </a:p>
                    <a:p>
                      <a:pPr marL="137160" indent="-137160">
                        <a:buFont typeface="Arial" panose="020B0604020202020204" pitchFamily="34" charset="0"/>
                        <a:buChar char="•"/>
                      </a:pPr>
                      <a:r>
                        <a:rPr lang="en-US" sz="1400" dirty="0"/>
                        <a:t>Continued use of the substance despite it causing significant social or interpersonal problems.</a:t>
                      </a:r>
                    </a:p>
                    <a:p>
                      <a:pPr marL="137160" indent="-137160">
                        <a:buFont typeface="Arial" panose="020B0604020202020204" pitchFamily="34" charset="0"/>
                        <a:buChar char="•"/>
                      </a:pPr>
                      <a:r>
                        <a:rPr lang="en-US" sz="1400" dirty="0"/>
                        <a:t>Reduction or discontinuation of recreational, social, or occupational activities because of substance use.</a:t>
                      </a:r>
                    </a:p>
                  </a:txBody>
                  <a:tcPr/>
                </a:tc>
                <a:extLst>
                  <a:ext uri="{0D108BD9-81ED-4DB2-BD59-A6C34878D82A}">
                    <a16:rowId xmlns:a16="http://schemas.microsoft.com/office/drawing/2014/main" val="3503663338"/>
                  </a:ext>
                </a:extLst>
              </a:tr>
              <a:tr h="370840">
                <a:tc>
                  <a:txBody>
                    <a:bodyPr/>
                    <a:lstStyle/>
                    <a:p>
                      <a:pPr marL="0" indent="0">
                        <a:buFont typeface="Arial" panose="020B0604020202020204" pitchFamily="34" charset="0"/>
                        <a:buNone/>
                      </a:pPr>
                      <a:r>
                        <a:rPr lang="en-US" dirty="0"/>
                        <a:t>Risky use</a:t>
                      </a:r>
                    </a:p>
                    <a:p>
                      <a:pPr marL="0" indent="0">
                        <a:buFont typeface="Arial" panose="020B0604020202020204" pitchFamily="34" charset="0"/>
                        <a:buNone/>
                      </a:pPr>
                      <a:r>
                        <a:rPr lang="en-US" dirty="0"/>
                        <a:t>(DSM-5 criteria 8 and 9)</a:t>
                      </a:r>
                    </a:p>
                  </a:txBody>
                  <a:tcPr/>
                </a:tc>
                <a:tc>
                  <a:txBody>
                    <a:bodyPr/>
                    <a:lstStyle/>
                    <a:p>
                      <a:pPr marL="137160" indent="-137160">
                        <a:buFont typeface="Arial" panose="020B0604020202020204" pitchFamily="34" charset="0"/>
                        <a:buChar char="•"/>
                      </a:pPr>
                      <a:r>
                        <a:rPr lang="en-US" sz="1400" dirty="0"/>
                        <a:t>Recurrent substance use in physically unsafe environments.</a:t>
                      </a:r>
                    </a:p>
                    <a:p>
                      <a:pPr marL="137160" indent="-137160">
                        <a:buFont typeface="Arial" panose="020B0604020202020204" pitchFamily="34" charset="0"/>
                        <a:buChar char="•"/>
                      </a:pPr>
                      <a:r>
                        <a:rPr lang="en-US" sz="1400" dirty="0"/>
                        <a:t>Persistent substance use despite knowledge that it may cause or exacerbate physical or psychological problems.</a:t>
                      </a:r>
                    </a:p>
                  </a:txBody>
                  <a:tcPr/>
                </a:tc>
                <a:extLst>
                  <a:ext uri="{0D108BD9-81ED-4DB2-BD59-A6C34878D82A}">
                    <a16:rowId xmlns:a16="http://schemas.microsoft.com/office/drawing/2014/main" val="2859030471"/>
                  </a:ext>
                </a:extLst>
              </a:tr>
              <a:tr h="370840">
                <a:tc>
                  <a:txBody>
                    <a:bodyPr/>
                    <a:lstStyle/>
                    <a:p>
                      <a:pPr marL="0" indent="0">
                        <a:buFont typeface="Arial" panose="020B0604020202020204" pitchFamily="34" charset="0"/>
                        <a:buNone/>
                      </a:pPr>
                      <a:r>
                        <a:rPr lang="en-US" dirty="0"/>
                        <a:t>Pharmacologic</a:t>
                      </a:r>
                    </a:p>
                    <a:p>
                      <a:pPr marL="0" indent="0">
                        <a:buFont typeface="Arial" panose="020B0604020202020204" pitchFamily="34" charset="0"/>
                        <a:buNone/>
                      </a:pPr>
                      <a:r>
                        <a:rPr lang="en-US" dirty="0"/>
                        <a:t>(DSM-5 criteria 10 and 11)</a:t>
                      </a:r>
                    </a:p>
                  </a:txBody>
                  <a:tcPr/>
                </a:tc>
                <a:tc>
                  <a:txBody>
                    <a:bodyPr/>
                    <a:lstStyle/>
                    <a:p>
                      <a:pPr marL="137160" indent="-137160">
                        <a:buFont typeface="Arial" panose="020B0604020202020204" pitchFamily="34" charset="0"/>
                        <a:buChar char="•"/>
                      </a:pPr>
                      <a:r>
                        <a:rPr lang="en-US" sz="1400" b="1" dirty="0"/>
                        <a:t>Tolerance:</a:t>
                      </a:r>
                      <a:r>
                        <a:rPr lang="en-US" sz="1400" dirty="0"/>
                        <a:t> Individual requires increasingly higher doses of the substance to achieve the desired effect, or the usual dose has a reduced effect; individuals may build tolerance to specific symptoms at different rates.</a:t>
                      </a:r>
                    </a:p>
                    <a:p>
                      <a:pPr marL="137160" indent="-137160">
                        <a:buFont typeface="Arial" panose="020B0604020202020204" pitchFamily="34" charset="0"/>
                        <a:buChar char="•"/>
                      </a:pPr>
                      <a:r>
                        <a:rPr lang="en-US" sz="1400" b="1" dirty="0"/>
                        <a:t>Withdrawal:</a:t>
                      </a:r>
                      <a:r>
                        <a:rPr lang="en-US" sz="1400" dirty="0"/>
                        <a:t> A collection of signs and symptoms that occurs when blood and tissue levels of the substance decrease. Individuals are likely to seek the substance to relieve symptoms. No documented withdrawal symptoms from hallucinogens, PCP, or inhalants.</a:t>
                      </a:r>
                    </a:p>
                    <a:p>
                      <a:pPr marL="137160" indent="-137160">
                        <a:buFont typeface="Arial" panose="020B0604020202020204" pitchFamily="34" charset="0"/>
                        <a:buChar char="•"/>
                      </a:pPr>
                      <a:r>
                        <a:rPr lang="en-US" sz="1400" b="1" dirty="0"/>
                        <a:t>Note:</a:t>
                      </a:r>
                      <a:r>
                        <a:rPr lang="en-US" sz="1400" dirty="0"/>
                        <a:t> Individuals can have an SUD with prescription medications, so tolerance and withdrawal (criteria 10 and 11) in the context of appropriate medical treatment do </a:t>
                      </a:r>
                      <a:r>
                        <a:rPr lang="en-US" sz="1400" i="1" dirty="0"/>
                        <a:t>not</a:t>
                      </a:r>
                      <a:r>
                        <a:rPr lang="en-US" sz="1400" dirty="0"/>
                        <a:t> count as criteria for an SUD.</a:t>
                      </a:r>
                    </a:p>
                  </a:txBody>
                  <a:tcPr/>
                </a:tc>
                <a:extLst>
                  <a:ext uri="{0D108BD9-81ED-4DB2-BD59-A6C34878D82A}">
                    <a16:rowId xmlns:a16="http://schemas.microsoft.com/office/drawing/2014/main" val="900690593"/>
                  </a:ext>
                </a:extLst>
              </a:tr>
            </a:tbl>
          </a:graphicData>
        </a:graphic>
      </p:graphicFrame>
      <p:sp>
        <p:nvSpPr>
          <p:cNvPr id="4" name="Footer Placeholder 3">
            <a:extLst>
              <a:ext uri="{FF2B5EF4-FFF2-40B4-BE49-F238E27FC236}">
                <a16:creationId xmlns:a16="http://schemas.microsoft.com/office/drawing/2014/main" id="{4BF31691-1898-4AA8-84B5-828DD826AFB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D139C23-FBB5-413E-BC4E-0ABA9F1FD52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B9A60BB-2BB4-4F5D-AD17-4F8540F7BE63}"/>
              </a:ext>
            </a:extLst>
          </p:cNvPr>
          <p:cNvSpPr>
            <a:spLocks noGrp="1"/>
          </p:cNvSpPr>
          <p:nvPr>
            <p:ph type="dt" sz="half" idx="2"/>
          </p:nvPr>
        </p:nvSpPr>
        <p:spPr/>
        <p:txBody>
          <a:bodyPr/>
          <a:lstStyle/>
          <a:p>
            <a:r>
              <a:rPr lang="en-US"/>
              <a:t>OCTOBER 2020</a:t>
            </a:r>
            <a:endParaRPr lang="en-US" dirty="0"/>
          </a:p>
        </p:txBody>
      </p:sp>
    </p:spTree>
    <p:extLst>
      <p:ext uri="{BB962C8B-B14F-4D97-AF65-F5344CB8AC3E}">
        <p14:creationId xmlns:p14="http://schemas.microsoft.com/office/powerpoint/2010/main" val="1585347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Substance Use Screening and Risk Assessment in Adults</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335CD-668B-480F-9A96-001FE07AC3E3}"/>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F731952E-134E-42D3-B60A-24408A4D78DC}"/>
              </a:ext>
            </a:extLst>
          </p:cNvPr>
          <p:cNvSpPr>
            <a:spLocks noGrp="1"/>
          </p:cNvSpPr>
          <p:nvPr>
            <p:ph idx="1"/>
          </p:nvPr>
        </p:nvSpPr>
        <p:spPr/>
        <p:txBody>
          <a:bodyPr>
            <a:normAutofit fontScale="92500" lnSpcReduction="20000"/>
          </a:bodyPr>
          <a:lstStyle/>
          <a:p>
            <a:r>
              <a:rPr lang="en-US" dirty="0"/>
              <a:t>Increase the identification of unhealthy substance use among NYS residents and increase access to evidence-based interventions for appropriate patients. “Unhealthy substance use” refers to a spectrum of use that increases the risk of health consequences and ranges from hazardous or risky patterns of use to severe SUD.</a:t>
            </a:r>
          </a:p>
          <a:p>
            <a:r>
              <a:rPr lang="en-US" dirty="0"/>
              <a:t>Increase the number of clinicians in NYS who perform substance use screening and risk assessment as an integral part of primary care.</a:t>
            </a:r>
          </a:p>
          <a:p>
            <a:r>
              <a:rPr lang="en-US" dirty="0"/>
              <a:t>Provide clinicians with guidance on selecting validated substance use screening and risk assessment tools and on providing or referring for evidence-based interventions.</a:t>
            </a:r>
          </a:p>
          <a:p>
            <a:r>
              <a:rPr lang="en-US" dirty="0"/>
              <a:t>Promote a harm reduction approach to the identification and treatment of substance use and SUDs, which involves practical strategies and ideas aimed at reducing the negative consequences associated with substance use.</a:t>
            </a:r>
          </a:p>
        </p:txBody>
      </p:sp>
      <p:sp>
        <p:nvSpPr>
          <p:cNvPr id="4" name="Footer Placeholder 3">
            <a:extLst>
              <a:ext uri="{FF2B5EF4-FFF2-40B4-BE49-F238E27FC236}">
                <a16:creationId xmlns:a16="http://schemas.microsoft.com/office/drawing/2014/main" id="{C0D04C41-6A9A-42ED-8E1C-F7BFD0032E7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7D672C5-782A-4AEA-A699-0AEF6D7A770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20E96B2-904E-4E45-A770-04B1FCF6605D}"/>
              </a:ext>
            </a:extLst>
          </p:cNvPr>
          <p:cNvSpPr>
            <a:spLocks noGrp="1"/>
          </p:cNvSpPr>
          <p:nvPr>
            <p:ph type="dt" sz="half" idx="2"/>
          </p:nvPr>
        </p:nvSpPr>
        <p:spPr/>
        <p:txBody>
          <a:bodyPr/>
          <a:lstStyle/>
          <a:p>
            <a:r>
              <a:rPr lang="en-US"/>
              <a:t>OCTOBER 2020</a:t>
            </a:r>
            <a:endParaRPr lang="en-US" dirty="0"/>
          </a:p>
        </p:txBody>
      </p:sp>
    </p:spTree>
    <p:extLst>
      <p:ext uri="{BB962C8B-B14F-4D97-AF65-F5344CB8AC3E}">
        <p14:creationId xmlns:p14="http://schemas.microsoft.com/office/powerpoint/2010/main" val="2935383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60488-1F4D-4EC2-B5BD-3AFA1FA4AB27}"/>
              </a:ext>
            </a:extLst>
          </p:cNvPr>
          <p:cNvSpPr>
            <a:spLocks noGrp="1"/>
          </p:cNvSpPr>
          <p:nvPr>
            <p:ph type="title"/>
          </p:nvPr>
        </p:nvSpPr>
        <p:spPr/>
        <p:txBody>
          <a:bodyPr/>
          <a:lstStyle/>
          <a:p>
            <a:r>
              <a:rPr lang="en-US" dirty="0"/>
              <a:t>Key Point</a:t>
            </a:r>
          </a:p>
        </p:txBody>
      </p:sp>
      <p:sp>
        <p:nvSpPr>
          <p:cNvPr id="3" name="Content Placeholder 2">
            <a:extLst>
              <a:ext uri="{FF2B5EF4-FFF2-40B4-BE49-F238E27FC236}">
                <a16:creationId xmlns:a16="http://schemas.microsoft.com/office/drawing/2014/main" id="{6CC036AF-3EEF-429C-9593-57256DB5B65D}"/>
              </a:ext>
            </a:extLst>
          </p:cNvPr>
          <p:cNvSpPr>
            <a:spLocks noGrp="1"/>
          </p:cNvSpPr>
          <p:nvPr>
            <p:ph idx="1"/>
          </p:nvPr>
        </p:nvSpPr>
        <p:spPr/>
        <p:txBody>
          <a:bodyPr/>
          <a:lstStyle/>
          <a:p>
            <a:r>
              <a:rPr lang="en-US" dirty="0"/>
              <a:t>It is essential that clinicians are aware of their own biases and try to set them aside when screening and evaluating patients for drug and alcohol use.</a:t>
            </a:r>
          </a:p>
        </p:txBody>
      </p:sp>
      <p:sp>
        <p:nvSpPr>
          <p:cNvPr id="4" name="Footer Placeholder 3">
            <a:extLst>
              <a:ext uri="{FF2B5EF4-FFF2-40B4-BE49-F238E27FC236}">
                <a16:creationId xmlns:a16="http://schemas.microsoft.com/office/drawing/2014/main" id="{60907872-0FFB-401C-B07D-7CD6F2D9530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D47DFB5-FFE6-47E4-959F-F2E93B29184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11BA9A9-EFB2-49F4-B32C-1C601E1C2DD4}"/>
              </a:ext>
            </a:extLst>
          </p:cNvPr>
          <p:cNvSpPr>
            <a:spLocks noGrp="1"/>
          </p:cNvSpPr>
          <p:nvPr>
            <p:ph type="dt" sz="half" idx="2"/>
          </p:nvPr>
        </p:nvSpPr>
        <p:spPr/>
        <p:txBody>
          <a:bodyPr/>
          <a:lstStyle/>
          <a:p>
            <a:r>
              <a:rPr lang="en-US"/>
              <a:t>OCTOBER 2020</a:t>
            </a:r>
            <a:endParaRPr lang="en-US" dirty="0"/>
          </a:p>
        </p:txBody>
      </p:sp>
    </p:spTree>
    <p:extLst>
      <p:ext uri="{BB962C8B-B14F-4D97-AF65-F5344CB8AC3E}">
        <p14:creationId xmlns:p14="http://schemas.microsoft.com/office/powerpoint/2010/main" val="2765079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55532-FCE8-4982-BB97-4A92AE3B9C41}"/>
              </a:ext>
            </a:extLst>
          </p:cNvPr>
          <p:cNvSpPr>
            <a:spLocks noGrp="1"/>
          </p:cNvSpPr>
          <p:nvPr>
            <p:ph type="title"/>
          </p:nvPr>
        </p:nvSpPr>
        <p:spPr/>
        <p:txBody>
          <a:bodyPr/>
          <a:lstStyle/>
          <a:p>
            <a:r>
              <a:rPr lang="en-US" dirty="0"/>
              <a:t>Unhealthy Substance Use</a:t>
            </a:r>
          </a:p>
        </p:txBody>
      </p:sp>
      <p:sp>
        <p:nvSpPr>
          <p:cNvPr id="3" name="Content Placeholder 2">
            <a:extLst>
              <a:ext uri="{FF2B5EF4-FFF2-40B4-BE49-F238E27FC236}">
                <a16:creationId xmlns:a16="http://schemas.microsoft.com/office/drawing/2014/main" id="{E779C5A6-3D1E-4CA3-BA77-1A3B532988A8}"/>
              </a:ext>
            </a:extLst>
          </p:cNvPr>
          <p:cNvSpPr>
            <a:spLocks noGrp="1"/>
          </p:cNvSpPr>
          <p:nvPr>
            <p:ph idx="1"/>
          </p:nvPr>
        </p:nvSpPr>
        <p:spPr/>
        <p:txBody>
          <a:bodyPr>
            <a:normAutofit lnSpcReduction="10000"/>
          </a:bodyPr>
          <a:lstStyle/>
          <a:p>
            <a:r>
              <a:rPr lang="en-US" dirty="0"/>
              <a:t>“Unhealthy substance use” refers to a spectrum of use that increases the risk of health consequences and ranges from hazardous or risky patterns of use to severe SUD.</a:t>
            </a:r>
          </a:p>
          <a:p>
            <a:r>
              <a:rPr lang="en-US" dirty="0"/>
              <a:t>As defined here, unhealthy alcohol use is use that exceeds guideline-recommended levels; for illicit drugs, any use is considered potentially unhealthy. For prescription medications with potential for misuse, any nonmedical use (use of prescribed medication at increased dose or frequency or for reasons other than prescribed) or use of medications that were not prescribed is considered unhealthy.</a:t>
            </a:r>
          </a:p>
          <a:p>
            <a:r>
              <a:rPr lang="en-US" dirty="0"/>
              <a:t>Brief screening tools can identify potentially unhealthy use and can be followed by a risk assessment to determine the clinical significance and severity of use.</a:t>
            </a:r>
          </a:p>
        </p:txBody>
      </p:sp>
      <p:sp>
        <p:nvSpPr>
          <p:cNvPr id="4" name="Footer Placeholder 3">
            <a:extLst>
              <a:ext uri="{FF2B5EF4-FFF2-40B4-BE49-F238E27FC236}">
                <a16:creationId xmlns:a16="http://schemas.microsoft.com/office/drawing/2014/main" id="{6FBC9BD0-E200-4787-8298-52445A7E2B1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BED3892-CDA0-4008-B896-2702B748C47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52D9CDF-75F5-45B5-BCB7-A070438CA478}"/>
              </a:ext>
            </a:extLst>
          </p:cNvPr>
          <p:cNvSpPr>
            <a:spLocks noGrp="1"/>
          </p:cNvSpPr>
          <p:nvPr>
            <p:ph type="dt" sz="half" idx="2"/>
          </p:nvPr>
        </p:nvSpPr>
        <p:spPr/>
        <p:txBody>
          <a:bodyPr/>
          <a:lstStyle/>
          <a:p>
            <a:r>
              <a:rPr lang="en-US"/>
              <a:t>OCTOBER 2020</a:t>
            </a:r>
            <a:endParaRPr lang="en-US" dirty="0"/>
          </a:p>
        </p:txBody>
      </p:sp>
    </p:spTree>
    <p:extLst>
      <p:ext uri="{BB962C8B-B14F-4D97-AF65-F5344CB8AC3E}">
        <p14:creationId xmlns:p14="http://schemas.microsoft.com/office/powerpoint/2010/main" val="375548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FCF57-BA76-4F40-A7FC-6E14B0899FB3}"/>
              </a:ext>
            </a:extLst>
          </p:cNvPr>
          <p:cNvSpPr>
            <a:spLocks noGrp="1"/>
          </p:cNvSpPr>
          <p:nvPr>
            <p:ph type="title"/>
          </p:nvPr>
        </p:nvSpPr>
        <p:spPr/>
        <p:txBody>
          <a:bodyPr/>
          <a:lstStyle/>
          <a:p>
            <a:r>
              <a:rPr lang="en-US" dirty="0"/>
              <a:t>Substance Use Levels of Risk</a:t>
            </a:r>
          </a:p>
        </p:txBody>
      </p:sp>
      <p:sp>
        <p:nvSpPr>
          <p:cNvPr id="3" name="Content Placeholder 2">
            <a:extLst>
              <a:ext uri="{FF2B5EF4-FFF2-40B4-BE49-F238E27FC236}">
                <a16:creationId xmlns:a16="http://schemas.microsoft.com/office/drawing/2014/main" id="{26E01ADD-BAFF-40B9-AAA3-E0B276B59947}"/>
              </a:ext>
            </a:extLst>
          </p:cNvPr>
          <p:cNvSpPr>
            <a:spLocks noGrp="1"/>
          </p:cNvSpPr>
          <p:nvPr>
            <p:ph idx="1"/>
          </p:nvPr>
        </p:nvSpPr>
        <p:spPr/>
        <p:txBody>
          <a:bodyPr>
            <a:normAutofit fontScale="92500" lnSpcReduction="10000"/>
          </a:bodyPr>
          <a:lstStyle/>
          <a:p>
            <a:r>
              <a:rPr lang="en-US" b="1" dirty="0"/>
              <a:t>Low risk:</a:t>
            </a:r>
            <a:r>
              <a:rPr lang="en-US" dirty="0"/>
              <a:t> Patient is abstinent or uses substances in a way that is not currently associated with negative health consequences or other problems (e.g., alcohol consumption that does not exceed guideline-recommended levels or occasional cannabis use).</a:t>
            </a:r>
          </a:p>
          <a:p>
            <a:r>
              <a:rPr lang="en-US" b="1" dirty="0"/>
              <a:t>Moderate risk:</a:t>
            </a:r>
            <a:r>
              <a:rPr lang="en-US" dirty="0"/>
              <a:t> Patient is at risk for and may already be experiencing negative health consequences or other problems, such as elevated blood pressure related to alcohol use, atypical chest pain related to cocaine use, or family problems or poor work performance related to opioid use.</a:t>
            </a:r>
          </a:p>
          <a:p>
            <a:r>
              <a:rPr lang="en-US" b="1" dirty="0"/>
              <a:t>High risk:</a:t>
            </a:r>
            <a:r>
              <a:rPr lang="en-US" dirty="0"/>
              <a:t> Patient likely has an SUD, is likely experiencing substance-related health or other types of problems (e.g., alcohol use–related cirrhosis or consequences such as separation from family or loss of employment), and is engaging in continued or escalating use despite negative consequences.</a:t>
            </a:r>
          </a:p>
        </p:txBody>
      </p:sp>
      <p:sp>
        <p:nvSpPr>
          <p:cNvPr id="4" name="Footer Placeholder 3">
            <a:extLst>
              <a:ext uri="{FF2B5EF4-FFF2-40B4-BE49-F238E27FC236}">
                <a16:creationId xmlns:a16="http://schemas.microsoft.com/office/drawing/2014/main" id="{57E3372C-67E1-404C-9266-9435A9AE62D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49A8745-0FF1-4840-BED4-8AF9CD529A8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9DA66E0-99DA-46DF-9D67-A26EB3FB05A7}"/>
              </a:ext>
            </a:extLst>
          </p:cNvPr>
          <p:cNvSpPr>
            <a:spLocks noGrp="1"/>
          </p:cNvSpPr>
          <p:nvPr>
            <p:ph type="dt" sz="half" idx="2"/>
          </p:nvPr>
        </p:nvSpPr>
        <p:spPr/>
        <p:txBody>
          <a:bodyPr/>
          <a:lstStyle/>
          <a:p>
            <a:r>
              <a:rPr lang="en-US"/>
              <a:t>OCTOBER 2020</a:t>
            </a:r>
            <a:endParaRPr lang="en-US" dirty="0"/>
          </a:p>
        </p:txBody>
      </p:sp>
    </p:spTree>
    <p:extLst>
      <p:ext uri="{BB962C8B-B14F-4D97-AF65-F5344CB8AC3E}">
        <p14:creationId xmlns:p14="http://schemas.microsoft.com/office/powerpoint/2010/main" val="4119528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9C772-A79E-4608-9008-4CA8AF379DBE}"/>
              </a:ext>
            </a:extLst>
          </p:cNvPr>
          <p:cNvSpPr>
            <a:spLocks noGrp="1"/>
          </p:cNvSpPr>
          <p:nvPr>
            <p:ph type="title"/>
          </p:nvPr>
        </p:nvSpPr>
        <p:spPr/>
        <p:txBody>
          <a:bodyPr/>
          <a:lstStyle/>
          <a:p>
            <a:r>
              <a:rPr lang="en-US" dirty="0"/>
              <a:t>Substance Use Identification and Risk Assessment in Primary Care</a:t>
            </a:r>
          </a:p>
        </p:txBody>
      </p:sp>
      <p:sp>
        <p:nvSpPr>
          <p:cNvPr id="4" name="Footer Placeholder 3">
            <a:extLst>
              <a:ext uri="{FF2B5EF4-FFF2-40B4-BE49-F238E27FC236}">
                <a16:creationId xmlns:a16="http://schemas.microsoft.com/office/drawing/2014/main" id="{C407F98C-EC7B-474C-B527-3BC4A6896FA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3D7DE63-997C-4FD6-9447-FAD6911A703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F5D496E-FEB8-4D9C-9F1C-719100A73EEC}"/>
              </a:ext>
            </a:extLst>
          </p:cNvPr>
          <p:cNvSpPr>
            <a:spLocks noGrp="1"/>
          </p:cNvSpPr>
          <p:nvPr>
            <p:ph type="dt" sz="half" idx="2"/>
          </p:nvPr>
        </p:nvSpPr>
        <p:spPr/>
        <p:txBody>
          <a:bodyPr/>
          <a:lstStyle/>
          <a:p>
            <a:r>
              <a:rPr lang="en-US"/>
              <a:t>OCTOBER 2020</a:t>
            </a:r>
            <a:endParaRPr lang="en-US" dirty="0"/>
          </a:p>
        </p:txBody>
      </p:sp>
      <p:pic>
        <p:nvPicPr>
          <p:cNvPr id="1026" name="Picture 2" descr="Figure 1: Substance Use Identification and Risk Assessment in Primary Care">
            <a:extLst>
              <a:ext uri="{FF2B5EF4-FFF2-40B4-BE49-F238E27FC236}">
                <a16:creationId xmlns:a16="http://schemas.microsoft.com/office/drawing/2014/main" id="{947A38EF-3D30-479B-8DFE-A6187F109C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0852" y="1351022"/>
            <a:ext cx="6172200" cy="5039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3168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514AF-34E7-466F-A6AF-308E4E0E9559}"/>
              </a:ext>
            </a:extLst>
          </p:cNvPr>
          <p:cNvSpPr>
            <a:spLocks noGrp="1"/>
          </p:cNvSpPr>
          <p:nvPr>
            <p:ph type="title"/>
          </p:nvPr>
        </p:nvSpPr>
        <p:spPr/>
        <p:txBody>
          <a:bodyPr/>
          <a:lstStyle/>
          <a:p>
            <a:r>
              <a:rPr lang="en-US" dirty="0"/>
              <a:t>Recommendations:</a:t>
            </a:r>
            <a:br>
              <a:rPr lang="en-US" dirty="0"/>
            </a:br>
            <a:r>
              <a:rPr lang="en-US" dirty="0"/>
              <a:t>Primary Care Screening for Adults</a:t>
            </a:r>
          </a:p>
        </p:txBody>
      </p:sp>
      <p:sp>
        <p:nvSpPr>
          <p:cNvPr id="3" name="Content Placeholder 2">
            <a:extLst>
              <a:ext uri="{FF2B5EF4-FFF2-40B4-BE49-F238E27FC236}">
                <a16:creationId xmlns:a16="http://schemas.microsoft.com/office/drawing/2014/main" id="{AAE8691D-1B4C-47AC-92AF-60F6CC9B4E8F}"/>
              </a:ext>
            </a:extLst>
          </p:cNvPr>
          <p:cNvSpPr>
            <a:spLocks noGrp="1"/>
          </p:cNvSpPr>
          <p:nvPr>
            <p:ph idx="1"/>
          </p:nvPr>
        </p:nvSpPr>
        <p:spPr/>
        <p:txBody>
          <a:bodyPr>
            <a:normAutofit fontScale="77500" lnSpcReduction="20000"/>
          </a:bodyPr>
          <a:lstStyle/>
          <a:p>
            <a:r>
              <a:rPr lang="en-US" dirty="0"/>
              <a:t>During the initial visit and during annual follow-up visits, primary care clinicians should screen for the following in adults ≥18 years old:</a:t>
            </a:r>
          </a:p>
          <a:p>
            <a:pPr lvl="1"/>
            <a:r>
              <a:rPr lang="en-US" dirty="0"/>
              <a:t>Alcohol use, and when unhealthy use is identified, assess the level of risk to the patient. (A1)</a:t>
            </a:r>
          </a:p>
          <a:p>
            <a:pPr lvl="1"/>
            <a:r>
              <a:rPr lang="en-US" dirty="0"/>
              <a:t>Tobacco use, and when it is identified, provide assessment and counseling. (A1)</a:t>
            </a:r>
          </a:p>
          <a:p>
            <a:pPr lvl="1"/>
            <a:r>
              <a:rPr lang="en-US" dirty="0"/>
              <a:t>Drug use (B3), and when unhealthy use is identified, assess the level of risk to the patient. (A3)</a:t>
            </a:r>
          </a:p>
          <a:p>
            <a:r>
              <a:rPr lang="en-US" dirty="0"/>
              <a:t>Before screening for drug use, clinicians should explain the risks and benefits of screening to all patients, especially those who are pregnant or planning to conceive; the discussion should include state reporting requirements and the potential for involvement of child protective services. (A3)</a:t>
            </a:r>
          </a:p>
          <a:p>
            <a:r>
              <a:rPr lang="en-US" dirty="0"/>
              <a:t>Clinicians should repeat substance use screening to inform clinical care when:</a:t>
            </a:r>
          </a:p>
          <a:p>
            <a:pPr lvl="1"/>
            <a:r>
              <a:rPr lang="en-US" dirty="0"/>
              <a:t>Prescribing medication(s) that have adverse interactions with alcohol or drugs. (A2)</a:t>
            </a:r>
          </a:p>
          <a:p>
            <a:pPr lvl="1"/>
            <a:r>
              <a:rPr lang="en-US" dirty="0"/>
              <a:t>A patient has symptoms or medical conditions that could be caused or exacerbated by substance use. (A3)</a:t>
            </a:r>
          </a:p>
        </p:txBody>
      </p:sp>
      <p:sp>
        <p:nvSpPr>
          <p:cNvPr id="4" name="Footer Placeholder 3">
            <a:extLst>
              <a:ext uri="{FF2B5EF4-FFF2-40B4-BE49-F238E27FC236}">
                <a16:creationId xmlns:a16="http://schemas.microsoft.com/office/drawing/2014/main" id="{006CDD5E-4257-4D62-8C70-7FB5D3C9477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30EBBBD-2C65-403B-A57D-AD4E3A51A47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A30155A-A3A7-46C2-AC80-BC97CD29C96A}"/>
              </a:ext>
            </a:extLst>
          </p:cNvPr>
          <p:cNvSpPr>
            <a:spLocks noGrp="1"/>
          </p:cNvSpPr>
          <p:nvPr>
            <p:ph type="dt" sz="half" idx="2"/>
          </p:nvPr>
        </p:nvSpPr>
        <p:spPr/>
        <p:txBody>
          <a:bodyPr/>
          <a:lstStyle/>
          <a:p>
            <a:r>
              <a:rPr lang="en-US"/>
              <a:t>OCTOBER 2020</a:t>
            </a:r>
            <a:endParaRPr lang="en-US" dirty="0"/>
          </a:p>
        </p:txBody>
      </p:sp>
    </p:spTree>
    <p:extLst>
      <p:ext uri="{BB962C8B-B14F-4D97-AF65-F5344CB8AC3E}">
        <p14:creationId xmlns:p14="http://schemas.microsoft.com/office/powerpoint/2010/main" val="1613385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3D936-B52B-4852-8CBF-50A2CD169861}"/>
              </a:ext>
            </a:extLst>
          </p:cNvPr>
          <p:cNvSpPr>
            <a:spLocks noGrp="1"/>
          </p:cNvSpPr>
          <p:nvPr>
            <p:ph type="title"/>
          </p:nvPr>
        </p:nvSpPr>
        <p:spPr/>
        <p:txBody>
          <a:bodyPr/>
          <a:lstStyle/>
          <a:p>
            <a:r>
              <a:rPr lang="en-US" dirty="0"/>
              <a:t>Key Points:</a:t>
            </a:r>
            <a:br>
              <a:rPr lang="en-US" dirty="0"/>
            </a:br>
            <a:r>
              <a:rPr lang="en-US" dirty="0"/>
              <a:t>Primary Care Screening for Adults</a:t>
            </a:r>
          </a:p>
        </p:txBody>
      </p:sp>
      <p:sp>
        <p:nvSpPr>
          <p:cNvPr id="3" name="Content Placeholder 2">
            <a:extLst>
              <a:ext uri="{FF2B5EF4-FFF2-40B4-BE49-F238E27FC236}">
                <a16:creationId xmlns:a16="http://schemas.microsoft.com/office/drawing/2014/main" id="{B550CC77-CDBC-4599-ADF6-036A300C9F45}"/>
              </a:ext>
            </a:extLst>
          </p:cNvPr>
          <p:cNvSpPr>
            <a:spLocks noGrp="1"/>
          </p:cNvSpPr>
          <p:nvPr>
            <p:ph idx="1"/>
          </p:nvPr>
        </p:nvSpPr>
        <p:spPr/>
        <p:txBody>
          <a:bodyPr/>
          <a:lstStyle/>
          <a:p>
            <a:r>
              <a:rPr lang="en-US" dirty="0"/>
              <a:t>It is important to ask patients about substance use during an initial visit and during follow-up visits because patterns of use may change over time. Annual screening may be most appropriate, and most validated alcohol and drug screening questionnaires ask about use in the past year.</a:t>
            </a:r>
          </a:p>
          <a:p>
            <a:r>
              <a:rPr lang="en-US" dirty="0"/>
              <a:t>It is important to inform patients that information about their substance use is protected by the same privacy laws that apply to all other information in their medical records.</a:t>
            </a:r>
          </a:p>
          <a:p>
            <a:r>
              <a:rPr lang="en-US" dirty="0"/>
              <a:t>Urine toxicology, measures of blood alcohol level, and other laboratory tests should not be relied on for identifying unhealthy drug use.</a:t>
            </a:r>
          </a:p>
        </p:txBody>
      </p:sp>
      <p:sp>
        <p:nvSpPr>
          <p:cNvPr id="4" name="Footer Placeholder 3">
            <a:extLst>
              <a:ext uri="{FF2B5EF4-FFF2-40B4-BE49-F238E27FC236}">
                <a16:creationId xmlns:a16="http://schemas.microsoft.com/office/drawing/2014/main" id="{4EFF9439-974D-4C6E-89FD-DA9E283916B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27BAB2B-6C57-4D74-B3A3-291E4A7F8C0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8EC25B0-F47C-4C24-9419-30C5411F827B}"/>
              </a:ext>
            </a:extLst>
          </p:cNvPr>
          <p:cNvSpPr>
            <a:spLocks noGrp="1"/>
          </p:cNvSpPr>
          <p:nvPr>
            <p:ph type="dt" sz="half" idx="2"/>
          </p:nvPr>
        </p:nvSpPr>
        <p:spPr/>
        <p:txBody>
          <a:bodyPr/>
          <a:lstStyle/>
          <a:p>
            <a:r>
              <a:rPr lang="en-US"/>
              <a:t>OCTOBER 2020</a:t>
            </a:r>
            <a:endParaRPr lang="en-US" dirty="0"/>
          </a:p>
        </p:txBody>
      </p:sp>
    </p:spTree>
    <p:extLst>
      <p:ext uri="{BB962C8B-B14F-4D97-AF65-F5344CB8AC3E}">
        <p14:creationId xmlns:p14="http://schemas.microsoft.com/office/powerpoint/2010/main" val="2936124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5D887-7DDC-4647-8EB4-DEB50BC5619A}"/>
              </a:ext>
            </a:extLst>
          </p:cNvPr>
          <p:cNvSpPr>
            <a:spLocks noGrp="1"/>
          </p:cNvSpPr>
          <p:nvPr>
            <p:ph type="title"/>
          </p:nvPr>
        </p:nvSpPr>
        <p:spPr/>
        <p:txBody>
          <a:bodyPr/>
          <a:lstStyle/>
          <a:p>
            <a:r>
              <a:rPr lang="en-US" dirty="0"/>
              <a:t>Implementing Substance Use Screening in Primary Care Settings</a:t>
            </a:r>
          </a:p>
        </p:txBody>
      </p:sp>
      <p:sp>
        <p:nvSpPr>
          <p:cNvPr id="3" name="Content Placeholder 2">
            <a:extLst>
              <a:ext uri="{FF2B5EF4-FFF2-40B4-BE49-F238E27FC236}">
                <a16:creationId xmlns:a16="http://schemas.microsoft.com/office/drawing/2014/main" id="{456C3AB7-241E-4109-BEB6-A3C95EBE8833}"/>
              </a:ext>
            </a:extLst>
          </p:cNvPr>
          <p:cNvSpPr>
            <a:spLocks noGrp="1"/>
          </p:cNvSpPr>
          <p:nvPr>
            <p:ph idx="1"/>
          </p:nvPr>
        </p:nvSpPr>
        <p:spPr/>
        <p:txBody>
          <a:bodyPr>
            <a:normAutofit fontScale="70000" lnSpcReduction="20000"/>
          </a:bodyPr>
          <a:lstStyle/>
          <a:p>
            <a:r>
              <a:rPr lang="en-US" b="1" dirty="0"/>
              <a:t>Who to screen:</a:t>
            </a:r>
            <a:r>
              <a:rPr lang="en-US" dirty="0"/>
              <a:t> All adults seen by primary care providers should be screened for substance use. Some specific patient populations may have higher rates of unhealthy substance use, but there are no specific demographic characteristics that reliably predict such use.</a:t>
            </a:r>
          </a:p>
          <a:p>
            <a:r>
              <a:rPr lang="en-US" b="1" dirty="0"/>
              <a:t>How often to screen:</a:t>
            </a:r>
            <a:r>
              <a:rPr lang="en-US" dirty="0"/>
              <a:t> Because substance use behavior changes over time, care providers should repeat screening at regular intervals. However, evidence is lacking about the optimal frequency of screening. Annual screening may strike the best balance between the need for frequent repetition of screening and time and resource constraints and has been recommended by an expert panel.</a:t>
            </a:r>
          </a:p>
          <a:p>
            <a:r>
              <a:rPr lang="en-US" b="1" dirty="0"/>
              <a:t>Who should perform the screening:</a:t>
            </a:r>
            <a:r>
              <a:rPr lang="en-US" dirty="0"/>
              <a:t> Most of the screening instruments discussed in </a:t>
            </a:r>
            <a:r>
              <a:rPr lang="en-US" i="1" dirty="0"/>
              <a:t>Recommended Validated Tools for Use in Medical Settings to Screen for Alcohol and Drug Use in Adults</a:t>
            </a:r>
            <a:r>
              <a:rPr lang="en-US" dirty="0"/>
              <a:t> can be administered verbally by trained staff or can be self-administered by patients on paper or on a computer. Primary care practices must choose the format that is most appropriate for their clinical workflow and patient population. </a:t>
            </a:r>
          </a:p>
          <a:p>
            <a:r>
              <a:rPr lang="en-US" b="1" dirty="0"/>
              <a:t>How to introduce substance use screening to patients:</a:t>
            </a:r>
            <a:r>
              <a:rPr lang="en-US" dirty="0"/>
              <a:t> Explain the reasons for screening, the type of screening that will be performed, the potential benefits, and any potential harms. Make sure that patients understand how results will be interpreted and the likely response to screening results. Remind them of the privacy protections for the information being collected, including who will see the information; acknowledge the potential sensitivity of the information; and avoid judgmental or stigmatizing language.</a:t>
            </a:r>
          </a:p>
        </p:txBody>
      </p:sp>
      <p:sp>
        <p:nvSpPr>
          <p:cNvPr id="4" name="Footer Placeholder 3">
            <a:extLst>
              <a:ext uri="{FF2B5EF4-FFF2-40B4-BE49-F238E27FC236}">
                <a16:creationId xmlns:a16="http://schemas.microsoft.com/office/drawing/2014/main" id="{8AD74B71-AC75-4940-AE87-420A360A40C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CCB54EB-7AC7-4EB3-9816-5D343DACF38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6A1DED7-277B-4FF1-AB03-F4D54714FCC7}"/>
              </a:ext>
            </a:extLst>
          </p:cNvPr>
          <p:cNvSpPr>
            <a:spLocks noGrp="1"/>
          </p:cNvSpPr>
          <p:nvPr>
            <p:ph type="dt" sz="half" idx="2"/>
          </p:nvPr>
        </p:nvSpPr>
        <p:spPr/>
        <p:txBody>
          <a:bodyPr/>
          <a:lstStyle/>
          <a:p>
            <a:r>
              <a:rPr lang="en-US"/>
              <a:t>OCTOBER 2020</a:t>
            </a:r>
            <a:endParaRPr lang="en-US" dirty="0"/>
          </a:p>
        </p:txBody>
      </p:sp>
    </p:spTree>
    <p:extLst>
      <p:ext uri="{BB962C8B-B14F-4D97-AF65-F5344CB8AC3E}">
        <p14:creationId xmlns:p14="http://schemas.microsoft.com/office/powerpoint/2010/main" val="1489170562"/>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2390</Words>
  <Application>Microsoft Office PowerPoint</Application>
  <PresentationFormat>Widescreen</PresentationFormat>
  <Paragraphs>195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Content</vt:lpstr>
      <vt:lpstr>PowerPoint Presentation</vt:lpstr>
      <vt:lpstr>Purpose of This Guideline</vt:lpstr>
      <vt:lpstr>Key Point</vt:lpstr>
      <vt:lpstr>Unhealthy Substance Use</vt:lpstr>
      <vt:lpstr>Substance Use Levels of Risk</vt:lpstr>
      <vt:lpstr>Substance Use Identification and Risk Assessment in Primary Care</vt:lpstr>
      <vt:lpstr>Recommendations: Primary Care Screening for Adults</vt:lpstr>
      <vt:lpstr>Key Points: Primary Care Screening for Adults</vt:lpstr>
      <vt:lpstr>Implementing Substance Use Screening in Primary Care Settings</vt:lpstr>
      <vt:lpstr>Recommendation: Screening Tools</vt:lpstr>
      <vt:lpstr>Recommended Validated Tools for Use in Medical Settings to Screen for Alcohol and Drug Use in Adults</vt:lpstr>
      <vt:lpstr>Recommendations: Risk Assessment</vt:lpstr>
      <vt:lpstr>Brief, Validated Risk Assessment Tools for Use in Medical Settings With Adult ≥18 Years Old</vt:lpstr>
      <vt:lpstr>Brief, Validated Risk Assessment Tools for Use in Medical Settings With Adult ≥18 Years Old, continued</vt:lpstr>
      <vt:lpstr>Brief Intervention: “Can We Spend a Few Minutes Talking About Your Substance Use?”</vt:lpstr>
      <vt:lpstr>Recommendations: Diagnosis of Substance Use Disorder</vt:lpstr>
      <vt:lpstr>DSM-5 Diagnostic Criteria for Diagnosing and Classifying Substance Use Disorders</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25</cp:revision>
  <dcterms:created xsi:type="dcterms:W3CDTF">2022-05-26T16:37:43Z</dcterms:created>
  <dcterms:modified xsi:type="dcterms:W3CDTF">2023-10-26T13:39:44Z</dcterms:modified>
</cp:coreProperties>
</file>