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57" r:id="rId25"/>
    <p:sldId id="258"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3178"/>
    <a:srgbClr val="331F4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9" d="100"/>
          <a:sy n="119" d="100"/>
        </p:scale>
        <p:origin x="96" y="3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8AFF89-6860-493C-92B5-C658713E7E1F}" type="datetimeFigureOut">
              <a:rPr lang="en-US" smtClean="0"/>
              <a:t>10/26/2023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0F90C9-9F3B-4B5C-A652-02F825FA8BD0}" type="slidenum">
              <a:rPr lang="en-US" smtClean="0"/>
              <a:t>‹#›</a:t>
            </a:fld>
            <a:endParaRPr lang="en-US"/>
          </a:p>
        </p:txBody>
      </p:sp>
    </p:spTree>
    <p:extLst>
      <p:ext uri="{BB962C8B-B14F-4D97-AF65-F5344CB8AC3E}">
        <p14:creationId xmlns:p14="http://schemas.microsoft.com/office/powerpoint/2010/main" val="25715658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FB458-E6EA-427F-A270-0CA09B5FA597}"/>
              </a:ext>
            </a:extLst>
          </p:cNvPr>
          <p:cNvSpPr>
            <a:spLocks noGrp="1"/>
          </p:cNvSpPr>
          <p:nvPr>
            <p:ph type="title" hasCustomPrompt="1"/>
          </p:nvPr>
        </p:nvSpPr>
        <p:spPr/>
        <p:txBody>
          <a:bodyPr/>
          <a:lstStyle>
            <a:lvl1pPr>
              <a:defRPr/>
            </a:lvl1pPr>
          </a:lstStyle>
          <a:p>
            <a:r>
              <a:rPr lang="en-US" dirty="0"/>
              <a:t>Copy and paste this table into new slides</a:t>
            </a:r>
          </a:p>
        </p:txBody>
      </p:sp>
      <p:sp>
        <p:nvSpPr>
          <p:cNvPr id="3" name="Footer Placeholder 2">
            <a:extLst>
              <a:ext uri="{FF2B5EF4-FFF2-40B4-BE49-F238E27FC236}">
                <a16:creationId xmlns:a16="http://schemas.microsoft.com/office/drawing/2014/main" id="{4311619C-288C-4FE9-895C-06541043DF1E}"/>
              </a:ext>
            </a:extLst>
          </p:cNvPr>
          <p:cNvSpPr>
            <a:spLocks noGrp="1"/>
          </p:cNvSpPr>
          <p:nvPr>
            <p:ph type="ftr" sz="quarter" idx="10"/>
          </p:nvPr>
        </p:nvSpPr>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F8D9BB23-6ADF-4D2A-BC3C-B99A76D069C0}"/>
              </a:ext>
            </a:extLst>
          </p:cNvPr>
          <p:cNvSpPr>
            <a:spLocks noGrp="1"/>
          </p:cNvSpPr>
          <p:nvPr>
            <p:ph type="sldNum" sz="quarter" idx="11"/>
          </p:nvPr>
        </p:nvSpPr>
        <p:spPr/>
        <p:txBody>
          <a:bodyPr/>
          <a:lstStyle/>
          <a:p>
            <a:r>
              <a:rPr lang="en-US"/>
              <a:t>www.hivguidelines.org</a:t>
            </a:r>
            <a:endParaRPr lang="en-US" dirty="0"/>
          </a:p>
        </p:txBody>
      </p:sp>
      <p:sp>
        <p:nvSpPr>
          <p:cNvPr id="5" name="Date Placeholder 4">
            <a:extLst>
              <a:ext uri="{FF2B5EF4-FFF2-40B4-BE49-F238E27FC236}">
                <a16:creationId xmlns:a16="http://schemas.microsoft.com/office/drawing/2014/main" id="{0BBC07FF-3681-4EAC-8893-C0EE5BBBD5C1}"/>
              </a:ext>
            </a:extLst>
          </p:cNvPr>
          <p:cNvSpPr>
            <a:spLocks noGrp="1"/>
          </p:cNvSpPr>
          <p:nvPr>
            <p:ph type="dt" sz="half" idx="12"/>
          </p:nvPr>
        </p:nvSpPr>
        <p:spPr/>
        <p:txBody>
          <a:bodyPr/>
          <a:lstStyle/>
          <a:p>
            <a:r>
              <a:rPr lang="en-US"/>
              <a:t>MONTH YEAR</a:t>
            </a:r>
            <a:endParaRPr lang="en-US" dirty="0"/>
          </a:p>
        </p:txBody>
      </p:sp>
      <p:graphicFrame>
        <p:nvGraphicFramePr>
          <p:cNvPr id="6" name="Table 5">
            <a:extLst>
              <a:ext uri="{FF2B5EF4-FFF2-40B4-BE49-F238E27FC236}">
                <a16:creationId xmlns:a16="http://schemas.microsoft.com/office/drawing/2014/main" id="{6D4CDBBC-9F5F-4BC7-BD08-B694E644794D}"/>
              </a:ext>
            </a:extLst>
          </p:cNvPr>
          <p:cNvGraphicFramePr>
            <a:graphicFrameLocks noGrp="1"/>
          </p:cNvGraphicFramePr>
          <p:nvPr userDrawn="1">
            <p:extLst>
              <p:ext uri="{D42A27DB-BD31-4B8C-83A1-F6EECF244321}">
                <p14:modId xmlns:p14="http://schemas.microsoft.com/office/powerpoint/2010/main" val="785534670"/>
              </p:ext>
            </p:extLst>
          </p:nvPr>
        </p:nvGraphicFramePr>
        <p:xfrm>
          <a:off x="838200" y="1843088"/>
          <a:ext cx="10515600" cy="2225040"/>
        </p:xfrm>
        <a:graphic>
          <a:graphicData uri="http://schemas.openxmlformats.org/drawingml/2006/table">
            <a:tbl>
              <a:tblPr firstRow="1" bandRow="1">
                <a:tableStyleId>{5940675A-B579-460E-94D1-54222C63F5DA}</a:tableStyleId>
              </a:tblPr>
              <a:tblGrid>
                <a:gridCol w="2628900">
                  <a:extLst>
                    <a:ext uri="{9D8B030D-6E8A-4147-A177-3AD203B41FA5}">
                      <a16:colId xmlns:a16="http://schemas.microsoft.com/office/drawing/2014/main" val="2965091158"/>
                    </a:ext>
                  </a:extLst>
                </a:gridCol>
                <a:gridCol w="2628900">
                  <a:extLst>
                    <a:ext uri="{9D8B030D-6E8A-4147-A177-3AD203B41FA5}">
                      <a16:colId xmlns:a16="http://schemas.microsoft.com/office/drawing/2014/main" val="1943214951"/>
                    </a:ext>
                  </a:extLst>
                </a:gridCol>
                <a:gridCol w="2628900">
                  <a:extLst>
                    <a:ext uri="{9D8B030D-6E8A-4147-A177-3AD203B41FA5}">
                      <a16:colId xmlns:a16="http://schemas.microsoft.com/office/drawing/2014/main" val="2036904806"/>
                    </a:ext>
                  </a:extLst>
                </a:gridCol>
                <a:gridCol w="2628900">
                  <a:extLst>
                    <a:ext uri="{9D8B030D-6E8A-4147-A177-3AD203B41FA5}">
                      <a16:colId xmlns:a16="http://schemas.microsoft.com/office/drawing/2014/main" val="2736412188"/>
                    </a:ext>
                  </a:extLst>
                </a:gridCol>
              </a:tblGrid>
              <a:tr h="370840">
                <a:tc>
                  <a:txBody>
                    <a:bodyPr/>
                    <a:lstStyle/>
                    <a:p>
                      <a:r>
                        <a:rPr lang="en-US" b="1" dirty="0">
                          <a:solidFill>
                            <a:schemeClr val="bg1"/>
                          </a:solidFill>
                        </a:rPr>
                        <a:t>Header</a:t>
                      </a:r>
                    </a:p>
                  </a:txBody>
                  <a:tcPr>
                    <a:solidFill>
                      <a:srgbClr val="523178"/>
                    </a:solidFill>
                  </a:tcPr>
                </a:tc>
                <a:tc>
                  <a:txBody>
                    <a:bodyPr/>
                    <a:lstStyle/>
                    <a:p>
                      <a:r>
                        <a:rPr lang="en-US" b="1" dirty="0">
                          <a:solidFill>
                            <a:schemeClr val="bg1"/>
                          </a:solidFill>
                        </a:rPr>
                        <a:t>Header</a:t>
                      </a:r>
                    </a:p>
                  </a:txBody>
                  <a:tcPr>
                    <a:solidFill>
                      <a:srgbClr val="523178"/>
                    </a:solidFill>
                  </a:tcPr>
                </a:tc>
                <a:tc>
                  <a:txBody>
                    <a:bodyPr/>
                    <a:lstStyle/>
                    <a:p>
                      <a:r>
                        <a:rPr lang="en-US" b="1" dirty="0">
                          <a:solidFill>
                            <a:schemeClr val="bg1"/>
                          </a:solidFill>
                        </a:rPr>
                        <a:t>Header</a:t>
                      </a:r>
                    </a:p>
                  </a:txBody>
                  <a:tcPr>
                    <a:solidFill>
                      <a:srgbClr val="523178"/>
                    </a:solidFill>
                  </a:tcPr>
                </a:tc>
                <a:tc>
                  <a:txBody>
                    <a:bodyPr/>
                    <a:lstStyle/>
                    <a:p>
                      <a:r>
                        <a:rPr lang="en-US" b="1" dirty="0">
                          <a:solidFill>
                            <a:schemeClr val="bg1"/>
                          </a:solidFill>
                        </a:rPr>
                        <a:t>Header</a:t>
                      </a:r>
                    </a:p>
                  </a:txBody>
                  <a:tcPr>
                    <a:solidFill>
                      <a:srgbClr val="523178"/>
                    </a:solidFill>
                  </a:tcPr>
                </a:tc>
                <a:extLst>
                  <a:ext uri="{0D108BD9-81ED-4DB2-BD59-A6C34878D82A}">
                    <a16:rowId xmlns:a16="http://schemas.microsoft.com/office/drawing/2014/main" val="1391323950"/>
                  </a:ext>
                </a:extLst>
              </a:tr>
              <a:tr h="370840">
                <a:tc>
                  <a:txBody>
                    <a:bodyPr/>
                    <a:lstStyle/>
                    <a:p>
                      <a:pPr marL="137160" indent="-137160">
                        <a:buFont typeface="Arial" panose="020B0604020202020204" pitchFamily="34" charset="0"/>
                        <a:buChar char="•"/>
                      </a:pPr>
                      <a:r>
                        <a:rPr lang="en-US" dirty="0"/>
                        <a:t>Text</a:t>
                      </a:r>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4279552632"/>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3964962726"/>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2233240769"/>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1170612783"/>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554396577"/>
                  </a:ext>
                </a:extLst>
              </a:tr>
            </a:tbl>
          </a:graphicData>
        </a:graphic>
      </p:graphicFrame>
    </p:spTree>
    <p:extLst>
      <p:ext uri="{BB962C8B-B14F-4D97-AF65-F5344CB8AC3E}">
        <p14:creationId xmlns:p14="http://schemas.microsoft.com/office/powerpoint/2010/main" val="609673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Title Placeholder 1">
            <a:extLst>
              <a:ext uri="{FF2B5EF4-FFF2-40B4-BE49-F238E27FC236}">
                <a16:creationId xmlns:a16="http://schemas.microsoft.com/office/drawing/2014/main" id="{2956861F-471E-4867-8CA0-64C1B8583468}"/>
              </a:ext>
            </a:extLst>
          </p:cNvPr>
          <p:cNvSpPr>
            <a:spLocks noGrp="1"/>
          </p:cNvSpPr>
          <p:nvPr>
            <p:ph type="title"/>
          </p:nvPr>
        </p:nvSpPr>
        <p:spPr>
          <a:xfrm>
            <a:off x="838200" y="136525"/>
            <a:ext cx="9717505" cy="1325563"/>
          </a:xfrm>
          <a:prstGeom prst="rect">
            <a:avLst/>
          </a:prstGeom>
        </p:spPr>
        <p:txBody>
          <a:bodyPr vert="horz" lIns="91440" tIns="45720" rIns="91440" bIns="45720" rtlCol="0" anchor="ctr">
            <a:normAutofit/>
          </a:bodyPr>
          <a:lstStyle/>
          <a:p>
            <a:r>
              <a:rPr lang="en-US" dirty="0"/>
              <a:t>Click to edit Master title style</a:t>
            </a:r>
          </a:p>
        </p:txBody>
      </p:sp>
      <p:sp>
        <p:nvSpPr>
          <p:cNvPr id="11" name="Text Placeholder 2">
            <a:extLst>
              <a:ext uri="{FF2B5EF4-FFF2-40B4-BE49-F238E27FC236}">
                <a16:creationId xmlns:a16="http://schemas.microsoft.com/office/drawing/2014/main" id="{415E7499-E057-4A88-BE36-9CED3A66B1F6}"/>
              </a:ext>
            </a:extLst>
          </p:cNvPr>
          <p:cNvSpPr>
            <a:spLocks noGrp="1"/>
          </p:cNvSpPr>
          <p:nvPr>
            <p:ph idx="1"/>
          </p:nvPr>
        </p:nvSpPr>
        <p:spPr>
          <a:xfrm>
            <a:off x="838200" y="1564105"/>
            <a:ext cx="10515600" cy="461285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3" name="Footer Placeholder 2">
            <a:extLst>
              <a:ext uri="{FF2B5EF4-FFF2-40B4-BE49-F238E27FC236}">
                <a16:creationId xmlns:a16="http://schemas.microsoft.com/office/drawing/2014/main" id="{7049AC4E-D8BB-4B00-8255-3DDA22B23D79}"/>
              </a:ext>
            </a:extLst>
          </p:cNvPr>
          <p:cNvSpPr>
            <a:spLocks noGrp="1"/>
          </p:cNvSpPr>
          <p:nvPr>
            <p:ph type="ftr" sz="quarter" idx="11"/>
          </p:nvPr>
        </p:nvSpPr>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AF16702A-DA3E-444D-9613-E37755F13D7E}"/>
              </a:ext>
            </a:extLst>
          </p:cNvPr>
          <p:cNvSpPr>
            <a:spLocks noGrp="1"/>
          </p:cNvSpPr>
          <p:nvPr>
            <p:ph type="sldNum" sz="quarter" idx="12"/>
          </p:nvPr>
        </p:nvSpPr>
        <p:spPr/>
        <p:txBody>
          <a:bodyPr/>
          <a:lstStyle/>
          <a:p>
            <a:r>
              <a:rPr lang="en-US"/>
              <a:t>www.hivguidelines.org</a:t>
            </a:r>
            <a:endParaRPr lang="en-US" dirty="0"/>
          </a:p>
        </p:txBody>
      </p:sp>
      <p:sp>
        <p:nvSpPr>
          <p:cNvPr id="6" name="Date Placeholder 3">
            <a:extLst>
              <a:ext uri="{FF2B5EF4-FFF2-40B4-BE49-F238E27FC236}">
                <a16:creationId xmlns:a16="http://schemas.microsoft.com/office/drawing/2014/main" id="{8C065E23-58B0-47C2-BAF2-36F1AB1626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APRIL 2023</a:t>
            </a:r>
          </a:p>
        </p:txBody>
      </p:sp>
    </p:spTree>
    <p:extLst>
      <p:ext uri="{BB962C8B-B14F-4D97-AF65-F5344CB8AC3E}">
        <p14:creationId xmlns:p14="http://schemas.microsoft.com/office/powerpoint/2010/main" val="12973271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EB1BA2E-98D3-406F-8D4C-60CD1C4A897E}"/>
              </a:ext>
            </a:extLst>
          </p:cNvPr>
          <p:cNvSpPr>
            <a:spLocks noGrp="1"/>
          </p:cNvSpPr>
          <p:nvPr>
            <p:ph type="title"/>
          </p:nvPr>
        </p:nvSpPr>
        <p:spPr>
          <a:xfrm>
            <a:off x="838200" y="136525"/>
            <a:ext cx="9716122"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1EEB9328-205D-4FEB-BB5E-833FB212CCF8}"/>
              </a:ext>
            </a:extLst>
          </p:cNvPr>
          <p:cNvSpPr>
            <a:spLocks noGrp="1"/>
          </p:cNvSpPr>
          <p:nvPr>
            <p:ph type="body" idx="1"/>
          </p:nvPr>
        </p:nvSpPr>
        <p:spPr>
          <a:xfrm>
            <a:off x="838200" y="1596189"/>
            <a:ext cx="10515600" cy="4580774"/>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5" name="Footer Placeholder 4">
            <a:extLst>
              <a:ext uri="{FF2B5EF4-FFF2-40B4-BE49-F238E27FC236}">
                <a16:creationId xmlns:a16="http://schemas.microsoft.com/office/drawing/2014/main" id="{8047F27E-F12C-4880-AFE8-1EED8E3FB4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NYSDOH AIDS Institute Clinical Guidelines Program</a:t>
            </a:r>
          </a:p>
        </p:txBody>
      </p:sp>
      <p:pic>
        <p:nvPicPr>
          <p:cNvPr id="7" name="Picture 6">
            <a:extLst>
              <a:ext uri="{FF2B5EF4-FFF2-40B4-BE49-F238E27FC236}">
                <a16:creationId xmlns:a16="http://schemas.microsoft.com/office/drawing/2014/main" id="{386D634D-8E3F-42F0-B120-B1410910A313}"/>
              </a:ext>
            </a:extLst>
          </p:cNvPr>
          <p:cNvPicPr>
            <a:picLocks noChangeAspect="1"/>
          </p:cNvPicPr>
          <p:nvPr userDrawn="1"/>
        </p:nvPicPr>
        <p:blipFill rotWithShape="1">
          <a:blip r:embed="rId4"/>
          <a:srcRect l="2725" t="3670" r="1652" b="1576"/>
          <a:stretch/>
        </p:blipFill>
        <p:spPr>
          <a:xfrm>
            <a:off x="10554322" y="122238"/>
            <a:ext cx="1427505" cy="621102"/>
          </a:xfrm>
          <a:prstGeom prst="rect">
            <a:avLst/>
          </a:prstGeom>
        </p:spPr>
      </p:pic>
      <p:sp>
        <p:nvSpPr>
          <p:cNvPr id="8" name="Slide Number Placeholder 7">
            <a:extLst>
              <a:ext uri="{FF2B5EF4-FFF2-40B4-BE49-F238E27FC236}">
                <a16:creationId xmlns:a16="http://schemas.microsoft.com/office/drawing/2014/main" id="{CAFCFE23-4E54-4A12-BD8A-5107F9B5B1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a:t>www.hivguidelines.org</a:t>
            </a:r>
          </a:p>
        </p:txBody>
      </p:sp>
      <p:sp>
        <p:nvSpPr>
          <p:cNvPr id="4" name="Date Placeholder 3">
            <a:extLst>
              <a:ext uri="{FF2B5EF4-FFF2-40B4-BE49-F238E27FC236}">
                <a16:creationId xmlns:a16="http://schemas.microsoft.com/office/drawing/2014/main" id="{F9CA2C0A-0C2B-4B5A-B14F-B010C8B093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APRIL 2023</a:t>
            </a:r>
          </a:p>
        </p:txBody>
      </p:sp>
    </p:spTree>
    <p:extLst>
      <p:ext uri="{BB962C8B-B14F-4D97-AF65-F5344CB8AC3E}">
        <p14:creationId xmlns:p14="http://schemas.microsoft.com/office/powerpoint/2010/main" val="292209501"/>
      </p:ext>
    </p:extLst>
  </p:cSld>
  <p:clrMap bg1="lt1" tx1="dk1" bg2="lt2" tx2="dk2" accent1="accent1" accent2="accent2" accent3="accent3" accent4="accent4" accent5="accent5" accent6="accent6" hlink="hlink" folHlink="folHlink"/>
  <p:sldLayoutIdLst>
    <p:sldLayoutId id="2147483650" r:id="rId1"/>
    <p:sldLayoutId id="2147483649" r:id="rId2"/>
  </p:sldLayoutIdLst>
  <p:hf hdr="0"/>
  <p:txStyles>
    <p:titleStyle>
      <a:lvl1pPr algn="l" defTabSz="914400" rtl="0" eaLnBrk="1" latinLnBrk="0" hangingPunct="1">
        <a:lnSpc>
          <a:spcPct val="90000"/>
        </a:lnSpc>
        <a:spcBef>
          <a:spcPct val="0"/>
        </a:spcBef>
        <a:buNone/>
        <a:defRPr sz="4000" b="1" i="0" kern="1200" baseline="0">
          <a:solidFill>
            <a:schemeClr val="tx1"/>
          </a:solidFill>
          <a:effectLst>
            <a:outerShdw blurRad="50800" dist="38100" dir="2700000" algn="tl" rotWithShape="0">
              <a:prstClr val="black">
                <a:alpha val="40000"/>
              </a:prstClr>
            </a:outerShdw>
          </a:effectLst>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2">
            <a:extLst>
              <a:ext uri="{FF2B5EF4-FFF2-40B4-BE49-F238E27FC236}">
                <a16:creationId xmlns:a16="http://schemas.microsoft.com/office/drawing/2014/main" id="{D2A4328F-46B1-4229-B077-31783946341A}"/>
              </a:ext>
            </a:extLst>
          </p:cNvPr>
          <p:cNvSpPr txBox="1">
            <a:spLocks/>
          </p:cNvSpPr>
          <p:nvPr/>
        </p:nvSpPr>
        <p:spPr>
          <a:xfrm>
            <a:off x="1441501" y="2419316"/>
            <a:ext cx="9144000" cy="2210873"/>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Aft>
                <a:spcPts val="1800"/>
              </a:spcAft>
              <a:buNone/>
            </a:pPr>
            <a:r>
              <a:rPr lang="en-US" sz="5400" dirty="0">
                <a:effectLst>
                  <a:outerShdw blurRad="38100" dist="38100" dir="2700000" algn="tl">
                    <a:srgbClr val="000000">
                      <a:alpha val="43137"/>
                    </a:srgbClr>
                  </a:outerShdw>
                </a:effectLst>
              </a:rPr>
              <a:t>Treatment of Chronic Hepatitis C Virus Infection in Adults</a:t>
            </a:r>
          </a:p>
          <a:p>
            <a:pPr marL="0" indent="0" algn="ctr">
              <a:buNone/>
            </a:pPr>
            <a:r>
              <a:rPr lang="en-US" sz="4800" dirty="0">
                <a:solidFill>
                  <a:srgbClr val="331F44"/>
                </a:solidFill>
              </a:rPr>
              <a:t>www.hivguidelines.org</a:t>
            </a:r>
          </a:p>
          <a:p>
            <a:pPr marL="0" indent="0">
              <a:buNone/>
            </a:pPr>
            <a:endParaRPr lang="en-US" sz="4800" dirty="0">
              <a:latin typeface="+mj-lt"/>
            </a:endParaRPr>
          </a:p>
        </p:txBody>
      </p:sp>
      <p:sp>
        <p:nvSpPr>
          <p:cNvPr id="2" name="Date Placeholder 1">
            <a:extLst>
              <a:ext uri="{FF2B5EF4-FFF2-40B4-BE49-F238E27FC236}">
                <a16:creationId xmlns:a16="http://schemas.microsoft.com/office/drawing/2014/main" id="{52607920-6DE4-47D0-8A04-982D67867674}"/>
              </a:ext>
            </a:extLst>
          </p:cNvPr>
          <p:cNvSpPr>
            <a:spLocks noGrp="1"/>
          </p:cNvSpPr>
          <p:nvPr>
            <p:ph type="dt" sz="half" idx="2"/>
          </p:nvPr>
        </p:nvSpPr>
        <p:spPr>
          <a:xfrm>
            <a:off x="838200" y="6356350"/>
            <a:ext cx="2743200" cy="365125"/>
          </a:xfrm>
          <a:prstGeom prst="rect">
            <a:avLst/>
          </a:prstGeom>
        </p:spPr>
        <p:txBody>
          <a:bodyPr/>
          <a:lstStyle/>
          <a:p>
            <a:r>
              <a:rPr lang="en-US" sz="1200" dirty="0">
                <a:solidFill>
                  <a:schemeClr val="bg1">
                    <a:lumMod val="50000"/>
                  </a:schemeClr>
                </a:solidFill>
              </a:rPr>
              <a:t>APRIL 2023</a:t>
            </a:r>
          </a:p>
        </p:txBody>
      </p:sp>
      <p:sp>
        <p:nvSpPr>
          <p:cNvPr id="3" name="Footer Placeholder 2">
            <a:extLst>
              <a:ext uri="{FF2B5EF4-FFF2-40B4-BE49-F238E27FC236}">
                <a16:creationId xmlns:a16="http://schemas.microsoft.com/office/drawing/2014/main" id="{91F37E02-385B-4CEC-806B-9AEBB752A99D}"/>
              </a:ext>
            </a:extLst>
          </p:cNvPr>
          <p:cNvSpPr>
            <a:spLocks noGrp="1"/>
          </p:cNvSpPr>
          <p:nvPr>
            <p:ph type="ftr" sz="quarter" idx="11"/>
          </p:nvPr>
        </p:nvSpPr>
        <p:spPr>
          <a:xfrm>
            <a:off x="4038600" y="6356350"/>
            <a:ext cx="4114800" cy="365125"/>
          </a:xfrm>
        </p:spPr>
        <p:txBody>
          <a:bodyPr/>
          <a:lstStyle/>
          <a:p>
            <a:r>
              <a:rPr lang="en-US" dirty="0"/>
              <a:t>NYSDOH AIDS Institute Clinical Guidelines Program</a:t>
            </a:r>
          </a:p>
        </p:txBody>
      </p:sp>
    </p:spTree>
    <p:extLst>
      <p:ext uri="{BB962C8B-B14F-4D97-AF65-F5344CB8AC3E}">
        <p14:creationId xmlns:p14="http://schemas.microsoft.com/office/powerpoint/2010/main" val="698657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44419E-607F-439B-9120-E474043F820B}"/>
              </a:ext>
            </a:extLst>
          </p:cNvPr>
          <p:cNvSpPr>
            <a:spLocks noGrp="1"/>
          </p:cNvSpPr>
          <p:nvPr>
            <p:ph type="title"/>
          </p:nvPr>
        </p:nvSpPr>
        <p:spPr/>
        <p:txBody>
          <a:bodyPr/>
          <a:lstStyle/>
          <a:p>
            <a:r>
              <a:rPr lang="en-US" dirty="0"/>
              <a:t>Key Points:</a:t>
            </a:r>
            <a:br>
              <a:rPr lang="en-US" dirty="0"/>
            </a:br>
            <a:r>
              <a:rPr lang="en-US" dirty="0"/>
              <a:t>DAA Treatment Regimens</a:t>
            </a:r>
          </a:p>
        </p:txBody>
      </p:sp>
      <p:sp>
        <p:nvSpPr>
          <p:cNvPr id="3" name="Content Placeholder 2">
            <a:extLst>
              <a:ext uri="{FF2B5EF4-FFF2-40B4-BE49-F238E27FC236}">
                <a16:creationId xmlns:a16="http://schemas.microsoft.com/office/drawing/2014/main" id="{FDE63EC1-EA02-42FA-903D-F8326F064065}"/>
              </a:ext>
            </a:extLst>
          </p:cNvPr>
          <p:cNvSpPr>
            <a:spLocks noGrp="1"/>
          </p:cNvSpPr>
          <p:nvPr>
            <p:ph idx="1"/>
          </p:nvPr>
        </p:nvSpPr>
        <p:spPr/>
        <p:txBody>
          <a:bodyPr/>
          <a:lstStyle/>
          <a:p>
            <a:r>
              <a:rPr lang="en-US" dirty="0"/>
              <a:t>The choice of regimen should be based on individual pretreatment assessment findings, HCV treatment history, and insurance coverage.</a:t>
            </a:r>
          </a:p>
          <a:p>
            <a:r>
              <a:rPr lang="en-US" dirty="0"/>
              <a:t>The recommended regimens within each list are in alphabetical order, not in order of preference; no single regimen is recommended over another within each list of options.</a:t>
            </a:r>
          </a:p>
        </p:txBody>
      </p:sp>
      <p:sp>
        <p:nvSpPr>
          <p:cNvPr id="4" name="Footer Placeholder 3">
            <a:extLst>
              <a:ext uri="{FF2B5EF4-FFF2-40B4-BE49-F238E27FC236}">
                <a16:creationId xmlns:a16="http://schemas.microsoft.com/office/drawing/2014/main" id="{E4632197-4083-4B73-B664-EC575F66AFE1}"/>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A89E31EC-0F0B-4E0A-AA85-4A1A6BC767CE}"/>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FFBEAA4C-0EC4-4E0D-B5FA-7156C51C14E2}"/>
              </a:ext>
            </a:extLst>
          </p:cNvPr>
          <p:cNvSpPr>
            <a:spLocks noGrp="1"/>
          </p:cNvSpPr>
          <p:nvPr>
            <p:ph type="dt" sz="half" idx="2"/>
          </p:nvPr>
        </p:nvSpPr>
        <p:spPr/>
        <p:txBody>
          <a:bodyPr/>
          <a:lstStyle/>
          <a:p>
            <a:r>
              <a:rPr lang="en-US"/>
              <a:t>APRIL 2023</a:t>
            </a:r>
            <a:endParaRPr lang="en-US" dirty="0"/>
          </a:p>
        </p:txBody>
      </p:sp>
    </p:spTree>
    <p:extLst>
      <p:ext uri="{BB962C8B-B14F-4D97-AF65-F5344CB8AC3E}">
        <p14:creationId xmlns:p14="http://schemas.microsoft.com/office/powerpoint/2010/main" val="2482797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675BCE-E3D2-48D2-B240-EE1A169276BB}"/>
              </a:ext>
            </a:extLst>
          </p:cNvPr>
          <p:cNvSpPr>
            <a:spLocks noGrp="1"/>
          </p:cNvSpPr>
          <p:nvPr>
            <p:ph type="title"/>
          </p:nvPr>
        </p:nvSpPr>
        <p:spPr/>
        <p:txBody>
          <a:bodyPr/>
          <a:lstStyle/>
          <a:p>
            <a:r>
              <a:rPr lang="en-US" dirty="0"/>
              <a:t>Recommended Oral Direct-Acting Antiviral Drug Regimens for Adults With Chronic HCV</a:t>
            </a:r>
          </a:p>
        </p:txBody>
      </p:sp>
      <p:graphicFrame>
        <p:nvGraphicFramePr>
          <p:cNvPr id="7" name="Content Placeholder 6">
            <a:extLst>
              <a:ext uri="{FF2B5EF4-FFF2-40B4-BE49-F238E27FC236}">
                <a16:creationId xmlns:a16="http://schemas.microsoft.com/office/drawing/2014/main" id="{DD624DDF-7BCD-4B83-99F1-A7675B8F7D7F}"/>
              </a:ext>
            </a:extLst>
          </p:cNvPr>
          <p:cNvGraphicFramePr>
            <a:graphicFrameLocks noGrp="1"/>
          </p:cNvGraphicFramePr>
          <p:nvPr>
            <p:ph idx="1"/>
            <p:extLst>
              <p:ext uri="{D42A27DB-BD31-4B8C-83A1-F6EECF244321}">
                <p14:modId xmlns:p14="http://schemas.microsoft.com/office/powerpoint/2010/main" val="4186802328"/>
              </p:ext>
            </p:extLst>
          </p:nvPr>
        </p:nvGraphicFramePr>
        <p:xfrm>
          <a:off x="838200" y="1563688"/>
          <a:ext cx="10515600" cy="1854200"/>
        </p:xfrm>
        <a:graphic>
          <a:graphicData uri="http://schemas.openxmlformats.org/drawingml/2006/table">
            <a:tbl>
              <a:tblPr firstRow="1" bandRow="1">
                <a:tableStyleId>{5940675A-B579-460E-94D1-54222C63F5DA}</a:tableStyleId>
              </a:tblPr>
              <a:tblGrid>
                <a:gridCol w="5257800">
                  <a:extLst>
                    <a:ext uri="{9D8B030D-6E8A-4147-A177-3AD203B41FA5}">
                      <a16:colId xmlns:a16="http://schemas.microsoft.com/office/drawing/2014/main" val="1916686792"/>
                    </a:ext>
                  </a:extLst>
                </a:gridCol>
                <a:gridCol w="5257800">
                  <a:extLst>
                    <a:ext uri="{9D8B030D-6E8A-4147-A177-3AD203B41FA5}">
                      <a16:colId xmlns:a16="http://schemas.microsoft.com/office/drawing/2014/main" val="2373129326"/>
                    </a:ext>
                  </a:extLst>
                </a:gridCol>
              </a:tblGrid>
              <a:tr h="370840">
                <a:tc>
                  <a:txBody>
                    <a:bodyPr/>
                    <a:lstStyle/>
                    <a:p>
                      <a:r>
                        <a:rPr lang="en-US" b="1" dirty="0">
                          <a:solidFill>
                            <a:schemeClr val="bg1"/>
                          </a:solidFill>
                        </a:rPr>
                        <a:t>Drug/Combination</a:t>
                      </a:r>
                    </a:p>
                  </a:txBody>
                  <a:tcPr>
                    <a:solidFill>
                      <a:srgbClr val="523178"/>
                    </a:solidFill>
                  </a:tcPr>
                </a:tc>
                <a:tc>
                  <a:txBody>
                    <a:bodyPr/>
                    <a:lstStyle/>
                    <a:p>
                      <a:r>
                        <a:rPr lang="en-US" b="1" dirty="0">
                          <a:solidFill>
                            <a:schemeClr val="bg1"/>
                          </a:solidFill>
                        </a:rPr>
                        <a:t>Trade Name</a:t>
                      </a:r>
                    </a:p>
                  </a:txBody>
                  <a:tcPr>
                    <a:solidFill>
                      <a:srgbClr val="523178"/>
                    </a:solidFill>
                  </a:tcPr>
                </a:tc>
                <a:extLst>
                  <a:ext uri="{0D108BD9-81ED-4DB2-BD59-A6C34878D82A}">
                    <a16:rowId xmlns:a16="http://schemas.microsoft.com/office/drawing/2014/main" val="323724613"/>
                  </a:ext>
                </a:extLst>
              </a:tr>
              <a:tr h="370840">
                <a:tc>
                  <a:txBody>
                    <a:bodyPr/>
                    <a:lstStyle/>
                    <a:p>
                      <a:pPr marL="0" indent="0">
                        <a:buFont typeface="Arial" panose="020B0604020202020204" pitchFamily="34" charset="0"/>
                        <a:buNone/>
                      </a:pPr>
                      <a:r>
                        <a:rPr lang="en-US" dirty="0"/>
                        <a:t>Glecaprevir/pibrentasvir</a:t>
                      </a:r>
                    </a:p>
                  </a:txBody>
                  <a:tcPr/>
                </a:tc>
                <a:tc>
                  <a:txBody>
                    <a:bodyPr/>
                    <a:lstStyle/>
                    <a:p>
                      <a:pPr marL="0" indent="0">
                        <a:buFont typeface="Arial" panose="020B0604020202020204" pitchFamily="34" charset="0"/>
                        <a:buNone/>
                      </a:pPr>
                      <a:r>
                        <a:rPr lang="en-US" dirty="0" err="1"/>
                        <a:t>Mavyret</a:t>
                      </a:r>
                      <a:endParaRPr lang="en-US" dirty="0"/>
                    </a:p>
                  </a:txBody>
                  <a:tcPr/>
                </a:tc>
                <a:extLst>
                  <a:ext uri="{0D108BD9-81ED-4DB2-BD59-A6C34878D82A}">
                    <a16:rowId xmlns:a16="http://schemas.microsoft.com/office/drawing/2014/main" val="2760648680"/>
                  </a:ext>
                </a:extLst>
              </a:tr>
              <a:tr h="370840">
                <a:tc>
                  <a:txBody>
                    <a:bodyPr/>
                    <a:lstStyle/>
                    <a:p>
                      <a:pPr marL="0" indent="0">
                        <a:buFont typeface="Arial" panose="020B0604020202020204" pitchFamily="34" charset="0"/>
                        <a:buNone/>
                      </a:pPr>
                      <a:r>
                        <a:rPr lang="en-US" dirty="0"/>
                        <a:t>Ledipasvir/sofosbuvir</a:t>
                      </a:r>
                    </a:p>
                  </a:txBody>
                  <a:tcPr/>
                </a:tc>
                <a:tc>
                  <a:txBody>
                    <a:bodyPr/>
                    <a:lstStyle/>
                    <a:p>
                      <a:pPr marL="0" indent="0">
                        <a:buFont typeface="Arial" panose="020B0604020202020204" pitchFamily="34" charset="0"/>
                        <a:buNone/>
                      </a:pPr>
                      <a:r>
                        <a:rPr lang="en-US" dirty="0"/>
                        <a:t>Multiple brands</a:t>
                      </a:r>
                    </a:p>
                  </a:txBody>
                  <a:tcPr/>
                </a:tc>
                <a:extLst>
                  <a:ext uri="{0D108BD9-81ED-4DB2-BD59-A6C34878D82A}">
                    <a16:rowId xmlns:a16="http://schemas.microsoft.com/office/drawing/2014/main" val="2278556074"/>
                  </a:ext>
                </a:extLst>
              </a:tr>
              <a:tr h="370840">
                <a:tc>
                  <a:txBody>
                    <a:bodyPr/>
                    <a:lstStyle/>
                    <a:p>
                      <a:pPr marL="0" indent="0">
                        <a:buFont typeface="Arial" panose="020B0604020202020204" pitchFamily="34" charset="0"/>
                        <a:buNone/>
                      </a:pPr>
                      <a:r>
                        <a:rPr lang="en-US" dirty="0"/>
                        <a:t>Sofosbuvir/velpatasvir</a:t>
                      </a:r>
                    </a:p>
                  </a:txBody>
                  <a:tcPr/>
                </a:tc>
                <a:tc>
                  <a:txBody>
                    <a:bodyPr/>
                    <a:lstStyle/>
                    <a:p>
                      <a:pPr marL="0" indent="0">
                        <a:buFont typeface="Arial" panose="020B0604020202020204" pitchFamily="34" charset="0"/>
                        <a:buNone/>
                      </a:pPr>
                      <a:r>
                        <a:rPr lang="en-US" dirty="0"/>
                        <a:t>Multiple brands</a:t>
                      </a:r>
                    </a:p>
                  </a:txBody>
                  <a:tcPr/>
                </a:tc>
                <a:extLst>
                  <a:ext uri="{0D108BD9-81ED-4DB2-BD59-A6C34878D82A}">
                    <a16:rowId xmlns:a16="http://schemas.microsoft.com/office/drawing/2014/main" val="1274190270"/>
                  </a:ext>
                </a:extLst>
              </a:tr>
              <a:tr h="370840">
                <a:tc>
                  <a:txBody>
                    <a:bodyPr/>
                    <a:lstStyle/>
                    <a:p>
                      <a:pPr marL="0" indent="0">
                        <a:buFont typeface="Arial" panose="020B0604020202020204" pitchFamily="34" charset="0"/>
                        <a:buNone/>
                      </a:pPr>
                      <a:r>
                        <a:rPr lang="en-US" dirty="0"/>
                        <a:t>Sofosbuvir/velpatasvir/voxilaprevir</a:t>
                      </a:r>
                    </a:p>
                  </a:txBody>
                  <a:tcPr/>
                </a:tc>
                <a:tc>
                  <a:txBody>
                    <a:bodyPr/>
                    <a:lstStyle/>
                    <a:p>
                      <a:pPr marL="0" indent="0">
                        <a:buFont typeface="Arial" panose="020B0604020202020204" pitchFamily="34" charset="0"/>
                        <a:buNone/>
                      </a:pPr>
                      <a:r>
                        <a:rPr lang="en-US" dirty="0" err="1"/>
                        <a:t>Vosevi</a:t>
                      </a:r>
                      <a:endParaRPr lang="en-US" dirty="0"/>
                    </a:p>
                  </a:txBody>
                  <a:tcPr/>
                </a:tc>
                <a:extLst>
                  <a:ext uri="{0D108BD9-81ED-4DB2-BD59-A6C34878D82A}">
                    <a16:rowId xmlns:a16="http://schemas.microsoft.com/office/drawing/2014/main" val="4045880600"/>
                  </a:ext>
                </a:extLst>
              </a:tr>
            </a:tbl>
          </a:graphicData>
        </a:graphic>
      </p:graphicFrame>
      <p:sp>
        <p:nvSpPr>
          <p:cNvPr id="4" name="Footer Placeholder 3">
            <a:extLst>
              <a:ext uri="{FF2B5EF4-FFF2-40B4-BE49-F238E27FC236}">
                <a16:creationId xmlns:a16="http://schemas.microsoft.com/office/drawing/2014/main" id="{91C1C010-126D-46FA-9EBF-9B07DCBDCCD3}"/>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3F731CA4-2633-40D5-8226-CB340834E3EF}"/>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92799977-9D31-4367-BA48-05DD429D128A}"/>
              </a:ext>
            </a:extLst>
          </p:cNvPr>
          <p:cNvSpPr>
            <a:spLocks noGrp="1"/>
          </p:cNvSpPr>
          <p:nvPr>
            <p:ph type="dt" sz="half" idx="2"/>
          </p:nvPr>
        </p:nvSpPr>
        <p:spPr/>
        <p:txBody>
          <a:bodyPr/>
          <a:lstStyle/>
          <a:p>
            <a:r>
              <a:rPr lang="en-US"/>
              <a:t>APRIL 2023</a:t>
            </a:r>
            <a:endParaRPr lang="en-US" dirty="0"/>
          </a:p>
        </p:txBody>
      </p:sp>
    </p:spTree>
    <p:extLst>
      <p:ext uri="{BB962C8B-B14F-4D97-AF65-F5344CB8AC3E}">
        <p14:creationId xmlns:p14="http://schemas.microsoft.com/office/powerpoint/2010/main" val="1974989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ECCCB7-C1B2-4A16-9DFA-A25F99E57C9C}"/>
              </a:ext>
            </a:extLst>
          </p:cNvPr>
          <p:cNvSpPr>
            <a:spLocks noGrp="1"/>
          </p:cNvSpPr>
          <p:nvPr>
            <p:ph type="title"/>
          </p:nvPr>
        </p:nvSpPr>
        <p:spPr/>
        <p:txBody>
          <a:bodyPr/>
          <a:lstStyle/>
          <a:p>
            <a:r>
              <a:rPr lang="en-US" dirty="0"/>
              <a:t>Preferred Regimens for HCV Treatment-Naive Patients</a:t>
            </a:r>
          </a:p>
        </p:txBody>
      </p:sp>
      <p:graphicFrame>
        <p:nvGraphicFramePr>
          <p:cNvPr id="7" name="Content Placeholder 6">
            <a:extLst>
              <a:ext uri="{FF2B5EF4-FFF2-40B4-BE49-F238E27FC236}">
                <a16:creationId xmlns:a16="http://schemas.microsoft.com/office/drawing/2014/main" id="{51BB2647-9363-41C7-A9D1-508CD2938191}"/>
              </a:ext>
            </a:extLst>
          </p:cNvPr>
          <p:cNvGraphicFramePr>
            <a:graphicFrameLocks noGrp="1"/>
          </p:cNvGraphicFramePr>
          <p:nvPr>
            <p:ph idx="1"/>
            <p:extLst>
              <p:ext uri="{D42A27DB-BD31-4B8C-83A1-F6EECF244321}">
                <p14:modId xmlns:p14="http://schemas.microsoft.com/office/powerpoint/2010/main" val="2924433060"/>
              </p:ext>
            </p:extLst>
          </p:nvPr>
        </p:nvGraphicFramePr>
        <p:xfrm>
          <a:off x="838200" y="1563688"/>
          <a:ext cx="10515600" cy="2494280"/>
        </p:xfrm>
        <a:graphic>
          <a:graphicData uri="http://schemas.openxmlformats.org/drawingml/2006/table">
            <a:tbl>
              <a:tblPr firstRow="1" bandRow="1">
                <a:tableStyleId>{5940675A-B579-460E-94D1-54222C63F5DA}</a:tableStyleId>
              </a:tblPr>
              <a:tblGrid>
                <a:gridCol w="1736558">
                  <a:extLst>
                    <a:ext uri="{9D8B030D-6E8A-4147-A177-3AD203B41FA5}">
                      <a16:colId xmlns:a16="http://schemas.microsoft.com/office/drawing/2014/main" val="2122080859"/>
                    </a:ext>
                  </a:extLst>
                </a:gridCol>
                <a:gridCol w="5943600">
                  <a:extLst>
                    <a:ext uri="{9D8B030D-6E8A-4147-A177-3AD203B41FA5}">
                      <a16:colId xmlns:a16="http://schemas.microsoft.com/office/drawing/2014/main" val="3392385064"/>
                    </a:ext>
                  </a:extLst>
                </a:gridCol>
                <a:gridCol w="1331495">
                  <a:extLst>
                    <a:ext uri="{9D8B030D-6E8A-4147-A177-3AD203B41FA5}">
                      <a16:colId xmlns:a16="http://schemas.microsoft.com/office/drawing/2014/main" val="4065393423"/>
                    </a:ext>
                  </a:extLst>
                </a:gridCol>
                <a:gridCol w="1503947">
                  <a:extLst>
                    <a:ext uri="{9D8B030D-6E8A-4147-A177-3AD203B41FA5}">
                      <a16:colId xmlns:a16="http://schemas.microsoft.com/office/drawing/2014/main" val="283402722"/>
                    </a:ext>
                  </a:extLst>
                </a:gridCol>
              </a:tblGrid>
              <a:tr h="370840">
                <a:tc rowSpan="2">
                  <a:txBody>
                    <a:bodyPr/>
                    <a:lstStyle/>
                    <a:p>
                      <a:r>
                        <a:rPr lang="en-US" b="1" dirty="0">
                          <a:solidFill>
                            <a:schemeClr val="bg1"/>
                          </a:solidFill>
                        </a:rPr>
                        <a:t>Genotype</a:t>
                      </a:r>
                    </a:p>
                  </a:txBody>
                  <a:tcPr anchor="b">
                    <a:solidFill>
                      <a:srgbClr val="523178"/>
                    </a:solidFill>
                  </a:tcPr>
                </a:tc>
                <a:tc rowSpan="2">
                  <a:txBody>
                    <a:bodyPr/>
                    <a:lstStyle/>
                    <a:p>
                      <a:r>
                        <a:rPr lang="en-US" b="1" dirty="0">
                          <a:solidFill>
                            <a:schemeClr val="bg1"/>
                          </a:solidFill>
                        </a:rPr>
                        <a:t>Regimen</a:t>
                      </a:r>
                    </a:p>
                  </a:txBody>
                  <a:tcPr anchor="b">
                    <a:solidFill>
                      <a:srgbClr val="523178"/>
                    </a:solidFill>
                  </a:tcPr>
                </a:tc>
                <a:tc gridSpan="2">
                  <a:txBody>
                    <a:bodyPr/>
                    <a:lstStyle/>
                    <a:p>
                      <a:pPr algn="ctr"/>
                      <a:r>
                        <a:rPr lang="en-US" b="1" dirty="0">
                          <a:solidFill>
                            <a:schemeClr val="bg1"/>
                          </a:solidFill>
                        </a:rPr>
                        <a:t>Treatment Duration</a:t>
                      </a:r>
                    </a:p>
                  </a:txBody>
                  <a:tcPr>
                    <a:solidFill>
                      <a:srgbClr val="523178"/>
                    </a:solidFill>
                  </a:tcPr>
                </a:tc>
                <a:tc hMerge="1">
                  <a:txBody>
                    <a:bodyPr/>
                    <a:lstStyle/>
                    <a:p>
                      <a:r>
                        <a:rPr lang="en-US" b="1" dirty="0">
                          <a:solidFill>
                            <a:schemeClr val="bg1"/>
                          </a:solidFill>
                        </a:rPr>
                        <a:t>Header</a:t>
                      </a:r>
                    </a:p>
                  </a:txBody>
                  <a:tcPr>
                    <a:solidFill>
                      <a:srgbClr val="523178"/>
                    </a:solidFill>
                  </a:tcPr>
                </a:tc>
                <a:extLst>
                  <a:ext uri="{0D108BD9-81ED-4DB2-BD59-A6C34878D82A}">
                    <a16:rowId xmlns:a16="http://schemas.microsoft.com/office/drawing/2014/main" val="1825510808"/>
                  </a:ext>
                </a:extLst>
              </a:tr>
              <a:tr h="370840">
                <a:tc vMerge="1">
                  <a:txBody>
                    <a:bodyPr/>
                    <a:lstStyle/>
                    <a:p>
                      <a:endParaRPr lang="en-US" b="1" dirty="0">
                        <a:solidFill>
                          <a:schemeClr val="bg1"/>
                        </a:solidFill>
                      </a:endParaRPr>
                    </a:p>
                  </a:txBody>
                  <a:tcPr>
                    <a:solidFill>
                      <a:srgbClr val="523178"/>
                    </a:solidFill>
                  </a:tcPr>
                </a:tc>
                <a:tc vMerge="1">
                  <a:txBody>
                    <a:bodyPr/>
                    <a:lstStyle/>
                    <a:p>
                      <a:endParaRPr lang="en-US" b="1" dirty="0">
                        <a:solidFill>
                          <a:schemeClr val="bg1"/>
                        </a:solidFill>
                      </a:endParaRPr>
                    </a:p>
                  </a:txBody>
                  <a:tcPr>
                    <a:solidFill>
                      <a:srgbClr val="523178"/>
                    </a:solidFill>
                  </a:tcPr>
                </a:tc>
                <a:tc>
                  <a:txBody>
                    <a:bodyPr/>
                    <a:lstStyle/>
                    <a:p>
                      <a:pPr algn="ctr"/>
                      <a:r>
                        <a:rPr lang="en-US" b="1" dirty="0">
                          <a:solidFill>
                            <a:schemeClr val="bg1"/>
                          </a:solidFill>
                        </a:rPr>
                        <a:t>No</a:t>
                      </a:r>
                    </a:p>
                    <a:p>
                      <a:pPr algn="ctr"/>
                      <a:r>
                        <a:rPr lang="en-US" b="1" dirty="0">
                          <a:solidFill>
                            <a:schemeClr val="bg1"/>
                          </a:solidFill>
                        </a:rPr>
                        <a:t>Cirrhosis</a:t>
                      </a:r>
                    </a:p>
                  </a:txBody>
                  <a:tcPr>
                    <a:solidFill>
                      <a:srgbClr val="523178"/>
                    </a:solidFill>
                  </a:tcPr>
                </a:tc>
                <a:tc>
                  <a:txBody>
                    <a:bodyPr/>
                    <a:lstStyle/>
                    <a:p>
                      <a:pPr algn="ctr"/>
                      <a:r>
                        <a:rPr lang="en-US" b="1" dirty="0">
                          <a:solidFill>
                            <a:schemeClr val="bg1"/>
                          </a:solidFill>
                        </a:rPr>
                        <a:t>Compensated</a:t>
                      </a:r>
                      <a:br>
                        <a:rPr lang="en-US" b="1" dirty="0">
                          <a:solidFill>
                            <a:schemeClr val="bg1"/>
                          </a:solidFill>
                        </a:rPr>
                      </a:br>
                      <a:r>
                        <a:rPr lang="en-US" b="1" dirty="0">
                          <a:solidFill>
                            <a:schemeClr val="bg1"/>
                          </a:solidFill>
                        </a:rPr>
                        <a:t>Cirrhosis</a:t>
                      </a:r>
                    </a:p>
                  </a:txBody>
                  <a:tcPr>
                    <a:solidFill>
                      <a:srgbClr val="523178"/>
                    </a:solidFill>
                  </a:tcPr>
                </a:tc>
                <a:extLst>
                  <a:ext uri="{0D108BD9-81ED-4DB2-BD59-A6C34878D82A}">
                    <a16:rowId xmlns:a16="http://schemas.microsoft.com/office/drawing/2014/main" val="774155116"/>
                  </a:ext>
                </a:extLst>
              </a:tr>
              <a:tr h="370840">
                <a:tc rowSpan="2">
                  <a:txBody>
                    <a:bodyPr/>
                    <a:lstStyle/>
                    <a:p>
                      <a:pPr marL="0" indent="0">
                        <a:buFont typeface="Arial" panose="020B0604020202020204" pitchFamily="34" charset="0"/>
                        <a:buNone/>
                      </a:pPr>
                      <a:r>
                        <a:rPr lang="pt-BR" dirty="0"/>
                        <a:t>1a, 1b, 2, 4, 5, 6</a:t>
                      </a:r>
                      <a:endParaRPr lang="en-US" dirty="0"/>
                    </a:p>
                  </a:txBody>
                  <a:tcPr anchor="ctr"/>
                </a:tc>
                <a:tc>
                  <a:txBody>
                    <a:bodyPr/>
                    <a:lstStyle/>
                    <a:p>
                      <a:pPr marL="0" indent="0">
                        <a:buFont typeface="Arial" panose="020B0604020202020204" pitchFamily="34" charset="0"/>
                        <a:buNone/>
                      </a:pPr>
                      <a:r>
                        <a:rPr lang="en-US" dirty="0"/>
                        <a:t>Glecaprevir 300 mg/pibrentasvir 120 mg once daily</a:t>
                      </a:r>
                    </a:p>
                  </a:txBody>
                  <a:tcPr/>
                </a:tc>
                <a:tc>
                  <a:txBody>
                    <a:bodyPr/>
                    <a:lstStyle/>
                    <a:p>
                      <a:pPr marL="0" indent="0" algn="ctr">
                        <a:buFont typeface="Arial" panose="020B0604020202020204" pitchFamily="34" charset="0"/>
                        <a:buNone/>
                      </a:pPr>
                      <a:r>
                        <a:rPr lang="en-US" dirty="0"/>
                        <a:t>8 weeks</a:t>
                      </a:r>
                    </a:p>
                  </a:txBody>
                  <a:tcPr/>
                </a:tc>
                <a:tc>
                  <a:txBody>
                    <a:bodyPr/>
                    <a:lstStyle/>
                    <a:p>
                      <a:pPr marL="0" indent="0" algn="ctr">
                        <a:buFont typeface="Arial" panose="020B0604020202020204" pitchFamily="34" charset="0"/>
                        <a:buNone/>
                      </a:pPr>
                      <a:r>
                        <a:rPr lang="en-US" dirty="0"/>
                        <a:t>8 weeks</a:t>
                      </a:r>
                    </a:p>
                  </a:txBody>
                  <a:tcPr/>
                </a:tc>
                <a:extLst>
                  <a:ext uri="{0D108BD9-81ED-4DB2-BD59-A6C34878D82A}">
                    <a16:rowId xmlns:a16="http://schemas.microsoft.com/office/drawing/2014/main" val="1480156402"/>
                  </a:ext>
                </a:extLst>
              </a:tr>
              <a:tr h="370840">
                <a:tc vMerge="1">
                  <a:txBody>
                    <a:bodyPr/>
                    <a:lstStyle/>
                    <a:p>
                      <a:pPr marL="0" indent="0">
                        <a:buFont typeface="Arial" panose="020B0604020202020204" pitchFamily="34" charset="0"/>
                        <a:buNone/>
                      </a:pPr>
                      <a:endParaRPr lang="en-US" dirty="0"/>
                    </a:p>
                  </a:txBody>
                  <a:tcPr/>
                </a:tc>
                <a:tc>
                  <a:txBody>
                    <a:bodyPr/>
                    <a:lstStyle/>
                    <a:p>
                      <a:pPr marL="0" indent="0">
                        <a:buFont typeface="Arial" panose="020B0604020202020204" pitchFamily="34" charset="0"/>
                        <a:buNone/>
                      </a:pPr>
                      <a:r>
                        <a:rPr lang="en-US" dirty="0"/>
                        <a:t>Sofosbuvir 400 mg/velpatasvir 100 mg once daily</a:t>
                      </a:r>
                    </a:p>
                  </a:txBody>
                  <a:tcPr/>
                </a:tc>
                <a:tc>
                  <a:txBody>
                    <a:bodyPr/>
                    <a:lstStyle/>
                    <a:p>
                      <a:pPr marL="0" indent="0" algn="ctr">
                        <a:buFont typeface="Arial" panose="020B0604020202020204" pitchFamily="34" charset="0"/>
                        <a:buNone/>
                      </a:pPr>
                      <a:r>
                        <a:rPr lang="en-US" dirty="0"/>
                        <a:t>12 weeks</a:t>
                      </a:r>
                    </a:p>
                  </a:txBody>
                  <a:tcPr/>
                </a:tc>
                <a:tc>
                  <a:txBody>
                    <a:bodyPr/>
                    <a:lstStyle/>
                    <a:p>
                      <a:pPr marL="0" indent="0" algn="ctr">
                        <a:buFont typeface="Arial" panose="020B0604020202020204" pitchFamily="34" charset="0"/>
                        <a:buNone/>
                      </a:pPr>
                      <a:r>
                        <a:rPr lang="en-US" dirty="0"/>
                        <a:t>12 weeks</a:t>
                      </a:r>
                    </a:p>
                  </a:txBody>
                  <a:tcPr/>
                </a:tc>
                <a:extLst>
                  <a:ext uri="{0D108BD9-81ED-4DB2-BD59-A6C34878D82A}">
                    <a16:rowId xmlns:a16="http://schemas.microsoft.com/office/drawing/2014/main" val="3748605309"/>
                  </a:ext>
                </a:extLst>
              </a:tr>
              <a:tr h="370840">
                <a:tc rowSpan="2">
                  <a:txBody>
                    <a:bodyPr/>
                    <a:lstStyle/>
                    <a:p>
                      <a:pPr marL="0" indent="0">
                        <a:buFont typeface="Arial" panose="020B0604020202020204" pitchFamily="34" charset="0"/>
                        <a:buNone/>
                      </a:pPr>
                      <a:r>
                        <a:rPr lang="en-US" dirty="0"/>
                        <a:t>3</a:t>
                      </a:r>
                    </a:p>
                  </a:txBody>
                  <a:tcPr anchor="ctr"/>
                </a:tc>
                <a:tc>
                  <a:txBody>
                    <a:bodyPr/>
                    <a:lstStyle/>
                    <a:p>
                      <a:pPr marL="0" indent="0">
                        <a:buFont typeface="Arial" panose="020B0604020202020204" pitchFamily="34" charset="0"/>
                        <a:buNone/>
                      </a:pPr>
                      <a:r>
                        <a:rPr lang="en-US" dirty="0"/>
                        <a:t>Glecaprevir 300 mg/pibrentasvir 120 mg once daily</a:t>
                      </a:r>
                    </a:p>
                  </a:txBody>
                  <a:tcPr/>
                </a:tc>
                <a:tc>
                  <a:txBody>
                    <a:bodyPr/>
                    <a:lstStyle/>
                    <a:p>
                      <a:pPr marL="0" indent="0" algn="ctr">
                        <a:buFont typeface="Arial" panose="020B0604020202020204" pitchFamily="34" charset="0"/>
                        <a:buNone/>
                      </a:pPr>
                      <a:r>
                        <a:rPr lang="en-US" dirty="0"/>
                        <a:t>12 weeks</a:t>
                      </a:r>
                    </a:p>
                  </a:txBody>
                  <a:tcPr/>
                </a:tc>
                <a:tc>
                  <a:txBody>
                    <a:bodyPr/>
                    <a:lstStyle/>
                    <a:p>
                      <a:pPr marL="0" indent="0" algn="ctr">
                        <a:buFont typeface="Arial" panose="020B0604020202020204" pitchFamily="34" charset="0"/>
                        <a:buNone/>
                      </a:pPr>
                      <a:r>
                        <a:rPr lang="en-US" dirty="0"/>
                        <a:t>12 weeks</a:t>
                      </a:r>
                    </a:p>
                  </a:txBody>
                  <a:tcPr/>
                </a:tc>
                <a:extLst>
                  <a:ext uri="{0D108BD9-81ED-4DB2-BD59-A6C34878D82A}">
                    <a16:rowId xmlns:a16="http://schemas.microsoft.com/office/drawing/2014/main" val="1159332445"/>
                  </a:ext>
                </a:extLst>
              </a:tr>
              <a:tr h="370840">
                <a:tc vMerge="1">
                  <a:txBody>
                    <a:bodyPr/>
                    <a:lstStyle/>
                    <a:p>
                      <a:pPr marL="137160" indent="-137160">
                        <a:buFont typeface="Arial" panose="020B0604020202020204" pitchFamily="34" charset="0"/>
                        <a:buChar char="•"/>
                      </a:pPr>
                      <a:endParaRPr lang="en-US" dirty="0"/>
                    </a:p>
                  </a:txBody>
                  <a:tcPr/>
                </a:tc>
                <a:tc>
                  <a:txBody>
                    <a:bodyPr/>
                    <a:lstStyle/>
                    <a:p>
                      <a:pPr marL="0" indent="0">
                        <a:buFont typeface="Arial" panose="020B0604020202020204" pitchFamily="34" charset="0"/>
                        <a:buNone/>
                      </a:pPr>
                      <a:r>
                        <a:rPr lang="en-US" dirty="0"/>
                        <a:t>Sofosbuvir 400 mg/velpatasvir 100 mg once daily</a:t>
                      </a:r>
                    </a:p>
                  </a:txBody>
                  <a:tcPr/>
                </a:tc>
                <a:tc>
                  <a:txBody>
                    <a:bodyPr/>
                    <a:lstStyle/>
                    <a:p>
                      <a:pPr marL="0" indent="0" algn="ctr">
                        <a:buFont typeface="Arial" panose="020B0604020202020204" pitchFamily="34" charset="0"/>
                        <a:buNone/>
                      </a:pPr>
                      <a:r>
                        <a:rPr lang="en-US" dirty="0"/>
                        <a:t>12 weeks</a:t>
                      </a:r>
                    </a:p>
                  </a:txBody>
                  <a:tcPr/>
                </a:tc>
                <a:tc>
                  <a:txBody>
                    <a:bodyPr/>
                    <a:lstStyle/>
                    <a:p>
                      <a:pPr marL="0" indent="0" algn="ctr">
                        <a:buFont typeface="Arial" panose="020B0604020202020204" pitchFamily="34" charset="0"/>
                        <a:buNone/>
                      </a:pPr>
                      <a:r>
                        <a:rPr lang="en-US" dirty="0"/>
                        <a:t>12 weeks</a:t>
                      </a:r>
                    </a:p>
                  </a:txBody>
                  <a:tcPr/>
                </a:tc>
                <a:extLst>
                  <a:ext uri="{0D108BD9-81ED-4DB2-BD59-A6C34878D82A}">
                    <a16:rowId xmlns:a16="http://schemas.microsoft.com/office/drawing/2014/main" val="67775385"/>
                  </a:ext>
                </a:extLst>
              </a:tr>
            </a:tbl>
          </a:graphicData>
        </a:graphic>
      </p:graphicFrame>
      <p:sp>
        <p:nvSpPr>
          <p:cNvPr id="4" name="Footer Placeholder 3">
            <a:extLst>
              <a:ext uri="{FF2B5EF4-FFF2-40B4-BE49-F238E27FC236}">
                <a16:creationId xmlns:a16="http://schemas.microsoft.com/office/drawing/2014/main" id="{A009B70B-4986-4AB8-918E-496E22FB6312}"/>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7D6D710F-2063-464A-9C86-720B4C0ECC48}"/>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95861E39-CC9D-4600-AB86-CD7523E86824}"/>
              </a:ext>
            </a:extLst>
          </p:cNvPr>
          <p:cNvSpPr>
            <a:spLocks noGrp="1"/>
          </p:cNvSpPr>
          <p:nvPr>
            <p:ph type="dt" sz="half" idx="2"/>
          </p:nvPr>
        </p:nvSpPr>
        <p:spPr/>
        <p:txBody>
          <a:bodyPr/>
          <a:lstStyle/>
          <a:p>
            <a:r>
              <a:rPr lang="en-US"/>
              <a:t>APRIL 2023</a:t>
            </a:r>
            <a:endParaRPr lang="en-US" dirty="0"/>
          </a:p>
        </p:txBody>
      </p:sp>
    </p:spTree>
    <p:extLst>
      <p:ext uri="{BB962C8B-B14F-4D97-AF65-F5344CB8AC3E}">
        <p14:creationId xmlns:p14="http://schemas.microsoft.com/office/powerpoint/2010/main" val="142135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ECCCB7-C1B2-4A16-9DFA-A25F99E57C9C}"/>
              </a:ext>
            </a:extLst>
          </p:cNvPr>
          <p:cNvSpPr>
            <a:spLocks noGrp="1"/>
          </p:cNvSpPr>
          <p:nvPr>
            <p:ph type="title"/>
          </p:nvPr>
        </p:nvSpPr>
        <p:spPr/>
        <p:txBody>
          <a:bodyPr/>
          <a:lstStyle/>
          <a:p>
            <a:r>
              <a:rPr lang="en-US" dirty="0"/>
              <a:t>Alternative Regimens for HCV Treatment-Naive Patients</a:t>
            </a:r>
          </a:p>
        </p:txBody>
      </p:sp>
      <p:graphicFrame>
        <p:nvGraphicFramePr>
          <p:cNvPr id="7" name="Content Placeholder 6">
            <a:extLst>
              <a:ext uri="{FF2B5EF4-FFF2-40B4-BE49-F238E27FC236}">
                <a16:creationId xmlns:a16="http://schemas.microsoft.com/office/drawing/2014/main" id="{51BB2647-9363-41C7-A9D1-508CD2938191}"/>
              </a:ext>
            </a:extLst>
          </p:cNvPr>
          <p:cNvGraphicFramePr>
            <a:graphicFrameLocks noGrp="1"/>
          </p:cNvGraphicFramePr>
          <p:nvPr>
            <p:ph idx="1"/>
            <p:extLst>
              <p:ext uri="{D42A27DB-BD31-4B8C-83A1-F6EECF244321}">
                <p14:modId xmlns:p14="http://schemas.microsoft.com/office/powerpoint/2010/main" val="851062778"/>
              </p:ext>
            </p:extLst>
          </p:nvPr>
        </p:nvGraphicFramePr>
        <p:xfrm>
          <a:off x="838200" y="1563688"/>
          <a:ext cx="10515600" cy="4033520"/>
        </p:xfrm>
        <a:graphic>
          <a:graphicData uri="http://schemas.openxmlformats.org/drawingml/2006/table">
            <a:tbl>
              <a:tblPr firstRow="1" bandRow="1">
                <a:tableStyleId>{5940675A-B579-460E-94D1-54222C63F5DA}</a:tableStyleId>
              </a:tblPr>
              <a:tblGrid>
                <a:gridCol w="1736558">
                  <a:extLst>
                    <a:ext uri="{9D8B030D-6E8A-4147-A177-3AD203B41FA5}">
                      <a16:colId xmlns:a16="http://schemas.microsoft.com/office/drawing/2014/main" val="2122080859"/>
                    </a:ext>
                  </a:extLst>
                </a:gridCol>
                <a:gridCol w="5943600">
                  <a:extLst>
                    <a:ext uri="{9D8B030D-6E8A-4147-A177-3AD203B41FA5}">
                      <a16:colId xmlns:a16="http://schemas.microsoft.com/office/drawing/2014/main" val="3392385064"/>
                    </a:ext>
                  </a:extLst>
                </a:gridCol>
                <a:gridCol w="1331495">
                  <a:extLst>
                    <a:ext uri="{9D8B030D-6E8A-4147-A177-3AD203B41FA5}">
                      <a16:colId xmlns:a16="http://schemas.microsoft.com/office/drawing/2014/main" val="4065393423"/>
                    </a:ext>
                  </a:extLst>
                </a:gridCol>
                <a:gridCol w="1503947">
                  <a:extLst>
                    <a:ext uri="{9D8B030D-6E8A-4147-A177-3AD203B41FA5}">
                      <a16:colId xmlns:a16="http://schemas.microsoft.com/office/drawing/2014/main" val="283402722"/>
                    </a:ext>
                  </a:extLst>
                </a:gridCol>
              </a:tblGrid>
              <a:tr h="370840">
                <a:tc rowSpan="2">
                  <a:txBody>
                    <a:bodyPr/>
                    <a:lstStyle/>
                    <a:p>
                      <a:r>
                        <a:rPr lang="en-US" b="1" dirty="0">
                          <a:solidFill>
                            <a:schemeClr val="bg1"/>
                          </a:solidFill>
                        </a:rPr>
                        <a:t>Genotype</a:t>
                      </a:r>
                    </a:p>
                  </a:txBody>
                  <a:tcPr anchor="b">
                    <a:solidFill>
                      <a:srgbClr val="523178"/>
                    </a:solidFill>
                  </a:tcPr>
                </a:tc>
                <a:tc rowSpan="2">
                  <a:txBody>
                    <a:bodyPr/>
                    <a:lstStyle/>
                    <a:p>
                      <a:r>
                        <a:rPr lang="en-US" b="1" dirty="0">
                          <a:solidFill>
                            <a:schemeClr val="bg1"/>
                          </a:solidFill>
                        </a:rPr>
                        <a:t>Regimen</a:t>
                      </a:r>
                    </a:p>
                  </a:txBody>
                  <a:tcPr anchor="b">
                    <a:solidFill>
                      <a:srgbClr val="523178"/>
                    </a:solidFill>
                  </a:tcPr>
                </a:tc>
                <a:tc gridSpan="2">
                  <a:txBody>
                    <a:bodyPr/>
                    <a:lstStyle/>
                    <a:p>
                      <a:pPr algn="ctr"/>
                      <a:r>
                        <a:rPr lang="en-US" b="1" dirty="0">
                          <a:solidFill>
                            <a:schemeClr val="bg1"/>
                          </a:solidFill>
                        </a:rPr>
                        <a:t>Treatment Duration</a:t>
                      </a:r>
                    </a:p>
                  </a:txBody>
                  <a:tcPr>
                    <a:solidFill>
                      <a:srgbClr val="523178"/>
                    </a:solidFill>
                  </a:tcPr>
                </a:tc>
                <a:tc hMerge="1">
                  <a:txBody>
                    <a:bodyPr/>
                    <a:lstStyle/>
                    <a:p>
                      <a:r>
                        <a:rPr lang="en-US" b="1" dirty="0">
                          <a:solidFill>
                            <a:schemeClr val="bg1"/>
                          </a:solidFill>
                        </a:rPr>
                        <a:t>Header</a:t>
                      </a:r>
                    </a:p>
                  </a:txBody>
                  <a:tcPr>
                    <a:solidFill>
                      <a:srgbClr val="523178"/>
                    </a:solidFill>
                  </a:tcPr>
                </a:tc>
                <a:extLst>
                  <a:ext uri="{0D108BD9-81ED-4DB2-BD59-A6C34878D82A}">
                    <a16:rowId xmlns:a16="http://schemas.microsoft.com/office/drawing/2014/main" val="1825510808"/>
                  </a:ext>
                </a:extLst>
              </a:tr>
              <a:tr h="370840">
                <a:tc vMerge="1">
                  <a:txBody>
                    <a:bodyPr/>
                    <a:lstStyle/>
                    <a:p>
                      <a:endParaRPr lang="en-US" b="1" dirty="0">
                        <a:solidFill>
                          <a:schemeClr val="bg1"/>
                        </a:solidFill>
                      </a:endParaRPr>
                    </a:p>
                  </a:txBody>
                  <a:tcPr>
                    <a:solidFill>
                      <a:srgbClr val="523178"/>
                    </a:solidFill>
                  </a:tcPr>
                </a:tc>
                <a:tc vMerge="1">
                  <a:txBody>
                    <a:bodyPr/>
                    <a:lstStyle/>
                    <a:p>
                      <a:endParaRPr lang="en-US" b="1" dirty="0">
                        <a:solidFill>
                          <a:schemeClr val="bg1"/>
                        </a:solidFill>
                      </a:endParaRPr>
                    </a:p>
                  </a:txBody>
                  <a:tcPr>
                    <a:solidFill>
                      <a:srgbClr val="523178"/>
                    </a:solidFill>
                  </a:tcPr>
                </a:tc>
                <a:tc>
                  <a:txBody>
                    <a:bodyPr/>
                    <a:lstStyle/>
                    <a:p>
                      <a:pPr algn="ctr"/>
                      <a:r>
                        <a:rPr lang="en-US" b="1" dirty="0">
                          <a:solidFill>
                            <a:schemeClr val="bg1"/>
                          </a:solidFill>
                        </a:rPr>
                        <a:t>No</a:t>
                      </a:r>
                    </a:p>
                    <a:p>
                      <a:pPr algn="ctr"/>
                      <a:r>
                        <a:rPr lang="en-US" b="1" dirty="0">
                          <a:solidFill>
                            <a:schemeClr val="bg1"/>
                          </a:solidFill>
                        </a:rPr>
                        <a:t>Cirrhosis</a:t>
                      </a:r>
                    </a:p>
                  </a:txBody>
                  <a:tcPr>
                    <a:solidFill>
                      <a:srgbClr val="523178"/>
                    </a:solidFill>
                  </a:tcPr>
                </a:tc>
                <a:tc>
                  <a:txBody>
                    <a:bodyPr/>
                    <a:lstStyle/>
                    <a:p>
                      <a:pPr algn="ctr"/>
                      <a:r>
                        <a:rPr lang="en-US" b="1" dirty="0">
                          <a:solidFill>
                            <a:schemeClr val="bg1"/>
                          </a:solidFill>
                        </a:rPr>
                        <a:t>Compensated</a:t>
                      </a:r>
                      <a:br>
                        <a:rPr lang="en-US" b="1" dirty="0">
                          <a:solidFill>
                            <a:schemeClr val="bg1"/>
                          </a:solidFill>
                        </a:rPr>
                      </a:br>
                      <a:r>
                        <a:rPr lang="en-US" b="1" dirty="0">
                          <a:solidFill>
                            <a:schemeClr val="bg1"/>
                          </a:solidFill>
                        </a:rPr>
                        <a:t>Cirrhosis</a:t>
                      </a:r>
                    </a:p>
                  </a:txBody>
                  <a:tcPr>
                    <a:solidFill>
                      <a:srgbClr val="523178"/>
                    </a:solidFill>
                  </a:tcPr>
                </a:tc>
                <a:extLst>
                  <a:ext uri="{0D108BD9-81ED-4DB2-BD59-A6C34878D82A}">
                    <a16:rowId xmlns:a16="http://schemas.microsoft.com/office/drawing/2014/main" val="774155116"/>
                  </a:ext>
                </a:extLst>
              </a:tr>
              <a:tr h="370840">
                <a:tc>
                  <a:txBody>
                    <a:bodyPr/>
                    <a:lstStyle/>
                    <a:p>
                      <a:pPr marL="0" indent="0">
                        <a:buFont typeface="Arial" panose="020B0604020202020204" pitchFamily="34" charset="0"/>
                        <a:buNone/>
                      </a:pPr>
                      <a:r>
                        <a:rPr lang="en-US" dirty="0"/>
                        <a:t>1a or 1b, non-Black, HIV-negative, HCV RNA &lt;6 mil copies/mL (A2)</a:t>
                      </a:r>
                    </a:p>
                  </a:txBody>
                  <a:tcPr anchor="ctr"/>
                </a:tc>
                <a:tc>
                  <a:txBody>
                    <a:bodyPr/>
                    <a:lstStyle/>
                    <a:p>
                      <a:pPr marL="0" indent="0">
                        <a:buFont typeface="Arial" panose="020B0604020202020204" pitchFamily="34" charset="0"/>
                        <a:buNone/>
                      </a:pPr>
                      <a:r>
                        <a:rPr lang="en-US" dirty="0"/>
                        <a:t>Ledipasvir 90 mg/sofosbuvir 400 mg once daily</a:t>
                      </a:r>
                    </a:p>
                  </a:txBody>
                  <a:tcPr/>
                </a:tc>
                <a:tc>
                  <a:txBody>
                    <a:bodyPr/>
                    <a:lstStyle/>
                    <a:p>
                      <a:pPr marL="0" indent="0" algn="ctr">
                        <a:buFont typeface="Arial" panose="020B0604020202020204" pitchFamily="34" charset="0"/>
                        <a:buNone/>
                      </a:pPr>
                      <a:r>
                        <a:rPr lang="en-US" dirty="0"/>
                        <a:t>8 weeks</a:t>
                      </a:r>
                    </a:p>
                  </a:txBody>
                  <a:tcPr/>
                </a:tc>
                <a:tc>
                  <a:txBody>
                    <a:bodyPr/>
                    <a:lstStyle/>
                    <a:p>
                      <a:pPr marL="0" indent="0" algn="ctr">
                        <a:buFont typeface="Arial" panose="020B0604020202020204" pitchFamily="34" charset="0"/>
                        <a:buNone/>
                      </a:pPr>
                      <a:r>
                        <a:rPr lang="en-US" dirty="0"/>
                        <a:t>12 weeks</a:t>
                      </a:r>
                    </a:p>
                  </a:txBody>
                  <a:tcPr/>
                </a:tc>
                <a:extLst>
                  <a:ext uri="{0D108BD9-81ED-4DB2-BD59-A6C34878D82A}">
                    <a16:rowId xmlns:a16="http://schemas.microsoft.com/office/drawing/2014/main" val="2794683107"/>
                  </a:ext>
                </a:extLst>
              </a:tr>
              <a:tr h="370840">
                <a:tc>
                  <a:txBody>
                    <a:bodyPr/>
                    <a:lstStyle/>
                    <a:p>
                      <a:pPr marL="0" indent="0">
                        <a:buFont typeface="Arial" panose="020B0604020202020204" pitchFamily="34" charset="0"/>
                        <a:buNone/>
                      </a:pPr>
                      <a:r>
                        <a:rPr lang="en-US" dirty="0"/>
                        <a:t>1a or 1b, Black, HIV-positive or HCV RNA &gt;6 mil copies/mL (A2)</a:t>
                      </a:r>
                    </a:p>
                  </a:txBody>
                  <a:tcPr anchor="ctr"/>
                </a:tc>
                <a:tc>
                  <a:txBody>
                    <a:bodyPr/>
                    <a:lstStyle/>
                    <a:p>
                      <a:pPr marL="0" indent="0">
                        <a:buFont typeface="Arial" panose="020B0604020202020204" pitchFamily="34" charset="0"/>
                        <a:buNone/>
                      </a:pPr>
                      <a:r>
                        <a:rPr lang="en-US" dirty="0"/>
                        <a:t>Ledipasvir 90 mg/sofosbuvir 400 mg once daily</a:t>
                      </a:r>
                    </a:p>
                  </a:txBody>
                  <a:tcPr/>
                </a:tc>
                <a:tc>
                  <a:txBody>
                    <a:bodyPr/>
                    <a:lstStyle/>
                    <a:p>
                      <a:pPr marL="0" indent="0" algn="ctr">
                        <a:buFont typeface="Arial" panose="020B0604020202020204" pitchFamily="34" charset="0"/>
                        <a:buNone/>
                      </a:pPr>
                      <a:r>
                        <a:rPr lang="en-US" dirty="0"/>
                        <a:t>12 weeks</a:t>
                      </a:r>
                    </a:p>
                  </a:txBody>
                  <a:tcPr/>
                </a:tc>
                <a:tc>
                  <a:txBody>
                    <a:bodyPr/>
                    <a:lstStyle/>
                    <a:p>
                      <a:pPr marL="0" indent="0" algn="ctr">
                        <a:buFont typeface="Arial" panose="020B0604020202020204" pitchFamily="34" charset="0"/>
                        <a:buNone/>
                      </a:pPr>
                      <a:r>
                        <a:rPr lang="en-US" dirty="0"/>
                        <a:t>12 weeks</a:t>
                      </a:r>
                    </a:p>
                  </a:txBody>
                  <a:tcPr/>
                </a:tc>
                <a:extLst>
                  <a:ext uri="{0D108BD9-81ED-4DB2-BD59-A6C34878D82A}">
                    <a16:rowId xmlns:a16="http://schemas.microsoft.com/office/drawing/2014/main" val="504180871"/>
                  </a:ext>
                </a:extLst>
              </a:tr>
              <a:tr h="370840">
                <a:tc>
                  <a:txBody>
                    <a:bodyPr/>
                    <a:lstStyle/>
                    <a:p>
                      <a:pPr marL="0" indent="0">
                        <a:buFont typeface="Arial" panose="020B0604020202020204" pitchFamily="34" charset="0"/>
                        <a:buNone/>
                      </a:pPr>
                      <a:r>
                        <a:rPr lang="en-US" dirty="0"/>
                        <a:t>4, 5, 6</a:t>
                      </a:r>
                    </a:p>
                  </a:txBody>
                  <a:tcPr anchor="ctr"/>
                </a:tc>
                <a:tc>
                  <a:txBody>
                    <a:bodyPr/>
                    <a:lstStyle/>
                    <a:p>
                      <a:pPr marL="0" indent="0">
                        <a:buFont typeface="Arial" panose="020B0604020202020204" pitchFamily="34" charset="0"/>
                        <a:buNone/>
                      </a:pPr>
                      <a:r>
                        <a:rPr lang="en-US" dirty="0"/>
                        <a:t>Ledipasvir 90 mg/sofosbuvir 400 mg once daily	</a:t>
                      </a:r>
                    </a:p>
                  </a:txBody>
                  <a:tcPr/>
                </a:tc>
                <a:tc>
                  <a:txBody>
                    <a:bodyPr/>
                    <a:lstStyle/>
                    <a:p>
                      <a:pPr marL="0" indent="0" algn="ctr">
                        <a:buFont typeface="Arial" panose="020B0604020202020204" pitchFamily="34" charset="0"/>
                        <a:buNone/>
                      </a:pPr>
                      <a:r>
                        <a:rPr lang="en-US" dirty="0"/>
                        <a:t>12 weeks</a:t>
                      </a:r>
                    </a:p>
                  </a:txBody>
                  <a:tcPr/>
                </a:tc>
                <a:tc>
                  <a:txBody>
                    <a:bodyPr/>
                    <a:lstStyle/>
                    <a:p>
                      <a:pPr marL="0" indent="0" algn="ctr">
                        <a:buFont typeface="Arial" panose="020B0604020202020204" pitchFamily="34" charset="0"/>
                        <a:buNone/>
                      </a:pPr>
                      <a:r>
                        <a:rPr lang="en-US" dirty="0"/>
                        <a:t>12 weeks</a:t>
                      </a:r>
                    </a:p>
                  </a:txBody>
                  <a:tcPr/>
                </a:tc>
                <a:extLst>
                  <a:ext uri="{0D108BD9-81ED-4DB2-BD59-A6C34878D82A}">
                    <a16:rowId xmlns:a16="http://schemas.microsoft.com/office/drawing/2014/main" val="2352626281"/>
                  </a:ext>
                </a:extLst>
              </a:tr>
            </a:tbl>
          </a:graphicData>
        </a:graphic>
      </p:graphicFrame>
      <p:sp>
        <p:nvSpPr>
          <p:cNvPr id="4" name="Footer Placeholder 3">
            <a:extLst>
              <a:ext uri="{FF2B5EF4-FFF2-40B4-BE49-F238E27FC236}">
                <a16:creationId xmlns:a16="http://schemas.microsoft.com/office/drawing/2014/main" id="{A009B70B-4986-4AB8-918E-496E22FB6312}"/>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7D6D710F-2063-464A-9C86-720B4C0ECC48}"/>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95861E39-CC9D-4600-AB86-CD7523E86824}"/>
              </a:ext>
            </a:extLst>
          </p:cNvPr>
          <p:cNvSpPr>
            <a:spLocks noGrp="1"/>
          </p:cNvSpPr>
          <p:nvPr>
            <p:ph type="dt" sz="half" idx="2"/>
          </p:nvPr>
        </p:nvSpPr>
        <p:spPr/>
        <p:txBody>
          <a:bodyPr/>
          <a:lstStyle/>
          <a:p>
            <a:r>
              <a:rPr lang="en-US"/>
              <a:t>APRIL 2023</a:t>
            </a:r>
            <a:endParaRPr lang="en-US" dirty="0"/>
          </a:p>
        </p:txBody>
      </p:sp>
    </p:spTree>
    <p:extLst>
      <p:ext uri="{BB962C8B-B14F-4D97-AF65-F5344CB8AC3E}">
        <p14:creationId xmlns:p14="http://schemas.microsoft.com/office/powerpoint/2010/main" val="38355978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ECCCB7-C1B2-4A16-9DFA-A25F99E57C9C}"/>
              </a:ext>
            </a:extLst>
          </p:cNvPr>
          <p:cNvSpPr>
            <a:spLocks noGrp="1"/>
          </p:cNvSpPr>
          <p:nvPr>
            <p:ph type="title"/>
          </p:nvPr>
        </p:nvSpPr>
        <p:spPr/>
        <p:txBody>
          <a:bodyPr/>
          <a:lstStyle/>
          <a:p>
            <a:r>
              <a:rPr lang="en-US" dirty="0"/>
              <a:t>Preferred Regimens After PEG-IFN Plus RBV Treatment Failure</a:t>
            </a:r>
          </a:p>
        </p:txBody>
      </p:sp>
      <p:graphicFrame>
        <p:nvGraphicFramePr>
          <p:cNvPr id="7" name="Content Placeholder 6">
            <a:extLst>
              <a:ext uri="{FF2B5EF4-FFF2-40B4-BE49-F238E27FC236}">
                <a16:creationId xmlns:a16="http://schemas.microsoft.com/office/drawing/2014/main" id="{51BB2647-9363-41C7-A9D1-508CD2938191}"/>
              </a:ext>
            </a:extLst>
          </p:cNvPr>
          <p:cNvGraphicFramePr>
            <a:graphicFrameLocks noGrp="1"/>
          </p:cNvGraphicFramePr>
          <p:nvPr>
            <p:ph idx="1"/>
            <p:extLst>
              <p:ext uri="{D42A27DB-BD31-4B8C-83A1-F6EECF244321}">
                <p14:modId xmlns:p14="http://schemas.microsoft.com/office/powerpoint/2010/main" val="2549292932"/>
              </p:ext>
            </p:extLst>
          </p:nvPr>
        </p:nvGraphicFramePr>
        <p:xfrm>
          <a:off x="838200" y="1563688"/>
          <a:ext cx="10515600" cy="2494280"/>
        </p:xfrm>
        <a:graphic>
          <a:graphicData uri="http://schemas.openxmlformats.org/drawingml/2006/table">
            <a:tbl>
              <a:tblPr firstRow="1" bandRow="1">
                <a:tableStyleId>{5940675A-B579-460E-94D1-54222C63F5DA}</a:tableStyleId>
              </a:tblPr>
              <a:tblGrid>
                <a:gridCol w="1736558">
                  <a:extLst>
                    <a:ext uri="{9D8B030D-6E8A-4147-A177-3AD203B41FA5}">
                      <a16:colId xmlns:a16="http://schemas.microsoft.com/office/drawing/2014/main" val="2122080859"/>
                    </a:ext>
                  </a:extLst>
                </a:gridCol>
                <a:gridCol w="5943600">
                  <a:extLst>
                    <a:ext uri="{9D8B030D-6E8A-4147-A177-3AD203B41FA5}">
                      <a16:colId xmlns:a16="http://schemas.microsoft.com/office/drawing/2014/main" val="3392385064"/>
                    </a:ext>
                  </a:extLst>
                </a:gridCol>
                <a:gridCol w="1331495">
                  <a:extLst>
                    <a:ext uri="{9D8B030D-6E8A-4147-A177-3AD203B41FA5}">
                      <a16:colId xmlns:a16="http://schemas.microsoft.com/office/drawing/2014/main" val="4065393423"/>
                    </a:ext>
                  </a:extLst>
                </a:gridCol>
                <a:gridCol w="1503947">
                  <a:extLst>
                    <a:ext uri="{9D8B030D-6E8A-4147-A177-3AD203B41FA5}">
                      <a16:colId xmlns:a16="http://schemas.microsoft.com/office/drawing/2014/main" val="283402722"/>
                    </a:ext>
                  </a:extLst>
                </a:gridCol>
              </a:tblGrid>
              <a:tr h="370840">
                <a:tc rowSpan="2">
                  <a:txBody>
                    <a:bodyPr/>
                    <a:lstStyle/>
                    <a:p>
                      <a:r>
                        <a:rPr lang="en-US" b="1" dirty="0">
                          <a:solidFill>
                            <a:schemeClr val="bg1"/>
                          </a:solidFill>
                        </a:rPr>
                        <a:t>Genotype</a:t>
                      </a:r>
                    </a:p>
                  </a:txBody>
                  <a:tcPr anchor="b">
                    <a:solidFill>
                      <a:srgbClr val="523178"/>
                    </a:solidFill>
                  </a:tcPr>
                </a:tc>
                <a:tc rowSpan="2">
                  <a:txBody>
                    <a:bodyPr/>
                    <a:lstStyle/>
                    <a:p>
                      <a:r>
                        <a:rPr lang="en-US" b="1" dirty="0">
                          <a:solidFill>
                            <a:schemeClr val="bg1"/>
                          </a:solidFill>
                        </a:rPr>
                        <a:t>Regimen</a:t>
                      </a:r>
                    </a:p>
                  </a:txBody>
                  <a:tcPr anchor="b">
                    <a:solidFill>
                      <a:srgbClr val="523178"/>
                    </a:solidFill>
                  </a:tcPr>
                </a:tc>
                <a:tc gridSpan="2">
                  <a:txBody>
                    <a:bodyPr/>
                    <a:lstStyle/>
                    <a:p>
                      <a:pPr algn="ctr"/>
                      <a:r>
                        <a:rPr lang="en-US" b="1" dirty="0">
                          <a:solidFill>
                            <a:schemeClr val="bg1"/>
                          </a:solidFill>
                        </a:rPr>
                        <a:t>Treatment Duration</a:t>
                      </a:r>
                    </a:p>
                  </a:txBody>
                  <a:tcPr>
                    <a:solidFill>
                      <a:srgbClr val="523178"/>
                    </a:solidFill>
                  </a:tcPr>
                </a:tc>
                <a:tc hMerge="1">
                  <a:txBody>
                    <a:bodyPr/>
                    <a:lstStyle/>
                    <a:p>
                      <a:r>
                        <a:rPr lang="en-US" b="1" dirty="0">
                          <a:solidFill>
                            <a:schemeClr val="bg1"/>
                          </a:solidFill>
                        </a:rPr>
                        <a:t>Header</a:t>
                      </a:r>
                    </a:p>
                  </a:txBody>
                  <a:tcPr>
                    <a:solidFill>
                      <a:srgbClr val="523178"/>
                    </a:solidFill>
                  </a:tcPr>
                </a:tc>
                <a:extLst>
                  <a:ext uri="{0D108BD9-81ED-4DB2-BD59-A6C34878D82A}">
                    <a16:rowId xmlns:a16="http://schemas.microsoft.com/office/drawing/2014/main" val="1825510808"/>
                  </a:ext>
                </a:extLst>
              </a:tr>
              <a:tr h="370840">
                <a:tc vMerge="1">
                  <a:txBody>
                    <a:bodyPr/>
                    <a:lstStyle/>
                    <a:p>
                      <a:endParaRPr lang="en-US" b="1" dirty="0">
                        <a:solidFill>
                          <a:schemeClr val="bg1"/>
                        </a:solidFill>
                      </a:endParaRPr>
                    </a:p>
                  </a:txBody>
                  <a:tcPr>
                    <a:solidFill>
                      <a:srgbClr val="523178"/>
                    </a:solidFill>
                  </a:tcPr>
                </a:tc>
                <a:tc vMerge="1">
                  <a:txBody>
                    <a:bodyPr/>
                    <a:lstStyle/>
                    <a:p>
                      <a:endParaRPr lang="en-US" b="1" dirty="0">
                        <a:solidFill>
                          <a:schemeClr val="bg1"/>
                        </a:solidFill>
                      </a:endParaRPr>
                    </a:p>
                  </a:txBody>
                  <a:tcPr>
                    <a:solidFill>
                      <a:srgbClr val="523178"/>
                    </a:solidFill>
                  </a:tcPr>
                </a:tc>
                <a:tc>
                  <a:txBody>
                    <a:bodyPr/>
                    <a:lstStyle/>
                    <a:p>
                      <a:pPr algn="ctr"/>
                      <a:r>
                        <a:rPr lang="en-US" b="1" dirty="0">
                          <a:solidFill>
                            <a:schemeClr val="bg1"/>
                          </a:solidFill>
                        </a:rPr>
                        <a:t>No</a:t>
                      </a:r>
                    </a:p>
                    <a:p>
                      <a:pPr algn="ctr"/>
                      <a:r>
                        <a:rPr lang="en-US" b="1" dirty="0">
                          <a:solidFill>
                            <a:schemeClr val="bg1"/>
                          </a:solidFill>
                        </a:rPr>
                        <a:t>Cirrhosis</a:t>
                      </a:r>
                    </a:p>
                  </a:txBody>
                  <a:tcPr>
                    <a:solidFill>
                      <a:srgbClr val="523178"/>
                    </a:solidFill>
                  </a:tcPr>
                </a:tc>
                <a:tc>
                  <a:txBody>
                    <a:bodyPr/>
                    <a:lstStyle/>
                    <a:p>
                      <a:pPr algn="ctr"/>
                      <a:r>
                        <a:rPr lang="en-US" b="1" dirty="0">
                          <a:solidFill>
                            <a:schemeClr val="bg1"/>
                          </a:solidFill>
                        </a:rPr>
                        <a:t>Compensated</a:t>
                      </a:r>
                      <a:br>
                        <a:rPr lang="en-US" b="1" dirty="0">
                          <a:solidFill>
                            <a:schemeClr val="bg1"/>
                          </a:solidFill>
                        </a:rPr>
                      </a:br>
                      <a:r>
                        <a:rPr lang="en-US" b="1" dirty="0">
                          <a:solidFill>
                            <a:schemeClr val="bg1"/>
                          </a:solidFill>
                        </a:rPr>
                        <a:t>Cirrhosis</a:t>
                      </a:r>
                    </a:p>
                  </a:txBody>
                  <a:tcPr>
                    <a:solidFill>
                      <a:srgbClr val="523178"/>
                    </a:solidFill>
                  </a:tcPr>
                </a:tc>
                <a:extLst>
                  <a:ext uri="{0D108BD9-81ED-4DB2-BD59-A6C34878D82A}">
                    <a16:rowId xmlns:a16="http://schemas.microsoft.com/office/drawing/2014/main" val="774155116"/>
                  </a:ext>
                </a:extLst>
              </a:tr>
              <a:tr h="370840">
                <a:tc rowSpan="2">
                  <a:txBody>
                    <a:bodyPr/>
                    <a:lstStyle/>
                    <a:p>
                      <a:pPr marL="0" indent="0">
                        <a:buFont typeface="Arial" panose="020B0604020202020204" pitchFamily="34" charset="0"/>
                        <a:buNone/>
                      </a:pPr>
                      <a:r>
                        <a:rPr lang="pt-BR" dirty="0"/>
                        <a:t>1a, 1b, 2, 4, 5, 6</a:t>
                      </a:r>
                      <a:endParaRPr lang="en-US" dirty="0"/>
                    </a:p>
                  </a:txBody>
                  <a:tcPr anchor="ctr"/>
                </a:tc>
                <a:tc>
                  <a:txBody>
                    <a:bodyPr/>
                    <a:lstStyle/>
                    <a:p>
                      <a:pPr marL="0" indent="0">
                        <a:buFont typeface="Arial" panose="020B0604020202020204" pitchFamily="34" charset="0"/>
                        <a:buNone/>
                      </a:pPr>
                      <a:r>
                        <a:rPr lang="en-US" dirty="0"/>
                        <a:t>Glecaprevir 300 mg/pibrentasvir 120 mg once daily</a:t>
                      </a:r>
                    </a:p>
                  </a:txBody>
                  <a:tcPr/>
                </a:tc>
                <a:tc>
                  <a:txBody>
                    <a:bodyPr/>
                    <a:lstStyle/>
                    <a:p>
                      <a:pPr marL="0" indent="0" algn="ctr">
                        <a:buFont typeface="Arial" panose="020B0604020202020204" pitchFamily="34" charset="0"/>
                        <a:buNone/>
                      </a:pPr>
                      <a:r>
                        <a:rPr lang="en-US" dirty="0"/>
                        <a:t>8 weeks</a:t>
                      </a:r>
                    </a:p>
                  </a:txBody>
                  <a:tcPr/>
                </a:tc>
                <a:tc>
                  <a:txBody>
                    <a:bodyPr/>
                    <a:lstStyle/>
                    <a:p>
                      <a:pPr marL="0" indent="0" algn="ctr">
                        <a:buFont typeface="Arial" panose="020B0604020202020204" pitchFamily="34" charset="0"/>
                        <a:buNone/>
                      </a:pPr>
                      <a:r>
                        <a:rPr lang="en-US" dirty="0"/>
                        <a:t>12 weeks</a:t>
                      </a:r>
                    </a:p>
                  </a:txBody>
                  <a:tcPr/>
                </a:tc>
                <a:extLst>
                  <a:ext uri="{0D108BD9-81ED-4DB2-BD59-A6C34878D82A}">
                    <a16:rowId xmlns:a16="http://schemas.microsoft.com/office/drawing/2014/main" val="1908712727"/>
                  </a:ext>
                </a:extLst>
              </a:tr>
              <a:tr h="370840">
                <a:tc vMerge="1">
                  <a:txBody>
                    <a:bodyPr/>
                    <a:lstStyle/>
                    <a:p>
                      <a:pPr marL="0" indent="0">
                        <a:buFont typeface="Arial" panose="020B0604020202020204" pitchFamily="34" charset="0"/>
                        <a:buNone/>
                      </a:pPr>
                      <a:endParaRPr lang="en-US" dirty="0"/>
                    </a:p>
                  </a:txBody>
                  <a:tcPr anchor="ctr"/>
                </a:tc>
                <a:tc>
                  <a:txBody>
                    <a:bodyPr/>
                    <a:lstStyle/>
                    <a:p>
                      <a:pPr marL="0" indent="0">
                        <a:buFont typeface="Arial" panose="020B0604020202020204" pitchFamily="34" charset="0"/>
                        <a:buNone/>
                      </a:pPr>
                      <a:r>
                        <a:rPr lang="en-US" dirty="0"/>
                        <a:t>Sofosbuvir 400 mg/velpatasvir 100 mg once daily	</a:t>
                      </a:r>
                    </a:p>
                  </a:txBody>
                  <a:tcPr/>
                </a:tc>
                <a:tc>
                  <a:txBody>
                    <a:bodyPr/>
                    <a:lstStyle/>
                    <a:p>
                      <a:pPr marL="0" indent="0" algn="ctr">
                        <a:buFont typeface="Arial" panose="020B0604020202020204" pitchFamily="34" charset="0"/>
                        <a:buNone/>
                      </a:pPr>
                      <a:r>
                        <a:rPr lang="en-US" dirty="0"/>
                        <a:t>12 weeks</a:t>
                      </a:r>
                    </a:p>
                  </a:txBody>
                  <a:tcPr/>
                </a:tc>
                <a:tc>
                  <a:txBody>
                    <a:bodyPr/>
                    <a:lstStyle/>
                    <a:p>
                      <a:pPr marL="0" indent="0" algn="ctr">
                        <a:buFont typeface="Arial" panose="020B0604020202020204" pitchFamily="34" charset="0"/>
                        <a:buNone/>
                      </a:pPr>
                      <a:r>
                        <a:rPr lang="en-US" dirty="0"/>
                        <a:t>12 weeks</a:t>
                      </a:r>
                    </a:p>
                  </a:txBody>
                  <a:tcPr/>
                </a:tc>
                <a:extLst>
                  <a:ext uri="{0D108BD9-81ED-4DB2-BD59-A6C34878D82A}">
                    <a16:rowId xmlns:a16="http://schemas.microsoft.com/office/drawing/2014/main" val="3744812439"/>
                  </a:ext>
                </a:extLst>
              </a:tr>
              <a:tr h="370840">
                <a:tc rowSpan="2">
                  <a:txBody>
                    <a:bodyPr/>
                    <a:lstStyle/>
                    <a:p>
                      <a:pPr marL="0" indent="0">
                        <a:buFont typeface="Arial" panose="020B0604020202020204" pitchFamily="34" charset="0"/>
                        <a:buNone/>
                      </a:pPr>
                      <a:r>
                        <a:rPr lang="en-US" dirty="0"/>
                        <a:t>3</a:t>
                      </a:r>
                    </a:p>
                  </a:txBody>
                  <a:tcPr anchor="ctr"/>
                </a:tc>
                <a:tc>
                  <a:txBody>
                    <a:bodyPr/>
                    <a:lstStyle/>
                    <a:p>
                      <a:pPr marL="0" indent="0">
                        <a:buFont typeface="Arial" panose="020B0604020202020204" pitchFamily="34" charset="0"/>
                        <a:buNone/>
                      </a:pPr>
                      <a:r>
                        <a:rPr lang="en-US" dirty="0"/>
                        <a:t>Glecaprevir 300 mg/pibrentasvir 120 mg once daily</a:t>
                      </a:r>
                    </a:p>
                  </a:txBody>
                  <a:tcPr/>
                </a:tc>
                <a:tc>
                  <a:txBody>
                    <a:bodyPr/>
                    <a:lstStyle/>
                    <a:p>
                      <a:pPr marL="0" indent="0" algn="ctr">
                        <a:buFont typeface="Arial" panose="020B0604020202020204" pitchFamily="34" charset="0"/>
                        <a:buNone/>
                      </a:pPr>
                      <a:r>
                        <a:rPr lang="en-US" dirty="0"/>
                        <a:t>16 weeks</a:t>
                      </a:r>
                    </a:p>
                  </a:txBody>
                  <a:tcPr/>
                </a:tc>
                <a:tc>
                  <a:txBody>
                    <a:bodyPr/>
                    <a:lstStyle/>
                    <a:p>
                      <a:pPr marL="0" indent="0" algn="ctr">
                        <a:buFont typeface="Arial" panose="020B0604020202020204" pitchFamily="34" charset="0"/>
                        <a:buNone/>
                      </a:pPr>
                      <a:r>
                        <a:rPr lang="en-US" dirty="0"/>
                        <a:t>16 weeks</a:t>
                      </a:r>
                    </a:p>
                  </a:txBody>
                  <a:tcPr/>
                </a:tc>
                <a:extLst>
                  <a:ext uri="{0D108BD9-81ED-4DB2-BD59-A6C34878D82A}">
                    <a16:rowId xmlns:a16="http://schemas.microsoft.com/office/drawing/2014/main" val="708094975"/>
                  </a:ext>
                </a:extLst>
              </a:tr>
              <a:tr h="370840">
                <a:tc vMerge="1">
                  <a:txBody>
                    <a:bodyPr/>
                    <a:lstStyle/>
                    <a:p>
                      <a:pPr marL="0" indent="0">
                        <a:buFont typeface="Arial" panose="020B0604020202020204" pitchFamily="34" charset="0"/>
                        <a:buNone/>
                      </a:pPr>
                      <a:endParaRPr lang="en-US" dirty="0"/>
                    </a:p>
                  </a:txBody>
                  <a:tcPr anchor="ctr"/>
                </a:tc>
                <a:tc>
                  <a:txBody>
                    <a:bodyPr/>
                    <a:lstStyle/>
                    <a:p>
                      <a:pPr marL="0" indent="0">
                        <a:buFont typeface="Arial" panose="020B0604020202020204" pitchFamily="34" charset="0"/>
                        <a:buNone/>
                      </a:pPr>
                      <a:r>
                        <a:rPr lang="en-US" dirty="0"/>
                        <a:t>Sofosbuvir 400 mg/velpatasvir 100 mg once daily</a:t>
                      </a:r>
                    </a:p>
                  </a:txBody>
                  <a:tcPr/>
                </a:tc>
                <a:tc>
                  <a:txBody>
                    <a:bodyPr/>
                    <a:lstStyle/>
                    <a:p>
                      <a:pPr marL="0" indent="0" algn="ctr">
                        <a:buFont typeface="Arial" panose="020B0604020202020204" pitchFamily="34" charset="0"/>
                        <a:buNone/>
                      </a:pPr>
                      <a:r>
                        <a:rPr lang="en-US" dirty="0"/>
                        <a:t>12 weeks</a:t>
                      </a:r>
                    </a:p>
                  </a:txBody>
                  <a:tcPr/>
                </a:tc>
                <a:tc>
                  <a:txBody>
                    <a:bodyPr/>
                    <a:lstStyle/>
                    <a:p>
                      <a:pPr marL="0" indent="0" algn="ctr">
                        <a:buFont typeface="Arial" panose="020B0604020202020204" pitchFamily="34" charset="0"/>
                        <a:buNone/>
                      </a:pPr>
                      <a:r>
                        <a:rPr lang="en-US" dirty="0"/>
                        <a:t>12 weeks</a:t>
                      </a:r>
                    </a:p>
                  </a:txBody>
                  <a:tcPr/>
                </a:tc>
                <a:extLst>
                  <a:ext uri="{0D108BD9-81ED-4DB2-BD59-A6C34878D82A}">
                    <a16:rowId xmlns:a16="http://schemas.microsoft.com/office/drawing/2014/main" val="2125158979"/>
                  </a:ext>
                </a:extLst>
              </a:tr>
            </a:tbl>
          </a:graphicData>
        </a:graphic>
      </p:graphicFrame>
      <p:sp>
        <p:nvSpPr>
          <p:cNvPr id="4" name="Footer Placeholder 3">
            <a:extLst>
              <a:ext uri="{FF2B5EF4-FFF2-40B4-BE49-F238E27FC236}">
                <a16:creationId xmlns:a16="http://schemas.microsoft.com/office/drawing/2014/main" id="{A009B70B-4986-4AB8-918E-496E22FB6312}"/>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7D6D710F-2063-464A-9C86-720B4C0ECC48}"/>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95861E39-CC9D-4600-AB86-CD7523E86824}"/>
              </a:ext>
            </a:extLst>
          </p:cNvPr>
          <p:cNvSpPr>
            <a:spLocks noGrp="1"/>
          </p:cNvSpPr>
          <p:nvPr>
            <p:ph type="dt" sz="half" idx="2"/>
          </p:nvPr>
        </p:nvSpPr>
        <p:spPr/>
        <p:txBody>
          <a:bodyPr/>
          <a:lstStyle/>
          <a:p>
            <a:r>
              <a:rPr lang="en-US"/>
              <a:t>APRIL 2023</a:t>
            </a:r>
            <a:endParaRPr lang="en-US" dirty="0"/>
          </a:p>
        </p:txBody>
      </p:sp>
    </p:spTree>
    <p:extLst>
      <p:ext uri="{BB962C8B-B14F-4D97-AF65-F5344CB8AC3E}">
        <p14:creationId xmlns:p14="http://schemas.microsoft.com/office/powerpoint/2010/main" val="8832895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ECCCB7-C1B2-4A16-9DFA-A25F99E57C9C}"/>
              </a:ext>
            </a:extLst>
          </p:cNvPr>
          <p:cNvSpPr>
            <a:spLocks noGrp="1"/>
          </p:cNvSpPr>
          <p:nvPr>
            <p:ph type="title"/>
          </p:nvPr>
        </p:nvSpPr>
        <p:spPr/>
        <p:txBody>
          <a:bodyPr/>
          <a:lstStyle/>
          <a:p>
            <a:r>
              <a:rPr lang="en-US" dirty="0"/>
              <a:t>Alternative Regimens After PEG-IFN Plus RBV Treatment Failure</a:t>
            </a:r>
          </a:p>
        </p:txBody>
      </p:sp>
      <p:graphicFrame>
        <p:nvGraphicFramePr>
          <p:cNvPr id="7" name="Content Placeholder 6">
            <a:extLst>
              <a:ext uri="{FF2B5EF4-FFF2-40B4-BE49-F238E27FC236}">
                <a16:creationId xmlns:a16="http://schemas.microsoft.com/office/drawing/2014/main" id="{51BB2647-9363-41C7-A9D1-508CD2938191}"/>
              </a:ext>
            </a:extLst>
          </p:cNvPr>
          <p:cNvGraphicFramePr>
            <a:graphicFrameLocks noGrp="1"/>
          </p:cNvGraphicFramePr>
          <p:nvPr>
            <p:ph idx="1"/>
            <p:extLst>
              <p:ext uri="{D42A27DB-BD31-4B8C-83A1-F6EECF244321}">
                <p14:modId xmlns:p14="http://schemas.microsoft.com/office/powerpoint/2010/main" val="4084115573"/>
              </p:ext>
            </p:extLst>
          </p:nvPr>
        </p:nvGraphicFramePr>
        <p:xfrm>
          <a:off x="838200" y="1563688"/>
          <a:ext cx="10515600" cy="2392680"/>
        </p:xfrm>
        <a:graphic>
          <a:graphicData uri="http://schemas.openxmlformats.org/drawingml/2006/table">
            <a:tbl>
              <a:tblPr firstRow="1" bandRow="1">
                <a:tableStyleId>{5940675A-B579-460E-94D1-54222C63F5DA}</a:tableStyleId>
              </a:tblPr>
              <a:tblGrid>
                <a:gridCol w="1736558">
                  <a:extLst>
                    <a:ext uri="{9D8B030D-6E8A-4147-A177-3AD203B41FA5}">
                      <a16:colId xmlns:a16="http://schemas.microsoft.com/office/drawing/2014/main" val="2122080859"/>
                    </a:ext>
                  </a:extLst>
                </a:gridCol>
                <a:gridCol w="5943600">
                  <a:extLst>
                    <a:ext uri="{9D8B030D-6E8A-4147-A177-3AD203B41FA5}">
                      <a16:colId xmlns:a16="http://schemas.microsoft.com/office/drawing/2014/main" val="3392385064"/>
                    </a:ext>
                  </a:extLst>
                </a:gridCol>
                <a:gridCol w="1331495">
                  <a:extLst>
                    <a:ext uri="{9D8B030D-6E8A-4147-A177-3AD203B41FA5}">
                      <a16:colId xmlns:a16="http://schemas.microsoft.com/office/drawing/2014/main" val="4065393423"/>
                    </a:ext>
                  </a:extLst>
                </a:gridCol>
                <a:gridCol w="1503947">
                  <a:extLst>
                    <a:ext uri="{9D8B030D-6E8A-4147-A177-3AD203B41FA5}">
                      <a16:colId xmlns:a16="http://schemas.microsoft.com/office/drawing/2014/main" val="283402722"/>
                    </a:ext>
                  </a:extLst>
                </a:gridCol>
              </a:tblGrid>
              <a:tr h="370840">
                <a:tc rowSpan="2">
                  <a:txBody>
                    <a:bodyPr/>
                    <a:lstStyle/>
                    <a:p>
                      <a:r>
                        <a:rPr lang="en-US" b="1" dirty="0">
                          <a:solidFill>
                            <a:schemeClr val="bg1"/>
                          </a:solidFill>
                        </a:rPr>
                        <a:t>Genotype</a:t>
                      </a:r>
                    </a:p>
                  </a:txBody>
                  <a:tcPr anchor="b">
                    <a:solidFill>
                      <a:srgbClr val="523178"/>
                    </a:solidFill>
                  </a:tcPr>
                </a:tc>
                <a:tc rowSpan="2">
                  <a:txBody>
                    <a:bodyPr/>
                    <a:lstStyle/>
                    <a:p>
                      <a:r>
                        <a:rPr lang="en-US" b="1" dirty="0">
                          <a:solidFill>
                            <a:schemeClr val="bg1"/>
                          </a:solidFill>
                        </a:rPr>
                        <a:t>Regimen</a:t>
                      </a:r>
                    </a:p>
                  </a:txBody>
                  <a:tcPr anchor="b">
                    <a:solidFill>
                      <a:srgbClr val="523178"/>
                    </a:solidFill>
                  </a:tcPr>
                </a:tc>
                <a:tc gridSpan="2">
                  <a:txBody>
                    <a:bodyPr/>
                    <a:lstStyle/>
                    <a:p>
                      <a:pPr algn="ctr"/>
                      <a:r>
                        <a:rPr lang="en-US" b="1" dirty="0">
                          <a:solidFill>
                            <a:schemeClr val="bg1"/>
                          </a:solidFill>
                        </a:rPr>
                        <a:t>Treatment Duration</a:t>
                      </a:r>
                    </a:p>
                  </a:txBody>
                  <a:tcPr>
                    <a:solidFill>
                      <a:srgbClr val="523178"/>
                    </a:solidFill>
                  </a:tcPr>
                </a:tc>
                <a:tc hMerge="1">
                  <a:txBody>
                    <a:bodyPr/>
                    <a:lstStyle/>
                    <a:p>
                      <a:r>
                        <a:rPr lang="en-US" b="1" dirty="0">
                          <a:solidFill>
                            <a:schemeClr val="bg1"/>
                          </a:solidFill>
                        </a:rPr>
                        <a:t>Header</a:t>
                      </a:r>
                    </a:p>
                  </a:txBody>
                  <a:tcPr>
                    <a:solidFill>
                      <a:srgbClr val="523178"/>
                    </a:solidFill>
                  </a:tcPr>
                </a:tc>
                <a:extLst>
                  <a:ext uri="{0D108BD9-81ED-4DB2-BD59-A6C34878D82A}">
                    <a16:rowId xmlns:a16="http://schemas.microsoft.com/office/drawing/2014/main" val="1825510808"/>
                  </a:ext>
                </a:extLst>
              </a:tr>
              <a:tr h="370840">
                <a:tc vMerge="1">
                  <a:txBody>
                    <a:bodyPr/>
                    <a:lstStyle/>
                    <a:p>
                      <a:endParaRPr lang="en-US" b="1" dirty="0">
                        <a:solidFill>
                          <a:schemeClr val="bg1"/>
                        </a:solidFill>
                      </a:endParaRPr>
                    </a:p>
                  </a:txBody>
                  <a:tcPr>
                    <a:solidFill>
                      <a:srgbClr val="523178"/>
                    </a:solidFill>
                  </a:tcPr>
                </a:tc>
                <a:tc vMerge="1">
                  <a:txBody>
                    <a:bodyPr/>
                    <a:lstStyle/>
                    <a:p>
                      <a:endParaRPr lang="en-US" b="1" dirty="0">
                        <a:solidFill>
                          <a:schemeClr val="bg1"/>
                        </a:solidFill>
                      </a:endParaRPr>
                    </a:p>
                  </a:txBody>
                  <a:tcPr>
                    <a:solidFill>
                      <a:srgbClr val="523178"/>
                    </a:solidFill>
                  </a:tcPr>
                </a:tc>
                <a:tc>
                  <a:txBody>
                    <a:bodyPr/>
                    <a:lstStyle/>
                    <a:p>
                      <a:pPr algn="ctr"/>
                      <a:r>
                        <a:rPr lang="en-US" b="1" dirty="0">
                          <a:solidFill>
                            <a:schemeClr val="bg1"/>
                          </a:solidFill>
                        </a:rPr>
                        <a:t>No</a:t>
                      </a:r>
                    </a:p>
                    <a:p>
                      <a:pPr algn="ctr"/>
                      <a:r>
                        <a:rPr lang="en-US" b="1" dirty="0">
                          <a:solidFill>
                            <a:schemeClr val="bg1"/>
                          </a:solidFill>
                        </a:rPr>
                        <a:t>Cirrhosis</a:t>
                      </a:r>
                    </a:p>
                  </a:txBody>
                  <a:tcPr>
                    <a:solidFill>
                      <a:srgbClr val="523178"/>
                    </a:solidFill>
                  </a:tcPr>
                </a:tc>
                <a:tc>
                  <a:txBody>
                    <a:bodyPr/>
                    <a:lstStyle/>
                    <a:p>
                      <a:pPr algn="ctr"/>
                      <a:r>
                        <a:rPr lang="en-US" b="1" dirty="0">
                          <a:solidFill>
                            <a:schemeClr val="bg1"/>
                          </a:solidFill>
                        </a:rPr>
                        <a:t>Compensated</a:t>
                      </a:r>
                      <a:br>
                        <a:rPr lang="en-US" b="1" dirty="0">
                          <a:solidFill>
                            <a:schemeClr val="bg1"/>
                          </a:solidFill>
                        </a:rPr>
                      </a:br>
                      <a:r>
                        <a:rPr lang="en-US" b="1" dirty="0">
                          <a:solidFill>
                            <a:schemeClr val="bg1"/>
                          </a:solidFill>
                        </a:rPr>
                        <a:t>Cirrhosis</a:t>
                      </a:r>
                    </a:p>
                  </a:txBody>
                  <a:tcPr>
                    <a:solidFill>
                      <a:srgbClr val="523178"/>
                    </a:solidFill>
                  </a:tcPr>
                </a:tc>
                <a:extLst>
                  <a:ext uri="{0D108BD9-81ED-4DB2-BD59-A6C34878D82A}">
                    <a16:rowId xmlns:a16="http://schemas.microsoft.com/office/drawing/2014/main" val="774155116"/>
                  </a:ext>
                </a:extLst>
              </a:tr>
              <a:tr h="370840">
                <a:tc rowSpan="2">
                  <a:txBody>
                    <a:bodyPr/>
                    <a:lstStyle/>
                    <a:p>
                      <a:pPr marL="0" indent="0">
                        <a:buFont typeface="Arial" panose="020B0604020202020204" pitchFamily="34" charset="0"/>
                        <a:buNone/>
                      </a:pPr>
                      <a:r>
                        <a:rPr lang="en-US" dirty="0"/>
                        <a:t>1a, 1b</a:t>
                      </a:r>
                    </a:p>
                  </a:txBody>
                  <a:tcPr anchor="ctr"/>
                </a:tc>
                <a:tc>
                  <a:txBody>
                    <a:bodyPr/>
                    <a:lstStyle/>
                    <a:p>
                      <a:pPr marL="0" indent="0" algn="l">
                        <a:buFont typeface="Arial" panose="020B0604020202020204" pitchFamily="34" charset="0"/>
                        <a:buNone/>
                      </a:pPr>
                      <a:r>
                        <a:rPr lang="en-US" dirty="0"/>
                        <a:t>Ledipasvir 90 mg/sofosbuvir 400 mg once daily</a:t>
                      </a:r>
                    </a:p>
                  </a:txBody>
                  <a:tcPr/>
                </a:tc>
                <a:tc>
                  <a:txBody>
                    <a:bodyPr/>
                    <a:lstStyle/>
                    <a:p>
                      <a:pPr marL="0" indent="0" algn="ctr">
                        <a:buFont typeface="Arial" panose="020B0604020202020204" pitchFamily="34" charset="0"/>
                        <a:buNone/>
                      </a:pPr>
                      <a:r>
                        <a:rPr lang="en-US" dirty="0"/>
                        <a:t>12 weeks</a:t>
                      </a:r>
                    </a:p>
                  </a:txBody>
                  <a:tcPr/>
                </a:tc>
                <a:tc>
                  <a:txBody>
                    <a:bodyPr/>
                    <a:lstStyle/>
                    <a:p>
                      <a:pPr marL="0" indent="0" algn="ctr">
                        <a:buFont typeface="Arial" panose="020B0604020202020204" pitchFamily="34" charset="0"/>
                        <a:buNone/>
                      </a:pPr>
                      <a:r>
                        <a:rPr lang="en-US" dirty="0"/>
                        <a:t>12 weeks</a:t>
                      </a:r>
                    </a:p>
                  </a:txBody>
                  <a:tcPr/>
                </a:tc>
                <a:extLst>
                  <a:ext uri="{0D108BD9-81ED-4DB2-BD59-A6C34878D82A}">
                    <a16:rowId xmlns:a16="http://schemas.microsoft.com/office/drawing/2014/main" val="3988124080"/>
                  </a:ext>
                </a:extLst>
              </a:tr>
              <a:tr h="370840">
                <a:tc vMerge="1">
                  <a:txBody>
                    <a:bodyPr/>
                    <a:lstStyle/>
                    <a:p>
                      <a:pPr marL="0" indent="0">
                        <a:buFont typeface="Arial" panose="020B0604020202020204" pitchFamily="34" charset="0"/>
                        <a:buNone/>
                      </a:pPr>
                      <a:endParaRPr lang="en-US" dirty="0"/>
                    </a:p>
                  </a:txBody>
                  <a:tcPr anchor="ctr"/>
                </a:tc>
                <a:tc>
                  <a:txBody>
                    <a:bodyPr/>
                    <a:lstStyle/>
                    <a:p>
                      <a:pPr marL="0" indent="0">
                        <a:buFont typeface="Arial" panose="020B0604020202020204" pitchFamily="34" charset="0"/>
                        <a:buNone/>
                      </a:pPr>
                      <a:r>
                        <a:rPr lang="en-US" dirty="0"/>
                        <a:t>Ledipasvir 90 mg/sofosbuvir 400 mg once daily plus weight-based RBV twice daily</a:t>
                      </a:r>
                    </a:p>
                  </a:txBody>
                  <a:tcPr/>
                </a:tc>
                <a:tc>
                  <a:txBody>
                    <a:bodyPr/>
                    <a:lstStyle/>
                    <a:p>
                      <a:pPr marL="0" indent="0" algn="ctr">
                        <a:buFont typeface="Arial" panose="020B0604020202020204" pitchFamily="34" charset="0"/>
                        <a:buNone/>
                      </a:pPr>
                      <a:r>
                        <a:rPr lang="en-US" dirty="0"/>
                        <a:t>Not indicated</a:t>
                      </a:r>
                    </a:p>
                  </a:txBody>
                  <a:tcPr/>
                </a:tc>
                <a:tc>
                  <a:txBody>
                    <a:bodyPr/>
                    <a:lstStyle/>
                    <a:p>
                      <a:pPr marL="0" indent="0" algn="ctr">
                        <a:buFont typeface="Arial" panose="020B0604020202020204" pitchFamily="34" charset="0"/>
                        <a:buNone/>
                      </a:pPr>
                      <a:r>
                        <a:rPr lang="en-US" dirty="0"/>
                        <a:t>12 weeks</a:t>
                      </a:r>
                    </a:p>
                  </a:txBody>
                  <a:tcPr/>
                </a:tc>
                <a:extLst>
                  <a:ext uri="{0D108BD9-81ED-4DB2-BD59-A6C34878D82A}">
                    <a16:rowId xmlns:a16="http://schemas.microsoft.com/office/drawing/2014/main" val="2785268180"/>
                  </a:ext>
                </a:extLst>
              </a:tr>
              <a:tr h="370840">
                <a:tc>
                  <a:txBody>
                    <a:bodyPr/>
                    <a:lstStyle/>
                    <a:p>
                      <a:pPr marL="0" indent="0">
                        <a:buFont typeface="Arial" panose="020B0604020202020204" pitchFamily="34" charset="0"/>
                        <a:buNone/>
                      </a:pPr>
                      <a:r>
                        <a:rPr lang="en-US" dirty="0"/>
                        <a:t>4, 5, 6</a:t>
                      </a:r>
                    </a:p>
                  </a:txBody>
                  <a:tcPr anchor="ctr"/>
                </a:tc>
                <a:tc>
                  <a:txBody>
                    <a:bodyPr/>
                    <a:lstStyle/>
                    <a:p>
                      <a:pPr marL="0" indent="0">
                        <a:buFont typeface="Arial" panose="020B0604020202020204" pitchFamily="34" charset="0"/>
                        <a:buNone/>
                      </a:pPr>
                      <a:r>
                        <a:rPr lang="en-US" dirty="0"/>
                        <a:t>Ledipasvir 90 mg/sofosbuvir 400 mg once daily</a:t>
                      </a:r>
                    </a:p>
                  </a:txBody>
                  <a:tcPr/>
                </a:tc>
                <a:tc>
                  <a:txBody>
                    <a:bodyPr/>
                    <a:lstStyle/>
                    <a:p>
                      <a:pPr marL="0" indent="0" algn="ctr">
                        <a:buFont typeface="Arial" panose="020B0604020202020204" pitchFamily="34" charset="0"/>
                        <a:buNone/>
                      </a:pPr>
                      <a:r>
                        <a:rPr lang="en-US" dirty="0"/>
                        <a:t>12 weeks</a:t>
                      </a:r>
                    </a:p>
                  </a:txBody>
                  <a:tcPr/>
                </a:tc>
                <a:tc>
                  <a:txBody>
                    <a:bodyPr/>
                    <a:lstStyle/>
                    <a:p>
                      <a:pPr marL="0" indent="0" algn="ctr">
                        <a:buFont typeface="Arial" panose="020B0604020202020204" pitchFamily="34" charset="0"/>
                        <a:buNone/>
                      </a:pPr>
                      <a:r>
                        <a:rPr lang="en-US" dirty="0"/>
                        <a:t>12 weeks</a:t>
                      </a:r>
                    </a:p>
                  </a:txBody>
                  <a:tcPr/>
                </a:tc>
                <a:extLst>
                  <a:ext uri="{0D108BD9-81ED-4DB2-BD59-A6C34878D82A}">
                    <a16:rowId xmlns:a16="http://schemas.microsoft.com/office/drawing/2014/main" val="2550311535"/>
                  </a:ext>
                </a:extLst>
              </a:tr>
            </a:tbl>
          </a:graphicData>
        </a:graphic>
      </p:graphicFrame>
      <p:sp>
        <p:nvSpPr>
          <p:cNvPr id="4" name="Footer Placeholder 3">
            <a:extLst>
              <a:ext uri="{FF2B5EF4-FFF2-40B4-BE49-F238E27FC236}">
                <a16:creationId xmlns:a16="http://schemas.microsoft.com/office/drawing/2014/main" id="{A009B70B-4986-4AB8-918E-496E22FB6312}"/>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7D6D710F-2063-464A-9C86-720B4C0ECC48}"/>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95861E39-CC9D-4600-AB86-CD7523E86824}"/>
              </a:ext>
            </a:extLst>
          </p:cNvPr>
          <p:cNvSpPr>
            <a:spLocks noGrp="1"/>
          </p:cNvSpPr>
          <p:nvPr>
            <p:ph type="dt" sz="half" idx="2"/>
          </p:nvPr>
        </p:nvSpPr>
        <p:spPr/>
        <p:txBody>
          <a:bodyPr/>
          <a:lstStyle/>
          <a:p>
            <a:r>
              <a:rPr lang="en-US"/>
              <a:t>APRIL 2023</a:t>
            </a:r>
            <a:endParaRPr lang="en-US" dirty="0"/>
          </a:p>
        </p:txBody>
      </p:sp>
    </p:spTree>
    <p:extLst>
      <p:ext uri="{BB962C8B-B14F-4D97-AF65-F5344CB8AC3E}">
        <p14:creationId xmlns:p14="http://schemas.microsoft.com/office/powerpoint/2010/main" val="7306672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ECCCB7-C1B2-4A16-9DFA-A25F99E57C9C}"/>
              </a:ext>
            </a:extLst>
          </p:cNvPr>
          <p:cNvSpPr>
            <a:spLocks noGrp="1"/>
          </p:cNvSpPr>
          <p:nvPr>
            <p:ph type="title"/>
          </p:nvPr>
        </p:nvSpPr>
        <p:spPr/>
        <p:txBody>
          <a:bodyPr/>
          <a:lstStyle/>
          <a:p>
            <a:r>
              <a:rPr lang="en-US" dirty="0"/>
              <a:t>Recommended Regimens After Sofosbuvir or Elbasvir/Grazoprevir Treatment Failure</a:t>
            </a:r>
          </a:p>
        </p:txBody>
      </p:sp>
      <p:graphicFrame>
        <p:nvGraphicFramePr>
          <p:cNvPr id="7" name="Content Placeholder 6">
            <a:extLst>
              <a:ext uri="{FF2B5EF4-FFF2-40B4-BE49-F238E27FC236}">
                <a16:creationId xmlns:a16="http://schemas.microsoft.com/office/drawing/2014/main" id="{51BB2647-9363-41C7-A9D1-508CD2938191}"/>
              </a:ext>
            </a:extLst>
          </p:cNvPr>
          <p:cNvGraphicFramePr>
            <a:graphicFrameLocks noGrp="1"/>
          </p:cNvGraphicFramePr>
          <p:nvPr>
            <p:ph idx="1"/>
            <p:extLst>
              <p:ext uri="{D42A27DB-BD31-4B8C-83A1-F6EECF244321}">
                <p14:modId xmlns:p14="http://schemas.microsoft.com/office/powerpoint/2010/main" val="2292696934"/>
              </p:ext>
            </p:extLst>
          </p:nvPr>
        </p:nvGraphicFramePr>
        <p:xfrm>
          <a:off x="838200" y="1563688"/>
          <a:ext cx="10515600" cy="2661920"/>
        </p:xfrm>
        <a:graphic>
          <a:graphicData uri="http://schemas.openxmlformats.org/drawingml/2006/table">
            <a:tbl>
              <a:tblPr firstRow="1" bandRow="1">
                <a:tableStyleId>{5940675A-B579-460E-94D1-54222C63F5DA}</a:tableStyleId>
              </a:tblPr>
              <a:tblGrid>
                <a:gridCol w="1736558">
                  <a:extLst>
                    <a:ext uri="{9D8B030D-6E8A-4147-A177-3AD203B41FA5}">
                      <a16:colId xmlns:a16="http://schemas.microsoft.com/office/drawing/2014/main" val="2122080859"/>
                    </a:ext>
                  </a:extLst>
                </a:gridCol>
                <a:gridCol w="5943600">
                  <a:extLst>
                    <a:ext uri="{9D8B030D-6E8A-4147-A177-3AD203B41FA5}">
                      <a16:colId xmlns:a16="http://schemas.microsoft.com/office/drawing/2014/main" val="3392385064"/>
                    </a:ext>
                  </a:extLst>
                </a:gridCol>
                <a:gridCol w="1331495">
                  <a:extLst>
                    <a:ext uri="{9D8B030D-6E8A-4147-A177-3AD203B41FA5}">
                      <a16:colId xmlns:a16="http://schemas.microsoft.com/office/drawing/2014/main" val="4065393423"/>
                    </a:ext>
                  </a:extLst>
                </a:gridCol>
                <a:gridCol w="1503947">
                  <a:extLst>
                    <a:ext uri="{9D8B030D-6E8A-4147-A177-3AD203B41FA5}">
                      <a16:colId xmlns:a16="http://schemas.microsoft.com/office/drawing/2014/main" val="283402722"/>
                    </a:ext>
                  </a:extLst>
                </a:gridCol>
              </a:tblGrid>
              <a:tr h="370840">
                <a:tc rowSpan="2">
                  <a:txBody>
                    <a:bodyPr/>
                    <a:lstStyle/>
                    <a:p>
                      <a:r>
                        <a:rPr lang="en-US" b="1" dirty="0">
                          <a:solidFill>
                            <a:schemeClr val="bg1"/>
                          </a:solidFill>
                        </a:rPr>
                        <a:t>Genotype</a:t>
                      </a:r>
                    </a:p>
                  </a:txBody>
                  <a:tcPr anchor="b">
                    <a:solidFill>
                      <a:srgbClr val="523178"/>
                    </a:solidFill>
                  </a:tcPr>
                </a:tc>
                <a:tc rowSpan="2">
                  <a:txBody>
                    <a:bodyPr/>
                    <a:lstStyle/>
                    <a:p>
                      <a:r>
                        <a:rPr lang="en-US" b="1" dirty="0">
                          <a:solidFill>
                            <a:schemeClr val="bg1"/>
                          </a:solidFill>
                        </a:rPr>
                        <a:t>Regimen</a:t>
                      </a:r>
                    </a:p>
                  </a:txBody>
                  <a:tcPr anchor="b">
                    <a:solidFill>
                      <a:srgbClr val="523178"/>
                    </a:solidFill>
                  </a:tcPr>
                </a:tc>
                <a:tc gridSpan="2">
                  <a:txBody>
                    <a:bodyPr/>
                    <a:lstStyle/>
                    <a:p>
                      <a:pPr algn="ctr"/>
                      <a:r>
                        <a:rPr lang="en-US" b="1" dirty="0">
                          <a:solidFill>
                            <a:schemeClr val="bg1"/>
                          </a:solidFill>
                        </a:rPr>
                        <a:t>Treatment Duration</a:t>
                      </a:r>
                    </a:p>
                  </a:txBody>
                  <a:tcPr>
                    <a:solidFill>
                      <a:srgbClr val="523178"/>
                    </a:solidFill>
                  </a:tcPr>
                </a:tc>
                <a:tc hMerge="1">
                  <a:txBody>
                    <a:bodyPr/>
                    <a:lstStyle/>
                    <a:p>
                      <a:r>
                        <a:rPr lang="en-US" b="1" dirty="0">
                          <a:solidFill>
                            <a:schemeClr val="bg1"/>
                          </a:solidFill>
                        </a:rPr>
                        <a:t>Header</a:t>
                      </a:r>
                    </a:p>
                  </a:txBody>
                  <a:tcPr>
                    <a:solidFill>
                      <a:srgbClr val="523178"/>
                    </a:solidFill>
                  </a:tcPr>
                </a:tc>
                <a:extLst>
                  <a:ext uri="{0D108BD9-81ED-4DB2-BD59-A6C34878D82A}">
                    <a16:rowId xmlns:a16="http://schemas.microsoft.com/office/drawing/2014/main" val="1825510808"/>
                  </a:ext>
                </a:extLst>
              </a:tr>
              <a:tr h="370840">
                <a:tc vMerge="1">
                  <a:txBody>
                    <a:bodyPr/>
                    <a:lstStyle/>
                    <a:p>
                      <a:endParaRPr lang="en-US" b="1" dirty="0">
                        <a:solidFill>
                          <a:schemeClr val="bg1"/>
                        </a:solidFill>
                      </a:endParaRPr>
                    </a:p>
                  </a:txBody>
                  <a:tcPr>
                    <a:solidFill>
                      <a:srgbClr val="523178"/>
                    </a:solidFill>
                  </a:tcPr>
                </a:tc>
                <a:tc vMerge="1">
                  <a:txBody>
                    <a:bodyPr/>
                    <a:lstStyle/>
                    <a:p>
                      <a:endParaRPr lang="en-US" b="1" dirty="0">
                        <a:solidFill>
                          <a:schemeClr val="bg1"/>
                        </a:solidFill>
                      </a:endParaRPr>
                    </a:p>
                  </a:txBody>
                  <a:tcPr>
                    <a:solidFill>
                      <a:srgbClr val="523178"/>
                    </a:solidFill>
                  </a:tcPr>
                </a:tc>
                <a:tc>
                  <a:txBody>
                    <a:bodyPr/>
                    <a:lstStyle/>
                    <a:p>
                      <a:pPr algn="ctr"/>
                      <a:r>
                        <a:rPr lang="en-US" b="1" dirty="0">
                          <a:solidFill>
                            <a:schemeClr val="bg1"/>
                          </a:solidFill>
                        </a:rPr>
                        <a:t>No</a:t>
                      </a:r>
                    </a:p>
                    <a:p>
                      <a:pPr algn="ctr"/>
                      <a:r>
                        <a:rPr lang="en-US" b="1" dirty="0">
                          <a:solidFill>
                            <a:schemeClr val="bg1"/>
                          </a:solidFill>
                        </a:rPr>
                        <a:t>Cirrhosis</a:t>
                      </a:r>
                    </a:p>
                  </a:txBody>
                  <a:tcPr>
                    <a:solidFill>
                      <a:srgbClr val="523178"/>
                    </a:solidFill>
                  </a:tcPr>
                </a:tc>
                <a:tc>
                  <a:txBody>
                    <a:bodyPr/>
                    <a:lstStyle/>
                    <a:p>
                      <a:pPr algn="ctr"/>
                      <a:r>
                        <a:rPr lang="en-US" b="1" dirty="0">
                          <a:solidFill>
                            <a:schemeClr val="bg1"/>
                          </a:solidFill>
                        </a:rPr>
                        <a:t>Compensated</a:t>
                      </a:r>
                      <a:br>
                        <a:rPr lang="en-US" b="1" dirty="0">
                          <a:solidFill>
                            <a:schemeClr val="bg1"/>
                          </a:solidFill>
                        </a:rPr>
                      </a:br>
                      <a:r>
                        <a:rPr lang="en-US" b="1" dirty="0">
                          <a:solidFill>
                            <a:schemeClr val="bg1"/>
                          </a:solidFill>
                        </a:rPr>
                        <a:t>Cirrhosis</a:t>
                      </a:r>
                    </a:p>
                  </a:txBody>
                  <a:tcPr>
                    <a:solidFill>
                      <a:srgbClr val="523178"/>
                    </a:solidFill>
                  </a:tcPr>
                </a:tc>
                <a:extLst>
                  <a:ext uri="{0D108BD9-81ED-4DB2-BD59-A6C34878D82A}">
                    <a16:rowId xmlns:a16="http://schemas.microsoft.com/office/drawing/2014/main" val="774155116"/>
                  </a:ext>
                </a:extLst>
              </a:tr>
              <a:tr h="370840">
                <a:tc rowSpan="2">
                  <a:txBody>
                    <a:bodyPr/>
                    <a:lstStyle/>
                    <a:p>
                      <a:pPr marL="0" indent="0">
                        <a:buFont typeface="Arial" panose="020B0604020202020204" pitchFamily="34" charset="0"/>
                        <a:buNone/>
                      </a:pPr>
                      <a:r>
                        <a:rPr lang="pt-BR" dirty="0"/>
                        <a:t>1a, 1b, 2, 4, 5, 6</a:t>
                      </a:r>
                      <a:endParaRPr lang="en-US" dirty="0"/>
                    </a:p>
                  </a:txBody>
                  <a:tcPr anchor="ctr"/>
                </a:tc>
                <a:tc>
                  <a:txBody>
                    <a:bodyPr/>
                    <a:lstStyle/>
                    <a:p>
                      <a:pPr marL="0" indent="0">
                        <a:buFont typeface="Arial" panose="020B0604020202020204" pitchFamily="34" charset="0"/>
                        <a:buNone/>
                      </a:pPr>
                      <a:r>
                        <a:rPr lang="en-US" dirty="0"/>
                        <a:t>Glecaprevir 300 mg/pibrentasvir 120 mg once daily</a:t>
                      </a:r>
                    </a:p>
                  </a:txBody>
                  <a:tcPr/>
                </a:tc>
                <a:tc>
                  <a:txBody>
                    <a:bodyPr/>
                    <a:lstStyle/>
                    <a:p>
                      <a:pPr marL="0" indent="0" algn="ctr">
                        <a:buFont typeface="Arial" panose="020B0604020202020204" pitchFamily="34" charset="0"/>
                        <a:buNone/>
                      </a:pPr>
                      <a:r>
                        <a:rPr lang="en-US" dirty="0"/>
                        <a:t>16 weeks</a:t>
                      </a:r>
                    </a:p>
                  </a:txBody>
                  <a:tcPr/>
                </a:tc>
                <a:tc>
                  <a:txBody>
                    <a:bodyPr/>
                    <a:lstStyle/>
                    <a:p>
                      <a:pPr marL="0" indent="0" algn="ctr">
                        <a:buFont typeface="Arial" panose="020B0604020202020204" pitchFamily="34" charset="0"/>
                        <a:buNone/>
                      </a:pPr>
                      <a:r>
                        <a:rPr lang="en-US" dirty="0"/>
                        <a:t>16 weeks</a:t>
                      </a:r>
                    </a:p>
                  </a:txBody>
                  <a:tcPr/>
                </a:tc>
                <a:extLst>
                  <a:ext uri="{0D108BD9-81ED-4DB2-BD59-A6C34878D82A}">
                    <a16:rowId xmlns:a16="http://schemas.microsoft.com/office/drawing/2014/main" val="3143045623"/>
                  </a:ext>
                </a:extLst>
              </a:tr>
              <a:tr h="370840">
                <a:tc vMerge="1">
                  <a:txBody>
                    <a:bodyPr/>
                    <a:lstStyle/>
                    <a:p>
                      <a:pPr marL="0" indent="0">
                        <a:buFont typeface="Arial" panose="020B0604020202020204" pitchFamily="34" charset="0"/>
                        <a:buNone/>
                      </a:pPr>
                      <a:endParaRPr lang="en-US" dirty="0"/>
                    </a:p>
                  </a:txBody>
                  <a:tcPr anchor="ctr"/>
                </a:tc>
                <a:tc>
                  <a:txBody>
                    <a:bodyPr/>
                    <a:lstStyle/>
                    <a:p>
                      <a:pPr marL="0" indent="0">
                        <a:buFont typeface="Arial" panose="020B0604020202020204" pitchFamily="34" charset="0"/>
                        <a:buNone/>
                      </a:pPr>
                      <a:r>
                        <a:rPr lang="pt-BR" dirty="0"/>
                        <a:t>Sofosbuvir 400 mg/velpatasvir 100 mg/voxilaprevir 100 mg once daily</a:t>
                      </a:r>
                      <a:endParaRPr lang="en-US" dirty="0"/>
                    </a:p>
                  </a:txBody>
                  <a:tcPr/>
                </a:tc>
                <a:tc>
                  <a:txBody>
                    <a:bodyPr/>
                    <a:lstStyle/>
                    <a:p>
                      <a:pPr marL="0" indent="0" algn="ctr">
                        <a:buFont typeface="Arial" panose="020B0604020202020204" pitchFamily="34" charset="0"/>
                        <a:buNone/>
                      </a:pPr>
                      <a:r>
                        <a:rPr lang="en-US" dirty="0"/>
                        <a:t>12 weeks</a:t>
                      </a:r>
                    </a:p>
                  </a:txBody>
                  <a:tcPr/>
                </a:tc>
                <a:tc>
                  <a:txBody>
                    <a:bodyPr/>
                    <a:lstStyle/>
                    <a:p>
                      <a:pPr marL="0" indent="0" algn="ctr">
                        <a:buFont typeface="Arial" panose="020B0604020202020204" pitchFamily="34" charset="0"/>
                        <a:buNone/>
                      </a:pPr>
                      <a:r>
                        <a:rPr lang="en-US" dirty="0"/>
                        <a:t>12 weeks</a:t>
                      </a:r>
                    </a:p>
                  </a:txBody>
                  <a:tcPr/>
                </a:tc>
                <a:extLst>
                  <a:ext uri="{0D108BD9-81ED-4DB2-BD59-A6C34878D82A}">
                    <a16:rowId xmlns:a16="http://schemas.microsoft.com/office/drawing/2014/main" val="4121964643"/>
                  </a:ext>
                </a:extLst>
              </a:tr>
              <a:tr h="370840">
                <a:tc>
                  <a:txBody>
                    <a:bodyPr/>
                    <a:lstStyle/>
                    <a:p>
                      <a:pPr marL="0" indent="0">
                        <a:buFont typeface="Arial" panose="020B0604020202020204" pitchFamily="34" charset="0"/>
                        <a:buNone/>
                      </a:pPr>
                      <a:r>
                        <a:rPr lang="en-US" dirty="0"/>
                        <a:t>3</a:t>
                      </a:r>
                    </a:p>
                  </a:txBody>
                  <a:tcPr anchor="ctr"/>
                </a:tc>
                <a:tc>
                  <a:txBody>
                    <a:bodyPr/>
                    <a:lstStyle/>
                    <a:p>
                      <a:pPr marL="0" indent="0">
                        <a:buFont typeface="Arial" panose="020B0604020202020204" pitchFamily="34" charset="0"/>
                        <a:buNone/>
                      </a:pPr>
                      <a:r>
                        <a:rPr lang="en-US" dirty="0"/>
                        <a:t>Sofosbuvir 400 mg/velpatasvir 100 mg/voxilaprevir 100 mg once daily plus weight-based RBV twice daily</a:t>
                      </a:r>
                    </a:p>
                  </a:txBody>
                  <a:tcPr/>
                </a:tc>
                <a:tc>
                  <a:txBody>
                    <a:bodyPr/>
                    <a:lstStyle/>
                    <a:p>
                      <a:pPr marL="0" indent="0" algn="ctr">
                        <a:buFont typeface="Arial" panose="020B0604020202020204" pitchFamily="34" charset="0"/>
                        <a:buNone/>
                      </a:pPr>
                      <a:r>
                        <a:rPr lang="en-US" dirty="0"/>
                        <a:t>12 weeks</a:t>
                      </a:r>
                    </a:p>
                  </a:txBody>
                  <a:tcPr/>
                </a:tc>
                <a:tc>
                  <a:txBody>
                    <a:bodyPr/>
                    <a:lstStyle/>
                    <a:p>
                      <a:pPr marL="0" indent="0" algn="ctr">
                        <a:buFont typeface="Arial" panose="020B0604020202020204" pitchFamily="34" charset="0"/>
                        <a:buNone/>
                      </a:pPr>
                      <a:r>
                        <a:rPr lang="en-US" dirty="0"/>
                        <a:t>12 weeks</a:t>
                      </a:r>
                    </a:p>
                  </a:txBody>
                  <a:tcPr/>
                </a:tc>
                <a:extLst>
                  <a:ext uri="{0D108BD9-81ED-4DB2-BD59-A6C34878D82A}">
                    <a16:rowId xmlns:a16="http://schemas.microsoft.com/office/drawing/2014/main" val="3485967091"/>
                  </a:ext>
                </a:extLst>
              </a:tr>
            </a:tbl>
          </a:graphicData>
        </a:graphic>
      </p:graphicFrame>
      <p:sp>
        <p:nvSpPr>
          <p:cNvPr id="4" name="Footer Placeholder 3">
            <a:extLst>
              <a:ext uri="{FF2B5EF4-FFF2-40B4-BE49-F238E27FC236}">
                <a16:creationId xmlns:a16="http://schemas.microsoft.com/office/drawing/2014/main" id="{A009B70B-4986-4AB8-918E-496E22FB6312}"/>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7D6D710F-2063-464A-9C86-720B4C0ECC48}"/>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95861E39-CC9D-4600-AB86-CD7523E86824}"/>
              </a:ext>
            </a:extLst>
          </p:cNvPr>
          <p:cNvSpPr>
            <a:spLocks noGrp="1"/>
          </p:cNvSpPr>
          <p:nvPr>
            <p:ph type="dt" sz="half" idx="2"/>
          </p:nvPr>
        </p:nvSpPr>
        <p:spPr/>
        <p:txBody>
          <a:bodyPr/>
          <a:lstStyle/>
          <a:p>
            <a:r>
              <a:rPr lang="en-US"/>
              <a:t>APRIL 2023</a:t>
            </a:r>
            <a:endParaRPr lang="en-US" dirty="0"/>
          </a:p>
        </p:txBody>
      </p:sp>
    </p:spTree>
    <p:extLst>
      <p:ext uri="{BB962C8B-B14F-4D97-AF65-F5344CB8AC3E}">
        <p14:creationId xmlns:p14="http://schemas.microsoft.com/office/powerpoint/2010/main" val="5152365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ECCCB7-C1B2-4A16-9DFA-A25F99E57C9C}"/>
              </a:ext>
            </a:extLst>
          </p:cNvPr>
          <p:cNvSpPr>
            <a:spLocks noGrp="1"/>
          </p:cNvSpPr>
          <p:nvPr>
            <p:ph type="title"/>
          </p:nvPr>
        </p:nvSpPr>
        <p:spPr/>
        <p:txBody>
          <a:bodyPr/>
          <a:lstStyle/>
          <a:p>
            <a:r>
              <a:rPr lang="en-US" dirty="0"/>
              <a:t>Recommended Regimens After Sofosbuvir or Elbasvir/Grazoprevir Treatment Failure</a:t>
            </a:r>
          </a:p>
        </p:txBody>
      </p:sp>
      <p:graphicFrame>
        <p:nvGraphicFramePr>
          <p:cNvPr id="7" name="Content Placeholder 6">
            <a:extLst>
              <a:ext uri="{FF2B5EF4-FFF2-40B4-BE49-F238E27FC236}">
                <a16:creationId xmlns:a16="http://schemas.microsoft.com/office/drawing/2014/main" id="{51BB2647-9363-41C7-A9D1-508CD2938191}"/>
              </a:ext>
            </a:extLst>
          </p:cNvPr>
          <p:cNvGraphicFramePr>
            <a:graphicFrameLocks noGrp="1"/>
          </p:cNvGraphicFramePr>
          <p:nvPr>
            <p:ph idx="1"/>
            <p:extLst>
              <p:ext uri="{D42A27DB-BD31-4B8C-83A1-F6EECF244321}">
                <p14:modId xmlns:p14="http://schemas.microsoft.com/office/powerpoint/2010/main" val="526390552"/>
              </p:ext>
            </p:extLst>
          </p:nvPr>
        </p:nvGraphicFramePr>
        <p:xfrm>
          <a:off x="838200" y="1563688"/>
          <a:ext cx="10515600" cy="2291080"/>
        </p:xfrm>
        <a:graphic>
          <a:graphicData uri="http://schemas.openxmlformats.org/drawingml/2006/table">
            <a:tbl>
              <a:tblPr firstRow="1" bandRow="1">
                <a:tableStyleId>{5940675A-B579-460E-94D1-54222C63F5DA}</a:tableStyleId>
              </a:tblPr>
              <a:tblGrid>
                <a:gridCol w="1736558">
                  <a:extLst>
                    <a:ext uri="{9D8B030D-6E8A-4147-A177-3AD203B41FA5}">
                      <a16:colId xmlns:a16="http://schemas.microsoft.com/office/drawing/2014/main" val="2122080859"/>
                    </a:ext>
                  </a:extLst>
                </a:gridCol>
                <a:gridCol w="5943600">
                  <a:extLst>
                    <a:ext uri="{9D8B030D-6E8A-4147-A177-3AD203B41FA5}">
                      <a16:colId xmlns:a16="http://schemas.microsoft.com/office/drawing/2014/main" val="3392385064"/>
                    </a:ext>
                  </a:extLst>
                </a:gridCol>
                <a:gridCol w="1331495">
                  <a:extLst>
                    <a:ext uri="{9D8B030D-6E8A-4147-A177-3AD203B41FA5}">
                      <a16:colId xmlns:a16="http://schemas.microsoft.com/office/drawing/2014/main" val="4065393423"/>
                    </a:ext>
                  </a:extLst>
                </a:gridCol>
                <a:gridCol w="1503947">
                  <a:extLst>
                    <a:ext uri="{9D8B030D-6E8A-4147-A177-3AD203B41FA5}">
                      <a16:colId xmlns:a16="http://schemas.microsoft.com/office/drawing/2014/main" val="283402722"/>
                    </a:ext>
                  </a:extLst>
                </a:gridCol>
              </a:tblGrid>
              <a:tr h="370840">
                <a:tc rowSpan="2">
                  <a:txBody>
                    <a:bodyPr/>
                    <a:lstStyle/>
                    <a:p>
                      <a:r>
                        <a:rPr lang="en-US" b="1" dirty="0">
                          <a:solidFill>
                            <a:schemeClr val="bg1"/>
                          </a:solidFill>
                        </a:rPr>
                        <a:t>Genotype</a:t>
                      </a:r>
                    </a:p>
                  </a:txBody>
                  <a:tcPr anchor="b">
                    <a:solidFill>
                      <a:srgbClr val="523178"/>
                    </a:solidFill>
                  </a:tcPr>
                </a:tc>
                <a:tc rowSpan="2">
                  <a:txBody>
                    <a:bodyPr/>
                    <a:lstStyle/>
                    <a:p>
                      <a:r>
                        <a:rPr lang="en-US" b="1" dirty="0">
                          <a:solidFill>
                            <a:schemeClr val="bg1"/>
                          </a:solidFill>
                        </a:rPr>
                        <a:t>Regimen</a:t>
                      </a:r>
                    </a:p>
                  </a:txBody>
                  <a:tcPr anchor="b">
                    <a:solidFill>
                      <a:srgbClr val="523178"/>
                    </a:solidFill>
                  </a:tcPr>
                </a:tc>
                <a:tc gridSpan="2">
                  <a:txBody>
                    <a:bodyPr/>
                    <a:lstStyle/>
                    <a:p>
                      <a:pPr algn="ctr"/>
                      <a:r>
                        <a:rPr lang="en-US" b="1" dirty="0">
                          <a:solidFill>
                            <a:schemeClr val="bg1"/>
                          </a:solidFill>
                        </a:rPr>
                        <a:t>Treatment Duration</a:t>
                      </a:r>
                    </a:p>
                  </a:txBody>
                  <a:tcPr>
                    <a:solidFill>
                      <a:srgbClr val="523178"/>
                    </a:solidFill>
                  </a:tcPr>
                </a:tc>
                <a:tc hMerge="1">
                  <a:txBody>
                    <a:bodyPr/>
                    <a:lstStyle/>
                    <a:p>
                      <a:r>
                        <a:rPr lang="en-US" b="1" dirty="0">
                          <a:solidFill>
                            <a:schemeClr val="bg1"/>
                          </a:solidFill>
                        </a:rPr>
                        <a:t>Header</a:t>
                      </a:r>
                    </a:p>
                  </a:txBody>
                  <a:tcPr>
                    <a:solidFill>
                      <a:srgbClr val="523178"/>
                    </a:solidFill>
                  </a:tcPr>
                </a:tc>
                <a:extLst>
                  <a:ext uri="{0D108BD9-81ED-4DB2-BD59-A6C34878D82A}">
                    <a16:rowId xmlns:a16="http://schemas.microsoft.com/office/drawing/2014/main" val="1825510808"/>
                  </a:ext>
                </a:extLst>
              </a:tr>
              <a:tr h="370840">
                <a:tc vMerge="1">
                  <a:txBody>
                    <a:bodyPr/>
                    <a:lstStyle/>
                    <a:p>
                      <a:endParaRPr lang="en-US" b="1" dirty="0">
                        <a:solidFill>
                          <a:schemeClr val="bg1"/>
                        </a:solidFill>
                      </a:endParaRPr>
                    </a:p>
                  </a:txBody>
                  <a:tcPr>
                    <a:solidFill>
                      <a:srgbClr val="523178"/>
                    </a:solidFill>
                  </a:tcPr>
                </a:tc>
                <a:tc vMerge="1">
                  <a:txBody>
                    <a:bodyPr/>
                    <a:lstStyle/>
                    <a:p>
                      <a:endParaRPr lang="en-US" b="1" dirty="0">
                        <a:solidFill>
                          <a:schemeClr val="bg1"/>
                        </a:solidFill>
                      </a:endParaRPr>
                    </a:p>
                  </a:txBody>
                  <a:tcPr>
                    <a:solidFill>
                      <a:srgbClr val="523178"/>
                    </a:solidFill>
                  </a:tcPr>
                </a:tc>
                <a:tc>
                  <a:txBody>
                    <a:bodyPr/>
                    <a:lstStyle/>
                    <a:p>
                      <a:pPr algn="ctr"/>
                      <a:r>
                        <a:rPr lang="en-US" b="1" dirty="0">
                          <a:solidFill>
                            <a:schemeClr val="bg1"/>
                          </a:solidFill>
                        </a:rPr>
                        <a:t>No</a:t>
                      </a:r>
                    </a:p>
                    <a:p>
                      <a:pPr algn="ctr"/>
                      <a:r>
                        <a:rPr lang="en-US" b="1" dirty="0">
                          <a:solidFill>
                            <a:schemeClr val="bg1"/>
                          </a:solidFill>
                        </a:rPr>
                        <a:t>Cirrhosis</a:t>
                      </a:r>
                    </a:p>
                  </a:txBody>
                  <a:tcPr>
                    <a:solidFill>
                      <a:srgbClr val="523178"/>
                    </a:solidFill>
                  </a:tcPr>
                </a:tc>
                <a:tc>
                  <a:txBody>
                    <a:bodyPr/>
                    <a:lstStyle/>
                    <a:p>
                      <a:pPr algn="ctr"/>
                      <a:r>
                        <a:rPr lang="en-US" b="1" dirty="0">
                          <a:solidFill>
                            <a:schemeClr val="bg1"/>
                          </a:solidFill>
                        </a:rPr>
                        <a:t>Compensated</a:t>
                      </a:r>
                      <a:br>
                        <a:rPr lang="en-US" b="1" dirty="0">
                          <a:solidFill>
                            <a:schemeClr val="bg1"/>
                          </a:solidFill>
                        </a:rPr>
                      </a:br>
                      <a:r>
                        <a:rPr lang="en-US" b="1" dirty="0">
                          <a:solidFill>
                            <a:schemeClr val="bg1"/>
                          </a:solidFill>
                        </a:rPr>
                        <a:t>Cirrhosis</a:t>
                      </a:r>
                    </a:p>
                  </a:txBody>
                  <a:tcPr>
                    <a:solidFill>
                      <a:srgbClr val="523178"/>
                    </a:solidFill>
                  </a:tcPr>
                </a:tc>
                <a:extLst>
                  <a:ext uri="{0D108BD9-81ED-4DB2-BD59-A6C34878D82A}">
                    <a16:rowId xmlns:a16="http://schemas.microsoft.com/office/drawing/2014/main" val="774155116"/>
                  </a:ext>
                </a:extLst>
              </a:tr>
              <a:tr h="370840">
                <a:tc rowSpan="2">
                  <a:txBody>
                    <a:bodyPr/>
                    <a:lstStyle/>
                    <a:p>
                      <a:pPr marL="0" indent="0">
                        <a:buFont typeface="Arial" panose="020B0604020202020204" pitchFamily="34" charset="0"/>
                        <a:buNone/>
                      </a:pPr>
                      <a:r>
                        <a:rPr lang="pt-BR" dirty="0"/>
                        <a:t>1a, 1b, 2, 3, </a:t>
                      </a:r>
                      <a:br>
                        <a:rPr lang="pt-BR" dirty="0"/>
                      </a:br>
                      <a:r>
                        <a:rPr lang="pt-BR" dirty="0"/>
                        <a:t>4, 5, 6</a:t>
                      </a:r>
                      <a:endParaRPr lang="en-US" dirty="0"/>
                    </a:p>
                  </a:txBody>
                  <a:tcPr anchor="ctr"/>
                </a:tc>
                <a:tc>
                  <a:txBody>
                    <a:bodyPr/>
                    <a:lstStyle/>
                    <a:p>
                      <a:pPr marL="0" indent="0">
                        <a:buFont typeface="Arial" panose="020B0604020202020204" pitchFamily="34" charset="0"/>
                        <a:buNone/>
                      </a:pPr>
                      <a:r>
                        <a:rPr lang="en-US" dirty="0"/>
                        <a:t>Glecaprevir 300 mg/pibrentasvir 120 mg plus  sofosbuvir 400 mg once daily plus weight-based RBV twice daily</a:t>
                      </a:r>
                    </a:p>
                  </a:txBody>
                  <a:tcPr/>
                </a:tc>
                <a:tc>
                  <a:txBody>
                    <a:bodyPr/>
                    <a:lstStyle/>
                    <a:p>
                      <a:pPr marL="0" indent="0" algn="ctr">
                        <a:buFont typeface="Arial" panose="020B0604020202020204" pitchFamily="34" charset="0"/>
                        <a:buNone/>
                      </a:pPr>
                      <a:r>
                        <a:rPr lang="en-US" dirty="0"/>
                        <a:t>16 weeks</a:t>
                      </a:r>
                    </a:p>
                  </a:txBody>
                  <a:tcPr/>
                </a:tc>
                <a:tc>
                  <a:txBody>
                    <a:bodyPr/>
                    <a:lstStyle/>
                    <a:p>
                      <a:pPr marL="0" indent="0" algn="ctr">
                        <a:buFont typeface="Arial" panose="020B0604020202020204" pitchFamily="34" charset="0"/>
                        <a:buNone/>
                      </a:pPr>
                      <a:r>
                        <a:rPr lang="en-US" dirty="0"/>
                        <a:t>16 weeks</a:t>
                      </a:r>
                    </a:p>
                  </a:txBody>
                  <a:tcPr/>
                </a:tc>
                <a:extLst>
                  <a:ext uri="{0D108BD9-81ED-4DB2-BD59-A6C34878D82A}">
                    <a16:rowId xmlns:a16="http://schemas.microsoft.com/office/drawing/2014/main" val="3880014213"/>
                  </a:ext>
                </a:extLst>
              </a:tr>
              <a:tr h="370840">
                <a:tc vMerge="1">
                  <a:txBody>
                    <a:bodyPr/>
                    <a:lstStyle/>
                    <a:p>
                      <a:pPr marL="0" indent="0">
                        <a:buFont typeface="Arial" panose="020B0604020202020204" pitchFamily="34" charset="0"/>
                        <a:buNone/>
                      </a:pPr>
                      <a:endParaRPr lang="en-US" dirty="0"/>
                    </a:p>
                  </a:txBody>
                  <a:tcPr anchor="ctr"/>
                </a:tc>
                <a:tc>
                  <a:txBody>
                    <a:bodyPr/>
                    <a:lstStyle/>
                    <a:p>
                      <a:pPr marL="0" indent="0">
                        <a:buFont typeface="Arial" panose="020B0604020202020204" pitchFamily="34" charset="0"/>
                        <a:buNone/>
                      </a:pPr>
                      <a:r>
                        <a:rPr lang="pt-BR" dirty="0"/>
                        <a:t>Sofosbuvir 400 mg/velpatasvir 100 mg/voxilaprevir 100 mg once daily</a:t>
                      </a:r>
                      <a:endParaRPr lang="en-US" dirty="0"/>
                    </a:p>
                  </a:txBody>
                  <a:tcPr/>
                </a:tc>
                <a:tc>
                  <a:txBody>
                    <a:bodyPr/>
                    <a:lstStyle/>
                    <a:p>
                      <a:pPr marL="0" indent="0" algn="ctr">
                        <a:buFont typeface="Arial" panose="020B0604020202020204" pitchFamily="34" charset="0"/>
                        <a:buNone/>
                      </a:pPr>
                      <a:r>
                        <a:rPr lang="en-US" dirty="0"/>
                        <a:t>12 weeks</a:t>
                      </a:r>
                    </a:p>
                  </a:txBody>
                  <a:tcPr/>
                </a:tc>
                <a:tc>
                  <a:txBody>
                    <a:bodyPr/>
                    <a:lstStyle/>
                    <a:p>
                      <a:pPr marL="0" indent="0" algn="ctr">
                        <a:buFont typeface="Arial" panose="020B0604020202020204" pitchFamily="34" charset="0"/>
                        <a:buNone/>
                      </a:pPr>
                      <a:r>
                        <a:rPr lang="en-US" dirty="0"/>
                        <a:t>12 weeks</a:t>
                      </a:r>
                    </a:p>
                  </a:txBody>
                  <a:tcPr/>
                </a:tc>
                <a:extLst>
                  <a:ext uri="{0D108BD9-81ED-4DB2-BD59-A6C34878D82A}">
                    <a16:rowId xmlns:a16="http://schemas.microsoft.com/office/drawing/2014/main" val="753603718"/>
                  </a:ext>
                </a:extLst>
              </a:tr>
            </a:tbl>
          </a:graphicData>
        </a:graphic>
      </p:graphicFrame>
      <p:sp>
        <p:nvSpPr>
          <p:cNvPr id="4" name="Footer Placeholder 3">
            <a:extLst>
              <a:ext uri="{FF2B5EF4-FFF2-40B4-BE49-F238E27FC236}">
                <a16:creationId xmlns:a16="http://schemas.microsoft.com/office/drawing/2014/main" id="{A009B70B-4986-4AB8-918E-496E22FB6312}"/>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7D6D710F-2063-464A-9C86-720B4C0ECC48}"/>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95861E39-CC9D-4600-AB86-CD7523E86824}"/>
              </a:ext>
            </a:extLst>
          </p:cNvPr>
          <p:cNvSpPr>
            <a:spLocks noGrp="1"/>
          </p:cNvSpPr>
          <p:nvPr>
            <p:ph type="dt" sz="half" idx="2"/>
          </p:nvPr>
        </p:nvSpPr>
        <p:spPr/>
        <p:txBody>
          <a:bodyPr/>
          <a:lstStyle/>
          <a:p>
            <a:r>
              <a:rPr lang="en-US"/>
              <a:t>APRIL 2023</a:t>
            </a:r>
            <a:endParaRPr lang="en-US" dirty="0"/>
          </a:p>
        </p:txBody>
      </p:sp>
    </p:spTree>
    <p:extLst>
      <p:ext uri="{BB962C8B-B14F-4D97-AF65-F5344CB8AC3E}">
        <p14:creationId xmlns:p14="http://schemas.microsoft.com/office/powerpoint/2010/main" val="5966791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DF8A63-4AA6-4771-BD9C-0C97BC3B1C6C}"/>
              </a:ext>
            </a:extLst>
          </p:cNvPr>
          <p:cNvSpPr>
            <a:spLocks noGrp="1"/>
          </p:cNvSpPr>
          <p:nvPr>
            <p:ph type="title"/>
          </p:nvPr>
        </p:nvSpPr>
        <p:spPr/>
        <p:txBody>
          <a:bodyPr/>
          <a:lstStyle/>
          <a:p>
            <a:r>
              <a:rPr lang="en-US" dirty="0"/>
              <a:t>Recommendations:</a:t>
            </a:r>
            <a:br>
              <a:rPr lang="en-US" dirty="0"/>
            </a:br>
            <a:r>
              <a:rPr lang="en-US" dirty="0"/>
              <a:t>Monitoring During DAA Treatment</a:t>
            </a:r>
          </a:p>
        </p:txBody>
      </p:sp>
      <p:sp>
        <p:nvSpPr>
          <p:cNvPr id="3" name="Content Placeholder 2">
            <a:extLst>
              <a:ext uri="{FF2B5EF4-FFF2-40B4-BE49-F238E27FC236}">
                <a16:creationId xmlns:a16="http://schemas.microsoft.com/office/drawing/2014/main" id="{1F927F80-ACF4-437C-A441-F5C9C08BB2A0}"/>
              </a:ext>
            </a:extLst>
          </p:cNvPr>
          <p:cNvSpPr>
            <a:spLocks noGrp="1"/>
          </p:cNvSpPr>
          <p:nvPr>
            <p:ph idx="1"/>
          </p:nvPr>
        </p:nvSpPr>
        <p:spPr/>
        <p:txBody>
          <a:bodyPr/>
          <a:lstStyle/>
          <a:p>
            <a:r>
              <a:rPr lang="en-US" dirty="0"/>
              <a:t>While patients are taking RBV, clinicians should perform hemoglobin testing at weeks 2 and 4 of treatment and every 4 weeks thereafter until therapy is complete. (A1)</a:t>
            </a:r>
          </a:p>
          <a:p>
            <a:r>
              <a:rPr lang="en-US" dirty="0"/>
              <a:t>In patients who are HBsAg-positive and have no detectable HBV DNA, clinicians should monitor for HBV reactivation by performing AST, ALT, and HBV DNA tests every 4 weeks during HCV treatment. (A3)</a:t>
            </a:r>
          </a:p>
          <a:p>
            <a:r>
              <a:rPr lang="en-US" dirty="0"/>
              <a:t>Clinicians new to HCV treatment should consult a liver disease or experienced viral hepatitis specialist for further evaluation of patients who develop detectable HBV DNA. (A3)</a:t>
            </a:r>
          </a:p>
        </p:txBody>
      </p:sp>
      <p:sp>
        <p:nvSpPr>
          <p:cNvPr id="4" name="Footer Placeholder 3">
            <a:extLst>
              <a:ext uri="{FF2B5EF4-FFF2-40B4-BE49-F238E27FC236}">
                <a16:creationId xmlns:a16="http://schemas.microsoft.com/office/drawing/2014/main" id="{84B64451-4DBB-407F-9C83-FF3E3B65273B}"/>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52BAFE85-4687-4D90-80BC-BC8E58066B06}"/>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72A3F16B-E9DF-4E06-AC64-84FDA64A8790}"/>
              </a:ext>
            </a:extLst>
          </p:cNvPr>
          <p:cNvSpPr>
            <a:spLocks noGrp="1"/>
          </p:cNvSpPr>
          <p:nvPr>
            <p:ph type="dt" sz="half" idx="2"/>
          </p:nvPr>
        </p:nvSpPr>
        <p:spPr/>
        <p:txBody>
          <a:bodyPr/>
          <a:lstStyle/>
          <a:p>
            <a:r>
              <a:rPr lang="en-US"/>
              <a:t>APRIL 2023</a:t>
            </a:r>
            <a:endParaRPr lang="en-US" dirty="0"/>
          </a:p>
        </p:txBody>
      </p:sp>
    </p:spTree>
    <p:extLst>
      <p:ext uri="{BB962C8B-B14F-4D97-AF65-F5344CB8AC3E}">
        <p14:creationId xmlns:p14="http://schemas.microsoft.com/office/powerpoint/2010/main" val="34888098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C7B50-D37C-4889-995A-3ECD3A45F145}"/>
              </a:ext>
            </a:extLst>
          </p:cNvPr>
          <p:cNvSpPr>
            <a:spLocks noGrp="1"/>
          </p:cNvSpPr>
          <p:nvPr>
            <p:ph type="title"/>
          </p:nvPr>
        </p:nvSpPr>
        <p:spPr/>
        <p:txBody>
          <a:bodyPr/>
          <a:lstStyle/>
          <a:p>
            <a:r>
              <a:rPr lang="en-US" dirty="0"/>
              <a:t>Key Point:</a:t>
            </a:r>
            <a:br>
              <a:rPr lang="en-US" dirty="0"/>
            </a:br>
            <a:r>
              <a:rPr lang="en-US" dirty="0"/>
              <a:t>Monitoring During DAA Treatment</a:t>
            </a:r>
          </a:p>
        </p:txBody>
      </p:sp>
      <p:sp>
        <p:nvSpPr>
          <p:cNvPr id="3" name="Content Placeholder 2">
            <a:extLst>
              <a:ext uri="{FF2B5EF4-FFF2-40B4-BE49-F238E27FC236}">
                <a16:creationId xmlns:a16="http://schemas.microsoft.com/office/drawing/2014/main" id="{54D3DC73-4B00-41ED-9DC0-910F87F2CB39}"/>
              </a:ext>
            </a:extLst>
          </p:cNvPr>
          <p:cNvSpPr>
            <a:spLocks noGrp="1"/>
          </p:cNvSpPr>
          <p:nvPr>
            <p:ph idx="1"/>
          </p:nvPr>
        </p:nvSpPr>
        <p:spPr/>
        <p:txBody>
          <a:bodyPr/>
          <a:lstStyle/>
          <a:p>
            <a:r>
              <a:rPr lang="en-US" dirty="0"/>
              <a:t>HCV RNA testing is needed only at baseline and at least 12 weeks after treatment is finished; HCV RNA testing is not necessary during or at the completion of treatment.</a:t>
            </a:r>
          </a:p>
        </p:txBody>
      </p:sp>
      <p:sp>
        <p:nvSpPr>
          <p:cNvPr id="4" name="Footer Placeholder 3">
            <a:extLst>
              <a:ext uri="{FF2B5EF4-FFF2-40B4-BE49-F238E27FC236}">
                <a16:creationId xmlns:a16="http://schemas.microsoft.com/office/drawing/2014/main" id="{DCB53358-8285-447B-A7A1-C51F9FDCC288}"/>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DDBA8820-5C99-44B7-B036-D7B5A38BA124}"/>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3C49D6A8-215B-4466-BC8F-256ED437E774}"/>
              </a:ext>
            </a:extLst>
          </p:cNvPr>
          <p:cNvSpPr>
            <a:spLocks noGrp="1"/>
          </p:cNvSpPr>
          <p:nvPr>
            <p:ph type="dt" sz="half" idx="2"/>
          </p:nvPr>
        </p:nvSpPr>
        <p:spPr/>
        <p:txBody>
          <a:bodyPr/>
          <a:lstStyle/>
          <a:p>
            <a:r>
              <a:rPr lang="en-US"/>
              <a:t>APRIL 2023</a:t>
            </a:r>
            <a:endParaRPr lang="en-US" dirty="0"/>
          </a:p>
        </p:txBody>
      </p:sp>
    </p:spTree>
    <p:extLst>
      <p:ext uri="{BB962C8B-B14F-4D97-AF65-F5344CB8AC3E}">
        <p14:creationId xmlns:p14="http://schemas.microsoft.com/office/powerpoint/2010/main" val="3560683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C2B4E9-33CD-4161-88E3-40A55F5CA75B}"/>
              </a:ext>
            </a:extLst>
          </p:cNvPr>
          <p:cNvSpPr>
            <a:spLocks noGrp="1"/>
          </p:cNvSpPr>
          <p:nvPr>
            <p:ph type="title"/>
          </p:nvPr>
        </p:nvSpPr>
        <p:spPr/>
        <p:txBody>
          <a:bodyPr/>
          <a:lstStyle/>
          <a:p>
            <a:r>
              <a:rPr lang="en-US" dirty="0"/>
              <a:t>Purpose of This Guideline</a:t>
            </a:r>
          </a:p>
        </p:txBody>
      </p:sp>
      <p:sp>
        <p:nvSpPr>
          <p:cNvPr id="3" name="Content Placeholder 2">
            <a:extLst>
              <a:ext uri="{FF2B5EF4-FFF2-40B4-BE49-F238E27FC236}">
                <a16:creationId xmlns:a16="http://schemas.microsoft.com/office/drawing/2014/main" id="{5778512F-6152-4D0E-A531-133DB12F802D}"/>
              </a:ext>
            </a:extLst>
          </p:cNvPr>
          <p:cNvSpPr>
            <a:spLocks noGrp="1"/>
          </p:cNvSpPr>
          <p:nvPr>
            <p:ph idx="1"/>
          </p:nvPr>
        </p:nvSpPr>
        <p:spPr/>
        <p:txBody>
          <a:bodyPr>
            <a:normAutofit fontScale="92500" lnSpcReduction="20000"/>
          </a:bodyPr>
          <a:lstStyle/>
          <a:p>
            <a:r>
              <a:rPr lang="en-US" dirty="0"/>
              <a:t>Provide clinicians with current clinical evidence-based recommendations on treating and curing chronic HCV to:</a:t>
            </a:r>
          </a:p>
          <a:p>
            <a:pPr lvl="1"/>
            <a:r>
              <a:rPr lang="en-US" dirty="0"/>
              <a:t>Increase the number of New York State residents treated for and cured of chronic HCV</a:t>
            </a:r>
          </a:p>
          <a:p>
            <a:pPr lvl="1"/>
            <a:r>
              <a:rPr lang="en-US" dirty="0"/>
              <a:t>Reduce the growing burden of morbidity and mortality associated with chronic HCV infection</a:t>
            </a:r>
          </a:p>
          <a:p>
            <a:r>
              <a:rPr lang="en-US" dirty="0"/>
              <a:t>Educate clinicians on safely and correctly prescribing anti-HCV medications.</a:t>
            </a:r>
          </a:p>
          <a:p>
            <a:r>
              <a:rPr lang="en-US" dirty="0"/>
              <a:t>Educate clinicians on the effects of HCV infection during pregnancy and the risk of vertical HCV transmission during the perinatal period.</a:t>
            </a:r>
          </a:p>
          <a:p>
            <a:r>
              <a:rPr lang="en-US" dirty="0"/>
              <a:t>Advise clinicians on the risks associated with HCV treatment in pregnant individuals.</a:t>
            </a:r>
          </a:p>
          <a:p>
            <a:r>
              <a:rPr lang="en-US" dirty="0"/>
              <a:t>Provide evidence-based clinical recommendations to support the goals of the New York State Hepatitis C Elimination Plan (NY Cures </a:t>
            </a:r>
            <a:r>
              <a:rPr lang="en-US" dirty="0" err="1"/>
              <a:t>HepC</a:t>
            </a:r>
            <a:r>
              <a:rPr lang="en-US" dirty="0"/>
              <a:t>).</a:t>
            </a:r>
          </a:p>
        </p:txBody>
      </p:sp>
      <p:sp>
        <p:nvSpPr>
          <p:cNvPr id="4" name="Footer Placeholder 3">
            <a:extLst>
              <a:ext uri="{FF2B5EF4-FFF2-40B4-BE49-F238E27FC236}">
                <a16:creationId xmlns:a16="http://schemas.microsoft.com/office/drawing/2014/main" id="{DFD12AAE-CB9F-4D67-9ECF-6CEF2A73EAC9}"/>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47B2F956-FC00-4A62-80BC-902A1982D9CD}"/>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38F96FE5-AF3A-4CD5-BFF9-204EC24B9BA3}"/>
              </a:ext>
            </a:extLst>
          </p:cNvPr>
          <p:cNvSpPr>
            <a:spLocks noGrp="1"/>
          </p:cNvSpPr>
          <p:nvPr>
            <p:ph type="dt" sz="half" idx="2"/>
          </p:nvPr>
        </p:nvSpPr>
        <p:spPr/>
        <p:txBody>
          <a:bodyPr/>
          <a:lstStyle/>
          <a:p>
            <a:r>
              <a:rPr lang="en-US"/>
              <a:t>APRIL 2023</a:t>
            </a:r>
            <a:endParaRPr lang="en-US" dirty="0"/>
          </a:p>
        </p:txBody>
      </p:sp>
    </p:spTree>
    <p:extLst>
      <p:ext uri="{BB962C8B-B14F-4D97-AF65-F5344CB8AC3E}">
        <p14:creationId xmlns:p14="http://schemas.microsoft.com/office/powerpoint/2010/main" val="36357664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4D388-ABD0-41B8-B1CA-73568CF37449}"/>
              </a:ext>
            </a:extLst>
          </p:cNvPr>
          <p:cNvSpPr>
            <a:spLocks noGrp="1"/>
          </p:cNvSpPr>
          <p:nvPr>
            <p:ph type="title"/>
          </p:nvPr>
        </p:nvSpPr>
        <p:spPr/>
        <p:txBody>
          <a:bodyPr/>
          <a:lstStyle/>
          <a:p>
            <a:r>
              <a:rPr lang="en-US" dirty="0"/>
              <a:t>Adverse Events Associated With DAAs</a:t>
            </a:r>
          </a:p>
        </p:txBody>
      </p:sp>
      <p:graphicFrame>
        <p:nvGraphicFramePr>
          <p:cNvPr id="7" name="Content Placeholder 6">
            <a:extLst>
              <a:ext uri="{FF2B5EF4-FFF2-40B4-BE49-F238E27FC236}">
                <a16:creationId xmlns:a16="http://schemas.microsoft.com/office/drawing/2014/main" id="{70BDE1FA-7F24-4EC0-B3A8-125045F2A198}"/>
              </a:ext>
            </a:extLst>
          </p:cNvPr>
          <p:cNvGraphicFramePr>
            <a:graphicFrameLocks noGrp="1"/>
          </p:cNvGraphicFramePr>
          <p:nvPr>
            <p:ph idx="1"/>
            <p:extLst>
              <p:ext uri="{D42A27DB-BD31-4B8C-83A1-F6EECF244321}">
                <p14:modId xmlns:p14="http://schemas.microsoft.com/office/powerpoint/2010/main" val="2782254747"/>
              </p:ext>
            </p:extLst>
          </p:nvPr>
        </p:nvGraphicFramePr>
        <p:xfrm>
          <a:off x="838200" y="1563688"/>
          <a:ext cx="10515600" cy="4119880"/>
        </p:xfrm>
        <a:graphic>
          <a:graphicData uri="http://schemas.openxmlformats.org/drawingml/2006/table">
            <a:tbl>
              <a:tblPr firstRow="1" bandRow="1">
                <a:tableStyleId>{5940675A-B579-460E-94D1-54222C63F5DA}</a:tableStyleId>
              </a:tblPr>
              <a:tblGrid>
                <a:gridCol w="3685674">
                  <a:extLst>
                    <a:ext uri="{9D8B030D-6E8A-4147-A177-3AD203B41FA5}">
                      <a16:colId xmlns:a16="http://schemas.microsoft.com/office/drawing/2014/main" val="138336292"/>
                    </a:ext>
                  </a:extLst>
                </a:gridCol>
                <a:gridCol w="6829926">
                  <a:extLst>
                    <a:ext uri="{9D8B030D-6E8A-4147-A177-3AD203B41FA5}">
                      <a16:colId xmlns:a16="http://schemas.microsoft.com/office/drawing/2014/main" val="1694059709"/>
                    </a:ext>
                  </a:extLst>
                </a:gridCol>
              </a:tblGrid>
              <a:tr h="370840">
                <a:tc>
                  <a:txBody>
                    <a:bodyPr/>
                    <a:lstStyle/>
                    <a:p>
                      <a:r>
                        <a:rPr lang="en-US" b="1" dirty="0">
                          <a:solidFill>
                            <a:schemeClr val="bg1"/>
                          </a:solidFill>
                        </a:rPr>
                        <a:t>Drug or Combination (Brand Name)</a:t>
                      </a:r>
                    </a:p>
                  </a:txBody>
                  <a:tcPr>
                    <a:solidFill>
                      <a:srgbClr val="523178"/>
                    </a:solidFill>
                  </a:tcPr>
                </a:tc>
                <a:tc>
                  <a:txBody>
                    <a:bodyPr/>
                    <a:lstStyle/>
                    <a:p>
                      <a:r>
                        <a:rPr lang="en-US" b="1" dirty="0">
                          <a:solidFill>
                            <a:schemeClr val="bg1"/>
                          </a:solidFill>
                        </a:rPr>
                        <a:t>Most Common Adverse Reactions (proportion observed)</a:t>
                      </a:r>
                    </a:p>
                  </a:txBody>
                  <a:tcPr>
                    <a:solidFill>
                      <a:srgbClr val="523178"/>
                    </a:solidFill>
                  </a:tcPr>
                </a:tc>
                <a:extLst>
                  <a:ext uri="{0D108BD9-81ED-4DB2-BD59-A6C34878D82A}">
                    <a16:rowId xmlns:a16="http://schemas.microsoft.com/office/drawing/2014/main" val="930289667"/>
                  </a:ext>
                </a:extLst>
              </a:tr>
              <a:tr h="370840">
                <a:tc>
                  <a:txBody>
                    <a:bodyPr/>
                    <a:lstStyle/>
                    <a:p>
                      <a:pPr marL="0" indent="0">
                        <a:buFont typeface="Arial" panose="020B0604020202020204" pitchFamily="34" charset="0"/>
                        <a:buNone/>
                      </a:pPr>
                      <a:r>
                        <a:rPr lang="en-US" dirty="0"/>
                        <a:t>Glecaprevir/pibrentasvir</a:t>
                      </a:r>
                    </a:p>
                    <a:p>
                      <a:pPr marL="0" indent="0">
                        <a:buFont typeface="Arial" panose="020B0604020202020204" pitchFamily="34" charset="0"/>
                        <a:buNone/>
                      </a:pPr>
                      <a:r>
                        <a:rPr lang="en-US" dirty="0"/>
                        <a:t>(GLE/PIB; </a:t>
                      </a:r>
                      <a:r>
                        <a:rPr lang="en-US" dirty="0" err="1"/>
                        <a:t>Mavyret</a:t>
                      </a:r>
                      <a:r>
                        <a:rPr lang="en-US" dirty="0"/>
                        <a:t>)</a:t>
                      </a:r>
                    </a:p>
                  </a:txBody>
                  <a:tcPr/>
                </a:tc>
                <a:tc>
                  <a:txBody>
                    <a:bodyPr/>
                    <a:lstStyle/>
                    <a:p>
                      <a:pPr marL="0" indent="0">
                        <a:buFont typeface="Arial" panose="020B0604020202020204" pitchFamily="34" charset="0"/>
                        <a:buNone/>
                      </a:pPr>
                      <a:r>
                        <a:rPr lang="en-US" dirty="0"/>
                        <a:t>Headache and fatigue (&gt;10%)</a:t>
                      </a:r>
                    </a:p>
                  </a:txBody>
                  <a:tcPr/>
                </a:tc>
                <a:extLst>
                  <a:ext uri="{0D108BD9-81ED-4DB2-BD59-A6C34878D82A}">
                    <a16:rowId xmlns:a16="http://schemas.microsoft.com/office/drawing/2014/main" val="800094390"/>
                  </a:ext>
                </a:extLst>
              </a:tr>
              <a:tr h="370840">
                <a:tc>
                  <a:txBody>
                    <a:bodyPr/>
                    <a:lstStyle/>
                    <a:p>
                      <a:pPr marL="0" indent="0">
                        <a:buFont typeface="Arial" panose="020B0604020202020204" pitchFamily="34" charset="0"/>
                        <a:buNone/>
                      </a:pPr>
                      <a:r>
                        <a:rPr lang="en-US" dirty="0"/>
                        <a:t>Ledipasvir/sofosbuvir</a:t>
                      </a:r>
                    </a:p>
                    <a:p>
                      <a:pPr marL="0" indent="0">
                        <a:buFont typeface="Arial" panose="020B0604020202020204" pitchFamily="34" charset="0"/>
                        <a:buNone/>
                      </a:pPr>
                      <a:r>
                        <a:rPr lang="en-US" dirty="0"/>
                        <a:t>(LED/SOF; Harvoni; multiple brands)</a:t>
                      </a:r>
                    </a:p>
                  </a:txBody>
                  <a:tcPr/>
                </a:tc>
                <a:tc>
                  <a:txBody>
                    <a:bodyPr/>
                    <a:lstStyle/>
                    <a:p>
                      <a:pPr marL="0" indent="0">
                        <a:buFont typeface="Arial" panose="020B0604020202020204" pitchFamily="34" charset="0"/>
                        <a:buNone/>
                      </a:pPr>
                      <a:r>
                        <a:rPr lang="en-US" dirty="0"/>
                        <a:t>Asthenia, headache, and fatigue (≥10%)</a:t>
                      </a:r>
                    </a:p>
                  </a:txBody>
                  <a:tcPr/>
                </a:tc>
                <a:extLst>
                  <a:ext uri="{0D108BD9-81ED-4DB2-BD59-A6C34878D82A}">
                    <a16:rowId xmlns:a16="http://schemas.microsoft.com/office/drawing/2014/main" val="2304590949"/>
                  </a:ext>
                </a:extLst>
              </a:tr>
              <a:tr h="370840">
                <a:tc>
                  <a:txBody>
                    <a:bodyPr/>
                    <a:lstStyle/>
                    <a:p>
                      <a:pPr marL="0" indent="0">
                        <a:buFont typeface="Arial" panose="020B0604020202020204" pitchFamily="34" charset="0"/>
                        <a:buNone/>
                      </a:pPr>
                      <a:r>
                        <a:rPr lang="en-US" dirty="0"/>
                        <a:t>Ribavirin</a:t>
                      </a:r>
                    </a:p>
                    <a:p>
                      <a:pPr marL="0" indent="0">
                        <a:buFont typeface="Arial" panose="020B0604020202020204" pitchFamily="34" charset="0"/>
                        <a:buNone/>
                      </a:pPr>
                      <a:r>
                        <a:rPr lang="en-US" dirty="0"/>
                        <a:t>(Copegus)</a:t>
                      </a:r>
                    </a:p>
                  </a:txBody>
                  <a:tcPr/>
                </a:tc>
                <a:tc>
                  <a:txBody>
                    <a:bodyPr/>
                    <a:lstStyle/>
                    <a:p>
                      <a:pPr marL="0" indent="0">
                        <a:buFont typeface="Arial" panose="020B0604020202020204" pitchFamily="34" charset="0"/>
                        <a:buNone/>
                      </a:pPr>
                      <a:r>
                        <a:rPr lang="en-US" dirty="0"/>
                        <a:t>Fatigue/asthenia, pyrexia, myalgia, and headache in adults receiving combination therapy (&gt;40%)</a:t>
                      </a:r>
                    </a:p>
                  </a:txBody>
                  <a:tcPr/>
                </a:tc>
                <a:extLst>
                  <a:ext uri="{0D108BD9-81ED-4DB2-BD59-A6C34878D82A}">
                    <a16:rowId xmlns:a16="http://schemas.microsoft.com/office/drawing/2014/main" val="1881587355"/>
                  </a:ext>
                </a:extLst>
              </a:tr>
              <a:tr h="370840">
                <a:tc>
                  <a:txBody>
                    <a:bodyPr/>
                    <a:lstStyle/>
                    <a:p>
                      <a:pPr marL="0" indent="0">
                        <a:buFont typeface="Arial" panose="020B0604020202020204" pitchFamily="34" charset="0"/>
                        <a:buNone/>
                      </a:pPr>
                      <a:r>
                        <a:rPr lang="en-US" dirty="0"/>
                        <a:t>Sofosbuvir/velpatasvir</a:t>
                      </a:r>
                    </a:p>
                    <a:p>
                      <a:pPr marL="0" indent="0">
                        <a:buFont typeface="Arial" panose="020B0604020202020204" pitchFamily="34" charset="0"/>
                        <a:buNone/>
                      </a:pPr>
                      <a:r>
                        <a:rPr lang="en-US" dirty="0"/>
                        <a:t>(SOF/VEL; Epclusa; multiple brands)</a:t>
                      </a:r>
                    </a:p>
                  </a:txBody>
                  <a:tcPr/>
                </a:tc>
                <a:tc>
                  <a:txBody>
                    <a:bodyPr/>
                    <a:lstStyle/>
                    <a:p>
                      <a:pPr marL="137160" indent="-137160">
                        <a:buFont typeface="Arial" panose="020B0604020202020204" pitchFamily="34" charset="0"/>
                        <a:buChar char="•"/>
                      </a:pPr>
                      <a:r>
                        <a:rPr lang="en-US" dirty="0"/>
                        <a:t>With SOF/VEL: headache and fatigue (≥10%, all grades)</a:t>
                      </a:r>
                    </a:p>
                    <a:p>
                      <a:pPr marL="137160" indent="-137160">
                        <a:buFont typeface="Arial" panose="020B0604020202020204" pitchFamily="34" charset="0"/>
                        <a:buChar char="•"/>
                      </a:pPr>
                      <a:r>
                        <a:rPr lang="en-US" dirty="0"/>
                        <a:t>With SOF/VEL and ribavirin in patients with decompensated cirrhosis: fatigue, anemia, nausea, headache, insomnia, and diarrhea (≥10%, all grades)</a:t>
                      </a:r>
                    </a:p>
                  </a:txBody>
                  <a:tcPr/>
                </a:tc>
                <a:extLst>
                  <a:ext uri="{0D108BD9-81ED-4DB2-BD59-A6C34878D82A}">
                    <a16:rowId xmlns:a16="http://schemas.microsoft.com/office/drawing/2014/main" val="350158425"/>
                  </a:ext>
                </a:extLst>
              </a:tr>
              <a:tr h="370840">
                <a:tc>
                  <a:txBody>
                    <a:bodyPr/>
                    <a:lstStyle/>
                    <a:p>
                      <a:pPr marL="0" indent="0">
                        <a:buFont typeface="Arial" panose="020B0604020202020204" pitchFamily="34" charset="0"/>
                        <a:buNone/>
                      </a:pPr>
                      <a:r>
                        <a:rPr lang="en-US" dirty="0"/>
                        <a:t>Sofosbuvir/velpatasvir/voxilaprevir</a:t>
                      </a:r>
                    </a:p>
                    <a:p>
                      <a:pPr marL="0" indent="0">
                        <a:buFont typeface="Arial" panose="020B0604020202020204" pitchFamily="34" charset="0"/>
                        <a:buNone/>
                      </a:pPr>
                      <a:r>
                        <a:rPr lang="en-US" dirty="0"/>
                        <a:t>(SOF/VEL/VOX; </a:t>
                      </a:r>
                      <a:r>
                        <a:rPr lang="en-US" dirty="0" err="1"/>
                        <a:t>Vosevi</a:t>
                      </a:r>
                      <a:r>
                        <a:rPr lang="en-US" dirty="0"/>
                        <a:t>)</a:t>
                      </a:r>
                    </a:p>
                  </a:txBody>
                  <a:tcPr/>
                </a:tc>
                <a:tc>
                  <a:txBody>
                    <a:bodyPr/>
                    <a:lstStyle/>
                    <a:p>
                      <a:pPr marL="0" indent="0">
                        <a:buFont typeface="Arial" panose="020B0604020202020204" pitchFamily="34" charset="0"/>
                        <a:buNone/>
                      </a:pPr>
                      <a:r>
                        <a:rPr lang="en-US" dirty="0"/>
                        <a:t>Headache, fatigue, diarrhea, and nausea (≥10%)</a:t>
                      </a:r>
                    </a:p>
                  </a:txBody>
                  <a:tcPr/>
                </a:tc>
                <a:extLst>
                  <a:ext uri="{0D108BD9-81ED-4DB2-BD59-A6C34878D82A}">
                    <a16:rowId xmlns:a16="http://schemas.microsoft.com/office/drawing/2014/main" val="3993221071"/>
                  </a:ext>
                </a:extLst>
              </a:tr>
            </a:tbl>
          </a:graphicData>
        </a:graphic>
      </p:graphicFrame>
      <p:sp>
        <p:nvSpPr>
          <p:cNvPr id="4" name="Footer Placeholder 3">
            <a:extLst>
              <a:ext uri="{FF2B5EF4-FFF2-40B4-BE49-F238E27FC236}">
                <a16:creationId xmlns:a16="http://schemas.microsoft.com/office/drawing/2014/main" id="{AFF547F4-6FAA-4B2C-A981-18179B809628}"/>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33E98F5C-A676-47F7-AB70-4D0B203B3FA4}"/>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0C3594A5-240F-4CF4-8EB8-46C16C12D24A}"/>
              </a:ext>
            </a:extLst>
          </p:cNvPr>
          <p:cNvSpPr>
            <a:spLocks noGrp="1"/>
          </p:cNvSpPr>
          <p:nvPr>
            <p:ph type="dt" sz="half" idx="2"/>
          </p:nvPr>
        </p:nvSpPr>
        <p:spPr/>
        <p:txBody>
          <a:bodyPr/>
          <a:lstStyle/>
          <a:p>
            <a:r>
              <a:rPr lang="en-US"/>
              <a:t>APRIL 2023</a:t>
            </a:r>
            <a:endParaRPr lang="en-US" dirty="0"/>
          </a:p>
        </p:txBody>
      </p:sp>
    </p:spTree>
    <p:extLst>
      <p:ext uri="{BB962C8B-B14F-4D97-AF65-F5344CB8AC3E}">
        <p14:creationId xmlns:p14="http://schemas.microsoft.com/office/powerpoint/2010/main" val="20107233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EAC91-EFA6-43E5-87EE-5B2F7AA8B08C}"/>
              </a:ext>
            </a:extLst>
          </p:cNvPr>
          <p:cNvSpPr>
            <a:spLocks noGrp="1"/>
          </p:cNvSpPr>
          <p:nvPr>
            <p:ph type="title"/>
          </p:nvPr>
        </p:nvSpPr>
        <p:spPr/>
        <p:txBody>
          <a:bodyPr/>
          <a:lstStyle/>
          <a:p>
            <a:r>
              <a:rPr lang="en-US" dirty="0"/>
              <a:t>Recommendations:</a:t>
            </a:r>
            <a:br>
              <a:rPr lang="en-US" dirty="0"/>
            </a:br>
            <a:r>
              <a:rPr lang="en-US" dirty="0"/>
              <a:t>Evaluating the Response to HCV Treatment</a:t>
            </a:r>
          </a:p>
        </p:txBody>
      </p:sp>
      <p:sp>
        <p:nvSpPr>
          <p:cNvPr id="3" name="Content Placeholder 2">
            <a:extLst>
              <a:ext uri="{FF2B5EF4-FFF2-40B4-BE49-F238E27FC236}">
                <a16:creationId xmlns:a16="http://schemas.microsoft.com/office/drawing/2014/main" id="{9299F396-569B-47DE-9D54-7C09B96FDC14}"/>
              </a:ext>
            </a:extLst>
          </p:cNvPr>
          <p:cNvSpPr>
            <a:spLocks noGrp="1"/>
          </p:cNvSpPr>
          <p:nvPr>
            <p:ph idx="1"/>
          </p:nvPr>
        </p:nvSpPr>
        <p:spPr/>
        <p:txBody>
          <a:bodyPr>
            <a:normAutofit fontScale="85000" lnSpcReduction="20000"/>
          </a:bodyPr>
          <a:lstStyle/>
          <a:p>
            <a:r>
              <a:rPr lang="en-US" dirty="0"/>
              <a:t>Clinicians should perform HCV RNA testing 12 weeks after treatment is complete to verify that an SVR has been achieved. (A1)</a:t>
            </a:r>
          </a:p>
          <a:p>
            <a:r>
              <a:rPr lang="en-US" dirty="0"/>
              <a:t>If SVR is achieved, as established by undetectable HCV RNA at 12 weeks after treatment, clinicians should:</a:t>
            </a:r>
          </a:p>
          <a:p>
            <a:pPr lvl="1"/>
            <a:r>
              <a:rPr lang="en-US" dirty="0"/>
              <a:t>Inform their patients that the HCV infection has been cured. (A2)</a:t>
            </a:r>
          </a:p>
          <a:p>
            <a:pPr lvl="1"/>
            <a:r>
              <a:rPr lang="en-US" dirty="0"/>
              <a:t>Explain the risk of HCV reinfection and that HCV antibodies are not protective against reinfection. (A1)</a:t>
            </a:r>
          </a:p>
          <a:p>
            <a:r>
              <a:rPr lang="en-US" dirty="0"/>
              <a:t>To assess for reinfection in patients with ongoing risk factors, clinicians should perform follow-up screening with HCV RNA testing (not HCV antibody testing) at least annually, even with a history of an SVR. (A1)</a:t>
            </a:r>
          </a:p>
          <a:p>
            <a:r>
              <a:rPr lang="en-US" dirty="0"/>
              <a:t>If HCV RNA is detectable at 12 weeks after treatment, clinicians should:</a:t>
            </a:r>
          </a:p>
          <a:p>
            <a:pPr lvl="1"/>
            <a:r>
              <a:rPr lang="en-US" dirty="0"/>
              <a:t>Inform patients that treatment has failed. (A1)</a:t>
            </a:r>
          </a:p>
          <a:p>
            <a:pPr lvl="1"/>
            <a:r>
              <a:rPr lang="en-US" dirty="0"/>
              <a:t>If new to HCV treatment, consult with a liver disease specialist for retreatment evaluation. (B3)</a:t>
            </a:r>
          </a:p>
        </p:txBody>
      </p:sp>
      <p:sp>
        <p:nvSpPr>
          <p:cNvPr id="4" name="Footer Placeholder 3">
            <a:extLst>
              <a:ext uri="{FF2B5EF4-FFF2-40B4-BE49-F238E27FC236}">
                <a16:creationId xmlns:a16="http://schemas.microsoft.com/office/drawing/2014/main" id="{6B7590B9-8A76-4067-BFD5-F5C42A34C8D7}"/>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FA0489F9-C070-41F3-9B8B-178E99FD2134}"/>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A2FD0D65-2F70-425B-8798-CFEFA9110466}"/>
              </a:ext>
            </a:extLst>
          </p:cNvPr>
          <p:cNvSpPr>
            <a:spLocks noGrp="1"/>
          </p:cNvSpPr>
          <p:nvPr>
            <p:ph type="dt" sz="half" idx="2"/>
          </p:nvPr>
        </p:nvSpPr>
        <p:spPr/>
        <p:txBody>
          <a:bodyPr/>
          <a:lstStyle/>
          <a:p>
            <a:r>
              <a:rPr lang="en-US"/>
              <a:t>APRIL 2023</a:t>
            </a:r>
            <a:endParaRPr lang="en-US" dirty="0"/>
          </a:p>
        </p:txBody>
      </p:sp>
    </p:spTree>
    <p:extLst>
      <p:ext uri="{BB962C8B-B14F-4D97-AF65-F5344CB8AC3E}">
        <p14:creationId xmlns:p14="http://schemas.microsoft.com/office/powerpoint/2010/main" val="42333326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C91D61-2CB8-4CD6-BC03-9DF92FC61D24}"/>
              </a:ext>
            </a:extLst>
          </p:cNvPr>
          <p:cNvSpPr>
            <a:spLocks noGrp="1"/>
          </p:cNvSpPr>
          <p:nvPr>
            <p:ph type="title"/>
          </p:nvPr>
        </p:nvSpPr>
        <p:spPr/>
        <p:txBody>
          <a:bodyPr/>
          <a:lstStyle/>
          <a:p>
            <a:r>
              <a:rPr lang="en-US" dirty="0"/>
              <a:t>Recommendations:</a:t>
            </a:r>
            <a:br>
              <a:rPr lang="en-US" dirty="0"/>
            </a:br>
            <a:r>
              <a:rPr lang="en-US" dirty="0"/>
              <a:t>Post-Treatment Monitoring</a:t>
            </a:r>
          </a:p>
        </p:txBody>
      </p:sp>
      <p:sp>
        <p:nvSpPr>
          <p:cNvPr id="3" name="Content Placeholder 2">
            <a:extLst>
              <a:ext uri="{FF2B5EF4-FFF2-40B4-BE49-F238E27FC236}">
                <a16:creationId xmlns:a16="http://schemas.microsoft.com/office/drawing/2014/main" id="{075FADB4-0961-4F98-B7E9-8575DB35AFE2}"/>
              </a:ext>
            </a:extLst>
          </p:cNvPr>
          <p:cNvSpPr>
            <a:spLocks noGrp="1"/>
          </p:cNvSpPr>
          <p:nvPr>
            <p:ph idx="1"/>
          </p:nvPr>
        </p:nvSpPr>
        <p:spPr/>
        <p:txBody>
          <a:bodyPr/>
          <a:lstStyle/>
          <a:p>
            <a:r>
              <a:rPr lang="en-US" dirty="0"/>
              <a:t>For patients taking RBV-containing HCV treatment regimens, clinicians should:</a:t>
            </a:r>
          </a:p>
          <a:p>
            <a:pPr lvl="1"/>
            <a:r>
              <a:rPr lang="en-US" dirty="0"/>
              <a:t>Advise female and male patients to take extreme care to avoid pregnancy for 6 months after completion of therapy. (A2)</a:t>
            </a:r>
          </a:p>
          <a:p>
            <a:pPr lvl="1"/>
            <a:r>
              <a:rPr lang="en-US" dirty="0"/>
              <a:t>Counsel female and male patients on effective contraceptive use. (A2)</a:t>
            </a:r>
          </a:p>
          <a:p>
            <a:r>
              <a:rPr lang="en-US" dirty="0"/>
              <a:t>If an individual becomes pregnant within 6 months of completing an RBV-containing HCV treatment regimen, clinicians should discuss the risks of using DAAs and RBV during pregnancy. (A3)</a:t>
            </a:r>
          </a:p>
        </p:txBody>
      </p:sp>
      <p:sp>
        <p:nvSpPr>
          <p:cNvPr id="4" name="Footer Placeholder 3">
            <a:extLst>
              <a:ext uri="{FF2B5EF4-FFF2-40B4-BE49-F238E27FC236}">
                <a16:creationId xmlns:a16="http://schemas.microsoft.com/office/drawing/2014/main" id="{895759EF-6ECD-46BF-9C5B-FDF33EF9F7D1}"/>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C6E143D4-5E76-4BCF-BF55-28A0A97E2B35}"/>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37B3151C-9112-4EFB-909B-72A6D93A12BE}"/>
              </a:ext>
            </a:extLst>
          </p:cNvPr>
          <p:cNvSpPr>
            <a:spLocks noGrp="1"/>
          </p:cNvSpPr>
          <p:nvPr>
            <p:ph type="dt" sz="half" idx="2"/>
          </p:nvPr>
        </p:nvSpPr>
        <p:spPr/>
        <p:txBody>
          <a:bodyPr/>
          <a:lstStyle/>
          <a:p>
            <a:r>
              <a:rPr lang="en-US"/>
              <a:t>APRIL 2023</a:t>
            </a:r>
            <a:endParaRPr lang="en-US" dirty="0"/>
          </a:p>
        </p:txBody>
      </p:sp>
    </p:spTree>
    <p:extLst>
      <p:ext uri="{BB962C8B-B14F-4D97-AF65-F5344CB8AC3E}">
        <p14:creationId xmlns:p14="http://schemas.microsoft.com/office/powerpoint/2010/main" val="25173048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25E669-7864-4EE8-B69E-AA9F4BD943E5}"/>
              </a:ext>
            </a:extLst>
          </p:cNvPr>
          <p:cNvSpPr>
            <a:spLocks noGrp="1"/>
          </p:cNvSpPr>
          <p:nvPr>
            <p:ph type="title"/>
          </p:nvPr>
        </p:nvSpPr>
        <p:spPr/>
        <p:txBody>
          <a:bodyPr/>
          <a:lstStyle/>
          <a:p>
            <a:r>
              <a:rPr lang="en-US" dirty="0"/>
              <a:t>Recommendations:</a:t>
            </a:r>
            <a:br>
              <a:rPr lang="en-US" dirty="0"/>
            </a:br>
            <a:r>
              <a:rPr lang="en-US" dirty="0"/>
              <a:t>Patients With Persistent Liver Disease</a:t>
            </a:r>
          </a:p>
        </p:txBody>
      </p:sp>
      <p:sp>
        <p:nvSpPr>
          <p:cNvPr id="3" name="Content Placeholder 2">
            <a:extLst>
              <a:ext uri="{FF2B5EF4-FFF2-40B4-BE49-F238E27FC236}">
                <a16:creationId xmlns:a16="http://schemas.microsoft.com/office/drawing/2014/main" id="{CAECE8D5-D9DD-424D-8DAE-B3D58CD8CFFA}"/>
              </a:ext>
            </a:extLst>
          </p:cNvPr>
          <p:cNvSpPr>
            <a:spLocks noGrp="1"/>
          </p:cNvSpPr>
          <p:nvPr>
            <p:ph idx="1"/>
          </p:nvPr>
        </p:nvSpPr>
        <p:spPr/>
        <p:txBody>
          <a:bodyPr/>
          <a:lstStyle/>
          <a:p>
            <a:r>
              <a:rPr lang="en-US" dirty="0"/>
              <a:t>Clinicians should evaluate patients with persistent abnormal transaminase levels after SVR for other causes of liver disease and consult with a liver disease specialist. (A3)</a:t>
            </a:r>
          </a:p>
          <a:p>
            <a:r>
              <a:rPr lang="en-US" dirty="0"/>
              <a:t>For patients with bridging fibrosis or cirrhosis at the onset of treatment, clinicians should continue screening for HCC with ultrasound and alpha-fetoprotein testing every 6 months indefinitely. (A1)</a:t>
            </a:r>
          </a:p>
          <a:p>
            <a:r>
              <a:rPr lang="en-US" dirty="0"/>
              <a:t>Clinicians should refer patients with cirrhosis to a liver disease specialist for continued care. </a:t>
            </a:r>
            <a:r>
              <a:rPr lang="en-US"/>
              <a:t>(A3)</a:t>
            </a:r>
          </a:p>
        </p:txBody>
      </p:sp>
      <p:sp>
        <p:nvSpPr>
          <p:cNvPr id="4" name="Footer Placeholder 3">
            <a:extLst>
              <a:ext uri="{FF2B5EF4-FFF2-40B4-BE49-F238E27FC236}">
                <a16:creationId xmlns:a16="http://schemas.microsoft.com/office/drawing/2014/main" id="{F845DAC7-6584-4BC9-ABF6-3C25D1B23667}"/>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63FCBCD3-EFC4-44AA-BBE8-4E9598F2DBB3}"/>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4A239182-7700-4204-9B6C-49A3677AA234}"/>
              </a:ext>
            </a:extLst>
          </p:cNvPr>
          <p:cNvSpPr>
            <a:spLocks noGrp="1"/>
          </p:cNvSpPr>
          <p:nvPr>
            <p:ph type="dt" sz="half" idx="2"/>
          </p:nvPr>
        </p:nvSpPr>
        <p:spPr/>
        <p:txBody>
          <a:bodyPr/>
          <a:lstStyle/>
          <a:p>
            <a:r>
              <a:rPr lang="en-US"/>
              <a:t>APRIL 2023</a:t>
            </a:r>
            <a:endParaRPr lang="en-US" dirty="0"/>
          </a:p>
        </p:txBody>
      </p:sp>
    </p:spTree>
    <p:extLst>
      <p:ext uri="{BB962C8B-B14F-4D97-AF65-F5344CB8AC3E}">
        <p14:creationId xmlns:p14="http://schemas.microsoft.com/office/powerpoint/2010/main" val="5072903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4F48B85F-DD46-4AB1-B17B-9C2EED7DAE26}"/>
              </a:ext>
            </a:extLst>
          </p:cNvPr>
          <p:cNvSpPr>
            <a:spLocks noGrp="1"/>
          </p:cNvSpPr>
          <p:nvPr>
            <p:ph type="ftr" sz="quarter" idx="11"/>
          </p:nvPr>
        </p:nvSpPr>
        <p:spPr>
          <a:xfrm>
            <a:off x="4038600" y="6356350"/>
            <a:ext cx="4114800" cy="365125"/>
          </a:xfrm>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635E34F1-8173-4211-8103-F4FEF646C750}"/>
              </a:ext>
            </a:extLst>
          </p:cNvPr>
          <p:cNvSpPr>
            <a:spLocks noGrp="1"/>
          </p:cNvSpPr>
          <p:nvPr>
            <p:ph type="sldNum" sz="quarter" idx="12"/>
          </p:nvPr>
        </p:nvSpPr>
        <p:spPr>
          <a:xfrm>
            <a:off x="8610600" y="6356350"/>
            <a:ext cx="2743200" cy="365125"/>
          </a:xfrm>
        </p:spPr>
        <p:txBody>
          <a:bodyPr/>
          <a:lstStyle/>
          <a:p>
            <a:r>
              <a:rPr lang="en-US"/>
              <a:t>www.hivguidelines.org</a:t>
            </a:r>
            <a:endParaRPr lang="en-US" dirty="0"/>
          </a:p>
        </p:txBody>
      </p:sp>
      <p:sp>
        <p:nvSpPr>
          <p:cNvPr id="5" name="Title 4">
            <a:extLst>
              <a:ext uri="{FF2B5EF4-FFF2-40B4-BE49-F238E27FC236}">
                <a16:creationId xmlns:a16="http://schemas.microsoft.com/office/drawing/2014/main" id="{22F146AD-B408-4105-9067-DA5FF2D514B1}"/>
              </a:ext>
            </a:extLst>
          </p:cNvPr>
          <p:cNvSpPr>
            <a:spLocks noGrp="1"/>
          </p:cNvSpPr>
          <p:nvPr>
            <p:ph type="title"/>
          </p:nvPr>
        </p:nvSpPr>
        <p:spPr/>
        <p:txBody>
          <a:bodyPr/>
          <a:lstStyle/>
          <a:p>
            <a:r>
              <a:rPr lang="en-US" dirty="0"/>
              <a:t>Need Help?</a:t>
            </a:r>
          </a:p>
        </p:txBody>
      </p:sp>
      <p:pic>
        <p:nvPicPr>
          <p:cNvPr id="7" name="Picture 6">
            <a:extLst>
              <a:ext uri="{FF2B5EF4-FFF2-40B4-BE49-F238E27FC236}">
                <a16:creationId xmlns:a16="http://schemas.microsoft.com/office/drawing/2014/main" id="{86393898-0452-420F-8B4F-3260F0AD5348}"/>
              </a:ext>
            </a:extLst>
          </p:cNvPr>
          <p:cNvPicPr>
            <a:picLocks noChangeAspect="1"/>
          </p:cNvPicPr>
          <p:nvPr/>
        </p:nvPicPr>
        <p:blipFill rotWithShape="1">
          <a:blip r:embed="rId2"/>
          <a:srcRect t="981" r="766" b="2319"/>
          <a:stretch/>
        </p:blipFill>
        <p:spPr>
          <a:xfrm>
            <a:off x="3881712" y="343883"/>
            <a:ext cx="6004160" cy="5881658"/>
          </a:xfrm>
          <a:prstGeom prst="rect">
            <a:avLst/>
          </a:prstGeom>
        </p:spPr>
      </p:pic>
    </p:spTree>
    <p:extLst>
      <p:ext uri="{BB962C8B-B14F-4D97-AF65-F5344CB8AC3E}">
        <p14:creationId xmlns:p14="http://schemas.microsoft.com/office/powerpoint/2010/main" val="40207982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8696BB45-AC41-4FA7-85E8-2444850B9436}"/>
              </a:ext>
            </a:extLst>
          </p:cNvPr>
          <p:cNvSpPr>
            <a:spLocks noGrp="1"/>
          </p:cNvSpPr>
          <p:nvPr>
            <p:ph type="ftr" sz="quarter" idx="11"/>
          </p:nvPr>
        </p:nvSpPr>
        <p:spPr>
          <a:xfrm>
            <a:off x="4038600" y="6356350"/>
            <a:ext cx="4114800" cy="365125"/>
          </a:xfrm>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0A4DA95E-DA50-4696-943C-BCD4CAADA1A1}"/>
              </a:ext>
            </a:extLst>
          </p:cNvPr>
          <p:cNvSpPr>
            <a:spLocks noGrp="1"/>
          </p:cNvSpPr>
          <p:nvPr>
            <p:ph type="sldNum" sz="quarter" idx="12"/>
          </p:nvPr>
        </p:nvSpPr>
        <p:spPr>
          <a:xfrm>
            <a:off x="8610600" y="6356350"/>
            <a:ext cx="2743200" cy="365125"/>
          </a:xfrm>
        </p:spPr>
        <p:txBody>
          <a:bodyPr/>
          <a:lstStyle/>
          <a:p>
            <a:r>
              <a:rPr lang="en-US"/>
              <a:t>www.hivguidelines.org</a:t>
            </a:r>
            <a:endParaRPr lang="en-US" dirty="0"/>
          </a:p>
        </p:txBody>
      </p:sp>
      <p:sp>
        <p:nvSpPr>
          <p:cNvPr id="5" name="Title 4">
            <a:extLst>
              <a:ext uri="{FF2B5EF4-FFF2-40B4-BE49-F238E27FC236}">
                <a16:creationId xmlns:a16="http://schemas.microsoft.com/office/drawing/2014/main" id="{ADB72B23-09C9-4D58-BA5A-BF0B708BF189}"/>
              </a:ext>
            </a:extLst>
          </p:cNvPr>
          <p:cNvSpPr>
            <a:spLocks noGrp="1"/>
          </p:cNvSpPr>
          <p:nvPr>
            <p:ph type="title"/>
          </p:nvPr>
        </p:nvSpPr>
        <p:spPr/>
        <p:txBody>
          <a:bodyPr/>
          <a:lstStyle/>
          <a:p>
            <a:r>
              <a:rPr lang="en-US" dirty="0"/>
              <a:t>Access the Guideline</a:t>
            </a:r>
          </a:p>
        </p:txBody>
      </p:sp>
      <p:sp>
        <p:nvSpPr>
          <p:cNvPr id="6" name="Content Placeholder 5">
            <a:extLst>
              <a:ext uri="{FF2B5EF4-FFF2-40B4-BE49-F238E27FC236}">
                <a16:creationId xmlns:a16="http://schemas.microsoft.com/office/drawing/2014/main" id="{B58248DA-625A-44B5-ACA8-008BE3F36D0B}"/>
              </a:ext>
            </a:extLst>
          </p:cNvPr>
          <p:cNvSpPr>
            <a:spLocks noGrp="1"/>
          </p:cNvSpPr>
          <p:nvPr>
            <p:ph idx="1"/>
          </p:nvPr>
        </p:nvSpPr>
        <p:spPr/>
        <p:txBody>
          <a:bodyPr/>
          <a:lstStyle/>
          <a:p>
            <a:r>
              <a:rPr lang="en-US" b="1" dirty="0">
                <a:solidFill>
                  <a:srgbClr val="331F44"/>
                </a:solidFill>
              </a:rPr>
              <a:t>www.hivguidelines.org</a:t>
            </a:r>
            <a:r>
              <a:rPr lang="en-US" dirty="0"/>
              <a:t> &gt; Treatment of Chronic Hepatitis C Virus Infection in Adults</a:t>
            </a:r>
          </a:p>
          <a:p>
            <a:endParaRPr lang="en-US" dirty="0"/>
          </a:p>
          <a:p>
            <a:r>
              <a:rPr lang="en-US" b="1" dirty="0"/>
              <a:t>Also available:</a:t>
            </a:r>
            <a:r>
              <a:rPr lang="en-US" dirty="0"/>
              <a:t> Printable pocket guide and PDF</a:t>
            </a:r>
          </a:p>
        </p:txBody>
      </p:sp>
    </p:spTree>
    <p:extLst>
      <p:ext uri="{BB962C8B-B14F-4D97-AF65-F5344CB8AC3E}">
        <p14:creationId xmlns:p14="http://schemas.microsoft.com/office/powerpoint/2010/main" val="12051254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78A5BF-ED6E-4940-875C-435826B62EA1}"/>
              </a:ext>
            </a:extLst>
          </p:cNvPr>
          <p:cNvSpPr>
            <a:spLocks noGrp="1"/>
          </p:cNvSpPr>
          <p:nvPr>
            <p:ph type="title"/>
          </p:nvPr>
        </p:nvSpPr>
        <p:spPr/>
        <p:txBody>
          <a:bodyPr/>
          <a:lstStyle/>
          <a:p>
            <a:r>
              <a:rPr lang="en-US" dirty="0"/>
              <a:t>Direct-Acting Antivirals (DAAs)</a:t>
            </a:r>
          </a:p>
        </p:txBody>
      </p:sp>
      <p:sp>
        <p:nvSpPr>
          <p:cNvPr id="3" name="Content Placeholder 2">
            <a:extLst>
              <a:ext uri="{FF2B5EF4-FFF2-40B4-BE49-F238E27FC236}">
                <a16:creationId xmlns:a16="http://schemas.microsoft.com/office/drawing/2014/main" id="{95922B39-479D-4A7A-BF71-03FCAED809C7}"/>
              </a:ext>
            </a:extLst>
          </p:cNvPr>
          <p:cNvSpPr>
            <a:spLocks noGrp="1"/>
          </p:cNvSpPr>
          <p:nvPr>
            <p:ph idx="1"/>
          </p:nvPr>
        </p:nvSpPr>
        <p:spPr/>
        <p:txBody>
          <a:bodyPr/>
          <a:lstStyle/>
          <a:p>
            <a:pPr marL="0" indent="0">
              <a:buNone/>
            </a:pPr>
            <a:r>
              <a:rPr lang="en-US" dirty="0"/>
              <a:t>Current DAAs for treatment of chronic HCV:</a:t>
            </a:r>
          </a:p>
          <a:p>
            <a:r>
              <a:rPr lang="en-US" dirty="0"/>
              <a:t>Protease inhibitors (-</a:t>
            </a:r>
            <a:r>
              <a:rPr lang="en-US" dirty="0" err="1"/>
              <a:t>previrs</a:t>
            </a:r>
            <a:r>
              <a:rPr lang="en-US" dirty="0"/>
              <a:t>): glecaprevir, voxilaprevir, grazoprevir</a:t>
            </a:r>
          </a:p>
          <a:p>
            <a:r>
              <a:rPr lang="en-US" dirty="0"/>
              <a:t>NS5A inhibitors (-</a:t>
            </a:r>
            <a:r>
              <a:rPr lang="en-US" dirty="0" err="1"/>
              <a:t>asvirs</a:t>
            </a:r>
            <a:r>
              <a:rPr lang="en-US" dirty="0"/>
              <a:t>): ledipasvir, velpatasvir, pibrentasvir, elbasvir</a:t>
            </a:r>
          </a:p>
          <a:p>
            <a:r>
              <a:rPr lang="en-US" dirty="0"/>
              <a:t>NS5B nucleoside polymerase inhibitor (-</a:t>
            </a:r>
            <a:r>
              <a:rPr lang="en-US" dirty="0" err="1"/>
              <a:t>buvir</a:t>
            </a:r>
            <a:r>
              <a:rPr lang="en-US" dirty="0"/>
              <a:t>): sofosbuvir</a:t>
            </a:r>
          </a:p>
        </p:txBody>
      </p:sp>
      <p:sp>
        <p:nvSpPr>
          <p:cNvPr id="4" name="Footer Placeholder 3">
            <a:extLst>
              <a:ext uri="{FF2B5EF4-FFF2-40B4-BE49-F238E27FC236}">
                <a16:creationId xmlns:a16="http://schemas.microsoft.com/office/drawing/2014/main" id="{9F3B41B6-73E8-47E2-8CB0-A78FD0C6285E}"/>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C1E8F735-41CE-4CAF-AB09-C9F42F7267F7}"/>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4DC59BEA-E761-48A0-8BC4-3812C3D1D405}"/>
              </a:ext>
            </a:extLst>
          </p:cNvPr>
          <p:cNvSpPr>
            <a:spLocks noGrp="1"/>
          </p:cNvSpPr>
          <p:nvPr>
            <p:ph type="dt" sz="half" idx="2"/>
          </p:nvPr>
        </p:nvSpPr>
        <p:spPr/>
        <p:txBody>
          <a:bodyPr/>
          <a:lstStyle/>
          <a:p>
            <a:r>
              <a:rPr lang="en-US"/>
              <a:t>APRIL 2023</a:t>
            </a:r>
            <a:endParaRPr lang="en-US" dirty="0"/>
          </a:p>
        </p:txBody>
      </p:sp>
    </p:spTree>
    <p:extLst>
      <p:ext uri="{BB962C8B-B14F-4D97-AF65-F5344CB8AC3E}">
        <p14:creationId xmlns:p14="http://schemas.microsoft.com/office/powerpoint/2010/main" val="15035397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40BF0-2249-4C3E-9F46-664CA5926AB8}"/>
              </a:ext>
            </a:extLst>
          </p:cNvPr>
          <p:cNvSpPr>
            <a:spLocks noGrp="1"/>
          </p:cNvSpPr>
          <p:nvPr>
            <p:ph type="title"/>
          </p:nvPr>
        </p:nvSpPr>
        <p:spPr/>
        <p:txBody>
          <a:bodyPr/>
          <a:lstStyle/>
          <a:p>
            <a:r>
              <a:rPr lang="en-US" dirty="0"/>
              <a:t>Recommendations:</a:t>
            </a:r>
            <a:br>
              <a:rPr lang="en-US" dirty="0"/>
            </a:br>
            <a:r>
              <a:rPr lang="en-US" dirty="0"/>
              <a:t>Considerations in HCV Treatment</a:t>
            </a:r>
          </a:p>
        </p:txBody>
      </p:sp>
      <p:sp>
        <p:nvSpPr>
          <p:cNvPr id="3" name="Content Placeholder 2">
            <a:extLst>
              <a:ext uri="{FF2B5EF4-FFF2-40B4-BE49-F238E27FC236}">
                <a16:creationId xmlns:a16="http://schemas.microsoft.com/office/drawing/2014/main" id="{77E8129E-2956-437A-A7E4-713FF60BC4B5}"/>
              </a:ext>
            </a:extLst>
          </p:cNvPr>
          <p:cNvSpPr>
            <a:spLocks noGrp="1"/>
          </p:cNvSpPr>
          <p:nvPr>
            <p:ph idx="1"/>
          </p:nvPr>
        </p:nvSpPr>
        <p:spPr/>
        <p:txBody>
          <a:bodyPr>
            <a:normAutofit fontScale="70000" lnSpcReduction="20000"/>
          </a:bodyPr>
          <a:lstStyle/>
          <a:p>
            <a:r>
              <a:rPr lang="en-US" dirty="0"/>
              <a:t>Before initiating antiviral therapy, clinicians should assess </a:t>
            </a:r>
            <a:r>
              <a:rPr lang="en-US" dirty="0" err="1"/>
              <a:t>CrCl</a:t>
            </a:r>
            <a:r>
              <a:rPr lang="en-US" dirty="0"/>
              <a:t>, HIV and HBV status, and the degree of fibrosis, among other factors. (A1)</a:t>
            </a:r>
          </a:p>
          <a:p>
            <a:r>
              <a:rPr lang="en-US" dirty="0"/>
              <a:t>Clinicians new to HCV treatment should consult a specialist in treatment of liver disease or viral hepatitis when treating patients who:</a:t>
            </a:r>
          </a:p>
          <a:p>
            <a:pPr lvl="1"/>
            <a:r>
              <a:rPr lang="en-US" dirty="0"/>
              <a:t>Have severe renal impairment (</a:t>
            </a:r>
            <a:r>
              <a:rPr lang="en-US" dirty="0" err="1"/>
              <a:t>CrCl</a:t>
            </a:r>
            <a:r>
              <a:rPr lang="en-US" dirty="0"/>
              <a:t> &lt;30 mL/min) and/or are undergoing hemodialysis. (A3)</a:t>
            </a:r>
          </a:p>
          <a:p>
            <a:pPr lvl="1"/>
            <a:r>
              <a:rPr lang="en-US" dirty="0"/>
              <a:t>Require retreatment after treatment failure of any DAA regimen. (B3)</a:t>
            </a:r>
          </a:p>
          <a:p>
            <a:r>
              <a:rPr lang="en-US" dirty="0"/>
              <a:t>Clinicians should prescribe RBV with caution for patients with a </a:t>
            </a:r>
            <a:r>
              <a:rPr lang="en-US" dirty="0" err="1"/>
              <a:t>CrCl</a:t>
            </a:r>
            <a:r>
              <a:rPr lang="en-US" dirty="0"/>
              <a:t> &lt;50 mL/min. (A1)</a:t>
            </a:r>
          </a:p>
          <a:p>
            <a:pPr lvl="1"/>
            <a:r>
              <a:rPr lang="en-US" dirty="0"/>
              <a:t>If prescribed, a reduced dose of 200 mg per day is required.</a:t>
            </a:r>
          </a:p>
          <a:p>
            <a:pPr lvl="1"/>
            <a:r>
              <a:rPr lang="en-US" dirty="0"/>
              <a:t>Non-RBV-containing regimens can be prescribed without dose adjustments for patients with </a:t>
            </a:r>
            <a:r>
              <a:rPr lang="en-US" dirty="0" err="1"/>
              <a:t>CrCl</a:t>
            </a:r>
            <a:r>
              <a:rPr lang="en-US" dirty="0"/>
              <a:t> ≥30 mL/min.</a:t>
            </a:r>
          </a:p>
          <a:p>
            <a:r>
              <a:rPr lang="en-US" b="1" dirty="0"/>
              <a:t>Contraindications:</a:t>
            </a:r>
            <a:r>
              <a:rPr lang="en-US" dirty="0"/>
              <a:t> Clinicians should not prescribe RBV for treatment of the following patients:</a:t>
            </a:r>
          </a:p>
          <a:p>
            <a:pPr lvl="1"/>
            <a:r>
              <a:rPr lang="en-US" dirty="0"/>
              <a:t>Female or male patients planning conception within 6 months of the last dose of RBV. (A2)</a:t>
            </a:r>
          </a:p>
          <a:p>
            <a:pPr lvl="1"/>
            <a:r>
              <a:rPr lang="en-US" dirty="0"/>
              <a:t>Male patients who have pregnant partners. (A2)</a:t>
            </a:r>
          </a:p>
        </p:txBody>
      </p:sp>
      <p:sp>
        <p:nvSpPr>
          <p:cNvPr id="4" name="Footer Placeholder 3">
            <a:extLst>
              <a:ext uri="{FF2B5EF4-FFF2-40B4-BE49-F238E27FC236}">
                <a16:creationId xmlns:a16="http://schemas.microsoft.com/office/drawing/2014/main" id="{5B595286-5151-428A-B599-A990AFA50C54}"/>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08945DB5-BA16-466A-9FFF-02027B6DBAE2}"/>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25293F3E-AA5B-471E-8721-06B00E1095A6}"/>
              </a:ext>
            </a:extLst>
          </p:cNvPr>
          <p:cNvSpPr>
            <a:spLocks noGrp="1"/>
          </p:cNvSpPr>
          <p:nvPr>
            <p:ph type="dt" sz="half" idx="2"/>
          </p:nvPr>
        </p:nvSpPr>
        <p:spPr/>
        <p:txBody>
          <a:bodyPr/>
          <a:lstStyle/>
          <a:p>
            <a:r>
              <a:rPr lang="en-US"/>
              <a:t>APRIL 2023</a:t>
            </a:r>
            <a:endParaRPr lang="en-US" dirty="0"/>
          </a:p>
        </p:txBody>
      </p:sp>
    </p:spTree>
    <p:extLst>
      <p:ext uri="{BB962C8B-B14F-4D97-AF65-F5344CB8AC3E}">
        <p14:creationId xmlns:p14="http://schemas.microsoft.com/office/powerpoint/2010/main" val="13575492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D172BA-7E80-488E-AD46-041F69C60091}"/>
              </a:ext>
            </a:extLst>
          </p:cNvPr>
          <p:cNvSpPr>
            <a:spLocks noGrp="1"/>
          </p:cNvSpPr>
          <p:nvPr>
            <p:ph type="title"/>
          </p:nvPr>
        </p:nvSpPr>
        <p:spPr/>
        <p:txBody>
          <a:bodyPr/>
          <a:lstStyle/>
          <a:p>
            <a:r>
              <a:rPr lang="en-US" dirty="0"/>
              <a:t>Key Points:</a:t>
            </a:r>
            <a:br>
              <a:rPr lang="en-US" dirty="0"/>
            </a:br>
            <a:r>
              <a:rPr lang="en-US" dirty="0"/>
              <a:t>Goals and Considerations</a:t>
            </a:r>
          </a:p>
        </p:txBody>
      </p:sp>
      <p:sp>
        <p:nvSpPr>
          <p:cNvPr id="3" name="Content Placeholder 2">
            <a:extLst>
              <a:ext uri="{FF2B5EF4-FFF2-40B4-BE49-F238E27FC236}">
                <a16:creationId xmlns:a16="http://schemas.microsoft.com/office/drawing/2014/main" id="{6D3797B8-5D4B-4FC6-84FA-B4D31C3C71F2}"/>
              </a:ext>
            </a:extLst>
          </p:cNvPr>
          <p:cNvSpPr>
            <a:spLocks noGrp="1"/>
          </p:cNvSpPr>
          <p:nvPr>
            <p:ph idx="1"/>
          </p:nvPr>
        </p:nvSpPr>
        <p:spPr/>
        <p:txBody>
          <a:bodyPr/>
          <a:lstStyle/>
          <a:p>
            <a:r>
              <a:rPr lang="en-US" dirty="0"/>
              <a:t>Clinicians can increase their patients’ ability to understand treatment-related information and participate in decision-making if they communicate with clear, easily understood, jargon-free, and culturally sensitive language.</a:t>
            </a:r>
          </a:p>
          <a:p>
            <a:r>
              <a:rPr lang="en-US" dirty="0"/>
              <a:t>Patient preferences are central to all treatment decisions.</a:t>
            </a:r>
          </a:p>
          <a:p>
            <a:r>
              <a:rPr lang="en-US" dirty="0"/>
              <a:t>Cardiac disease and other comorbidities may affect a patient’s ability to tolerate RBV-induced anemia and should be considered before initiating an RBV-containing regimen.</a:t>
            </a:r>
          </a:p>
        </p:txBody>
      </p:sp>
      <p:sp>
        <p:nvSpPr>
          <p:cNvPr id="4" name="Footer Placeholder 3">
            <a:extLst>
              <a:ext uri="{FF2B5EF4-FFF2-40B4-BE49-F238E27FC236}">
                <a16:creationId xmlns:a16="http://schemas.microsoft.com/office/drawing/2014/main" id="{A432E2B1-347C-49DE-BF9E-45D68F0F317D}"/>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01A1C14C-7258-4E5C-9E3B-7A20DE690ECA}"/>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AC61882A-E9AD-4A16-9727-1DA5868E4306}"/>
              </a:ext>
            </a:extLst>
          </p:cNvPr>
          <p:cNvSpPr>
            <a:spLocks noGrp="1"/>
          </p:cNvSpPr>
          <p:nvPr>
            <p:ph type="dt" sz="half" idx="2"/>
          </p:nvPr>
        </p:nvSpPr>
        <p:spPr/>
        <p:txBody>
          <a:bodyPr/>
          <a:lstStyle/>
          <a:p>
            <a:r>
              <a:rPr lang="en-US"/>
              <a:t>APRIL 2023</a:t>
            </a:r>
            <a:endParaRPr lang="en-US" dirty="0"/>
          </a:p>
        </p:txBody>
      </p:sp>
    </p:spTree>
    <p:extLst>
      <p:ext uri="{BB962C8B-B14F-4D97-AF65-F5344CB8AC3E}">
        <p14:creationId xmlns:p14="http://schemas.microsoft.com/office/powerpoint/2010/main" val="26685071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B3EF52-7CC5-49D3-B009-556EC3D8A12F}"/>
              </a:ext>
            </a:extLst>
          </p:cNvPr>
          <p:cNvSpPr>
            <a:spLocks noGrp="1"/>
          </p:cNvSpPr>
          <p:nvPr>
            <p:ph type="title"/>
          </p:nvPr>
        </p:nvSpPr>
        <p:spPr/>
        <p:txBody>
          <a:bodyPr>
            <a:normAutofit fontScale="90000"/>
          </a:bodyPr>
          <a:lstStyle/>
          <a:p>
            <a:r>
              <a:rPr lang="en-US" dirty="0"/>
              <a:t>Recommendations:</a:t>
            </a:r>
            <a:br>
              <a:rPr lang="en-US" dirty="0"/>
            </a:br>
            <a:r>
              <a:rPr lang="en-US" dirty="0"/>
              <a:t>HCV Testing and Management in Pregnant Adults</a:t>
            </a:r>
          </a:p>
        </p:txBody>
      </p:sp>
      <p:sp>
        <p:nvSpPr>
          <p:cNvPr id="3" name="Content Placeholder 2">
            <a:extLst>
              <a:ext uri="{FF2B5EF4-FFF2-40B4-BE49-F238E27FC236}">
                <a16:creationId xmlns:a16="http://schemas.microsoft.com/office/drawing/2014/main" id="{D7944435-A1D4-4303-BF66-F94E252C703F}"/>
              </a:ext>
            </a:extLst>
          </p:cNvPr>
          <p:cNvSpPr>
            <a:spLocks noGrp="1"/>
          </p:cNvSpPr>
          <p:nvPr>
            <p:ph idx="1"/>
          </p:nvPr>
        </p:nvSpPr>
        <p:spPr/>
        <p:txBody>
          <a:bodyPr>
            <a:normAutofit fontScale="62500" lnSpcReduction="20000"/>
          </a:bodyPr>
          <a:lstStyle/>
          <a:p>
            <a:r>
              <a:rPr lang="en-US" dirty="0"/>
              <a:t>Clinicians should perform HCV testing in all patients who are planning to get pregnant (A2) or are currently pregnant (B3), and screening should be repeated with each pregnancy (B3).</a:t>
            </a:r>
          </a:p>
          <a:p>
            <a:r>
              <a:rPr lang="en-US" dirty="0"/>
              <a:t>Clinicians should advise pregnant patients diagnosed with chronic HCV (a positive HCV antibody test result and detectable HCV RNA) to defer treatment with DAAs until they are no longer pregnant or breastfeeding. (A2)</a:t>
            </a:r>
          </a:p>
          <a:p>
            <a:r>
              <a:rPr lang="en-US" dirty="0"/>
              <a:t>If an individual with HCV becomes pregnant during DAA treatment, the clinician should</a:t>
            </a:r>
          </a:p>
          <a:p>
            <a:pPr lvl="1"/>
            <a:r>
              <a:rPr lang="en-US" dirty="0"/>
              <a:t>Advise that the use of DAAs is not currently recommended during pregnancy because of insufficient safety data on the effect on the fetus.</a:t>
            </a:r>
          </a:p>
          <a:p>
            <a:pPr lvl="1"/>
            <a:r>
              <a:rPr lang="en-US" dirty="0"/>
              <a:t>Discuss the risks and benefits of continuing treatment.</a:t>
            </a:r>
          </a:p>
          <a:p>
            <a:r>
              <a:rPr lang="en-US" dirty="0"/>
              <a:t>Clinicians should refer pregnant patients diagnosed with HCV to a specialist experienced in managing HCV in pregnancy, e.g., hepatologist, gastroenterologist, infectious disease specialist, or high-risk obstetrician. (A3)</a:t>
            </a:r>
          </a:p>
          <a:p>
            <a:r>
              <a:rPr lang="en-US" dirty="0"/>
              <a:t>If a pregnant patient with HCV has a substance use disorder, the clinician should provide or refer the patient for substance use treatment, including harm reduction services. (A3)</a:t>
            </a:r>
          </a:p>
          <a:p>
            <a:r>
              <a:rPr lang="en-US" dirty="0"/>
              <a:t>Clinicians should advise pregnant and postpartum individuals with HCV monoinfection that HCV is not transmitted through breast milk and breastfeeding is considered safe. (B3)</a:t>
            </a:r>
          </a:p>
          <a:p>
            <a:r>
              <a:rPr lang="en-US" dirty="0"/>
              <a:t>Clinicians should advise patients to discontinue breastfeeding if they have or develop cracked or bleeding nipples and to express and discard milk until the bleeding has resolved. (B3)</a:t>
            </a:r>
          </a:p>
          <a:p>
            <a:r>
              <a:rPr lang="en-US" dirty="0"/>
              <a:t>Clinicians should refer infants born to mothers with HCV to pediatricians with experience in HCV care. (A3)</a:t>
            </a:r>
          </a:p>
        </p:txBody>
      </p:sp>
      <p:sp>
        <p:nvSpPr>
          <p:cNvPr id="4" name="Footer Placeholder 3">
            <a:extLst>
              <a:ext uri="{FF2B5EF4-FFF2-40B4-BE49-F238E27FC236}">
                <a16:creationId xmlns:a16="http://schemas.microsoft.com/office/drawing/2014/main" id="{B25D39FD-E89D-43F3-A3AF-C317F3DB1607}"/>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B57E282C-6A6A-4DAE-ABD3-283D3B9ADA18}"/>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93B5B129-D119-475D-BB55-71EA507F23B4}"/>
              </a:ext>
            </a:extLst>
          </p:cNvPr>
          <p:cNvSpPr>
            <a:spLocks noGrp="1"/>
          </p:cNvSpPr>
          <p:nvPr>
            <p:ph type="dt" sz="half" idx="2"/>
          </p:nvPr>
        </p:nvSpPr>
        <p:spPr/>
        <p:txBody>
          <a:bodyPr/>
          <a:lstStyle/>
          <a:p>
            <a:r>
              <a:rPr lang="en-US"/>
              <a:t>APRIL 2023</a:t>
            </a:r>
            <a:endParaRPr lang="en-US" dirty="0"/>
          </a:p>
        </p:txBody>
      </p:sp>
    </p:spTree>
    <p:extLst>
      <p:ext uri="{BB962C8B-B14F-4D97-AF65-F5344CB8AC3E}">
        <p14:creationId xmlns:p14="http://schemas.microsoft.com/office/powerpoint/2010/main" val="15964818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23C922-2ABF-4441-A955-DBB4D1EEFB23}"/>
              </a:ext>
            </a:extLst>
          </p:cNvPr>
          <p:cNvSpPr>
            <a:spLocks noGrp="1"/>
          </p:cNvSpPr>
          <p:nvPr>
            <p:ph type="title"/>
          </p:nvPr>
        </p:nvSpPr>
        <p:spPr/>
        <p:txBody>
          <a:bodyPr>
            <a:normAutofit fontScale="90000"/>
          </a:bodyPr>
          <a:lstStyle/>
          <a:p>
            <a:r>
              <a:rPr lang="en-US" dirty="0"/>
              <a:t>Recommendations:</a:t>
            </a:r>
            <a:br>
              <a:rPr lang="en-US" dirty="0"/>
            </a:br>
            <a:r>
              <a:rPr lang="en-US" dirty="0"/>
              <a:t>Contraceptive Use With HCV Treatment </a:t>
            </a:r>
            <a:br>
              <a:rPr lang="en-US" dirty="0"/>
            </a:br>
            <a:r>
              <a:rPr lang="en-US" dirty="0"/>
              <a:t>Containing RBV</a:t>
            </a:r>
          </a:p>
        </p:txBody>
      </p:sp>
      <p:sp>
        <p:nvSpPr>
          <p:cNvPr id="3" name="Content Placeholder 2">
            <a:extLst>
              <a:ext uri="{FF2B5EF4-FFF2-40B4-BE49-F238E27FC236}">
                <a16:creationId xmlns:a16="http://schemas.microsoft.com/office/drawing/2014/main" id="{F1D951E3-EB84-4419-96BF-57C074558E47}"/>
              </a:ext>
            </a:extLst>
          </p:cNvPr>
          <p:cNvSpPr>
            <a:spLocks noGrp="1"/>
          </p:cNvSpPr>
          <p:nvPr>
            <p:ph idx="1"/>
          </p:nvPr>
        </p:nvSpPr>
        <p:spPr/>
        <p:txBody>
          <a:bodyPr/>
          <a:lstStyle/>
          <a:p>
            <a:r>
              <a:rPr lang="en-US" dirty="0"/>
              <a:t>Before initiating RBV as part of an HCV treatment regimen in a patient of childbearing potential, clinicians should confirm a negative pregnancy test and advise patients to use 2 methods of birth control for the duration of DAA therapy and 6 months after completion. (A2)</a:t>
            </a:r>
          </a:p>
          <a:p>
            <a:r>
              <a:rPr lang="en-US" dirty="0"/>
              <a:t>If a patient becomes pregnant while taking RBV, the clinician should discontinue the RBV. (A1)</a:t>
            </a:r>
          </a:p>
          <a:p>
            <a:r>
              <a:rPr lang="en-US" b="1" dirty="0"/>
              <a:t>Contraindication:</a:t>
            </a:r>
            <a:r>
              <a:rPr lang="en-US" dirty="0"/>
              <a:t> Clinicians should not prescribe RBV for any patient planning pregnancy within 6 months of the last RBV dose or any male patient with a pregnant partner. (A2)</a:t>
            </a:r>
          </a:p>
        </p:txBody>
      </p:sp>
      <p:sp>
        <p:nvSpPr>
          <p:cNvPr id="4" name="Footer Placeholder 3">
            <a:extLst>
              <a:ext uri="{FF2B5EF4-FFF2-40B4-BE49-F238E27FC236}">
                <a16:creationId xmlns:a16="http://schemas.microsoft.com/office/drawing/2014/main" id="{795AC59E-61F2-448C-9132-29E94C606315}"/>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2711E336-4828-4521-9528-676CD9169B8C}"/>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FDBE2503-7F42-4574-85DD-EC80F6857A72}"/>
              </a:ext>
            </a:extLst>
          </p:cNvPr>
          <p:cNvSpPr>
            <a:spLocks noGrp="1"/>
          </p:cNvSpPr>
          <p:nvPr>
            <p:ph type="dt" sz="half" idx="2"/>
          </p:nvPr>
        </p:nvSpPr>
        <p:spPr/>
        <p:txBody>
          <a:bodyPr/>
          <a:lstStyle/>
          <a:p>
            <a:r>
              <a:rPr lang="en-US"/>
              <a:t>APRIL 2023</a:t>
            </a:r>
            <a:endParaRPr lang="en-US" dirty="0"/>
          </a:p>
        </p:txBody>
      </p:sp>
    </p:spTree>
    <p:extLst>
      <p:ext uri="{BB962C8B-B14F-4D97-AF65-F5344CB8AC3E}">
        <p14:creationId xmlns:p14="http://schemas.microsoft.com/office/powerpoint/2010/main" val="10728800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AA457-BF13-47D9-BF1D-01B82D5E5C25}"/>
              </a:ext>
            </a:extLst>
          </p:cNvPr>
          <p:cNvSpPr>
            <a:spLocks noGrp="1"/>
          </p:cNvSpPr>
          <p:nvPr>
            <p:ph type="title"/>
          </p:nvPr>
        </p:nvSpPr>
        <p:spPr/>
        <p:txBody>
          <a:bodyPr/>
          <a:lstStyle/>
          <a:p>
            <a:r>
              <a:rPr lang="en-US" dirty="0"/>
              <a:t>Key Points:</a:t>
            </a:r>
            <a:br>
              <a:rPr lang="en-US" dirty="0"/>
            </a:br>
            <a:r>
              <a:rPr lang="en-US" dirty="0"/>
              <a:t>HCV Screening During Pregnancy</a:t>
            </a:r>
          </a:p>
        </p:txBody>
      </p:sp>
      <p:sp>
        <p:nvSpPr>
          <p:cNvPr id="3" name="Content Placeholder 2">
            <a:extLst>
              <a:ext uri="{FF2B5EF4-FFF2-40B4-BE49-F238E27FC236}">
                <a16:creationId xmlns:a16="http://schemas.microsoft.com/office/drawing/2014/main" id="{BFC96196-638D-412A-AE28-F6F830E51F6A}"/>
              </a:ext>
            </a:extLst>
          </p:cNvPr>
          <p:cNvSpPr>
            <a:spLocks noGrp="1"/>
          </p:cNvSpPr>
          <p:nvPr>
            <p:ph idx="1"/>
          </p:nvPr>
        </p:nvSpPr>
        <p:spPr/>
        <p:txBody>
          <a:bodyPr/>
          <a:lstStyle/>
          <a:p>
            <a:r>
              <a:rPr lang="en-US" dirty="0"/>
              <a:t>All pregnant individuals should be tested for HCV during each pregnancy, along with hepatitis B virus and other suggested prenatal tests.</a:t>
            </a:r>
          </a:p>
          <a:p>
            <a:r>
              <a:rPr lang="en-US" dirty="0"/>
              <a:t>If patients engage in ongoing high-risk behaviors during pregnancy, rescreening during pregnancy or the postpartum period is appropriate.</a:t>
            </a:r>
          </a:p>
        </p:txBody>
      </p:sp>
      <p:sp>
        <p:nvSpPr>
          <p:cNvPr id="4" name="Footer Placeholder 3">
            <a:extLst>
              <a:ext uri="{FF2B5EF4-FFF2-40B4-BE49-F238E27FC236}">
                <a16:creationId xmlns:a16="http://schemas.microsoft.com/office/drawing/2014/main" id="{98F6FB7A-2FAC-4432-A3CF-89009C6ADA2C}"/>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8886B56C-0333-4032-BD55-77D5D814F22E}"/>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F19315F9-569D-48EA-BE5B-277B725DFC18}"/>
              </a:ext>
            </a:extLst>
          </p:cNvPr>
          <p:cNvSpPr>
            <a:spLocks noGrp="1"/>
          </p:cNvSpPr>
          <p:nvPr>
            <p:ph type="dt" sz="half" idx="2"/>
          </p:nvPr>
        </p:nvSpPr>
        <p:spPr/>
        <p:txBody>
          <a:bodyPr/>
          <a:lstStyle/>
          <a:p>
            <a:r>
              <a:rPr lang="en-US"/>
              <a:t>APRIL 2023</a:t>
            </a:r>
            <a:endParaRPr lang="en-US" dirty="0"/>
          </a:p>
        </p:txBody>
      </p:sp>
    </p:spTree>
    <p:extLst>
      <p:ext uri="{BB962C8B-B14F-4D97-AF65-F5344CB8AC3E}">
        <p14:creationId xmlns:p14="http://schemas.microsoft.com/office/powerpoint/2010/main" val="39850995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0B28A-F834-463C-B0CF-FB4096F801AC}"/>
              </a:ext>
            </a:extLst>
          </p:cNvPr>
          <p:cNvSpPr>
            <a:spLocks noGrp="1"/>
          </p:cNvSpPr>
          <p:nvPr>
            <p:ph type="title"/>
          </p:nvPr>
        </p:nvSpPr>
        <p:spPr/>
        <p:txBody>
          <a:bodyPr/>
          <a:lstStyle/>
          <a:p>
            <a:r>
              <a:rPr lang="en-US" dirty="0"/>
              <a:t>Recommendations:</a:t>
            </a:r>
            <a:br>
              <a:rPr lang="en-US" dirty="0"/>
            </a:br>
            <a:r>
              <a:rPr lang="en-US" dirty="0"/>
              <a:t>Recommended DAA Treatment Regimens</a:t>
            </a:r>
          </a:p>
        </p:txBody>
      </p:sp>
      <p:sp>
        <p:nvSpPr>
          <p:cNvPr id="3" name="Content Placeholder 2">
            <a:extLst>
              <a:ext uri="{FF2B5EF4-FFF2-40B4-BE49-F238E27FC236}">
                <a16:creationId xmlns:a16="http://schemas.microsoft.com/office/drawing/2014/main" id="{3FCF96D9-3C9E-4AC5-8525-0926A6E33CEF}"/>
              </a:ext>
            </a:extLst>
          </p:cNvPr>
          <p:cNvSpPr>
            <a:spLocks noGrp="1"/>
          </p:cNvSpPr>
          <p:nvPr>
            <p:ph idx="1"/>
          </p:nvPr>
        </p:nvSpPr>
        <p:spPr/>
        <p:txBody>
          <a:bodyPr>
            <a:normAutofit fontScale="85000" lnSpcReduction="20000"/>
          </a:bodyPr>
          <a:lstStyle/>
          <a:p>
            <a:r>
              <a:rPr lang="en-US" dirty="0"/>
              <a:t>Clinicians and patients should choose an anti-HCV regimen based on the pretreatment assessment and the patient’s previous treatment experience. (A2) </a:t>
            </a:r>
          </a:p>
          <a:p>
            <a:r>
              <a:rPr lang="en-US" dirty="0"/>
              <a:t>Clinicians and patients should choose an anti-HCV regimen based on the pretreatment assessment and any previous HCV treatment. (A2)</a:t>
            </a:r>
          </a:p>
          <a:p>
            <a:r>
              <a:rPr lang="en-US" dirty="0"/>
              <a:t>If a regimen that includes weight-based RBV is prescribed, clinicians should dose as follows (A1):</a:t>
            </a:r>
          </a:p>
          <a:p>
            <a:pPr lvl="1"/>
            <a:r>
              <a:rPr lang="en-US" dirty="0"/>
              <a:t>&lt;75 kg: RBV 400 mg once daily plus 600 mg once daily (total daily dose: 1,000 mg)</a:t>
            </a:r>
          </a:p>
          <a:p>
            <a:pPr lvl="1"/>
            <a:r>
              <a:rPr lang="en-US" dirty="0"/>
              <a:t>≥75 kg: RBV 600 mg twice daily (total daily dose: 1,200 mg)</a:t>
            </a:r>
          </a:p>
          <a:p>
            <a:r>
              <a:rPr lang="en-US" dirty="0"/>
              <a:t>In patients with genotype 3 HCV and compensated cirrhosis, clinicians should perform NS5A RAS testing before initiating therapy. (A2)</a:t>
            </a:r>
          </a:p>
          <a:p>
            <a:r>
              <a:rPr lang="en-US" dirty="0"/>
              <a:t>Clinicians new to HCV treatment should consult a specialist in treatment of liver disease or viral hepatitis when retreating patients in whom any prior DAA treatment has failed. (B3) Failure is defined as detectable HCV RNA 12 weeks after the conclusion of HCV treatment.</a:t>
            </a:r>
          </a:p>
        </p:txBody>
      </p:sp>
      <p:sp>
        <p:nvSpPr>
          <p:cNvPr id="4" name="Footer Placeholder 3">
            <a:extLst>
              <a:ext uri="{FF2B5EF4-FFF2-40B4-BE49-F238E27FC236}">
                <a16:creationId xmlns:a16="http://schemas.microsoft.com/office/drawing/2014/main" id="{10F89768-E9FA-4E5E-A99B-0224F1748ACD}"/>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C0C61D64-6B42-44B9-8D08-99B2BFDDF4A9}"/>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E29A859F-22BA-4B06-BD44-81C0496637BC}"/>
              </a:ext>
            </a:extLst>
          </p:cNvPr>
          <p:cNvSpPr>
            <a:spLocks noGrp="1"/>
          </p:cNvSpPr>
          <p:nvPr>
            <p:ph type="dt" sz="half" idx="2"/>
          </p:nvPr>
        </p:nvSpPr>
        <p:spPr/>
        <p:txBody>
          <a:bodyPr/>
          <a:lstStyle/>
          <a:p>
            <a:r>
              <a:rPr lang="en-US"/>
              <a:t>APRIL 2023</a:t>
            </a:r>
            <a:endParaRPr lang="en-US" dirty="0"/>
          </a:p>
        </p:txBody>
      </p:sp>
    </p:spTree>
    <p:extLst>
      <p:ext uri="{BB962C8B-B14F-4D97-AF65-F5344CB8AC3E}">
        <p14:creationId xmlns:p14="http://schemas.microsoft.com/office/powerpoint/2010/main" val="2669355641"/>
      </p:ext>
    </p:extLst>
  </p:cSld>
  <p:clrMapOvr>
    <a:masterClrMapping/>
  </p:clrMapOvr>
</p:sld>
</file>

<file path=ppt/theme/theme1.xml><?xml version="1.0" encoding="utf-8"?>
<a:theme xmlns:a="http://schemas.openxmlformats.org/drawingml/2006/main" name="Content">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TotalTime>
  <Words>2622</Words>
  <Application>Microsoft Office PowerPoint</Application>
  <PresentationFormat>Widescreen</PresentationFormat>
  <Paragraphs>301</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Calibri Light</vt:lpstr>
      <vt:lpstr>Content</vt:lpstr>
      <vt:lpstr>PowerPoint Presentation</vt:lpstr>
      <vt:lpstr>Purpose of This Guideline</vt:lpstr>
      <vt:lpstr>Direct-Acting Antivirals (DAAs)</vt:lpstr>
      <vt:lpstr>Recommendations: Considerations in HCV Treatment</vt:lpstr>
      <vt:lpstr>Key Points: Goals and Considerations</vt:lpstr>
      <vt:lpstr>Recommendations: HCV Testing and Management in Pregnant Adults</vt:lpstr>
      <vt:lpstr>Recommendations: Contraceptive Use With HCV Treatment  Containing RBV</vt:lpstr>
      <vt:lpstr>Key Points: HCV Screening During Pregnancy</vt:lpstr>
      <vt:lpstr>Recommendations: Recommended DAA Treatment Regimens</vt:lpstr>
      <vt:lpstr>Key Points: DAA Treatment Regimens</vt:lpstr>
      <vt:lpstr>Recommended Oral Direct-Acting Antiviral Drug Regimens for Adults With Chronic HCV</vt:lpstr>
      <vt:lpstr>Preferred Regimens for HCV Treatment-Naive Patients</vt:lpstr>
      <vt:lpstr>Alternative Regimens for HCV Treatment-Naive Patients</vt:lpstr>
      <vt:lpstr>Preferred Regimens After PEG-IFN Plus RBV Treatment Failure</vt:lpstr>
      <vt:lpstr>Alternative Regimens After PEG-IFN Plus RBV Treatment Failure</vt:lpstr>
      <vt:lpstr>Recommended Regimens After Sofosbuvir or Elbasvir/Grazoprevir Treatment Failure</vt:lpstr>
      <vt:lpstr>Recommended Regimens After Sofosbuvir or Elbasvir/Grazoprevir Treatment Failure</vt:lpstr>
      <vt:lpstr>Recommendations: Monitoring During DAA Treatment</vt:lpstr>
      <vt:lpstr>Key Point: Monitoring During DAA Treatment</vt:lpstr>
      <vt:lpstr>Adverse Events Associated With DAAs</vt:lpstr>
      <vt:lpstr>Recommendations: Evaluating the Response to HCV Treatment</vt:lpstr>
      <vt:lpstr>Recommendations: Post-Treatment Monitoring</vt:lpstr>
      <vt:lpstr>Recommendations: Patients With Persistent Liver Disease</vt:lpstr>
      <vt:lpstr>Need Help?</vt:lpstr>
      <vt:lpstr>Access the Guideline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 Gribble</dc:creator>
  <cp:lastModifiedBy>Hanna Gribble</cp:lastModifiedBy>
  <cp:revision>25</cp:revision>
  <dcterms:created xsi:type="dcterms:W3CDTF">2022-05-26T16:37:43Z</dcterms:created>
  <dcterms:modified xsi:type="dcterms:W3CDTF">2023-10-26T14:50:53Z</dcterms:modified>
</cp:coreProperties>
</file>