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57" r:id="rId26"/>
    <p:sldId id="25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FEBRUARY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FEBRUARY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Rapid ART Initiation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FEBRUARY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0CD26-0D95-4102-81C3-194F3D8B8D6B}"/>
              </a:ext>
            </a:extLst>
          </p:cNvPr>
          <p:cNvSpPr>
            <a:spLocks noGrp="1"/>
          </p:cNvSpPr>
          <p:nvPr>
            <p:ph type="title"/>
          </p:nvPr>
        </p:nvSpPr>
        <p:spPr/>
        <p:txBody>
          <a:bodyPr/>
          <a:lstStyle/>
          <a:p>
            <a:r>
              <a:rPr lang="en-US" dirty="0"/>
              <a:t>Recommendations:</a:t>
            </a:r>
            <a:br>
              <a:rPr lang="en-US" dirty="0"/>
            </a:br>
            <a:r>
              <a:rPr lang="en-US" dirty="0"/>
              <a:t>Protocol for Rapid ART Initiation</a:t>
            </a:r>
          </a:p>
        </p:txBody>
      </p:sp>
      <p:sp>
        <p:nvSpPr>
          <p:cNvPr id="3" name="Content Placeholder 2">
            <a:extLst>
              <a:ext uri="{FF2B5EF4-FFF2-40B4-BE49-F238E27FC236}">
                <a16:creationId xmlns:a16="http://schemas.microsoft.com/office/drawing/2014/main" id="{642F6D2E-C221-47E2-B405-49BCA83B7F0D}"/>
              </a:ext>
            </a:extLst>
          </p:cNvPr>
          <p:cNvSpPr>
            <a:spLocks noGrp="1"/>
          </p:cNvSpPr>
          <p:nvPr>
            <p:ph idx="1"/>
          </p:nvPr>
        </p:nvSpPr>
        <p:spPr/>
        <p:txBody>
          <a:bodyPr>
            <a:normAutofit fontScale="92500" lnSpcReduction="10000"/>
          </a:bodyPr>
          <a:lstStyle/>
          <a:p>
            <a:r>
              <a:rPr lang="en-US" dirty="0"/>
              <a:t>To determine whether a patient is a candidate for rapid ART initiation, the clinician should confirm that the individual has (A1):</a:t>
            </a:r>
          </a:p>
          <a:p>
            <a:pPr lvl="1"/>
            <a:r>
              <a:rPr lang="en-US" dirty="0"/>
              <a:t>A new reactive point-of-care HIV test result, a confirmed HIV diagnosis, suspected acute HIV infection, or known HIV infection, </a:t>
            </a:r>
            <a:r>
              <a:rPr lang="en-US" i="1" dirty="0"/>
              <a:t>and</a:t>
            </a:r>
          </a:p>
          <a:p>
            <a:pPr lvl="1"/>
            <a:r>
              <a:rPr lang="en-US" dirty="0"/>
              <a:t>No prior ART (i.e., treatment naive, excluding </a:t>
            </a:r>
            <a:r>
              <a:rPr lang="en-US" dirty="0" err="1"/>
              <a:t>PrEP</a:t>
            </a:r>
            <a:r>
              <a:rPr lang="en-US" dirty="0"/>
              <a:t> and PEP) or limited prior use of antiretroviral medications, </a:t>
            </a:r>
            <a:r>
              <a:rPr lang="en-US" i="1" dirty="0"/>
              <a:t>and</a:t>
            </a:r>
          </a:p>
          <a:p>
            <a:pPr lvl="1"/>
            <a:r>
              <a:rPr lang="en-US" dirty="0"/>
              <a:t>No medical conditions or specific opportunistic infections that require deferral of ART initiation, including suspected cryptococcal or TB meningitis and CMV retinitis</a:t>
            </a:r>
          </a:p>
          <a:p>
            <a:r>
              <a:rPr lang="en-US" dirty="0"/>
              <a:t>Clinicians should perform baseline laboratory testing listed in </a:t>
            </a:r>
            <a:r>
              <a:rPr lang="en-US" i="1" dirty="0"/>
              <a:t>Baseline Laboratory Testing Checklist</a:t>
            </a:r>
            <a:r>
              <a:rPr lang="en-US" dirty="0"/>
              <a:t> for all patients who are initiating ART immediately; ART can be started while awaiting laboratory test results. (A3)</a:t>
            </a:r>
          </a:p>
        </p:txBody>
      </p:sp>
      <p:sp>
        <p:nvSpPr>
          <p:cNvPr id="4" name="Footer Placeholder 3">
            <a:extLst>
              <a:ext uri="{FF2B5EF4-FFF2-40B4-BE49-F238E27FC236}">
                <a16:creationId xmlns:a16="http://schemas.microsoft.com/office/drawing/2014/main" id="{19292E44-FBEC-43A2-AB4E-85B92895A24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6F3D3DC-3E79-4A7A-AB8C-90EF4813A9B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FFEEB6A-29E4-4FB7-BA15-E4444CDB2BA2}"/>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3842638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4FD6F-0695-4BAD-A37E-084F146511B2}"/>
              </a:ext>
            </a:extLst>
          </p:cNvPr>
          <p:cNvSpPr>
            <a:spLocks noGrp="1"/>
          </p:cNvSpPr>
          <p:nvPr>
            <p:ph type="title"/>
          </p:nvPr>
        </p:nvSpPr>
        <p:spPr/>
        <p:txBody>
          <a:bodyPr/>
          <a:lstStyle/>
          <a:p>
            <a:r>
              <a:rPr lang="en-US" dirty="0"/>
              <a:t>Selected Good Practice Reminders:</a:t>
            </a:r>
            <a:br>
              <a:rPr lang="en-US" dirty="0"/>
            </a:br>
            <a:r>
              <a:rPr lang="en-US" dirty="0"/>
              <a:t>Protocol for Rapid ART Initiation</a:t>
            </a:r>
          </a:p>
        </p:txBody>
      </p:sp>
      <p:sp>
        <p:nvSpPr>
          <p:cNvPr id="3" name="Content Placeholder 2">
            <a:extLst>
              <a:ext uri="{FF2B5EF4-FFF2-40B4-BE49-F238E27FC236}">
                <a16:creationId xmlns:a16="http://schemas.microsoft.com/office/drawing/2014/main" id="{EA34D852-D2F3-4486-A4B5-1E8FD638BECC}"/>
              </a:ext>
            </a:extLst>
          </p:cNvPr>
          <p:cNvSpPr>
            <a:spLocks noGrp="1"/>
          </p:cNvSpPr>
          <p:nvPr>
            <p:ph idx="1"/>
          </p:nvPr>
        </p:nvSpPr>
        <p:spPr/>
        <p:txBody>
          <a:bodyPr>
            <a:normAutofit fontScale="77500" lnSpcReduction="20000"/>
          </a:bodyPr>
          <a:lstStyle/>
          <a:p>
            <a:r>
              <a:rPr lang="en-US" dirty="0"/>
              <a:t>Ensure that patients with a reactive HIV antibody screening test that is pending confirmation understand the benefits of rapid ART initiation, as well as the following:</a:t>
            </a:r>
          </a:p>
          <a:p>
            <a:pPr lvl="1"/>
            <a:r>
              <a:rPr lang="en-US" dirty="0"/>
              <a:t>Reactive screening test results are not formally diagnostic, because false-positive results are still possible.</a:t>
            </a:r>
          </a:p>
          <a:p>
            <a:pPr lvl="1"/>
            <a:r>
              <a:rPr lang="en-US" dirty="0"/>
              <a:t>A confirmatory (diagnostic) HIV test will be performed.</a:t>
            </a:r>
          </a:p>
          <a:p>
            <a:pPr lvl="1"/>
            <a:r>
              <a:rPr lang="en-US" dirty="0"/>
              <a:t>ART will be discontinued if the confirmatory test result is negative and continued if it is positive.</a:t>
            </a:r>
          </a:p>
          <a:p>
            <a:pPr lvl="1"/>
            <a:r>
              <a:rPr lang="en-US" dirty="0"/>
              <a:t>The benefit of starting ART early, after a presumptive positive screening test, outweighs the negligible risk of taking ART for a few days and then stopping it if confirmed HIV negative.</a:t>
            </a:r>
          </a:p>
          <a:p>
            <a:r>
              <a:rPr lang="en-US" dirty="0"/>
              <a:t>Provide the result of the confirmatory HIV test as soon as it is available; discontinue ART if the result is negative and reinforce adherence and next steps if it is positive.</a:t>
            </a:r>
          </a:p>
          <a:p>
            <a:r>
              <a:rPr lang="en-US" dirty="0"/>
              <a:t>If a patient declines rapid ART initiation, discuss options for deferral of ART initiation, link the patient with HIV primary care, and outline next steps.</a:t>
            </a:r>
          </a:p>
        </p:txBody>
      </p:sp>
      <p:sp>
        <p:nvSpPr>
          <p:cNvPr id="4" name="Footer Placeholder 3">
            <a:extLst>
              <a:ext uri="{FF2B5EF4-FFF2-40B4-BE49-F238E27FC236}">
                <a16:creationId xmlns:a16="http://schemas.microsoft.com/office/drawing/2014/main" id="{4344EE3C-C1B5-422F-AE2E-F91D41C393D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684DCA5-1E18-4377-A294-2F56C8CC785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CE2E1A9-9C9A-4354-AEC3-B6D671C76F2D}"/>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371942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FE1D0-A7ED-4DFB-8364-D88F90C2E9D4}"/>
              </a:ext>
            </a:extLst>
          </p:cNvPr>
          <p:cNvSpPr>
            <a:spLocks noGrp="1"/>
          </p:cNvSpPr>
          <p:nvPr>
            <p:ph type="title"/>
          </p:nvPr>
        </p:nvSpPr>
        <p:spPr/>
        <p:txBody>
          <a:bodyPr/>
          <a:lstStyle/>
          <a:p>
            <a:r>
              <a:rPr lang="en-US" dirty="0"/>
              <a:t>Protocol for Rapid ART Initiation</a:t>
            </a:r>
          </a:p>
        </p:txBody>
      </p:sp>
      <p:sp>
        <p:nvSpPr>
          <p:cNvPr id="3" name="Content Placeholder 2">
            <a:extLst>
              <a:ext uri="{FF2B5EF4-FFF2-40B4-BE49-F238E27FC236}">
                <a16:creationId xmlns:a16="http://schemas.microsoft.com/office/drawing/2014/main" id="{CE78CA0E-00BC-4BA6-AA9A-A1B8C92598EB}"/>
              </a:ext>
            </a:extLst>
          </p:cNvPr>
          <p:cNvSpPr>
            <a:spLocks noGrp="1"/>
          </p:cNvSpPr>
          <p:nvPr>
            <p:ph idx="1"/>
          </p:nvPr>
        </p:nvSpPr>
        <p:spPr/>
        <p:txBody>
          <a:bodyPr anchor="b">
            <a:normAutofit/>
          </a:bodyPr>
          <a:lstStyle/>
          <a:p>
            <a:pPr marL="457200" lvl="1" indent="0">
              <a:buNone/>
            </a:pPr>
            <a:r>
              <a:rPr lang="en-US" sz="1800" dirty="0"/>
              <a:t>a. ART can be started while awaiting laboratory test results.</a:t>
            </a:r>
          </a:p>
        </p:txBody>
      </p:sp>
      <p:sp>
        <p:nvSpPr>
          <p:cNvPr id="4" name="Footer Placeholder 3">
            <a:extLst>
              <a:ext uri="{FF2B5EF4-FFF2-40B4-BE49-F238E27FC236}">
                <a16:creationId xmlns:a16="http://schemas.microsoft.com/office/drawing/2014/main" id="{487C8557-DAE6-4FE4-A087-0DE3DFD12EE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748F81E-7C17-4269-A5D2-A12625331A5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3490E8C-4E8D-4D6A-BFB6-024D2818339A}"/>
              </a:ext>
            </a:extLst>
          </p:cNvPr>
          <p:cNvSpPr>
            <a:spLocks noGrp="1"/>
          </p:cNvSpPr>
          <p:nvPr>
            <p:ph type="dt" sz="half" idx="2"/>
          </p:nvPr>
        </p:nvSpPr>
        <p:spPr/>
        <p:txBody>
          <a:bodyPr/>
          <a:lstStyle/>
          <a:p>
            <a:r>
              <a:rPr lang="en-US"/>
              <a:t>FEBRUARY 2023</a:t>
            </a:r>
            <a:endParaRPr lang="en-US" dirty="0"/>
          </a:p>
        </p:txBody>
      </p:sp>
      <p:pic>
        <p:nvPicPr>
          <p:cNvPr id="1026" name="Picture 2" descr="Figure 1: Protocol for Rapid ART Initiation">
            <a:extLst>
              <a:ext uri="{FF2B5EF4-FFF2-40B4-BE49-F238E27FC236}">
                <a16:creationId xmlns:a16="http://schemas.microsoft.com/office/drawing/2014/main" id="{902DAFB4-4B1E-4BB7-8C1C-4EB6B8A3AB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596" y="1245749"/>
            <a:ext cx="9608807" cy="4366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738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336F0-CAEE-4C23-9917-BD1EDAA0E728}"/>
              </a:ext>
            </a:extLst>
          </p:cNvPr>
          <p:cNvSpPr>
            <a:spLocks noGrp="1"/>
          </p:cNvSpPr>
          <p:nvPr>
            <p:ph type="title"/>
          </p:nvPr>
        </p:nvSpPr>
        <p:spPr/>
        <p:txBody>
          <a:bodyPr/>
          <a:lstStyle/>
          <a:p>
            <a:r>
              <a:rPr lang="en-US" dirty="0"/>
              <a:t>Candidates for Rapid ART Initiation</a:t>
            </a:r>
          </a:p>
        </p:txBody>
      </p:sp>
      <p:sp>
        <p:nvSpPr>
          <p:cNvPr id="3" name="Content Placeholder 2">
            <a:extLst>
              <a:ext uri="{FF2B5EF4-FFF2-40B4-BE49-F238E27FC236}">
                <a16:creationId xmlns:a16="http://schemas.microsoft.com/office/drawing/2014/main" id="{63EA3763-DC00-41FE-B2E0-AA9D9D46AC36}"/>
              </a:ext>
            </a:extLst>
          </p:cNvPr>
          <p:cNvSpPr>
            <a:spLocks noGrp="1"/>
          </p:cNvSpPr>
          <p:nvPr>
            <p:ph idx="1"/>
          </p:nvPr>
        </p:nvSpPr>
        <p:spPr/>
        <p:txBody>
          <a:bodyPr>
            <a:normAutofit fontScale="85000" lnSpcReduction="10000"/>
          </a:bodyPr>
          <a:lstStyle/>
          <a:p>
            <a:r>
              <a:rPr lang="en-US" dirty="0"/>
              <a:t>Have a new reactive point-of-care HIV test result, a new HIV diagnosis (confirmed using the standard HIV laboratory testing algorithm), suspected acute HIV infection (HIV antibody negative and HIV RNA positive), or known HIV, </a:t>
            </a:r>
            <a:r>
              <a:rPr lang="en-US" i="1" dirty="0"/>
              <a:t>and</a:t>
            </a:r>
          </a:p>
          <a:p>
            <a:r>
              <a:rPr lang="en-US" dirty="0"/>
              <a:t>Are treatment naive or have limited prior use of antiretroviral medications (e.g., a patient who stopped first-line therapy for reasons other than regimen failure), excluding PEP or </a:t>
            </a:r>
            <a:r>
              <a:rPr lang="en-US" dirty="0" err="1"/>
              <a:t>PrEP</a:t>
            </a:r>
            <a:r>
              <a:rPr lang="en-US" dirty="0"/>
              <a:t>, as long as concern for acquired drug resistance is low (requires a case-by-case determination), </a:t>
            </a:r>
            <a:r>
              <a:rPr lang="en-US" i="1" dirty="0"/>
              <a:t>and</a:t>
            </a:r>
          </a:p>
          <a:p>
            <a:r>
              <a:rPr lang="en-US" dirty="0"/>
              <a:t>Have no medical conditions or opportunistic infections that require deferral of ART initiation, including suspected cryptococcal or TB meningitis or CMV retinitis</a:t>
            </a:r>
          </a:p>
          <a:p>
            <a:endParaRPr lang="en-US" dirty="0"/>
          </a:p>
          <a:p>
            <a:pPr marL="0" indent="0">
              <a:buNone/>
            </a:pPr>
            <a:r>
              <a:rPr lang="en-US" b="1" dirty="0"/>
              <a:t>Key Point: </a:t>
            </a:r>
            <a:r>
              <a:rPr lang="en-US" dirty="0"/>
              <a:t>Patients with a new reactive HIV test result can be retested using a second point-of-care test from a different manufacturer than that of the first test, if available, to verify the result.</a:t>
            </a:r>
          </a:p>
        </p:txBody>
      </p:sp>
      <p:sp>
        <p:nvSpPr>
          <p:cNvPr id="4" name="Footer Placeholder 3">
            <a:extLst>
              <a:ext uri="{FF2B5EF4-FFF2-40B4-BE49-F238E27FC236}">
                <a16:creationId xmlns:a16="http://schemas.microsoft.com/office/drawing/2014/main" id="{3731EF4A-F9FE-42E5-98DF-34CCFFCDA86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91C0658-008F-4ED7-A668-23FA20CA06E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F65BBCA-36AB-4410-8F85-F9222B7B0F5F}"/>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2200809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608F-5A31-4662-B46C-0CF38FF42EA8}"/>
              </a:ext>
            </a:extLst>
          </p:cNvPr>
          <p:cNvSpPr>
            <a:spLocks noGrp="1"/>
          </p:cNvSpPr>
          <p:nvPr>
            <p:ph type="title"/>
          </p:nvPr>
        </p:nvSpPr>
        <p:spPr/>
        <p:txBody>
          <a:bodyPr/>
          <a:lstStyle/>
          <a:p>
            <a:r>
              <a:rPr lang="en-US" dirty="0"/>
              <a:t>Priorities for Patient Education and Counseling</a:t>
            </a:r>
          </a:p>
        </p:txBody>
      </p:sp>
      <p:sp>
        <p:nvSpPr>
          <p:cNvPr id="3" name="Content Placeholder 2">
            <a:extLst>
              <a:ext uri="{FF2B5EF4-FFF2-40B4-BE49-F238E27FC236}">
                <a16:creationId xmlns:a16="http://schemas.microsoft.com/office/drawing/2014/main" id="{364704EE-4D29-4EAD-BA08-DA6DED7CC583}"/>
              </a:ext>
            </a:extLst>
          </p:cNvPr>
          <p:cNvSpPr>
            <a:spLocks noGrp="1"/>
          </p:cNvSpPr>
          <p:nvPr>
            <p:ph idx="1"/>
          </p:nvPr>
        </p:nvSpPr>
        <p:spPr/>
        <p:txBody>
          <a:bodyPr>
            <a:normAutofit fontScale="77500" lnSpcReduction="20000"/>
          </a:bodyPr>
          <a:lstStyle/>
          <a:p>
            <a:r>
              <a:rPr lang="en-US" dirty="0"/>
              <a:t>Confirming the diagnosis of HIV</a:t>
            </a:r>
          </a:p>
          <a:p>
            <a:r>
              <a:rPr lang="en-US" dirty="0"/>
              <a:t>Managing disclosure, if indicated</a:t>
            </a:r>
          </a:p>
          <a:p>
            <a:r>
              <a:rPr lang="en-US" dirty="0"/>
              <a:t>Adhering to the ART regimen</a:t>
            </a:r>
          </a:p>
          <a:p>
            <a:r>
              <a:rPr lang="en-US" dirty="0"/>
              <a:t>Ensuring the patient knows how to reach the care team to address any potential adverse effects of medications or other concerns</a:t>
            </a:r>
          </a:p>
          <a:p>
            <a:r>
              <a:rPr lang="en-US" dirty="0"/>
              <a:t>Following through with clinic visits</a:t>
            </a:r>
          </a:p>
          <a:p>
            <a:r>
              <a:rPr lang="en-US" dirty="0"/>
              <a:t>Assessing health literacy</a:t>
            </a:r>
          </a:p>
          <a:p>
            <a:r>
              <a:rPr lang="en-US" dirty="0"/>
              <a:t>Navigating acquisition of and paying for medications required for lifelong therapy, including pharmacy selection, insurance requirements and restrictions, copays, and prescription refills</a:t>
            </a:r>
          </a:p>
          <a:p>
            <a:r>
              <a:rPr lang="en-US" dirty="0"/>
              <a:t>Identifying and addressing psychosocial issues that may pose barriers to treatment</a:t>
            </a:r>
          </a:p>
          <a:p>
            <a:r>
              <a:rPr lang="en-US" dirty="0"/>
              <a:t>Referring for substance use and behavioral health counseling if indicated</a:t>
            </a:r>
          </a:p>
          <a:p>
            <a:r>
              <a:rPr lang="en-US" dirty="0"/>
              <a:t>Referring for housing assistance if indicated</a:t>
            </a:r>
          </a:p>
        </p:txBody>
      </p:sp>
      <p:sp>
        <p:nvSpPr>
          <p:cNvPr id="4" name="Footer Placeholder 3">
            <a:extLst>
              <a:ext uri="{FF2B5EF4-FFF2-40B4-BE49-F238E27FC236}">
                <a16:creationId xmlns:a16="http://schemas.microsoft.com/office/drawing/2014/main" id="{3356D415-5E26-4AF8-AA33-DCCC05F8ACB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5742FC8-1CC1-4315-9A4F-03FBB37DFBF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2F1E152-FE76-48EC-B573-DC5E2CD2F987}"/>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174170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120CC-C7E9-4EDD-8C60-C9CE6C2E4E78}"/>
              </a:ext>
            </a:extLst>
          </p:cNvPr>
          <p:cNvSpPr>
            <a:spLocks noGrp="1"/>
          </p:cNvSpPr>
          <p:nvPr>
            <p:ph type="title"/>
          </p:nvPr>
        </p:nvSpPr>
        <p:spPr/>
        <p:txBody>
          <a:bodyPr/>
          <a:lstStyle/>
          <a:p>
            <a:r>
              <a:rPr lang="en-US" dirty="0"/>
              <a:t>Medical History Checklist</a:t>
            </a:r>
          </a:p>
        </p:txBody>
      </p:sp>
      <p:sp>
        <p:nvSpPr>
          <p:cNvPr id="3" name="Content Placeholder 2">
            <a:extLst>
              <a:ext uri="{FF2B5EF4-FFF2-40B4-BE49-F238E27FC236}">
                <a16:creationId xmlns:a16="http://schemas.microsoft.com/office/drawing/2014/main" id="{2C253411-0B65-43F5-BE4E-9B5CC1B42420}"/>
              </a:ext>
            </a:extLst>
          </p:cNvPr>
          <p:cNvSpPr>
            <a:spLocks noGrp="1"/>
          </p:cNvSpPr>
          <p:nvPr>
            <p:ph idx="1"/>
          </p:nvPr>
        </p:nvSpPr>
        <p:spPr/>
        <p:txBody>
          <a:bodyPr>
            <a:normAutofit fontScale="70000" lnSpcReduction="20000"/>
          </a:bodyPr>
          <a:lstStyle/>
          <a:p>
            <a:pPr marL="0" indent="0">
              <a:buNone/>
            </a:pPr>
            <a:r>
              <a:rPr lang="en-US" dirty="0"/>
              <a:t>When taking a medical history before rapid ART initiation, ask about:</a:t>
            </a:r>
          </a:p>
          <a:p>
            <a:r>
              <a:rPr lang="en-US" dirty="0"/>
              <a:t>Date and result of last HIV test</a:t>
            </a:r>
          </a:p>
          <a:p>
            <a:r>
              <a:rPr lang="en-US" dirty="0"/>
              <a:t>Serostatus of sex partners and their ART regimens if known</a:t>
            </a:r>
          </a:p>
          <a:p>
            <a:r>
              <a:rPr lang="en-US" dirty="0"/>
              <a:t>Previous use of antiretroviral medications, including as pre- or post-exposure prophylaxis, with dates of use</a:t>
            </a:r>
          </a:p>
          <a:p>
            <a:r>
              <a:rPr lang="en-US" dirty="0"/>
              <a:t>Comorbidities, including a history of renal or liver disease, particularly hepatitis B virus infection</a:t>
            </a:r>
          </a:p>
          <a:p>
            <a:r>
              <a:rPr lang="en-US" dirty="0"/>
              <a:t>Prescribed and over-the-counter medications</a:t>
            </a:r>
          </a:p>
          <a:p>
            <a:r>
              <a:rPr lang="en-US" dirty="0"/>
              <a:t>Drug allergies</a:t>
            </a:r>
          </a:p>
          <a:p>
            <a:r>
              <a:rPr lang="en-US" dirty="0"/>
              <a:t>Substance use</a:t>
            </a:r>
          </a:p>
          <a:p>
            <a:r>
              <a:rPr lang="en-US" dirty="0"/>
              <a:t>Any signs or symptoms of active cryptococcal or tuberculous meningitis, or visual changes associated with cytomegalovirus retinitis </a:t>
            </a:r>
          </a:p>
          <a:p>
            <a:r>
              <a:rPr lang="en-US" dirty="0"/>
              <a:t>Psychiatric history, particularly depressive or psychotic symptoms or any history of suicidality</a:t>
            </a:r>
          </a:p>
          <a:p>
            <a:r>
              <a:rPr lang="en-US" dirty="0"/>
              <a:t>Possible pregnancy and childbearing plans in individuals of childbearing potential</a:t>
            </a:r>
          </a:p>
        </p:txBody>
      </p:sp>
      <p:sp>
        <p:nvSpPr>
          <p:cNvPr id="4" name="Footer Placeholder 3">
            <a:extLst>
              <a:ext uri="{FF2B5EF4-FFF2-40B4-BE49-F238E27FC236}">
                <a16:creationId xmlns:a16="http://schemas.microsoft.com/office/drawing/2014/main" id="{B1F2FB40-25B1-45AB-B08B-63AFF5AECCC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A691AEF-6CA8-4E2A-9FDC-4FAF3ACE09F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5A2393A-7C2C-496D-9F20-2DFE6439FCBE}"/>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1746167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355F-4D0A-4F91-B1F0-9FCB3BE9EC4C}"/>
              </a:ext>
            </a:extLst>
          </p:cNvPr>
          <p:cNvSpPr>
            <a:spLocks noGrp="1"/>
          </p:cNvSpPr>
          <p:nvPr>
            <p:ph type="title"/>
          </p:nvPr>
        </p:nvSpPr>
        <p:spPr/>
        <p:txBody>
          <a:bodyPr/>
          <a:lstStyle/>
          <a:p>
            <a:r>
              <a:rPr lang="en-US" dirty="0"/>
              <a:t>Baseline Laboratory Testing Checklist</a:t>
            </a:r>
          </a:p>
        </p:txBody>
      </p:sp>
      <p:sp>
        <p:nvSpPr>
          <p:cNvPr id="3" name="Content Placeholder 2">
            <a:extLst>
              <a:ext uri="{FF2B5EF4-FFF2-40B4-BE49-F238E27FC236}">
                <a16:creationId xmlns:a16="http://schemas.microsoft.com/office/drawing/2014/main" id="{C673A4FE-268A-4C5F-BF91-DCF649C0833D}"/>
              </a:ext>
            </a:extLst>
          </p:cNvPr>
          <p:cNvSpPr>
            <a:spLocks noGrp="1"/>
          </p:cNvSpPr>
          <p:nvPr>
            <p:ph idx="1"/>
          </p:nvPr>
        </p:nvSpPr>
        <p:spPr/>
        <p:txBody>
          <a:bodyPr>
            <a:normAutofit/>
          </a:bodyPr>
          <a:lstStyle/>
          <a:p>
            <a:r>
              <a:rPr lang="en-US" dirty="0"/>
              <a:t>HIV-1/2 antigen/antibody immunoassay</a:t>
            </a:r>
          </a:p>
          <a:p>
            <a:r>
              <a:rPr lang="en-US" dirty="0"/>
              <a:t>HIV quantitative viral load test</a:t>
            </a:r>
          </a:p>
          <a:p>
            <a:r>
              <a:rPr lang="en-US" dirty="0"/>
              <a:t>Baseline HIV genotypic resistance profile</a:t>
            </a:r>
          </a:p>
          <a:p>
            <a:r>
              <a:rPr lang="en-US" dirty="0"/>
              <a:t>Baseline CD4 cell count</a:t>
            </a:r>
          </a:p>
          <a:p>
            <a:r>
              <a:rPr lang="en-US" dirty="0"/>
              <a:t>Testing for hepatitis A, B, and C viruses</a:t>
            </a:r>
          </a:p>
          <a:p>
            <a:r>
              <a:rPr lang="en-US" dirty="0"/>
              <a:t>Comprehensive metabolic panel (creatinine clearance, hepatic profile)</a:t>
            </a:r>
          </a:p>
          <a:p>
            <a:r>
              <a:rPr lang="en-US" dirty="0"/>
              <a:t>Pregnancy test for individuals of childbearing potential</a:t>
            </a:r>
          </a:p>
          <a:p>
            <a:r>
              <a:rPr lang="en-US" dirty="0"/>
              <a:t>Urinalysis</a:t>
            </a:r>
          </a:p>
          <a:p>
            <a:r>
              <a:rPr lang="en-US" dirty="0"/>
              <a:t>Syphilis, gonorrhea, and chlamydia screening</a:t>
            </a:r>
          </a:p>
        </p:txBody>
      </p:sp>
      <p:sp>
        <p:nvSpPr>
          <p:cNvPr id="4" name="Footer Placeholder 3">
            <a:extLst>
              <a:ext uri="{FF2B5EF4-FFF2-40B4-BE49-F238E27FC236}">
                <a16:creationId xmlns:a16="http://schemas.microsoft.com/office/drawing/2014/main" id="{D149B89A-DDF9-4A7E-BC1A-4F154C14057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8F1DA68-DD24-4DC2-BD43-32A941445D6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6F0C129-BD7B-435B-9CF1-6B9013940013}"/>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1729876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97500-1822-45AD-8141-6882FEE4771A}"/>
              </a:ext>
            </a:extLst>
          </p:cNvPr>
          <p:cNvSpPr>
            <a:spLocks noGrp="1"/>
          </p:cNvSpPr>
          <p:nvPr>
            <p:ph type="title"/>
          </p:nvPr>
        </p:nvSpPr>
        <p:spPr/>
        <p:txBody>
          <a:bodyPr>
            <a:normAutofit fontScale="90000"/>
          </a:bodyPr>
          <a:lstStyle/>
          <a:p>
            <a:r>
              <a:rPr lang="en-US" dirty="0"/>
              <a:t>Recommendations:</a:t>
            </a:r>
            <a:br>
              <a:rPr lang="en-US" dirty="0"/>
            </a:br>
            <a:r>
              <a:rPr lang="en-US" dirty="0"/>
              <a:t>General Principles in Choosing a Regimen for </a:t>
            </a:r>
            <a:br>
              <a:rPr lang="en-US" dirty="0"/>
            </a:br>
            <a:r>
              <a:rPr lang="en-US" dirty="0"/>
              <a:t>Rapid ART Initiation</a:t>
            </a:r>
          </a:p>
        </p:txBody>
      </p:sp>
      <p:sp>
        <p:nvSpPr>
          <p:cNvPr id="3" name="Content Placeholder 2">
            <a:extLst>
              <a:ext uri="{FF2B5EF4-FFF2-40B4-BE49-F238E27FC236}">
                <a16:creationId xmlns:a16="http://schemas.microsoft.com/office/drawing/2014/main" id="{B111F051-D48F-4A92-BC07-6E4A5AA0EA7C}"/>
              </a:ext>
            </a:extLst>
          </p:cNvPr>
          <p:cNvSpPr>
            <a:spLocks noGrp="1"/>
          </p:cNvSpPr>
          <p:nvPr>
            <p:ph idx="1"/>
          </p:nvPr>
        </p:nvSpPr>
        <p:spPr/>
        <p:txBody>
          <a:bodyPr>
            <a:normAutofit fontScale="70000" lnSpcReduction="20000"/>
          </a:bodyPr>
          <a:lstStyle/>
          <a:p>
            <a:r>
              <a:rPr lang="en-US" dirty="0"/>
              <a:t>Clinicians should involve their patients when deciding which ART regimen is most likely to result in adherence. (A3)</a:t>
            </a:r>
          </a:p>
          <a:p>
            <a:r>
              <a:rPr lang="en-US" dirty="0"/>
              <a:t>Before initiating ART, clinicians should:</a:t>
            </a:r>
          </a:p>
          <a:p>
            <a:pPr lvl="1"/>
            <a:r>
              <a:rPr lang="en-US" dirty="0"/>
              <a:t>Assess the patient’s prior use of antiretroviral medications, including as </a:t>
            </a:r>
            <a:r>
              <a:rPr lang="en-US" dirty="0" err="1"/>
              <a:t>PrEP</a:t>
            </a:r>
            <a:r>
              <a:rPr lang="en-US" dirty="0"/>
              <a:t>, which may increase the risk for baseline resistance. (A2)</a:t>
            </a:r>
          </a:p>
          <a:p>
            <a:pPr lvl="1"/>
            <a:r>
              <a:rPr lang="en-US" dirty="0"/>
              <a:t>Assess for any comorbidities and chronic coadministered medications that may affect the choice of regimen for initial ART. (A2)</a:t>
            </a:r>
          </a:p>
          <a:p>
            <a:pPr lvl="1"/>
            <a:r>
              <a:rPr lang="en-US" dirty="0"/>
              <a:t>At the time of HIV diagnosis, obtain genotypic resistance testing for the protease (A2), reverse transcriptase (A2), and integrase (B2) genes.</a:t>
            </a:r>
          </a:p>
          <a:p>
            <a:pPr lvl="1"/>
            <a:r>
              <a:rPr lang="en-US" dirty="0"/>
              <a:t>Ask individuals of childbearing potential about the possibility of pregnancy, their reproductive plans, and their use of contraception. (A3)</a:t>
            </a:r>
          </a:p>
          <a:p>
            <a:r>
              <a:rPr lang="en-US" dirty="0"/>
              <a:t>For ART-naive patients, clinicians should select an initial ART regimen that is preferred; see </a:t>
            </a:r>
            <a:r>
              <a:rPr lang="en-US" i="1" dirty="0"/>
              <a:t>Preferred and Alternative Regimens for Rapid ART Initiation in Nonpregnant Adults. </a:t>
            </a:r>
            <a:r>
              <a:rPr lang="en-US" dirty="0"/>
              <a:t>(A1)</a:t>
            </a:r>
          </a:p>
          <a:p>
            <a:r>
              <a:rPr lang="en-US" dirty="0"/>
              <a:t>Clinicians should reinforce medication adherence regularly. (A3)</a:t>
            </a:r>
          </a:p>
          <a:p>
            <a:r>
              <a:rPr lang="en-US" dirty="0"/>
              <a:t>Clinicians should obtain a viral load test 4 weeks after ART initiation to assess the response to therapy. (A3)</a:t>
            </a:r>
          </a:p>
        </p:txBody>
      </p:sp>
      <p:sp>
        <p:nvSpPr>
          <p:cNvPr id="4" name="Footer Placeholder 3">
            <a:extLst>
              <a:ext uri="{FF2B5EF4-FFF2-40B4-BE49-F238E27FC236}">
                <a16:creationId xmlns:a16="http://schemas.microsoft.com/office/drawing/2014/main" id="{A27B3AF0-DCCB-455A-86DA-F3A36E5A970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94A2DF5-416F-4D23-AA87-40162A15FAD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2BF5F04-771F-4EDC-91F8-39EA73F1E1D6}"/>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4253187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6CA04-0C2B-4A4A-BE32-6C3CC15C6E5C}"/>
              </a:ext>
            </a:extLst>
          </p:cNvPr>
          <p:cNvSpPr>
            <a:spLocks noGrp="1"/>
          </p:cNvSpPr>
          <p:nvPr>
            <p:ph type="title"/>
          </p:nvPr>
        </p:nvSpPr>
        <p:spPr/>
        <p:txBody>
          <a:bodyPr>
            <a:normAutofit fontScale="90000"/>
          </a:bodyPr>
          <a:lstStyle/>
          <a:p>
            <a:r>
              <a:rPr lang="en-US" dirty="0"/>
              <a:t>Selected Good Practice Reminders:</a:t>
            </a:r>
            <a:br>
              <a:rPr lang="en-US" dirty="0"/>
            </a:br>
            <a:r>
              <a:rPr lang="en-US" dirty="0"/>
              <a:t>General Principles in Choosing a Regimen for </a:t>
            </a:r>
            <a:br>
              <a:rPr lang="en-US" dirty="0"/>
            </a:br>
            <a:r>
              <a:rPr lang="en-US" dirty="0"/>
              <a:t>Rapid ART Initiation</a:t>
            </a:r>
          </a:p>
        </p:txBody>
      </p:sp>
      <p:sp>
        <p:nvSpPr>
          <p:cNvPr id="3" name="Content Placeholder 2">
            <a:extLst>
              <a:ext uri="{FF2B5EF4-FFF2-40B4-BE49-F238E27FC236}">
                <a16:creationId xmlns:a16="http://schemas.microsoft.com/office/drawing/2014/main" id="{5F963BDF-51F9-4193-878E-957266C9343A}"/>
              </a:ext>
            </a:extLst>
          </p:cNvPr>
          <p:cNvSpPr>
            <a:spLocks noGrp="1"/>
          </p:cNvSpPr>
          <p:nvPr>
            <p:ph idx="1"/>
          </p:nvPr>
        </p:nvSpPr>
        <p:spPr/>
        <p:txBody>
          <a:bodyPr/>
          <a:lstStyle/>
          <a:p>
            <a:r>
              <a:rPr lang="en-US" dirty="0"/>
              <a:t>Follow up within 24 to 48 hours, by telephone or another preferred method, with a patient who has initiated ART to assess medication tolerance and adherence.</a:t>
            </a:r>
          </a:p>
          <a:p>
            <a:r>
              <a:rPr lang="en-US" dirty="0"/>
              <a:t>If feasible, schedule an in-person visit for 7 days after ART initiation.</a:t>
            </a:r>
          </a:p>
        </p:txBody>
      </p:sp>
      <p:sp>
        <p:nvSpPr>
          <p:cNvPr id="4" name="Footer Placeholder 3">
            <a:extLst>
              <a:ext uri="{FF2B5EF4-FFF2-40B4-BE49-F238E27FC236}">
                <a16:creationId xmlns:a16="http://schemas.microsoft.com/office/drawing/2014/main" id="{47EC9C37-D8CD-4259-AE23-779288B13BD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D4144D3-1AA5-48C0-9BE7-449E176C72D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C0907A7-9B69-4C3F-B03F-2B50FB72A0AB}"/>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882170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B480-26A1-4E6F-AF81-0D66CB1B6EA7}"/>
              </a:ext>
            </a:extLst>
          </p:cNvPr>
          <p:cNvSpPr>
            <a:spLocks noGrp="1"/>
          </p:cNvSpPr>
          <p:nvPr>
            <p:ph type="title"/>
          </p:nvPr>
        </p:nvSpPr>
        <p:spPr/>
        <p:txBody>
          <a:bodyPr>
            <a:normAutofit/>
          </a:bodyPr>
          <a:lstStyle/>
          <a:p>
            <a:r>
              <a:rPr lang="en-US" dirty="0"/>
              <a:t>Preferred Regimens for Rapid ART Initiation in Nonpregnant Adults (Patients Not on </a:t>
            </a:r>
            <a:r>
              <a:rPr lang="en-US" dirty="0" err="1"/>
              <a:t>PrEP</a:t>
            </a:r>
            <a:r>
              <a:rPr lang="en-US" dirty="0"/>
              <a:t>)</a:t>
            </a:r>
          </a:p>
        </p:txBody>
      </p:sp>
      <p:graphicFrame>
        <p:nvGraphicFramePr>
          <p:cNvPr id="7" name="Content Placeholder 6">
            <a:extLst>
              <a:ext uri="{FF2B5EF4-FFF2-40B4-BE49-F238E27FC236}">
                <a16:creationId xmlns:a16="http://schemas.microsoft.com/office/drawing/2014/main" id="{9B48F3F7-9774-474E-8458-1945BC1230EE}"/>
              </a:ext>
            </a:extLst>
          </p:cNvPr>
          <p:cNvGraphicFramePr>
            <a:graphicFrameLocks noGrp="1"/>
          </p:cNvGraphicFramePr>
          <p:nvPr>
            <p:ph idx="1"/>
            <p:extLst>
              <p:ext uri="{D42A27DB-BD31-4B8C-83A1-F6EECF244321}">
                <p14:modId xmlns:p14="http://schemas.microsoft.com/office/powerpoint/2010/main" val="2647263922"/>
              </p:ext>
            </p:extLst>
          </p:nvPr>
        </p:nvGraphicFramePr>
        <p:xfrm>
          <a:off x="192504" y="1563688"/>
          <a:ext cx="11782926" cy="4485640"/>
        </p:xfrm>
        <a:graphic>
          <a:graphicData uri="http://schemas.openxmlformats.org/drawingml/2006/table">
            <a:tbl>
              <a:tblPr firstRow="1" bandRow="1">
                <a:tableStyleId>{5940675A-B579-460E-94D1-54222C63F5DA}</a:tableStyleId>
              </a:tblPr>
              <a:tblGrid>
                <a:gridCol w="2831433">
                  <a:extLst>
                    <a:ext uri="{9D8B030D-6E8A-4147-A177-3AD203B41FA5}">
                      <a16:colId xmlns:a16="http://schemas.microsoft.com/office/drawing/2014/main" val="3507224624"/>
                    </a:ext>
                  </a:extLst>
                </a:gridCol>
                <a:gridCol w="8125326">
                  <a:extLst>
                    <a:ext uri="{9D8B030D-6E8A-4147-A177-3AD203B41FA5}">
                      <a16:colId xmlns:a16="http://schemas.microsoft.com/office/drawing/2014/main" val="2103173912"/>
                    </a:ext>
                  </a:extLst>
                </a:gridCol>
                <a:gridCol w="826167">
                  <a:extLst>
                    <a:ext uri="{9D8B030D-6E8A-4147-A177-3AD203B41FA5}">
                      <a16:colId xmlns:a16="http://schemas.microsoft.com/office/drawing/2014/main" val="2315915005"/>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ctr"/>
                      <a:r>
                        <a:rPr lang="en-US" b="1" dirty="0">
                          <a:solidFill>
                            <a:schemeClr val="bg1"/>
                          </a:solidFill>
                        </a:rPr>
                        <a:t>Rating</a:t>
                      </a:r>
                    </a:p>
                  </a:txBody>
                  <a:tcPr>
                    <a:solidFill>
                      <a:srgbClr val="523178"/>
                    </a:solidFill>
                  </a:tcPr>
                </a:tc>
                <a:extLst>
                  <a:ext uri="{0D108BD9-81ED-4DB2-BD59-A6C34878D82A}">
                    <a16:rowId xmlns:a16="http://schemas.microsoft.com/office/drawing/2014/main" val="2674802542"/>
                  </a:ext>
                </a:extLst>
              </a:tr>
              <a:tr h="370840">
                <a:tc>
                  <a:txBody>
                    <a:bodyPr/>
                    <a:lstStyle/>
                    <a:p>
                      <a:pPr marL="0" indent="0">
                        <a:buFont typeface="Arial" panose="020B0604020202020204" pitchFamily="34" charset="0"/>
                        <a:buNone/>
                      </a:pPr>
                      <a:r>
                        <a:rPr lang="en-US" dirty="0"/>
                        <a:t>TAF 25 mg/FTC/BIC </a:t>
                      </a:r>
                      <a:br>
                        <a:rPr lang="en-US" dirty="0"/>
                      </a:br>
                      <a:r>
                        <a:rPr lang="en-US" dirty="0"/>
                        <a:t>(</a:t>
                      </a:r>
                      <a:r>
                        <a:rPr lang="en-US" dirty="0" err="1"/>
                        <a:t>Biktarvy</a:t>
                      </a:r>
                      <a:r>
                        <a:rPr lang="en-US" dirty="0"/>
                        <a:t>)</a:t>
                      </a:r>
                    </a:p>
                  </a:txBody>
                  <a:tcPr/>
                </a:tc>
                <a:tc>
                  <a:txBody>
                    <a:bodyPr/>
                    <a:lstStyle/>
                    <a:p>
                      <a:pPr marL="137160" indent="-137160">
                        <a:buFont typeface="Arial" panose="020B0604020202020204" pitchFamily="34" charset="0"/>
                        <a:buChar char="•"/>
                      </a:pPr>
                      <a:r>
                        <a:rPr lang="en-US" sz="1400" dirty="0"/>
                        <a:t>TAF/FTC/BIC is available as a single-tablet formulation, taken once daily.</a:t>
                      </a:r>
                    </a:p>
                    <a:p>
                      <a:pPr marL="137160" indent="-137160">
                        <a:buFont typeface="Arial" panose="020B0604020202020204" pitchFamily="34" charset="0"/>
                        <a:buChar char="•"/>
                      </a:pPr>
                      <a:r>
                        <a:rPr lang="en-US" sz="1400" dirty="0"/>
                        <a:t>TAF/FTC should not be used in patients with </a:t>
                      </a:r>
                      <a:r>
                        <a:rPr lang="en-US" sz="1400" dirty="0" err="1"/>
                        <a:t>CrCl</a:t>
                      </a:r>
                      <a:r>
                        <a:rPr lang="en-US" sz="1400" dirty="0"/>
                        <a:t> &lt;30 mL/min; re-evaluate after baseline laboratory testing results are available.</a:t>
                      </a:r>
                    </a:p>
                    <a:p>
                      <a:pPr marL="137160" indent="-137160">
                        <a:buFont typeface="Arial" panose="020B0604020202020204" pitchFamily="34" charset="0"/>
                        <a:buChar char="•"/>
                      </a:pPr>
                      <a:r>
                        <a:rPr lang="en-US" sz="1400" dirty="0"/>
                        <a:t>This regimen contains 25 mg of TAF, </a:t>
                      </a:r>
                      <a:r>
                        <a:rPr lang="en-US" sz="1400" dirty="0" err="1"/>
                        <a:t>unboosted</a:t>
                      </a:r>
                      <a:r>
                        <a:rPr lang="en-US" sz="1400" dirty="0"/>
                        <a:t>.</a:t>
                      </a:r>
                    </a:p>
                    <a:p>
                      <a:pPr marL="137160" indent="-137160">
                        <a:buFont typeface="Arial" panose="020B0604020202020204" pitchFamily="34" charset="0"/>
                        <a:buChar char="•"/>
                      </a:pPr>
                      <a:r>
                        <a:rPr lang="en-US" sz="1400" dirty="0"/>
                        <a:t>Magnesium- or aluminum-containing antacids may be taken 2 hours before or 6 hours after BIC; calcium-containing antacids or iron supplements may be taken simultaneously if taken with food.</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960252446"/>
                  </a:ext>
                </a:extLst>
              </a:tr>
              <a:tr h="370840">
                <a:tc>
                  <a:txBody>
                    <a:bodyPr/>
                    <a:lstStyle/>
                    <a:p>
                      <a:pPr marL="0" indent="0">
                        <a:buFont typeface="Arial" panose="020B0604020202020204" pitchFamily="34" charset="0"/>
                        <a:buNone/>
                      </a:pPr>
                      <a:r>
                        <a:rPr lang="en-US" dirty="0"/>
                        <a:t>TAF 25 mg/FTC </a:t>
                      </a:r>
                      <a:r>
                        <a:rPr lang="en-US" i="1" dirty="0"/>
                        <a:t>and</a:t>
                      </a:r>
                      <a:r>
                        <a:rPr lang="en-US" dirty="0"/>
                        <a:t> DTG </a:t>
                      </a:r>
                      <a:br>
                        <a:rPr lang="en-US" dirty="0"/>
                      </a:br>
                      <a:r>
                        <a:rPr lang="en-US" dirty="0"/>
                        <a:t>(Descovy </a:t>
                      </a:r>
                      <a:r>
                        <a:rPr lang="en-US" i="1" dirty="0"/>
                        <a:t>and</a:t>
                      </a:r>
                      <a:r>
                        <a:rPr lang="en-US" dirty="0"/>
                        <a:t> Tivicay)</a:t>
                      </a:r>
                    </a:p>
                  </a:txBody>
                  <a:tcPr/>
                </a:tc>
                <a:tc>
                  <a:txBody>
                    <a:bodyPr/>
                    <a:lstStyle/>
                    <a:p>
                      <a:pPr marL="137160" indent="-137160">
                        <a:buFont typeface="Arial" panose="020B0604020202020204" pitchFamily="34" charset="0"/>
                        <a:buChar char="•"/>
                      </a:pPr>
                      <a:r>
                        <a:rPr lang="en-US" sz="1400" dirty="0"/>
                        <a:t>TAF/FTC should not be used in patients with </a:t>
                      </a:r>
                      <a:r>
                        <a:rPr lang="en-US" sz="1400" dirty="0" err="1"/>
                        <a:t>CrCl</a:t>
                      </a:r>
                      <a:r>
                        <a:rPr lang="en-US" sz="1400" dirty="0"/>
                        <a:t> &lt;30 mL/min; re-evaluate after baseline laboratory testing results are available.</a:t>
                      </a:r>
                    </a:p>
                    <a:p>
                      <a:pPr marL="137160" indent="-137160">
                        <a:buFont typeface="Arial" panose="020B0604020202020204" pitchFamily="34" charset="0"/>
                        <a:buChar char="•"/>
                      </a:pPr>
                      <a:r>
                        <a:rPr lang="en-US" sz="1400" dirty="0"/>
                        <a:t>This regimen contains 25 mg of TAF, </a:t>
                      </a:r>
                      <a:r>
                        <a:rPr lang="en-US" sz="1400" dirty="0" err="1"/>
                        <a:t>unboosted</a:t>
                      </a:r>
                      <a:r>
                        <a:rPr lang="en-US" sz="1400" dirty="0"/>
                        <a:t>.</a:t>
                      </a:r>
                    </a:p>
                    <a:p>
                      <a:pPr marL="137160" indent="-137160">
                        <a:buFont typeface="Arial" panose="020B0604020202020204" pitchFamily="34" charset="0"/>
                        <a:buChar char="•"/>
                      </a:pPr>
                      <a:r>
                        <a:rPr lang="en-US" sz="1400" dirty="0"/>
                        <a:t>Administer as 2 tablets once daily.</a:t>
                      </a:r>
                    </a:p>
                    <a:p>
                      <a:pPr marL="137160" indent="-137160">
                        <a:buFont typeface="Arial" panose="020B0604020202020204" pitchFamily="34" charset="0"/>
                        <a:buChar char="•"/>
                      </a:pPr>
                      <a:r>
                        <a:rPr lang="en-US" sz="1400" dirty="0"/>
                        <a:t>Magnesium- or aluminum-containing antacids may be taken 2 hours before or 6 hours after DTG; calcium-containing antacids or iron supplements may be taken simultaneously if taken with food.</a:t>
                      </a:r>
                    </a:p>
                    <a:p>
                      <a:pPr marL="137160" indent="-137160">
                        <a:buFont typeface="Arial" panose="020B0604020202020204" pitchFamily="34" charset="0"/>
                        <a:buChar char="•"/>
                      </a:pPr>
                      <a:r>
                        <a:rPr lang="en-US" sz="1400" dirty="0"/>
                        <a:t>Documented DTG resistance after initiation in treatment-naive patients is rare.</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302799430"/>
                  </a:ext>
                </a:extLst>
              </a:tr>
              <a:tr h="370840">
                <a:tc>
                  <a:txBody>
                    <a:bodyPr/>
                    <a:lstStyle/>
                    <a:p>
                      <a:pPr marL="0" indent="0">
                        <a:buFont typeface="Arial" panose="020B0604020202020204" pitchFamily="34" charset="0"/>
                        <a:buNone/>
                      </a:pPr>
                      <a:r>
                        <a:rPr lang="en-US" dirty="0"/>
                        <a:t>TAF 10 mg/FTC/DRV/COBI</a:t>
                      </a:r>
                      <a:br>
                        <a:rPr lang="en-US" dirty="0"/>
                      </a:br>
                      <a:r>
                        <a:rPr lang="en-US" dirty="0"/>
                        <a:t>(Symtuza)</a:t>
                      </a:r>
                    </a:p>
                  </a:txBody>
                  <a:tcPr/>
                </a:tc>
                <a:tc>
                  <a:txBody>
                    <a:bodyPr/>
                    <a:lstStyle/>
                    <a:p>
                      <a:pPr marL="137160" indent="-137160">
                        <a:buFont typeface="Arial" panose="020B0604020202020204" pitchFamily="34" charset="0"/>
                        <a:buChar char="•"/>
                      </a:pPr>
                      <a:r>
                        <a:rPr lang="en-US" sz="1400" dirty="0"/>
                        <a:t>TAF/FTC/DRV/COBI is available as a single-tablet formulation, taken once daily.</a:t>
                      </a:r>
                    </a:p>
                    <a:p>
                      <a:pPr marL="137160" indent="-137160">
                        <a:buFont typeface="Arial" panose="020B0604020202020204" pitchFamily="34" charset="0"/>
                        <a:buChar char="•"/>
                      </a:pPr>
                      <a:r>
                        <a:rPr lang="en-US" sz="1400" dirty="0"/>
                        <a:t>This regimen contains 10 mg TAF, boosted.</a:t>
                      </a:r>
                    </a:p>
                    <a:p>
                      <a:pPr marL="137160" indent="-137160">
                        <a:buFont typeface="Arial" panose="020B0604020202020204" pitchFamily="34" charset="0"/>
                        <a:buChar char="•"/>
                      </a:pPr>
                      <a:r>
                        <a:rPr lang="en-US" sz="1400" dirty="0"/>
                        <a:t>TAF/FTC should not be used in patients with </a:t>
                      </a:r>
                      <a:r>
                        <a:rPr lang="en-US" sz="1400" dirty="0" err="1"/>
                        <a:t>CrCl</a:t>
                      </a:r>
                      <a:r>
                        <a:rPr lang="en-US" sz="1400" dirty="0"/>
                        <a:t> &lt;30 mL/min; re-evaluate after baseline laboratory testing results are available.</a:t>
                      </a:r>
                    </a:p>
                    <a:p>
                      <a:pPr marL="137160" indent="-137160">
                        <a:buFont typeface="Arial" panose="020B0604020202020204" pitchFamily="34" charset="0"/>
                        <a:buChar char="•"/>
                      </a:pPr>
                      <a:r>
                        <a:rPr lang="en-US" sz="1400" dirty="0"/>
                        <a:t>Pay attention to drug-drug interactions.</a:t>
                      </a:r>
                    </a:p>
                  </a:txBody>
                  <a:tcPr/>
                </a:tc>
                <a:tc>
                  <a:txBody>
                    <a:bodyPr/>
                    <a:lstStyle/>
                    <a:p>
                      <a:pPr marL="0" indent="0" algn="ctr">
                        <a:buFont typeface="Arial" panose="020B0604020202020204" pitchFamily="34" charset="0"/>
                        <a:buNone/>
                      </a:pPr>
                      <a:r>
                        <a:rPr lang="en-US" dirty="0"/>
                        <a:t>A2</a:t>
                      </a:r>
                    </a:p>
                  </a:txBody>
                  <a:tcPr/>
                </a:tc>
                <a:extLst>
                  <a:ext uri="{0D108BD9-81ED-4DB2-BD59-A6C34878D82A}">
                    <a16:rowId xmlns:a16="http://schemas.microsoft.com/office/drawing/2014/main" val="3463291119"/>
                  </a:ext>
                </a:extLst>
              </a:tr>
            </a:tbl>
          </a:graphicData>
        </a:graphic>
      </p:graphicFrame>
      <p:sp>
        <p:nvSpPr>
          <p:cNvPr id="4" name="Footer Placeholder 3">
            <a:extLst>
              <a:ext uri="{FF2B5EF4-FFF2-40B4-BE49-F238E27FC236}">
                <a16:creationId xmlns:a16="http://schemas.microsoft.com/office/drawing/2014/main" id="{11E543A8-49FD-48CE-9742-AD04222F849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3CFF58A-FCFC-4AF1-B646-B233628B296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909FF4-083A-4620-B1DE-CD58C7A72E17}"/>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3445046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CF3D2-A971-4D64-B74E-72833B59EE1A}"/>
              </a:ext>
            </a:extLst>
          </p:cNvPr>
          <p:cNvSpPr>
            <a:spLocks noGrp="1"/>
          </p:cNvSpPr>
          <p:nvPr>
            <p:ph type="title"/>
          </p:nvPr>
        </p:nvSpPr>
        <p:spPr/>
        <p:txBody>
          <a:bodyPr/>
          <a:lstStyle/>
          <a:p>
            <a:r>
              <a:rPr lang="en-US" dirty="0"/>
              <a:t>A New HIV Diagnosis is a Call to Action</a:t>
            </a:r>
          </a:p>
        </p:txBody>
      </p:sp>
      <p:sp>
        <p:nvSpPr>
          <p:cNvPr id="3" name="Content Placeholder 2">
            <a:extLst>
              <a:ext uri="{FF2B5EF4-FFF2-40B4-BE49-F238E27FC236}">
                <a16:creationId xmlns:a16="http://schemas.microsoft.com/office/drawing/2014/main" id="{3A145FA9-37FC-4A87-9549-8656A13D7C1B}"/>
              </a:ext>
            </a:extLst>
          </p:cNvPr>
          <p:cNvSpPr>
            <a:spLocks noGrp="1"/>
          </p:cNvSpPr>
          <p:nvPr>
            <p:ph idx="1"/>
          </p:nvPr>
        </p:nvSpPr>
        <p:spPr/>
        <p:txBody>
          <a:bodyPr>
            <a:normAutofit fontScale="62500" lnSpcReduction="20000"/>
          </a:bodyPr>
          <a:lstStyle/>
          <a:p>
            <a:r>
              <a:rPr lang="en-US" dirty="0"/>
              <a:t>In support of the October 30, 2019, NYSDOH and NYC Health confirmation of rapid ART initiation as the standard of care for HIV treatment in New York, this committee supports rapid, and ideally, same-day initiation of ART in patients newly diagnosed with HIV.</a:t>
            </a:r>
          </a:p>
          <a:p>
            <a:r>
              <a:rPr lang="en-US" dirty="0"/>
              <a:t>In support of the NYSDOH AI January 2018 call to action for patients newly diagnosed with HIV, this committee stresses the following:</a:t>
            </a:r>
          </a:p>
          <a:p>
            <a:pPr lvl="1"/>
            <a:r>
              <a:rPr lang="en-US" dirty="0"/>
              <a:t>Immediate linkage to care is essential for any individual diagnosed with HIV.</a:t>
            </a:r>
          </a:p>
          <a:p>
            <a:pPr lvl="1"/>
            <a:r>
              <a:rPr lang="en-US" dirty="0"/>
              <a:t>ART dramatically reduces HIV-related morbidity and mortality in individuals with HIV.</a:t>
            </a:r>
          </a:p>
          <a:p>
            <a:pPr lvl="1"/>
            <a:r>
              <a:rPr lang="en-US" dirty="0"/>
              <a:t>Viral suppression helps prevent HIV transmission to sex partners of people with HIV and prevents perinatal transmission of HIV.</a:t>
            </a:r>
          </a:p>
          <a:p>
            <a:r>
              <a:rPr lang="en-US" dirty="0"/>
              <a:t>The urgency of ART initiation is even greater if the newly diagnosed patient is pregnant, has acute HIV infection, is ≥50 years old, or has advanced disease. For these patients, every effort should be made to initiate ART immediately, and ideally, on the same day as diagnosis.</a:t>
            </a:r>
          </a:p>
          <a:p>
            <a:r>
              <a:rPr lang="en-US" dirty="0"/>
              <a:t>All clinical care settings should be prepared, either on-site or with a confirmed referral, to support patients in initiating ART as rapidly as possible after diagnosis.</a:t>
            </a:r>
          </a:p>
          <a:p>
            <a:r>
              <a:rPr lang="en-US" dirty="0"/>
              <a:t>For HIV therapy to be successful over time, the initiation of ART should involve both the selection of the most appropriate regimen and the acceptance of the regimen by the patient, bolstered by education and adherence counseling. All are critical in achieving the goal of durable and complete viral suppression.</a:t>
            </a:r>
          </a:p>
        </p:txBody>
      </p:sp>
      <p:sp>
        <p:nvSpPr>
          <p:cNvPr id="4" name="Footer Placeholder 3">
            <a:extLst>
              <a:ext uri="{FF2B5EF4-FFF2-40B4-BE49-F238E27FC236}">
                <a16:creationId xmlns:a16="http://schemas.microsoft.com/office/drawing/2014/main" id="{F5F243F3-410D-4957-8E58-864B12892BA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6508CB3-F730-4E7E-8DEC-BB06DDB2CF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DB9F042-8C43-43D8-81A4-CDB8976AC8EF}"/>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4060028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B480-26A1-4E6F-AF81-0D66CB1B6EA7}"/>
              </a:ext>
            </a:extLst>
          </p:cNvPr>
          <p:cNvSpPr>
            <a:spLocks noGrp="1"/>
          </p:cNvSpPr>
          <p:nvPr>
            <p:ph type="title"/>
          </p:nvPr>
        </p:nvSpPr>
        <p:spPr/>
        <p:txBody>
          <a:bodyPr>
            <a:normAutofit fontScale="90000"/>
          </a:bodyPr>
          <a:lstStyle/>
          <a:p>
            <a:r>
              <a:rPr lang="en-US" dirty="0"/>
              <a:t>Alternative Regimens for Rapid ART Initiation in Nonpregnant Adults (Patients Who Have Taken TDF/FTC as </a:t>
            </a:r>
            <a:r>
              <a:rPr lang="en-US" dirty="0" err="1"/>
              <a:t>PrEP</a:t>
            </a:r>
            <a:r>
              <a:rPr lang="en-US" dirty="0"/>
              <a:t> Since Their Last Negative HIV Test)</a:t>
            </a:r>
          </a:p>
        </p:txBody>
      </p:sp>
      <p:graphicFrame>
        <p:nvGraphicFramePr>
          <p:cNvPr id="7" name="Content Placeholder 6">
            <a:extLst>
              <a:ext uri="{FF2B5EF4-FFF2-40B4-BE49-F238E27FC236}">
                <a16:creationId xmlns:a16="http://schemas.microsoft.com/office/drawing/2014/main" id="{9B48F3F7-9774-474E-8458-1945BC1230EE}"/>
              </a:ext>
            </a:extLst>
          </p:cNvPr>
          <p:cNvGraphicFramePr>
            <a:graphicFrameLocks noGrp="1"/>
          </p:cNvGraphicFramePr>
          <p:nvPr>
            <p:ph idx="1"/>
            <p:extLst>
              <p:ext uri="{D42A27DB-BD31-4B8C-83A1-F6EECF244321}">
                <p14:modId xmlns:p14="http://schemas.microsoft.com/office/powerpoint/2010/main" val="3290770137"/>
              </p:ext>
            </p:extLst>
          </p:nvPr>
        </p:nvGraphicFramePr>
        <p:xfrm>
          <a:off x="192504" y="1563688"/>
          <a:ext cx="11782926" cy="4485640"/>
        </p:xfrm>
        <a:graphic>
          <a:graphicData uri="http://schemas.openxmlformats.org/drawingml/2006/table">
            <a:tbl>
              <a:tblPr firstRow="1" bandRow="1">
                <a:tableStyleId>{5940675A-B579-460E-94D1-54222C63F5DA}</a:tableStyleId>
              </a:tblPr>
              <a:tblGrid>
                <a:gridCol w="2831433">
                  <a:extLst>
                    <a:ext uri="{9D8B030D-6E8A-4147-A177-3AD203B41FA5}">
                      <a16:colId xmlns:a16="http://schemas.microsoft.com/office/drawing/2014/main" val="3507224624"/>
                    </a:ext>
                  </a:extLst>
                </a:gridCol>
                <a:gridCol w="8125326">
                  <a:extLst>
                    <a:ext uri="{9D8B030D-6E8A-4147-A177-3AD203B41FA5}">
                      <a16:colId xmlns:a16="http://schemas.microsoft.com/office/drawing/2014/main" val="2103173912"/>
                    </a:ext>
                  </a:extLst>
                </a:gridCol>
                <a:gridCol w="826167">
                  <a:extLst>
                    <a:ext uri="{9D8B030D-6E8A-4147-A177-3AD203B41FA5}">
                      <a16:colId xmlns:a16="http://schemas.microsoft.com/office/drawing/2014/main" val="2315915005"/>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ctr"/>
                      <a:r>
                        <a:rPr lang="en-US" b="1" dirty="0">
                          <a:solidFill>
                            <a:schemeClr val="bg1"/>
                          </a:solidFill>
                        </a:rPr>
                        <a:t>Rating</a:t>
                      </a:r>
                    </a:p>
                  </a:txBody>
                  <a:tcPr>
                    <a:solidFill>
                      <a:srgbClr val="523178"/>
                    </a:solidFill>
                  </a:tcPr>
                </a:tc>
                <a:extLst>
                  <a:ext uri="{0D108BD9-81ED-4DB2-BD59-A6C34878D82A}">
                    <a16:rowId xmlns:a16="http://schemas.microsoft.com/office/drawing/2014/main" val="2674802542"/>
                  </a:ext>
                </a:extLst>
              </a:tr>
              <a:tr h="370840">
                <a:tc>
                  <a:txBody>
                    <a:bodyPr/>
                    <a:lstStyle/>
                    <a:p>
                      <a:pPr marL="0" indent="0">
                        <a:buFont typeface="Arial" panose="020B0604020202020204" pitchFamily="34" charset="0"/>
                        <a:buNone/>
                      </a:pPr>
                      <a:r>
                        <a:rPr lang="en-US" dirty="0"/>
                        <a:t>TAF 25 mg/FTC </a:t>
                      </a:r>
                      <a:r>
                        <a:rPr lang="en-US" i="1" dirty="0"/>
                        <a:t>and</a:t>
                      </a:r>
                      <a:r>
                        <a:rPr lang="en-US" dirty="0"/>
                        <a:t> DTG</a:t>
                      </a:r>
                      <a:br>
                        <a:rPr lang="en-US" dirty="0"/>
                      </a:br>
                      <a:r>
                        <a:rPr lang="en-US" dirty="0"/>
                        <a:t>(Descovy </a:t>
                      </a:r>
                      <a:r>
                        <a:rPr lang="en-US" i="1" dirty="0"/>
                        <a:t>and</a:t>
                      </a:r>
                      <a:r>
                        <a:rPr lang="en-US" dirty="0"/>
                        <a:t> Tivicay)</a:t>
                      </a:r>
                    </a:p>
                  </a:txBody>
                  <a:tcPr/>
                </a:tc>
                <a:tc>
                  <a:txBody>
                    <a:bodyPr/>
                    <a:lstStyle/>
                    <a:p>
                      <a:pPr marL="137160" indent="-137160">
                        <a:buFont typeface="Arial" panose="020B0604020202020204" pitchFamily="34" charset="0"/>
                        <a:buChar char="•"/>
                      </a:pPr>
                      <a:r>
                        <a:rPr lang="en-US" sz="1400" dirty="0"/>
                        <a:t>TAF/FTC should not be used in patients with </a:t>
                      </a:r>
                      <a:r>
                        <a:rPr lang="en-US" sz="1400" dirty="0" err="1"/>
                        <a:t>CrCl</a:t>
                      </a:r>
                      <a:r>
                        <a:rPr lang="en-US" sz="1400" dirty="0"/>
                        <a:t> &lt;30 mL/min; re-evaluate after baseline laboratory testing results are available.</a:t>
                      </a:r>
                    </a:p>
                    <a:p>
                      <a:pPr marL="137160" indent="-137160">
                        <a:buFont typeface="Arial" panose="020B0604020202020204" pitchFamily="34" charset="0"/>
                        <a:buChar char="•"/>
                      </a:pPr>
                      <a:r>
                        <a:rPr lang="en-US" sz="1400" dirty="0"/>
                        <a:t>Documented DTG resistance after initiation in treatment-naive patients is rare.</a:t>
                      </a:r>
                    </a:p>
                    <a:p>
                      <a:pPr marL="137160" indent="-137160">
                        <a:buFont typeface="Arial" panose="020B0604020202020204" pitchFamily="34" charset="0"/>
                        <a:buChar char="•"/>
                      </a:pPr>
                      <a:r>
                        <a:rPr lang="en-US" sz="1400" dirty="0"/>
                        <a:t>Magnesium- or aluminum-containing antacids may be taken 2 hours before or 6 hours after DTG; calcium-containing antacids or iron supplements may be taken simultaneously if taken with food.</a:t>
                      </a:r>
                    </a:p>
                    <a:p>
                      <a:pPr marL="137160" indent="-137160">
                        <a:buFont typeface="Arial" panose="020B0604020202020204" pitchFamily="34" charset="0"/>
                        <a:buChar char="•"/>
                      </a:pPr>
                      <a:r>
                        <a:rPr lang="en-US" sz="1400" dirty="0"/>
                        <a:t>TDF may be substituted for TAF; TDF/FTC is available as a single tablet (brand name Truvada).</a:t>
                      </a:r>
                    </a:p>
                    <a:p>
                      <a:pPr marL="137160" indent="-137160">
                        <a:buFont typeface="Arial" panose="020B0604020202020204" pitchFamily="34" charset="0"/>
                        <a:buChar char="•"/>
                      </a:pPr>
                      <a:r>
                        <a:rPr lang="en-US" sz="1400" dirty="0"/>
                        <a:t>3TC may be substituted for FTC; 3TC/TDF is available as a single tablet (brand name </a:t>
                      </a:r>
                      <a:r>
                        <a:rPr lang="en-US" sz="1400" dirty="0" err="1"/>
                        <a:t>Cimduo</a:t>
                      </a:r>
                      <a:r>
                        <a:rPr lang="en-US" sz="1400" dirty="0"/>
                        <a:t>).</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960252446"/>
                  </a:ext>
                </a:extLst>
              </a:tr>
              <a:tr h="370840">
                <a:tc>
                  <a:txBody>
                    <a:bodyPr/>
                    <a:lstStyle/>
                    <a:p>
                      <a:pPr marL="0" indent="0">
                        <a:buFont typeface="Arial" panose="020B0604020202020204" pitchFamily="34" charset="0"/>
                        <a:buNone/>
                      </a:pPr>
                      <a:r>
                        <a:rPr lang="en-US" dirty="0"/>
                        <a:t>TAF 25 mg/FTC/BIC</a:t>
                      </a:r>
                      <a:br>
                        <a:rPr lang="en-US" dirty="0"/>
                      </a:br>
                      <a:r>
                        <a:rPr lang="en-US" dirty="0"/>
                        <a:t>(</a:t>
                      </a:r>
                      <a:r>
                        <a:rPr lang="en-US" dirty="0" err="1"/>
                        <a:t>Biktarvy</a:t>
                      </a:r>
                      <a:r>
                        <a:rPr lang="en-US" dirty="0"/>
                        <a:t>)</a:t>
                      </a:r>
                    </a:p>
                  </a:txBody>
                  <a:tcPr/>
                </a:tc>
                <a:tc>
                  <a:txBody>
                    <a:bodyPr/>
                    <a:lstStyle/>
                    <a:p>
                      <a:pPr marL="137160" indent="-137160">
                        <a:buFont typeface="Arial" panose="020B0604020202020204" pitchFamily="34" charset="0"/>
                        <a:buChar char="•"/>
                      </a:pPr>
                      <a:r>
                        <a:rPr lang="en-US" sz="1400" dirty="0"/>
                        <a:t>TAF/FTC/BIC is available as a single-tablet formulation, taken once daily.</a:t>
                      </a:r>
                    </a:p>
                    <a:p>
                      <a:pPr marL="137160" indent="-137160">
                        <a:buFont typeface="Arial" panose="020B0604020202020204" pitchFamily="34" charset="0"/>
                        <a:buChar char="•"/>
                      </a:pPr>
                      <a:r>
                        <a:rPr lang="en-US" sz="1400" dirty="0"/>
                        <a:t>TAF/FTC should not be used in patients with </a:t>
                      </a:r>
                      <a:r>
                        <a:rPr lang="en-US" sz="1400" dirty="0" err="1"/>
                        <a:t>CrCl</a:t>
                      </a:r>
                      <a:r>
                        <a:rPr lang="en-US" sz="1400" dirty="0"/>
                        <a:t> &lt;30 mL/min; re-evaluate after baseline laboratory testing results are available.</a:t>
                      </a:r>
                    </a:p>
                    <a:p>
                      <a:pPr marL="137160" indent="-137160">
                        <a:buFont typeface="Arial" panose="020B0604020202020204" pitchFamily="34" charset="0"/>
                        <a:buChar char="•"/>
                      </a:pPr>
                      <a:r>
                        <a:rPr lang="en-US" sz="1400" dirty="0"/>
                        <a:t>This regimen contains 25 mg of TAF, </a:t>
                      </a:r>
                      <a:r>
                        <a:rPr lang="en-US" sz="1400" dirty="0" err="1"/>
                        <a:t>unboosted</a:t>
                      </a:r>
                      <a:r>
                        <a:rPr lang="en-US" sz="1400" dirty="0"/>
                        <a:t>.</a:t>
                      </a:r>
                    </a:p>
                    <a:p>
                      <a:pPr marL="137160" indent="-137160">
                        <a:buFont typeface="Arial" panose="020B0604020202020204" pitchFamily="34" charset="0"/>
                        <a:buChar char="•"/>
                      </a:pPr>
                      <a:r>
                        <a:rPr lang="en-US" sz="1400" dirty="0"/>
                        <a:t>Magnesium- or aluminum-containing antacids may be taken 2 hours before or 6 hours after BIC; calcium-containing antacids or iron supplements may be taken simultaneously if taken with food.</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302799430"/>
                  </a:ext>
                </a:extLst>
              </a:tr>
              <a:tr h="370840">
                <a:tc>
                  <a:txBody>
                    <a:bodyPr/>
                    <a:lstStyle/>
                    <a:p>
                      <a:pPr marL="0" indent="0">
                        <a:buFont typeface="Arial" panose="020B0604020202020204" pitchFamily="34" charset="0"/>
                        <a:buNone/>
                      </a:pPr>
                      <a:r>
                        <a:rPr lang="en-US" dirty="0"/>
                        <a:t>TAF 10 mg/FTC/DRV/COBI</a:t>
                      </a:r>
                      <a:br>
                        <a:rPr lang="en-US" dirty="0"/>
                      </a:br>
                      <a:r>
                        <a:rPr lang="en-US" dirty="0"/>
                        <a:t>(Symtuza)</a:t>
                      </a:r>
                    </a:p>
                  </a:txBody>
                  <a:tcPr/>
                </a:tc>
                <a:tc>
                  <a:txBody>
                    <a:bodyPr/>
                    <a:lstStyle/>
                    <a:p>
                      <a:pPr marL="137160" indent="-137160">
                        <a:buFont typeface="Arial" panose="020B0604020202020204" pitchFamily="34" charset="0"/>
                        <a:buChar char="•"/>
                      </a:pPr>
                      <a:r>
                        <a:rPr lang="en-US" sz="1400" dirty="0"/>
                        <a:t>TAF/FTC/DRV/COBI is available as a single-tablet formulation, taken once daily.</a:t>
                      </a:r>
                    </a:p>
                    <a:p>
                      <a:pPr marL="137160" indent="-137160">
                        <a:buFont typeface="Arial" panose="020B0604020202020204" pitchFamily="34" charset="0"/>
                        <a:buChar char="•"/>
                      </a:pPr>
                      <a:r>
                        <a:rPr lang="en-US" sz="1400" dirty="0"/>
                        <a:t>This regimen contains 10 mg TAF, boosted.</a:t>
                      </a:r>
                    </a:p>
                    <a:p>
                      <a:pPr marL="137160" indent="-137160">
                        <a:buFont typeface="Arial" panose="020B0604020202020204" pitchFamily="34" charset="0"/>
                        <a:buChar char="•"/>
                      </a:pPr>
                      <a:r>
                        <a:rPr lang="en-US" sz="1400" dirty="0"/>
                        <a:t>TAF/FTC should not be used in patients with </a:t>
                      </a:r>
                      <a:r>
                        <a:rPr lang="en-US" sz="1400" dirty="0" err="1"/>
                        <a:t>CrCl</a:t>
                      </a:r>
                      <a:r>
                        <a:rPr lang="en-US" sz="1400" dirty="0"/>
                        <a:t> &lt;30mL/min; re-evaluate after baseline laboratory testing results are available.</a:t>
                      </a:r>
                    </a:p>
                    <a:p>
                      <a:pPr marL="137160" indent="-137160">
                        <a:buFont typeface="Arial" panose="020B0604020202020204" pitchFamily="34" charset="0"/>
                        <a:buChar char="•"/>
                      </a:pPr>
                      <a:r>
                        <a:rPr lang="en-US" sz="1400" dirty="0"/>
                        <a:t>Pay attention to drug-drug interactions.</a:t>
                      </a:r>
                    </a:p>
                  </a:txBody>
                  <a:tcPr/>
                </a:tc>
                <a:tc>
                  <a:txBody>
                    <a:bodyPr/>
                    <a:lstStyle/>
                    <a:p>
                      <a:pPr marL="0" indent="0" algn="ctr">
                        <a:buFont typeface="Arial" panose="020B0604020202020204" pitchFamily="34" charset="0"/>
                        <a:buNone/>
                      </a:pPr>
                      <a:r>
                        <a:rPr lang="en-US" dirty="0"/>
                        <a:t>B2</a:t>
                      </a:r>
                    </a:p>
                  </a:txBody>
                  <a:tcPr/>
                </a:tc>
                <a:extLst>
                  <a:ext uri="{0D108BD9-81ED-4DB2-BD59-A6C34878D82A}">
                    <a16:rowId xmlns:a16="http://schemas.microsoft.com/office/drawing/2014/main" val="3463291119"/>
                  </a:ext>
                </a:extLst>
              </a:tr>
            </a:tbl>
          </a:graphicData>
        </a:graphic>
      </p:graphicFrame>
      <p:sp>
        <p:nvSpPr>
          <p:cNvPr id="4" name="Footer Placeholder 3">
            <a:extLst>
              <a:ext uri="{FF2B5EF4-FFF2-40B4-BE49-F238E27FC236}">
                <a16:creationId xmlns:a16="http://schemas.microsoft.com/office/drawing/2014/main" id="{11E543A8-49FD-48CE-9742-AD04222F849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3CFF58A-FCFC-4AF1-B646-B233628B296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909FF4-083A-4620-B1DE-CD58C7A72E17}"/>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4108247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B480-26A1-4E6F-AF81-0D66CB1B6EA7}"/>
              </a:ext>
            </a:extLst>
          </p:cNvPr>
          <p:cNvSpPr>
            <a:spLocks noGrp="1"/>
          </p:cNvSpPr>
          <p:nvPr>
            <p:ph type="title"/>
          </p:nvPr>
        </p:nvSpPr>
        <p:spPr/>
        <p:txBody>
          <a:bodyPr>
            <a:normAutofit fontScale="90000"/>
          </a:bodyPr>
          <a:lstStyle/>
          <a:p>
            <a:r>
              <a:rPr lang="en-US" dirty="0"/>
              <a:t>Alternative Regimen for Rapid ART Initiation in Nonpregnant Adults (Patients Who Have Taken CAB LA as </a:t>
            </a:r>
            <a:r>
              <a:rPr lang="en-US" dirty="0" err="1"/>
              <a:t>PrEP</a:t>
            </a:r>
            <a:r>
              <a:rPr lang="en-US" dirty="0"/>
              <a:t> Within the Previous 14 Months)</a:t>
            </a:r>
          </a:p>
        </p:txBody>
      </p:sp>
      <p:graphicFrame>
        <p:nvGraphicFramePr>
          <p:cNvPr id="7" name="Content Placeholder 6">
            <a:extLst>
              <a:ext uri="{FF2B5EF4-FFF2-40B4-BE49-F238E27FC236}">
                <a16:creationId xmlns:a16="http://schemas.microsoft.com/office/drawing/2014/main" id="{9B48F3F7-9774-474E-8458-1945BC1230EE}"/>
              </a:ext>
            </a:extLst>
          </p:cNvPr>
          <p:cNvGraphicFramePr>
            <a:graphicFrameLocks noGrp="1"/>
          </p:cNvGraphicFramePr>
          <p:nvPr>
            <p:ph idx="1"/>
            <p:extLst>
              <p:ext uri="{D42A27DB-BD31-4B8C-83A1-F6EECF244321}">
                <p14:modId xmlns:p14="http://schemas.microsoft.com/office/powerpoint/2010/main" val="2144512495"/>
              </p:ext>
            </p:extLst>
          </p:nvPr>
        </p:nvGraphicFramePr>
        <p:xfrm>
          <a:off x="192504" y="1563688"/>
          <a:ext cx="11782926" cy="1833880"/>
        </p:xfrm>
        <a:graphic>
          <a:graphicData uri="http://schemas.openxmlformats.org/drawingml/2006/table">
            <a:tbl>
              <a:tblPr firstRow="1" bandRow="1">
                <a:tableStyleId>{5940675A-B579-460E-94D1-54222C63F5DA}</a:tableStyleId>
              </a:tblPr>
              <a:tblGrid>
                <a:gridCol w="2831433">
                  <a:extLst>
                    <a:ext uri="{9D8B030D-6E8A-4147-A177-3AD203B41FA5}">
                      <a16:colId xmlns:a16="http://schemas.microsoft.com/office/drawing/2014/main" val="3507224624"/>
                    </a:ext>
                  </a:extLst>
                </a:gridCol>
                <a:gridCol w="8125326">
                  <a:extLst>
                    <a:ext uri="{9D8B030D-6E8A-4147-A177-3AD203B41FA5}">
                      <a16:colId xmlns:a16="http://schemas.microsoft.com/office/drawing/2014/main" val="2103173912"/>
                    </a:ext>
                  </a:extLst>
                </a:gridCol>
                <a:gridCol w="826167">
                  <a:extLst>
                    <a:ext uri="{9D8B030D-6E8A-4147-A177-3AD203B41FA5}">
                      <a16:colId xmlns:a16="http://schemas.microsoft.com/office/drawing/2014/main" val="2315915005"/>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ctr"/>
                      <a:r>
                        <a:rPr lang="en-US" b="1" dirty="0">
                          <a:solidFill>
                            <a:schemeClr val="bg1"/>
                          </a:solidFill>
                        </a:rPr>
                        <a:t>Rating</a:t>
                      </a:r>
                    </a:p>
                  </a:txBody>
                  <a:tcPr>
                    <a:solidFill>
                      <a:srgbClr val="523178"/>
                    </a:solidFill>
                  </a:tcPr>
                </a:tc>
                <a:extLst>
                  <a:ext uri="{0D108BD9-81ED-4DB2-BD59-A6C34878D82A}">
                    <a16:rowId xmlns:a16="http://schemas.microsoft.com/office/drawing/2014/main" val="2674802542"/>
                  </a:ext>
                </a:extLst>
              </a:tr>
              <a:tr h="370840">
                <a:tc>
                  <a:txBody>
                    <a:bodyPr/>
                    <a:lstStyle/>
                    <a:p>
                      <a:pPr marL="0" indent="0">
                        <a:buFont typeface="Arial" panose="020B0604020202020204" pitchFamily="34" charset="0"/>
                        <a:buNone/>
                      </a:pPr>
                      <a:r>
                        <a:rPr lang="en-US" dirty="0"/>
                        <a:t>TAF 10 mg/FTC/DRV/COBI</a:t>
                      </a:r>
                      <a:br>
                        <a:rPr lang="en-US" dirty="0"/>
                      </a:br>
                      <a:r>
                        <a:rPr lang="en-US" dirty="0"/>
                        <a:t>(Symtuza)</a:t>
                      </a:r>
                    </a:p>
                  </a:txBody>
                  <a:tcPr/>
                </a:tc>
                <a:tc>
                  <a:txBody>
                    <a:bodyPr/>
                    <a:lstStyle/>
                    <a:p>
                      <a:pPr marL="137160" indent="-137160">
                        <a:buFont typeface="Arial" panose="020B0604020202020204" pitchFamily="34" charset="0"/>
                        <a:buChar char="•"/>
                      </a:pPr>
                      <a:r>
                        <a:rPr lang="en-US" dirty="0"/>
                        <a:t>TAF/FTC/DRV/COBI is available as a single-tablet formulation, taken once daily.</a:t>
                      </a:r>
                    </a:p>
                    <a:p>
                      <a:pPr marL="137160" indent="-137160">
                        <a:buFont typeface="Arial" panose="020B0604020202020204" pitchFamily="34" charset="0"/>
                        <a:buChar char="•"/>
                      </a:pPr>
                      <a:r>
                        <a:rPr lang="en-US" dirty="0"/>
                        <a:t>This regimen contains 10 mg TAF, boosted.</a:t>
                      </a:r>
                    </a:p>
                    <a:p>
                      <a:pPr marL="137160" indent="-137160">
                        <a:buFont typeface="Arial" panose="020B0604020202020204" pitchFamily="34" charset="0"/>
                        <a:buChar char="•"/>
                      </a:pPr>
                      <a:r>
                        <a:rPr lang="en-US" dirty="0"/>
                        <a:t>TAF/FTC should not be used in patients with </a:t>
                      </a:r>
                      <a:r>
                        <a:rPr lang="en-US" dirty="0" err="1"/>
                        <a:t>CrCl</a:t>
                      </a:r>
                      <a:r>
                        <a:rPr lang="en-US" dirty="0"/>
                        <a:t> &lt;30 mL/min; re-evaluate after baseline laboratory testing results are available.</a:t>
                      </a:r>
                    </a:p>
                    <a:p>
                      <a:pPr marL="137160" indent="-137160">
                        <a:buFont typeface="Arial" panose="020B0604020202020204" pitchFamily="34" charset="0"/>
                        <a:buChar char="•"/>
                      </a:pPr>
                      <a:r>
                        <a:rPr lang="en-US" dirty="0"/>
                        <a:t>Pay attention to drug-drug interactions.</a:t>
                      </a:r>
                    </a:p>
                  </a:txBody>
                  <a:tcPr/>
                </a:tc>
                <a:tc>
                  <a:txBody>
                    <a:bodyPr/>
                    <a:lstStyle/>
                    <a:p>
                      <a:pPr marL="0" indent="0" algn="ctr">
                        <a:buFont typeface="Arial" panose="020B0604020202020204" pitchFamily="34" charset="0"/>
                        <a:buNone/>
                      </a:pPr>
                      <a:r>
                        <a:rPr lang="en-US" dirty="0"/>
                        <a:t>A2</a:t>
                      </a:r>
                    </a:p>
                  </a:txBody>
                  <a:tcPr/>
                </a:tc>
                <a:extLst>
                  <a:ext uri="{0D108BD9-81ED-4DB2-BD59-A6C34878D82A}">
                    <a16:rowId xmlns:a16="http://schemas.microsoft.com/office/drawing/2014/main" val="1960252446"/>
                  </a:ext>
                </a:extLst>
              </a:tr>
            </a:tbl>
          </a:graphicData>
        </a:graphic>
      </p:graphicFrame>
      <p:sp>
        <p:nvSpPr>
          <p:cNvPr id="4" name="Footer Placeholder 3">
            <a:extLst>
              <a:ext uri="{FF2B5EF4-FFF2-40B4-BE49-F238E27FC236}">
                <a16:creationId xmlns:a16="http://schemas.microsoft.com/office/drawing/2014/main" id="{11E543A8-49FD-48CE-9742-AD04222F849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3CFF58A-FCFC-4AF1-B646-B233628B296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909FF4-083A-4620-B1DE-CD58C7A72E17}"/>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1558016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B480-26A1-4E6F-AF81-0D66CB1B6EA7}"/>
              </a:ext>
            </a:extLst>
          </p:cNvPr>
          <p:cNvSpPr>
            <a:spLocks noGrp="1"/>
          </p:cNvSpPr>
          <p:nvPr>
            <p:ph type="title"/>
          </p:nvPr>
        </p:nvSpPr>
        <p:spPr/>
        <p:txBody>
          <a:bodyPr>
            <a:normAutofit/>
          </a:bodyPr>
          <a:lstStyle/>
          <a:p>
            <a:r>
              <a:rPr lang="en-US" dirty="0"/>
              <a:t>Medications to Avoid for Rapid ART Initiation</a:t>
            </a:r>
          </a:p>
        </p:txBody>
      </p:sp>
      <p:graphicFrame>
        <p:nvGraphicFramePr>
          <p:cNvPr id="7" name="Content Placeholder 6">
            <a:extLst>
              <a:ext uri="{FF2B5EF4-FFF2-40B4-BE49-F238E27FC236}">
                <a16:creationId xmlns:a16="http://schemas.microsoft.com/office/drawing/2014/main" id="{9B48F3F7-9774-474E-8458-1945BC1230EE}"/>
              </a:ext>
            </a:extLst>
          </p:cNvPr>
          <p:cNvGraphicFramePr>
            <a:graphicFrameLocks noGrp="1"/>
          </p:cNvGraphicFramePr>
          <p:nvPr>
            <p:ph idx="1"/>
            <p:extLst>
              <p:ext uri="{D42A27DB-BD31-4B8C-83A1-F6EECF244321}">
                <p14:modId xmlns:p14="http://schemas.microsoft.com/office/powerpoint/2010/main" val="1980537608"/>
              </p:ext>
            </p:extLst>
          </p:nvPr>
        </p:nvGraphicFramePr>
        <p:xfrm>
          <a:off x="192504" y="1563688"/>
          <a:ext cx="11782926" cy="2382520"/>
        </p:xfrm>
        <a:graphic>
          <a:graphicData uri="http://schemas.openxmlformats.org/drawingml/2006/table">
            <a:tbl>
              <a:tblPr firstRow="1" bandRow="1">
                <a:tableStyleId>{5940675A-B579-460E-94D1-54222C63F5DA}</a:tableStyleId>
              </a:tblPr>
              <a:tblGrid>
                <a:gridCol w="2831433">
                  <a:extLst>
                    <a:ext uri="{9D8B030D-6E8A-4147-A177-3AD203B41FA5}">
                      <a16:colId xmlns:a16="http://schemas.microsoft.com/office/drawing/2014/main" val="3507224624"/>
                    </a:ext>
                  </a:extLst>
                </a:gridCol>
                <a:gridCol w="8125326">
                  <a:extLst>
                    <a:ext uri="{9D8B030D-6E8A-4147-A177-3AD203B41FA5}">
                      <a16:colId xmlns:a16="http://schemas.microsoft.com/office/drawing/2014/main" val="2103173912"/>
                    </a:ext>
                  </a:extLst>
                </a:gridCol>
                <a:gridCol w="826167">
                  <a:extLst>
                    <a:ext uri="{9D8B030D-6E8A-4147-A177-3AD203B41FA5}">
                      <a16:colId xmlns:a16="http://schemas.microsoft.com/office/drawing/2014/main" val="2315915005"/>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ctr"/>
                      <a:r>
                        <a:rPr lang="en-US" b="1" dirty="0">
                          <a:solidFill>
                            <a:schemeClr val="bg1"/>
                          </a:solidFill>
                        </a:rPr>
                        <a:t>Rating</a:t>
                      </a:r>
                    </a:p>
                  </a:txBody>
                  <a:tcPr>
                    <a:solidFill>
                      <a:srgbClr val="523178"/>
                    </a:solidFill>
                  </a:tcPr>
                </a:tc>
                <a:extLst>
                  <a:ext uri="{0D108BD9-81ED-4DB2-BD59-A6C34878D82A}">
                    <a16:rowId xmlns:a16="http://schemas.microsoft.com/office/drawing/2014/main" val="2674802542"/>
                  </a:ext>
                </a:extLst>
              </a:tr>
              <a:tr h="370840">
                <a:tc>
                  <a:txBody>
                    <a:bodyPr/>
                    <a:lstStyle/>
                    <a:p>
                      <a:pPr marL="137160" indent="-137160">
                        <a:buFont typeface="Arial" panose="020B0604020202020204" pitchFamily="34" charset="0"/>
                        <a:buChar char="•"/>
                      </a:pPr>
                      <a:r>
                        <a:rPr lang="en-US" dirty="0"/>
                        <a:t>Abacavir (ABC)</a:t>
                      </a:r>
                    </a:p>
                    <a:p>
                      <a:pPr marL="137160" indent="-137160">
                        <a:buFont typeface="Arial" panose="020B0604020202020204" pitchFamily="34" charset="0"/>
                        <a:buChar char="•"/>
                      </a:pPr>
                      <a:r>
                        <a:rPr lang="en-US" dirty="0"/>
                        <a:t>Rilpivirine (RPV)</a:t>
                      </a:r>
                    </a:p>
                    <a:p>
                      <a:pPr marL="137160" indent="-137160">
                        <a:buFont typeface="Arial" panose="020B0604020202020204" pitchFamily="34" charset="0"/>
                        <a:buChar char="•"/>
                      </a:pPr>
                      <a:r>
                        <a:rPr lang="en-US" dirty="0"/>
                        <a:t>Efavirenz (EFV)</a:t>
                      </a:r>
                    </a:p>
                    <a:p>
                      <a:pPr marL="137160" indent="-137160">
                        <a:buFont typeface="Arial" panose="020B0604020202020204" pitchFamily="34" charset="0"/>
                        <a:buChar char="•"/>
                      </a:pPr>
                      <a:r>
                        <a:rPr lang="en-US" dirty="0"/>
                        <a:t>Dolutegravir/lamivudine (DTG/3TC)</a:t>
                      </a:r>
                    </a:p>
                  </a:txBody>
                  <a:tcPr/>
                </a:tc>
                <a:tc>
                  <a:txBody>
                    <a:bodyPr/>
                    <a:lstStyle/>
                    <a:p>
                      <a:pPr marL="137160" indent="-137160">
                        <a:buFont typeface="Arial" panose="020B0604020202020204" pitchFamily="34" charset="0"/>
                        <a:buChar char="•"/>
                      </a:pPr>
                      <a:r>
                        <a:rPr lang="en-US" dirty="0"/>
                        <a:t>ABC should be avoided unless a patient is confirmed to be HLA-B*5701 negative.</a:t>
                      </a:r>
                    </a:p>
                    <a:p>
                      <a:pPr marL="137160" indent="-137160">
                        <a:buFont typeface="Arial" panose="020B0604020202020204" pitchFamily="34" charset="0"/>
                        <a:buChar char="•"/>
                      </a:pPr>
                      <a:r>
                        <a:rPr lang="en-US" dirty="0"/>
                        <a:t>RPV should be administered only in patients with a confirmed CD4 count ≥200 cells/mm3 and an HIV RNA level &lt;100,000 copies/</a:t>
                      </a:r>
                      <a:r>
                        <a:rPr lang="en-US" dirty="0" err="1"/>
                        <a:t>mL.</a:t>
                      </a:r>
                      <a:endParaRPr lang="en-US" dirty="0"/>
                    </a:p>
                    <a:p>
                      <a:pPr marL="137160" indent="-137160">
                        <a:buFont typeface="Arial" panose="020B0604020202020204" pitchFamily="34" charset="0"/>
                        <a:buChar char="•"/>
                      </a:pPr>
                      <a:r>
                        <a:rPr lang="en-US" dirty="0"/>
                        <a:t>EFV is not as well tolerated as other ARVs, and NNRTIs have higher rates of resistance than other classes.</a:t>
                      </a:r>
                    </a:p>
                    <a:p>
                      <a:pPr marL="137160" indent="-137160">
                        <a:buFont typeface="Arial" panose="020B0604020202020204" pitchFamily="34" charset="0"/>
                        <a:buChar char="•"/>
                      </a:pPr>
                      <a:r>
                        <a:rPr lang="en-US" dirty="0"/>
                        <a:t>DTG/3TC requires baseline resistance testing and is not recommended when HBV status is unknown.</a:t>
                      </a:r>
                    </a:p>
                  </a:txBody>
                  <a:tcPr/>
                </a:tc>
                <a:tc>
                  <a:txBody>
                    <a:bodyPr/>
                    <a:lstStyle/>
                    <a:p>
                      <a:pPr marL="0" indent="0" algn="ctr">
                        <a:buFont typeface="Arial" panose="020B0604020202020204" pitchFamily="34" charset="0"/>
                        <a:buNone/>
                      </a:pPr>
                      <a:r>
                        <a:rPr lang="en-US" dirty="0"/>
                        <a:t>A3</a:t>
                      </a:r>
                    </a:p>
                  </a:txBody>
                  <a:tcPr/>
                </a:tc>
                <a:extLst>
                  <a:ext uri="{0D108BD9-81ED-4DB2-BD59-A6C34878D82A}">
                    <a16:rowId xmlns:a16="http://schemas.microsoft.com/office/drawing/2014/main" val="3627328535"/>
                  </a:ext>
                </a:extLst>
              </a:tr>
            </a:tbl>
          </a:graphicData>
        </a:graphic>
      </p:graphicFrame>
      <p:sp>
        <p:nvSpPr>
          <p:cNvPr id="4" name="Footer Placeholder 3">
            <a:extLst>
              <a:ext uri="{FF2B5EF4-FFF2-40B4-BE49-F238E27FC236}">
                <a16:creationId xmlns:a16="http://schemas.microsoft.com/office/drawing/2014/main" id="{11E543A8-49FD-48CE-9742-AD04222F849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3CFF58A-FCFC-4AF1-B646-B233628B296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909FF4-083A-4620-B1DE-CD58C7A72E17}"/>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3930554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C3CB8-0B65-4EBF-8DA9-CDCD05F8F7D7}"/>
              </a:ext>
            </a:extLst>
          </p:cNvPr>
          <p:cNvSpPr>
            <a:spLocks noGrp="1"/>
          </p:cNvSpPr>
          <p:nvPr>
            <p:ph type="title"/>
          </p:nvPr>
        </p:nvSpPr>
        <p:spPr/>
        <p:txBody>
          <a:bodyPr>
            <a:normAutofit fontScale="90000"/>
          </a:bodyPr>
          <a:lstStyle/>
          <a:p>
            <a:r>
              <a:rPr lang="en-US" dirty="0"/>
              <a:t>Recommendations:</a:t>
            </a:r>
            <a:br>
              <a:rPr lang="en-US" dirty="0"/>
            </a:br>
            <a:r>
              <a:rPr lang="en-US" dirty="0"/>
              <a:t>Long-Term </a:t>
            </a:r>
            <a:r>
              <a:rPr lang="en-US" dirty="0" err="1"/>
              <a:t>Nonprogressors</a:t>
            </a:r>
            <a:r>
              <a:rPr lang="en-US" dirty="0"/>
              <a:t> and Elite Controllers</a:t>
            </a:r>
          </a:p>
        </p:txBody>
      </p:sp>
      <p:sp>
        <p:nvSpPr>
          <p:cNvPr id="3" name="Content Placeholder 2">
            <a:extLst>
              <a:ext uri="{FF2B5EF4-FFF2-40B4-BE49-F238E27FC236}">
                <a16:creationId xmlns:a16="http://schemas.microsoft.com/office/drawing/2014/main" id="{E5598BE5-F2A9-411F-AFB5-3A8FCC98F972}"/>
              </a:ext>
            </a:extLst>
          </p:cNvPr>
          <p:cNvSpPr>
            <a:spLocks noGrp="1"/>
          </p:cNvSpPr>
          <p:nvPr>
            <p:ph idx="1"/>
          </p:nvPr>
        </p:nvSpPr>
        <p:spPr/>
        <p:txBody>
          <a:bodyPr/>
          <a:lstStyle/>
          <a:p>
            <a:r>
              <a:rPr lang="en-US" dirty="0"/>
              <a:t>Clinicians should individualize decisions to initiate ART in long-term </a:t>
            </a:r>
            <a:r>
              <a:rPr lang="en-US" dirty="0" err="1"/>
              <a:t>nonprogressors</a:t>
            </a:r>
            <a:r>
              <a:rPr lang="en-US" dirty="0"/>
              <a:t> (A2) and elite controllers (A3).</a:t>
            </a:r>
          </a:p>
          <a:p>
            <a:r>
              <a:rPr lang="en-US" dirty="0"/>
              <a:t>Clinicians should consult with an experienced HIV care provider when considering whether to initiate ART in long-term </a:t>
            </a:r>
            <a:r>
              <a:rPr lang="en-US" dirty="0" err="1"/>
              <a:t>nonprogressors</a:t>
            </a:r>
            <a:r>
              <a:rPr lang="en-US" dirty="0"/>
              <a:t> and elite controllers. (A3)</a:t>
            </a:r>
          </a:p>
        </p:txBody>
      </p:sp>
      <p:sp>
        <p:nvSpPr>
          <p:cNvPr id="4" name="Footer Placeholder 3">
            <a:extLst>
              <a:ext uri="{FF2B5EF4-FFF2-40B4-BE49-F238E27FC236}">
                <a16:creationId xmlns:a16="http://schemas.microsoft.com/office/drawing/2014/main" id="{E5CB5D96-7392-492A-BD59-B792433EEF7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DB76155-52A2-49D2-B780-6CB1C85841E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9618A5A-E6B8-4CD0-8812-C77AF97E3FD4}"/>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14771976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49F17-9411-4C03-9DD0-C7D1C53D071B}"/>
              </a:ext>
            </a:extLst>
          </p:cNvPr>
          <p:cNvSpPr>
            <a:spLocks noGrp="1"/>
          </p:cNvSpPr>
          <p:nvPr>
            <p:ph type="title"/>
          </p:nvPr>
        </p:nvSpPr>
        <p:spPr/>
        <p:txBody>
          <a:bodyPr/>
          <a:lstStyle/>
          <a:p>
            <a:r>
              <a:rPr lang="en-US" dirty="0"/>
              <a:t>Recommendations:</a:t>
            </a:r>
            <a:br>
              <a:rPr lang="en-US" dirty="0"/>
            </a:br>
            <a:r>
              <a:rPr lang="en-US" dirty="0"/>
              <a:t>Patients With Acute Opportunistic Infections</a:t>
            </a:r>
          </a:p>
        </p:txBody>
      </p:sp>
      <p:sp>
        <p:nvSpPr>
          <p:cNvPr id="3" name="Content Placeholder 2">
            <a:extLst>
              <a:ext uri="{FF2B5EF4-FFF2-40B4-BE49-F238E27FC236}">
                <a16:creationId xmlns:a16="http://schemas.microsoft.com/office/drawing/2014/main" id="{72150326-C869-4CB2-9193-9B34EF788A49}"/>
              </a:ext>
            </a:extLst>
          </p:cNvPr>
          <p:cNvSpPr>
            <a:spLocks noGrp="1"/>
          </p:cNvSpPr>
          <p:nvPr>
            <p:ph idx="1"/>
          </p:nvPr>
        </p:nvSpPr>
        <p:spPr/>
        <p:txBody>
          <a:bodyPr>
            <a:normAutofit fontScale="85000" lnSpcReduction="20000"/>
          </a:bodyPr>
          <a:lstStyle/>
          <a:p>
            <a:r>
              <a:rPr lang="en-US" dirty="0"/>
              <a:t>Clinicians should recommend that patients beginning treatment for acute OIs initiate ART within 2 weeks of OI diagnosis (see next recommendation for exceptions). (A1)</a:t>
            </a:r>
          </a:p>
          <a:p>
            <a:r>
              <a:rPr lang="en-US" dirty="0"/>
              <a:t>Clinicians should not immediately initiate ART in patients with TB meningitis or cryptococcal meningitis (A1) or cytomegalovirus retinitis. (A3)</a:t>
            </a:r>
          </a:p>
          <a:p>
            <a:r>
              <a:rPr lang="en-US" dirty="0"/>
              <a:t>Clinicians should consult with a care provider experienced in managing ART in patients with acute OIs. (A3)</a:t>
            </a:r>
          </a:p>
          <a:p>
            <a:r>
              <a:rPr lang="en-US" dirty="0"/>
              <a:t>For patients with all other manifestations of TB, clinicians should initiate ART as follows:</a:t>
            </a:r>
          </a:p>
          <a:p>
            <a:pPr lvl="1"/>
            <a:r>
              <a:rPr lang="en-US" dirty="0"/>
              <a:t>For patients with CD4 counts ≥50 cells/mm</a:t>
            </a:r>
            <a:r>
              <a:rPr lang="en-US" baseline="30000" dirty="0"/>
              <a:t>3</a:t>
            </a:r>
            <a:r>
              <a:rPr lang="en-US" dirty="0"/>
              <a:t>: as soon as they are tolerating anti-TB therapy and no later than 8 to 12 weeks after initiating anti-TB therapy (A1)</a:t>
            </a:r>
          </a:p>
          <a:p>
            <a:pPr lvl="1"/>
            <a:r>
              <a:rPr lang="en-US" dirty="0"/>
              <a:t>For patients with CD4 counts &lt;50 cells/mm</a:t>
            </a:r>
            <a:r>
              <a:rPr lang="en-US" baseline="30000" dirty="0"/>
              <a:t>3</a:t>
            </a:r>
            <a:r>
              <a:rPr lang="en-US" dirty="0"/>
              <a:t>: within 2 weeks of initiating anti-TB therapy (A1)</a:t>
            </a:r>
          </a:p>
        </p:txBody>
      </p:sp>
      <p:sp>
        <p:nvSpPr>
          <p:cNvPr id="4" name="Footer Placeholder 3">
            <a:extLst>
              <a:ext uri="{FF2B5EF4-FFF2-40B4-BE49-F238E27FC236}">
                <a16:creationId xmlns:a16="http://schemas.microsoft.com/office/drawing/2014/main" id="{F8DF4A04-5A2E-4DAC-B971-200F3267C58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4CA466C-5899-4115-B4C8-9B1910C93F0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24741AA-470E-400B-8CDD-71B4F0B74B4C}"/>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2917334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Rapid ART Initiation</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F2BA3-685A-42E9-993B-1ADCDBD12485}"/>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0B6D0DAD-74C6-4D05-9C19-AD6FA87AC63A}"/>
              </a:ext>
            </a:extLst>
          </p:cNvPr>
          <p:cNvSpPr>
            <a:spLocks noGrp="1"/>
          </p:cNvSpPr>
          <p:nvPr>
            <p:ph idx="1"/>
          </p:nvPr>
        </p:nvSpPr>
        <p:spPr/>
        <p:txBody>
          <a:bodyPr>
            <a:normAutofit fontScale="92500" lnSpcReduction="10000"/>
          </a:bodyPr>
          <a:lstStyle/>
          <a:p>
            <a:r>
              <a:rPr lang="en-US" dirty="0"/>
              <a:t>Provides guidance for choosing safe and efficacious ART regimens based on known patient characteristics, before results of recommended resistance testing or baseline laboratory testing are available.</a:t>
            </a:r>
          </a:p>
          <a:p>
            <a:r>
              <a:rPr lang="en-US" dirty="0"/>
              <a:t>Identifies antiretroviral regimens to avoid for rapid ART initiation.</a:t>
            </a:r>
          </a:p>
          <a:p>
            <a:r>
              <a:rPr lang="en-US" dirty="0"/>
              <a:t>Provides guidance for recognizing when rapid ART initiation is not appropriate.</a:t>
            </a:r>
          </a:p>
          <a:p>
            <a:r>
              <a:rPr lang="en-US" dirty="0"/>
              <a:t>Encourages clinicians to seek the assistance of an experienced HIV care provider when managing patients with extensive comorbidities.</a:t>
            </a:r>
          </a:p>
          <a:p>
            <a:r>
              <a:rPr lang="en-US" dirty="0"/>
              <a:t>Integrates current evidence-based clinical recommendations into the healthcare-related implementation strategies of the New York State Ending the Epidemic initiative.</a:t>
            </a:r>
          </a:p>
          <a:p>
            <a:r>
              <a:rPr lang="en-US" dirty="0"/>
              <a:t>Provides guidance on funding sources for sustainable access to ART.</a:t>
            </a:r>
          </a:p>
        </p:txBody>
      </p:sp>
      <p:sp>
        <p:nvSpPr>
          <p:cNvPr id="4" name="Footer Placeholder 3">
            <a:extLst>
              <a:ext uri="{FF2B5EF4-FFF2-40B4-BE49-F238E27FC236}">
                <a16:creationId xmlns:a16="http://schemas.microsoft.com/office/drawing/2014/main" id="{8766FC28-4342-471C-9C8C-FB00748B03F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ED3833C-507A-458E-9F6B-27C5DA947A2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020CEEF-0849-4826-AFE9-7A750FDA1EA8}"/>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89283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143A-E1BC-4962-92F1-3E61EC7AF5BD}"/>
              </a:ext>
            </a:extLst>
          </p:cNvPr>
          <p:cNvSpPr>
            <a:spLocks noGrp="1"/>
          </p:cNvSpPr>
          <p:nvPr>
            <p:ph type="title"/>
          </p:nvPr>
        </p:nvSpPr>
        <p:spPr/>
        <p:txBody>
          <a:bodyPr/>
          <a:lstStyle/>
          <a:p>
            <a:r>
              <a:rPr lang="en-US" dirty="0"/>
              <a:t>Recommendations:</a:t>
            </a:r>
            <a:br>
              <a:rPr lang="en-US" dirty="0"/>
            </a:br>
            <a:r>
              <a:rPr lang="en-US" dirty="0"/>
              <a:t>Rationale for Rapid ART Initiation</a:t>
            </a:r>
          </a:p>
        </p:txBody>
      </p:sp>
      <p:sp>
        <p:nvSpPr>
          <p:cNvPr id="3" name="Content Placeholder 2">
            <a:extLst>
              <a:ext uri="{FF2B5EF4-FFF2-40B4-BE49-F238E27FC236}">
                <a16:creationId xmlns:a16="http://schemas.microsoft.com/office/drawing/2014/main" id="{66FD914F-A2CC-427C-A2D8-F6BF3B59EC4B}"/>
              </a:ext>
            </a:extLst>
          </p:cNvPr>
          <p:cNvSpPr>
            <a:spLocks noGrp="1"/>
          </p:cNvSpPr>
          <p:nvPr>
            <p:ph idx="1"/>
          </p:nvPr>
        </p:nvSpPr>
        <p:spPr/>
        <p:txBody>
          <a:bodyPr>
            <a:normAutofit fontScale="70000" lnSpcReduction="20000"/>
          </a:bodyPr>
          <a:lstStyle/>
          <a:p>
            <a:r>
              <a:rPr lang="en-US" dirty="0"/>
              <a:t>Clinicians should recommend ART for all patients with a diagnosis of HIV infection. (A1)</a:t>
            </a:r>
          </a:p>
          <a:p>
            <a:r>
              <a:rPr lang="en-US" dirty="0"/>
              <a:t>Clinicians should offer rapid initiation of ART—preferably on the same day (A1) or within 72 hours—to all individuals who are candidates for rapid ART initiation and who have:</a:t>
            </a:r>
          </a:p>
          <a:p>
            <a:pPr lvl="1"/>
            <a:r>
              <a:rPr lang="en-US" dirty="0"/>
              <a:t>A confirmed HIV diagnosis (A1), </a:t>
            </a:r>
            <a:r>
              <a:rPr lang="en-US" i="1" dirty="0"/>
              <a:t>or</a:t>
            </a:r>
          </a:p>
          <a:p>
            <a:pPr lvl="1"/>
            <a:r>
              <a:rPr lang="en-US" dirty="0"/>
              <a:t>A reactive HIV screening result pending results of a confirmatory HIV test (A2), </a:t>
            </a:r>
            <a:r>
              <a:rPr lang="en-US" i="1" dirty="0"/>
              <a:t>or</a:t>
            </a:r>
          </a:p>
          <a:p>
            <a:pPr lvl="1"/>
            <a:r>
              <a:rPr lang="en-US" dirty="0"/>
              <a:t>Acute HIV infection, i.e., are HIV antibody negative and HIV RNA positive (A2)</a:t>
            </a:r>
          </a:p>
          <a:p>
            <a:r>
              <a:rPr lang="en-US" dirty="0"/>
              <a:t>Clinicians should counsel patients with HIV-seronegative partners about the reduction of HIV transmission risk after effective ART is initiated and viral suppression is achieved and should strongly recommend ART for patients with HIV-seronegative partners. (A1)</a:t>
            </a:r>
          </a:p>
          <a:p>
            <a:r>
              <a:rPr lang="en-US" dirty="0"/>
              <a:t>Clinicians should evaluate and prepare patients for ART initiation as soon as possible; completion of the following should not delay initiation:</a:t>
            </a:r>
          </a:p>
          <a:p>
            <a:pPr lvl="1"/>
            <a:r>
              <a:rPr lang="en-US" dirty="0"/>
              <a:t>Discuss benefits and risks of ART with the patient. (A3)</a:t>
            </a:r>
          </a:p>
          <a:p>
            <a:pPr lvl="1"/>
            <a:r>
              <a:rPr lang="en-US" dirty="0"/>
              <a:t>Assess patient readiness. (A3)</a:t>
            </a:r>
          </a:p>
          <a:p>
            <a:pPr lvl="1"/>
            <a:r>
              <a:rPr lang="en-US" dirty="0"/>
              <a:t>Identify and ameliorate factors that might interfere with successful adherence to treatment, including inadequate access to medication, inadequate supportive services, psychosocial factors, active substance use, or mental health disorders. (A2)</a:t>
            </a:r>
          </a:p>
        </p:txBody>
      </p:sp>
      <p:sp>
        <p:nvSpPr>
          <p:cNvPr id="4" name="Footer Placeholder 3">
            <a:extLst>
              <a:ext uri="{FF2B5EF4-FFF2-40B4-BE49-F238E27FC236}">
                <a16:creationId xmlns:a16="http://schemas.microsoft.com/office/drawing/2014/main" id="{5B0F7282-0FF1-40DB-A72F-8CEAD5AFCE0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FC3C521-2B48-4A06-89F2-38D81B87B92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17DF458-AEB9-42FD-AE2C-A80273691EE5}"/>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4011831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143A-E1BC-4962-92F1-3E61EC7AF5BD}"/>
              </a:ext>
            </a:extLst>
          </p:cNvPr>
          <p:cNvSpPr>
            <a:spLocks noGrp="1"/>
          </p:cNvSpPr>
          <p:nvPr>
            <p:ph type="title"/>
          </p:nvPr>
        </p:nvSpPr>
        <p:spPr/>
        <p:txBody>
          <a:bodyPr/>
          <a:lstStyle/>
          <a:p>
            <a:r>
              <a:rPr lang="en-US" dirty="0"/>
              <a:t>Recommendations:</a:t>
            </a:r>
            <a:br>
              <a:rPr lang="en-US" dirty="0"/>
            </a:br>
            <a:r>
              <a:rPr lang="en-US" dirty="0"/>
              <a:t>Rationale for Rapid ART Initiation, </a:t>
            </a:r>
            <a:r>
              <a:rPr lang="en-US" sz="2400" i="1" dirty="0"/>
              <a:t>continued</a:t>
            </a:r>
            <a:endParaRPr lang="en-US" i="1" dirty="0"/>
          </a:p>
        </p:txBody>
      </p:sp>
      <p:sp>
        <p:nvSpPr>
          <p:cNvPr id="3" name="Content Placeholder 2">
            <a:extLst>
              <a:ext uri="{FF2B5EF4-FFF2-40B4-BE49-F238E27FC236}">
                <a16:creationId xmlns:a16="http://schemas.microsoft.com/office/drawing/2014/main" id="{66FD914F-A2CC-427C-A2D8-F6BF3B59EC4B}"/>
              </a:ext>
            </a:extLst>
          </p:cNvPr>
          <p:cNvSpPr>
            <a:spLocks noGrp="1"/>
          </p:cNvSpPr>
          <p:nvPr>
            <p:ph idx="1"/>
          </p:nvPr>
        </p:nvSpPr>
        <p:spPr/>
        <p:txBody>
          <a:bodyPr>
            <a:normAutofit fontScale="85000" lnSpcReduction="10000"/>
          </a:bodyPr>
          <a:lstStyle/>
          <a:p>
            <a:r>
              <a:rPr lang="en-US" dirty="0"/>
              <a:t>Clinicians should refer patients for supportive services as necessary to address modifiable barriers to adherence. An ongoing plan for coordination of care should be established. (A3)</a:t>
            </a:r>
          </a:p>
          <a:p>
            <a:r>
              <a:rPr lang="en-US" dirty="0"/>
              <a:t>Clinicians should involve patients in the decision-making process regarding initiation of ART and which regimen is most likely to result in adherence. The patient should make the final decision of whether and when to initiate ART. (A3)</a:t>
            </a:r>
          </a:p>
          <a:p>
            <a:r>
              <a:rPr lang="en-US" dirty="0"/>
              <a:t>If the patient understands the benefits of rapid initiation but declines ART, the clinician should revisit the topic of initiation as soon as possible.</a:t>
            </a:r>
          </a:p>
          <a:p>
            <a:r>
              <a:rPr lang="en-US" dirty="0"/>
              <a:t>Clinicians should initiate ART in patients with advanced HIV (or AIDS) even if barriers to adherence are present; in these cases, referrals to specialized adherence programs should be made for intensified adherence support. (A2)</a:t>
            </a:r>
          </a:p>
          <a:p>
            <a:r>
              <a:rPr lang="en-US" dirty="0"/>
              <a:t>After ART has been initiated, the clinician should monitor the patient’s response to therapy or consult with an experienced HIV care provider. (A2)</a:t>
            </a:r>
          </a:p>
        </p:txBody>
      </p:sp>
      <p:sp>
        <p:nvSpPr>
          <p:cNvPr id="4" name="Footer Placeholder 3">
            <a:extLst>
              <a:ext uri="{FF2B5EF4-FFF2-40B4-BE49-F238E27FC236}">
                <a16:creationId xmlns:a16="http://schemas.microsoft.com/office/drawing/2014/main" id="{5B0F7282-0FF1-40DB-A72F-8CEAD5AFCE0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FC3C521-2B48-4A06-89F2-38D81B87B92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17DF458-AEB9-42FD-AE2C-A80273691EE5}"/>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4147473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29B1-ED7C-4407-88C6-B655F8AB12E0}"/>
              </a:ext>
            </a:extLst>
          </p:cNvPr>
          <p:cNvSpPr>
            <a:spLocks noGrp="1"/>
          </p:cNvSpPr>
          <p:nvPr>
            <p:ph type="title"/>
          </p:nvPr>
        </p:nvSpPr>
        <p:spPr/>
        <p:txBody>
          <a:bodyPr/>
          <a:lstStyle/>
          <a:p>
            <a:r>
              <a:rPr lang="en-US" dirty="0"/>
              <a:t>Key Points:</a:t>
            </a:r>
            <a:br>
              <a:rPr lang="en-US" dirty="0"/>
            </a:br>
            <a:r>
              <a:rPr lang="en-US" dirty="0"/>
              <a:t>Rationale for Rapid ART Initiation</a:t>
            </a:r>
          </a:p>
        </p:txBody>
      </p:sp>
      <p:sp>
        <p:nvSpPr>
          <p:cNvPr id="3" name="Content Placeholder 2">
            <a:extLst>
              <a:ext uri="{FF2B5EF4-FFF2-40B4-BE49-F238E27FC236}">
                <a16:creationId xmlns:a16="http://schemas.microsoft.com/office/drawing/2014/main" id="{B79A8B74-201A-48CE-BD08-2769C15F4FA5}"/>
              </a:ext>
            </a:extLst>
          </p:cNvPr>
          <p:cNvSpPr>
            <a:spLocks noGrp="1"/>
          </p:cNvSpPr>
          <p:nvPr>
            <p:ph idx="1"/>
          </p:nvPr>
        </p:nvSpPr>
        <p:spPr/>
        <p:txBody>
          <a:bodyPr/>
          <a:lstStyle/>
          <a:p>
            <a:r>
              <a:rPr lang="en-US" dirty="0"/>
              <a:t>Rapid ART initiation, the standard of care in New York State, is efficacious, safe, and highly acceptable, with few patients declining the offer of immediate ART.</a:t>
            </a:r>
          </a:p>
          <a:p>
            <a:r>
              <a:rPr lang="en-US" dirty="0"/>
              <a:t>Patients with active substance use, untreated mental health conditions, immigration issues, or unstable housing deserve the highest standard of HIV care, including the option of rapid ART initiation. Potential barriers to medication adherence and care continuity can be addressed with appropriate counseling and linkage to support services.</a:t>
            </a:r>
          </a:p>
        </p:txBody>
      </p:sp>
      <p:sp>
        <p:nvSpPr>
          <p:cNvPr id="4" name="Footer Placeholder 3">
            <a:extLst>
              <a:ext uri="{FF2B5EF4-FFF2-40B4-BE49-F238E27FC236}">
                <a16:creationId xmlns:a16="http://schemas.microsoft.com/office/drawing/2014/main" id="{9F0D4AD1-8DFE-4548-931E-9FD2C5BAD35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0F7BB61-0EA8-4AE3-8FC8-36704646701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817A3CB-960C-4AA9-B5E4-802BB584D57A}"/>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4201103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3907C-69D4-4264-8FF8-FE2E69B2E760}"/>
              </a:ext>
            </a:extLst>
          </p:cNvPr>
          <p:cNvSpPr>
            <a:spLocks noGrp="1"/>
          </p:cNvSpPr>
          <p:nvPr>
            <p:ph type="title"/>
          </p:nvPr>
        </p:nvSpPr>
        <p:spPr/>
        <p:txBody>
          <a:bodyPr/>
          <a:lstStyle/>
          <a:p>
            <a:r>
              <a:rPr lang="en-US" dirty="0"/>
              <a:t>Recommendations:</a:t>
            </a:r>
            <a:br>
              <a:rPr lang="en-US" dirty="0"/>
            </a:br>
            <a:r>
              <a:rPr lang="en-US" dirty="0"/>
              <a:t>Counseling and Education Before Initiating ART</a:t>
            </a:r>
          </a:p>
        </p:txBody>
      </p:sp>
      <p:sp>
        <p:nvSpPr>
          <p:cNvPr id="3" name="Content Placeholder 2">
            <a:extLst>
              <a:ext uri="{FF2B5EF4-FFF2-40B4-BE49-F238E27FC236}">
                <a16:creationId xmlns:a16="http://schemas.microsoft.com/office/drawing/2014/main" id="{131FB6AD-BEAB-4315-AE96-36DD0EC18069}"/>
              </a:ext>
            </a:extLst>
          </p:cNvPr>
          <p:cNvSpPr>
            <a:spLocks noGrp="1"/>
          </p:cNvSpPr>
          <p:nvPr>
            <p:ph idx="1"/>
          </p:nvPr>
        </p:nvSpPr>
        <p:spPr/>
        <p:txBody>
          <a:bodyPr>
            <a:normAutofit fontScale="92500" lnSpcReduction="10000"/>
          </a:bodyPr>
          <a:lstStyle/>
          <a:p>
            <a:r>
              <a:rPr lang="en-US" dirty="0"/>
              <a:t>Clinicians should counsel and educate patients regarding the following:</a:t>
            </a:r>
          </a:p>
          <a:p>
            <a:pPr lvl="1"/>
            <a:r>
              <a:rPr lang="en-US" dirty="0"/>
              <a:t>Basic information about HIV, CD4 cell count, viral load, and resistance (A3)</a:t>
            </a:r>
          </a:p>
          <a:p>
            <a:pPr lvl="1"/>
            <a:r>
              <a:rPr lang="en-US" dirty="0"/>
              <a:t>Available treatment options and potential risks and benefits of therapy (A3)</a:t>
            </a:r>
          </a:p>
          <a:p>
            <a:pPr lvl="1"/>
            <a:r>
              <a:rPr lang="en-US" dirty="0"/>
              <a:t>Optimal adherence requirements to avoid development of viral drug resistance (A2)</a:t>
            </a:r>
          </a:p>
          <a:p>
            <a:pPr lvl="1"/>
            <a:r>
              <a:rPr lang="en-US" dirty="0"/>
              <a:t>Use of safer-sex practices during the first 6 months after ART is started or until the patient’s viral load is suppressed, to prevent HIV transmission or superinfection (A3)</a:t>
            </a:r>
          </a:p>
          <a:p>
            <a:r>
              <a:rPr lang="en-US" dirty="0"/>
              <a:t>Clinicians should involve the patient in the decision-making process regarding initiation of antiretroviral therapy (ART). (A3)</a:t>
            </a:r>
          </a:p>
        </p:txBody>
      </p:sp>
      <p:sp>
        <p:nvSpPr>
          <p:cNvPr id="4" name="Footer Placeholder 3">
            <a:extLst>
              <a:ext uri="{FF2B5EF4-FFF2-40B4-BE49-F238E27FC236}">
                <a16:creationId xmlns:a16="http://schemas.microsoft.com/office/drawing/2014/main" id="{F5C11A51-82CC-4FD3-9146-BCA82ABA5FD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EB3F48C-DBF3-40AC-8023-F0FF12F5286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7E22520-84AD-48F6-B26D-D1F08D709CA7}"/>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266707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18EF7-656C-43E1-99B4-ABCB10EFBF98}"/>
              </a:ext>
            </a:extLst>
          </p:cNvPr>
          <p:cNvSpPr>
            <a:spLocks noGrp="1"/>
          </p:cNvSpPr>
          <p:nvPr>
            <p:ph type="title"/>
          </p:nvPr>
        </p:nvSpPr>
        <p:spPr/>
        <p:txBody>
          <a:bodyPr/>
          <a:lstStyle/>
          <a:p>
            <a:r>
              <a:rPr lang="en-US" dirty="0"/>
              <a:t>Benefits of Early ART in Asymptomatic Patients</a:t>
            </a:r>
          </a:p>
        </p:txBody>
      </p:sp>
      <p:sp>
        <p:nvSpPr>
          <p:cNvPr id="3" name="Content Placeholder 2">
            <a:extLst>
              <a:ext uri="{FF2B5EF4-FFF2-40B4-BE49-F238E27FC236}">
                <a16:creationId xmlns:a16="http://schemas.microsoft.com/office/drawing/2014/main" id="{69F81E03-9759-4FFA-85B8-FF42389C876E}"/>
              </a:ext>
            </a:extLst>
          </p:cNvPr>
          <p:cNvSpPr>
            <a:spLocks noGrp="1"/>
          </p:cNvSpPr>
          <p:nvPr>
            <p:ph idx="1"/>
          </p:nvPr>
        </p:nvSpPr>
        <p:spPr/>
        <p:txBody>
          <a:bodyPr>
            <a:normAutofit fontScale="85000" lnSpcReduction="20000"/>
          </a:bodyPr>
          <a:lstStyle/>
          <a:p>
            <a:r>
              <a:rPr lang="en-US" dirty="0"/>
              <a:t>Reduction in HIV-related and non-HIV-related morbidity and mortality</a:t>
            </a:r>
          </a:p>
          <a:p>
            <a:r>
              <a:rPr lang="en-US" dirty="0"/>
              <a:t>Delay or prevention of immune system compromise</a:t>
            </a:r>
          </a:p>
          <a:p>
            <a:r>
              <a:rPr lang="en-US" dirty="0"/>
              <a:t>Possible lower risk of antiretroviral resistance</a:t>
            </a:r>
          </a:p>
          <a:p>
            <a:r>
              <a:rPr lang="en-US" dirty="0"/>
              <a:t>Decreased risk of sexual transmission of HIV. HIV is not transmitted </a:t>
            </a:r>
            <a:r>
              <a:rPr lang="en-US" i="1" dirty="0"/>
              <a:t>sexually</a:t>
            </a:r>
            <a:r>
              <a:rPr lang="en-US" dirty="0"/>
              <a:t> when the plasma viral load is undetectable; however, because there are insufficient data to support a reduced risk of transmission through shared needles, ART is not a substitute for primary HIV prevention measures, such as avoidance of needle-sharing.</a:t>
            </a:r>
          </a:p>
          <a:p>
            <a:r>
              <a:rPr lang="en-US" dirty="0"/>
              <a:t>Decreased risk of several severe bacterial infections</a:t>
            </a:r>
          </a:p>
          <a:p>
            <a:r>
              <a:rPr lang="en-US" dirty="0"/>
              <a:t>Potential decrease in size of viral reservoir and preservation of gut-associated lymphoid tissue with initiation during acute HIV, i.e., within the first 6 weeks</a:t>
            </a:r>
          </a:p>
          <a:p>
            <a:endParaRPr lang="en-US" dirty="0"/>
          </a:p>
          <a:p>
            <a:pPr marL="0" indent="0">
              <a:buNone/>
            </a:pPr>
            <a:r>
              <a:rPr lang="en-US" sz="2400" b="1" dirty="0"/>
              <a:t>Note:</a:t>
            </a:r>
            <a:r>
              <a:rPr lang="en-US" sz="2400" dirty="0"/>
              <a:t> Early therapy = initiation at CD4 counts &gt;500 cells/mm</a:t>
            </a:r>
            <a:r>
              <a:rPr lang="en-US" sz="2400" baseline="30000" dirty="0"/>
              <a:t>3</a:t>
            </a:r>
            <a:endParaRPr lang="en-US" sz="2400" dirty="0"/>
          </a:p>
        </p:txBody>
      </p:sp>
      <p:sp>
        <p:nvSpPr>
          <p:cNvPr id="4" name="Footer Placeholder 3">
            <a:extLst>
              <a:ext uri="{FF2B5EF4-FFF2-40B4-BE49-F238E27FC236}">
                <a16:creationId xmlns:a16="http://schemas.microsoft.com/office/drawing/2014/main" id="{A5550E85-C609-4292-89D2-791DBAD284D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4AB772C-EA11-4AA1-B5A2-3AE90E745B4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2B8D5B1-34ED-4055-913C-0DCECC5ECEA2}"/>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1591985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985E-6805-44DD-B737-CEB03459E469}"/>
              </a:ext>
            </a:extLst>
          </p:cNvPr>
          <p:cNvSpPr>
            <a:spLocks noGrp="1"/>
          </p:cNvSpPr>
          <p:nvPr>
            <p:ph type="title"/>
          </p:nvPr>
        </p:nvSpPr>
        <p:spPr/>
        <p:txBody>
          <a:bodyPr/>
          <a:lstStyle/>
          <a:p>
            <a:r>
              <a:rPr lang="en-US" dirty="0"/>
              <a:t>Disadvantages of Early ART in Asymptomatic Patients</a:t>
            </a:r>
          </a:p>
        </p:txBody>
      </p:sp>
      <p:sp>
        <p:nvSpPr>
          <p:cNvPr id="3" name="Content Placeholder 2">
            <a:extLst>
              <a:ext uri="{FF2B5EF4-FFF2-40B4-BE49-F238E27FC236}">
                <a16:creationId xmlns:a16="http://schemas.microsoft.com/office/drawing/2014/main" id="{8ABD1CF3-3C25-4118-8CCF-A6CA46AC260B}"/>
              </a:ext>
            </a:extLst>
          </p:cNvPr>
          <p:cNvSpPr>
            <a:spLocks noGrp="1"/>
          </p:cNvSpPr>
          <p:nvPr>
            <p:ph idx="1"/>
          </p:nvPr>
        </p:nvSpPr>
        <p:spPr/>
        <p:txBody>
          <a:bodyPr/>
          <a:lstStyle/>
          <a:p>
            <a:r>
              <a:rPr lang="en-US" dirty="0"/>
              <a:t>Possibility of greater cumulative adverse effects from ART</a:t>
            </a:r>
          </a:p>
          <a:p>
            <a:r>
              <a:rPr lang="en-US" dirty="0"/>
              <a:t>Possibility of earlier development of drug resistance and limitation in future antiretroviral options if adherence and viral suppression are suboptimal</a:t>
            </a:r>
          </a:p>
          <a:p>
            <a:r>
              <a:rPr lang="en-US" dirty="0"/>
              <a:t>Possibility of earlier onset of treatment fatigue</a:t>
            </a:r>
          </a:p>
          <a:p>
            <a:endParaRPr lang="en-US" dirty="0"/>
          </a:p>
          <a:p>
            <a:pPr marL="0" indent="0">
              <a:buNone/>
            </a:pPr>
            <a:r>
              <a:rPr lang="en-US" sz="2000" b="1" dirty="0"/>
              <a:t>Note:</a:t>
            </a:r>
            <a:r>
              <a:rPr lang="en-US" sz="2000" dirty="0"/>
              <a:t> Early therapy = initiation at CD4 counts &gt;500 cells/mm</a:t>
            </a:r>
            <a:r>
              <a:rPr lang="en-US" sz="2000" baseline="30000" dirty="0"/>
              <a:t>3</a:t>
            </a:r>
            <a:endParaRPr lang="en-US" sz="2000" dirty="0"/>
          </a:p>
          <a:p>
            <a:endParaRPr lang="en-US" dirty="0"/>
          </a:p>
        </p:txBody>
      </p:sp>
      <p:sp>
        <p:nvSpPr>
          <p:cNvPr id="4" name="Footer Placeholder 3">
            <a:extLst>
              <a:ext uri="{FF2B5EF4-FFF2-40B4-BE49-F238E27FC236}">
                <a16:creationId xmlns:a16="http://schemas.microsoft.com/office/drawing/2014/main" id="{AAC967DA-7435-4912-8586-BB19C77A664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800391F-F3EB-49CA-A82E-980961856E7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5DA2E66-E2CF-4F07-8F60-EDC8A6D58CFD}"/>
              </a:ext>
            </a:extLst>
          </p:cNvPr>
          <p:cNvSpPr>
            <a:spLocks noGrp="1"/>
          </p:cNvSpPr>
          <p:nvPr>
            <p:ph type="dt" sz="half" idx="2"/>
          </p:nvPr>
        </p:nvSpPr>
        <p:spPr/>
        <p:txBody>
          <a:bodyPr/>
          <a:lstStyle/>
          <a:p>
            <a:r>
              <a:rPr lang="en-US"/>
              <a:t>FEBRUARY 2023</a:t>
            </a:r>
            <a:endParaRPr lang="en-US" dirty="0"/>
          </a:p>
        </p:txBody>
      </p:sp>
    </p:spTree>
    <p:extLst>
      <p:ext uri="{BB962C8B-B14F-4D97-AF65-F5344CB8AC3E}">
        <p14:creationId xmlns:p14="http://schemas.microsoft.com/office/powerpoint/2010/main" val="1633574088"/>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3574</Words>
  <Application>Microsoft Office PowerPoint</Application>
  <PresentationFormat>Widescreen</PresentationFormat>
  <Paragraphs>287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Content</vt:lpstr>
      <vt:lpstr>PowerPoint Presentation</vt:lpstr>
      <vt:lpstr>A New HIV Diagnosis is a Call to Action</vt:lpstr>
      <vt:lpstr>Purpose of This Guideline</vt:lpstr>
      <vt:lpstr>Recommendations: Rationale for Rapid ART Initiation</vt:lpstr>
      <vt:lpstr>Recommendations: Rationale for Rapid ART Initiation, continued</vt:lpstr>
      <vt:lpstr>Key Points: Rationale for Rapid ART Initiation</vt:lpstr>
      <vt:lpstr>Recommendations: Counseling and Education Before Initiating ART</vt:lpstr>
      <vt:lpstr>Benefits of Early ART in Asymptomatic Patients</vt:lpstr>
      <vt:lpstr>Disadvantages of Early ART in Asymptomatic Patients</vt:lpstr>
      <vt:lpstr>Recommendations: Protocol for Rapid ART Initiation</vt:lpstr>
      <vt:lpstr>Selected Good Practice Reminders: Protocol for Rapid ART Initiation</vt:lpstr>
      <vt:lpstr>Protocol for Rapid ART Initiation</vt:lpstr>
      <vt:lpstr>Candidates for Rapid ART Initiation</vt:lpstr>
      <vt:lpstr>Priorities for Patient Education and Counseling</vt:lpstr>
      <vt:lpstr>Medical History Checklist</vt:lpstr>
      <vt:lpstr>Baseline Laboratory Testing Checklist</vt:lpstr>
      <vt:lpstr>Recommendations: General Principles in Choosing a Regimen for  Rapid ART Initiation</vt:lpstr>
      <vt:lpstr>Selected Good Practice Reminders: General Principles in Choosing a Regimen for  Rapid ART Initiation</vt:lpstr>
      <vt:lpstr>Preferred Regimens for Rapid ART Initiation in Nonpregnant Adults (Patients Not on PrEP)</vt:lpstr>
      <vt:lpstr>Alternative Regimens for Rapid ART Initiation in Nonpregnant Adults (Patients Who Have Taken TDF/FTC as PrEP Since Their Last Negative HIV Test)</vt:lpstr>
      <vt:lpstr>Alternative Regimen for Rapid ART Initiation in Nonpregnant Adults (Patients Who Have Taken CAB LA as PrEP Within the Previous 14 Months)</vt:lpstr>
      <vt:lpstr>Medications to Avoid for Rapid ART Initiation</vt:lpstr>
      <vt:lpstr>Recommendations: Long-Term Nonprogressors and Elite Controllers</vt:lpstr>
      <vt:lpstr>Recommendations: Patients With Acute Opportunistic Infections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26</cp:revision>
  <dcterms:created xsi:type="dcterms:W3CDTF">2022-05-26T16:37:43Z</dcterms:created>
  <dcterms:modified xsi:type="dcterms:W3CDTF">2023-10-25T12:36:43Z</dcterms:modified>
</cp:coreProperties>
</file>