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57"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SEPTEMBER 2022</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SEPTEMBER 2022</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HIV Testing During Pregnancy, at Delivery, and Postpartum</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SEPTEMBER 2022</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EC618-13DF-40AD-95DE-C121FF08C0B0}"/>
              </a:ext>
            </a:extLst>
          </p:cNvPr>
          <p:cNvSpPr>
            <a:spLocks noGrp="1"/>
          </p:cNvSpPr>
          <p:nvPr>
            <p:ph type="title"/>
          </p:nvPr>
        </p:nvSpPr>
        <p:spPr/>
        <p:txBody>
          <a:bodyPr/>
          <a:lstStyle/>
          <a:p>
            <a:r>
              <a:rPr lang="en-US" dirty="0"/>
              <a:t>Key Points: Universal HIV Screening in Pregnancy</a:t>
            </a:r>
          </a:p>
        </p:txBody>
      </p:sp>
      <p:sp>
        <p:nvSpPr>
          <p:cNvPr id="3" name="Content Placeholder 2">
            <a:extLst>
              <a:ext uri="{FF2B5EF4-FFF2-40B4-BE49-F238E27FC236}">
                <a16:creationId xmlns:a16="http://schemas.microsoft.com/office/drawing/2014/main" id="{F6252C3C-A6FD-4CA3-9611-B184456E0EF9}"/>
              </a:ext>
            </a:extLst>
          </p:cNvPr>
          <p:cNvSpPr>
            <a:spLocks noGrp="1"/>
          </p:cNvSpPr>
          <p:nvPr>
            <p:ph idx="1"/>
          </p:nvPr>
        </p:nvSpPr>
        <p:spPr/>
        <p:txBody>
          <a:bodyPr>
            <a:normAutofit fontScale="92500" lnSpcReduction="20000"/>
          </a:bodyPr>
          <a:lstStyle/>
          <a:p>
            <a:r>
              <a:rPr lang="en-US" b="1" dirty="0"/>
              <a:t>Routine STI screening in pregnancy: </a:t>
            </a:r>
            <a:r>
              <a:rPr lang="en-US" dirty="0"/>
              <a:t>Routine screening for chlamydia, gonorrhea, and syphilis can be combined with HIV testing at the initial visit and at 28 to 32 weeks gestation.</a:t>
            </a:r>
          </a:p>
          <a:p>
            <a:r>
              <a:rPr lang="en-US" b="1" dirty="0"/>
              <a:t>Sex partner STI testing:</a:t>
            </a:r>
            <a:r>
              <a:rPr lang="en-US" dirty="0"/>
              <a:t> This Committee encourages healthcare providers to recommend HIV testing for sex partner(s) of pregnant patients. During the first prenatal visit, when a clinician provides counseling about HIV and other health conditions, the care provider can suggest that a patient’s sex partner(s) undergo testing for HIV. The same suggestion can be made if a patient is diagnosed with a new STI or reports having new sex partners during pregnancy. Whenever possible, the clinician should offer direct linkage to HIV testing and prevention services for partners.</a:t>
            </a:r>
          </a:p>
          <a:p>
            <a:r>
              <a:rPr lang="en-US" b="1" dirty="0"/>
              <a:t>Universal hepatitis C virus (HCV) screening:</a:t>
            </a:r>
            <a:r>
              <a:rPr lang="en-US" dirty="0"/>
              <a:t> The NYSDOH AI currently recommends universal HCV screening during each pregnancy.</a:t>
            </a:r>
          </a:p>
        </p:txBody>
      </p:sp>
      <p:sp>
        <p:nvSpPr>
          <p:cNvPr id="4" name="Footer Placeholder 3">
            <a:extLst>
              <a:ext uri="{FF2B5EF4-FFF2-40B4-BE49-F238E27FC236}">
                <a16:creationId xmlns:a16="http://schemas.microsoft.com/office/drawing/2014/main" id="{49955F5F-2AE3-4462-8781-FB8D4A24565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F4FD671-BBCB-4E05-A628-CFF37A4F7B1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1D2E75F-72A7-48E5-8B5E-911B1746EE8B}"/>
              </a:ext>
            </a:extLst>
          </p:cNvPr>
          <p:cNvSpPr>
            <a:spLocks noGrp="1"/>
          </p:cNvSpPr>
          <p:nvPr>
            <p:ph type="dt" sz="half" idx="2"/>
          </p:nvPr>
        </p:nvSpPr>
        <p:spPr/>
        <p:txBody>
          <a:bodyPr/>
          <a:lstStyle/>
          <a:p>
            <a:r>
              <a:rPr lang="en-US"/>
              <a:t>SEPTEMBER 2022</a:t>
            </a:r>
            <a:endParaRPr lang="en-US" dirty="0"/>
          </a:p>
        </p:txBody>
      </p:sp>
    </p:spTree>
    <p:extLst>
      <p:ext uri="{BB962C8B-B14F-4D97-AF65-F5344CB8AC3E}">
        <p14:creationId xmlns:p14="http://schemas.microsoft.com/office/powerpoint/2010/main" val="3983308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EC618-13DF-40AD-95DE-C121FF08C0B0}"/>
              </a:ext>
            </a:extLst>
          </p:cNvPr>
          <p:cNvSpPr>
            <a:spLocks noGrp="1"/>
          </p:cNvSpPr>
          <p:nvPr>
            <p:ph type="title"/>
          </p:nvPr>
        </p:nvSpPr>
        <p:spPr/>
        <p:txBody>
          <a:bodyPr/>
          <a:lstStyle/>
          <a:p>
            <a:r>
              <a:rPr lang="en-US" dirty="0"/>
              <a:t>Key Points: Universal HIV Screening in </a:t>
            </a:r>
            <a:br>
              <a:rPr lang="en-US" dirty="0"/>
            </a:br>
            <a:r>
              <a:rPr lang="en-US" dirty="0"/>
              <a:t>Pregnancy, </a:t>
            </a:r>
            <a:r>
              <a:rPr lang="en-US" sz="2400" i="1" dirty="0"/>
              <a:t>continued</a:t>
            </a:r>
            <a:endParaRPr lang="en-US" i="1" dirty="0"/>
          </a:p>
        </p:txBody>
      </p:sp>
      <p:sp>
        <p:nvSpPr>
          <p:cNvPr id="3" name="Content Placeholder 2">
            <a:extLst>
              <a:ext uri="{FF2B5EF4-FFF2-40B4-BE49-F238E27FC236}">
                <a16:creationId xmlns:a16="http://schemas.microsoft.com/office/drawing/2014/main" id="{F6252C3C-A6FD-4CA3-9611-B184456E0EF9}"/>
              </a:ext>
            </a:extLst>
          </p:cNvPr>
          <p:cNvSpPr>
            <a:spLocks noGrp="1"/>
          </p:cNvSpPr>
          <p:nvPr>
            <p:ph idx="1"/>
          </p:nvPr>
        </p:nvSpPr>
        <p:spPr/>
        <p:txBody>
          <a:bodyPr>
            <a:normAutofit fontScale="77500" lnSpcReduction="20000"/>
          </a:bodyPr>
          <a:lstStyle/>
          <a:p>
            <a:r>
              <a:rPr lang="en-US" b="1" dirty="0" err="1"/>
              <a:t>PrEP</a:t>
            </a:r>
            <a:r>
              <a:rPr lang="en-US" b="1" dirty="0"/>
              <a:t>:</a:t>
            </a:r>
            <a:r>
              <a:rPr lang="en-US" dirty="0"/>
              <a:t> For patients who report behavior that places them at risk for HIV acquisition, a negative HIV test result is an opportunity to encourage </a:t>
            </a:r>
            <a:r>
              <a:rPr lang="en-US" dirty="0" err="1"/>
              <a:t>PrEP</a:t>
            </a:r>
            <a:r>
              <a:rPr lang="en-US" dirty="0"/>
              <a:t> use. When used as prescribed, </a:t>
            </a:r>
            <a:r>
              <a:rPr lang="en-US" dirty="0" err="1"/>
              <a:t>PrEP</a:t>
            </a:r>
            <a:r>
              <a:rPr lang="en-US" dirty="0"/>
              <a:t> effectively prevents HIV acquisition.</a:t>
            </a:r>
          </a:p>
          <a:p>
            <a:pPr lvl="1"/>
            <a:r>
              <a:rPr lang="en-US" dirty="0"/>
              <a:t>TDF/FTC is the preferred </a:t>
            </a:r>
            <a:r>
              <a:rPr lang="en-US" dirty="0" err="1"/>
              <a:t>PrEP</a:t>
            </a:r>
            <a:r>
              <a:rPr lang="en-US" dirty="0"/>
              <a:t> regimen during pregnancy and while breastfeeding.</a:t>
            </a:r>
          </a:p>
          <a:p>
            <a:pPr lvl="1"/>
            <a:r>
              <a:rPr lang="en-US" dirty="0"/>
              <a:t>When indicated, </a:t>
            </a:r>
            <a:r>
              <a:rPr lang="en-US" dirty="0" err="1"/>
              <a:t>PrEP</a:t>
            </a:r>
            <a:r>
              <a:rPr lang="en-US" dirty="0"/>
              <a:t> is an effective component of a comprehensive HIV prevention plan that includes counseling and education about adherence to </a:t>
            </a:r>
            <a:r>
              <a:rPr lang="en-US" dirty="0" err="1"/>
              <a:t>PrEP</a:t>
            </a:r>
            <a:r>
              <a:rPr lang="en-US" dirty="0"/>
              <a:t> medications, ongoing monitoring with laboratory tests, and discussion of risk-reduction strategies.</a:t>
            </a:r>
          </a:p>
          <a:p>
            <a:pPr lvl="1"/>
            <a:r>
              <a:rPr lang="en-US" dirty="0"/>
              <a:t>Repeat screening for HIV and other STIs (chlamydia, gonorrhea, and syphilis) is part of routine </a:t>
            </a:r>
            <a:r>
              <a:rPr lang="en-US" dirty="0" err="1"/>
              <a:t>PrEP</a:t>
            </a:r>
            <a:r>
              <a:rPr lang="en-US" dirty="0"/>
              <a:t> management.</a:t>
            </a:r>
          </a:p>
          <a:p>
            <a:pPr lvl="1"/>
            <a:r>
              <a:rPr lang="en-US" dirty="0"/>
              <a:t>The use of antiretroviral medications during pregnancy is monitored through the Antiretroviral Pregnancy Registry.</a:t>
            </a:r>
          </a:p>
          <a:p>
            <a:r>
              <a:rPr lang="en-US" b="1" dirty="0"/>
              <a:t>CEI Line for expert consultation:</a:t>
            </a:r>
            <a:r>
              <a:rPr lang="en-US" dirty="0"/>
              <a:t> Clinicians in New York State can speak with an experienced HIV care provider 24/7 regarding maternal or fetal HIV exposure by calling the CEI Line: 1-866-637-2342, option 2.</a:t>
            </a:r>
          </a:p>
        </p:txBody>
      </p:sp>
      <p:sp>
        <p:nvSpPr>
          <p:cNvPr id="4" name="Footer Placeholder 3">
            <a:extLst>
              <a:ext uri="{FF2B5EF4-FFF2-40B4-BE49-F238E27FC236}">
                <a16:creationId xmlns:a16="http://schemas.microsoft.com/office/drawing/2014/main" id="{49955F5F-2AE3-4462-8781-FB8D4A24565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F4FD671-BBCB-4E05-A628-CFF37A4F7B1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1D2E75F-72A7-48E5-8B5E-911B1746EE8B}"/>
              </a:ext>
            </a:extLst>
          </p:cNvPr>
          <p:cNvSpPr>
            <a:spLocks noGrp="1"/>
          </p:cNvSpPr>
          <p:nvPr>
            <p:ph type="dt" sz="half" idx="2"/>
          </p:nvPr>
        </p:nvSpPr>
        <p:spPr/>
        <p:txBody>
          <a:bodyPr/>
          <a:lstStyle/>
          <a:p>
            <a:r>
              <a:rPr lang="en-US"/>
              <a:t>SEPTEMBER 2022</a:t>
            </a:r>
            <a:endParaRPr lang="en-US" dirty="0"/>
          </a:p>
        </p:txBody>
      </p:sp>
    </p:spTree>
    <p:extLst>
      <p:ext uri="{BB962C8B-B14F-4D97-AF65-F5344CB8AC3E}">
        <p14:creationId xmlns:p14="http://schemas.microsoft.com/office/powerpoint/2010/main" val="4009978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10B50-5FB5-4F1E-BCD3-9E4E08C0562E}"/>
              </a:ext>
            </a:extLst>
          </p:cNvPr>
          <p:cNvSpPr>
            <a:spLocks noGrp="1"/>
          </p:cNvSpPr>
          <p:nvPr>
            <p:ph type="title"/>
          </p:nvPr>
        </p:nvSpPr>
        <p:spPr/>
        <p:txBody>
          <a:bodyPr/>
          <a:lstStyle/>
          <a:p>
            <a:r>
              <a:rPr lang="en-US" dirty="0"/>
              <a:t>Recommendations: HIV Testing and Prophylaxis During Labor and in Newborns</a:t>
            </a:r>
          </a:p>
        </p:txBody>
      </p:sp>
      <p:sp>
        <p:nvSpPr>
          <p:cNvPr id="3" name="Content Placeholder 2">
            <a:extLst>
              <a:ext uri="{FF2B5EF4-FFF2-40B4-BE49-F238E27FC236}">
                <a16:creationId xmlns:a16="http://schemas.microsoft.com/office/drawing/2014/main" id="{3FE405C0-F366-4B53-A65B-868BD169B16A}"/>
              </a:ext>
            </a:extLst>
          </p:cNvPr>
          <p:cNvSpPr>
            <a:spLocks noGrp="1"/>
          </p:cNvSpPr>
          <p:nvPr>
            <p:ph idx="1"/>
          </p:nvPr>
        </p:nvSpPr>
        <p:spPr/>
        <p:txBody>
          <a:bodyPr>
            <a:normAutofit fontScale="92500" lnSpcReduction="20000"/>
          </a:bodyPr>
          <a:lstStyle/>
          <a:p>
            <a:r>
              <a:rPr lang="en-US" dirty="0"/>
              <a:t>When a patient in labor is not known to have HIV, does not have a documented third-trimester negative HIV test result, has been diagnosed with a sexually transmitted infection during pregnancy, or reports exposure risk for themselves or sex partners, the clinician should perform expedited HIV testing with consent and discuss the use of antiretroviral prophylaxis for the patient and the newborn. (A2)</a:t>
            </a:r>
          </a:p>
          <a:p>
            <a:r>
              <a:rPr lang="en-US" dirty="0"/>
              <a:t>If the result of the expedited HIV screening test for a patient in labor is reactive, the clinician should:</a:t>
            </a:r>
          </a:p>
          <a:p>
            <a:pPr lvl="1"/>
            <a:r>
              <a:rPr lang="en-US" dirty="0"/>
              <a:t>Obtain HIV diagnostic testing according to the standard HIV laboratory testing algorithm. (A1)</a:t>
            </a:r>
          </a:p>
          <a:p>
            <a:pPr lvl="1"/>
            <a:r>
              <a:rPr lang="en-US" dirty="0"/>
              <a:t>Initiate maternal antiretroviral prophylaxis (A1); immediate initiation is recommended. (A3)</a:t>
            </a:r>
          </a:p>
          <a:p>
            <a:pPr lvl="1"/>
            <a:r>
              <a:rPr lang="en-US" dirty="0"/>
              <a:t>Administer newborn prophylaxis as soon as possible after birth. (A2)</a:t>
            </a:r>
          </a:p>
        </p:txBody>
      </p:sp>
      <p:sp>
        <p:nvSpPr>
          <p:cNvPr id="4" name="Footer Placeholder 3">
            <a:extLst>
              <a:ext uri="{FF2B5EF4-FFF2-40B4-BE49-F238E27FC236}">
                <a16:creationId xmlns:a16="http://schemas.microsoft.com/office/drawing/2014/main" id="{F284FDC2-5644-4270-80AC-B91E09298A2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DB2E194-4AEA-402A-B8E5-40E190D8CE4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55F7471-63C7-4B28-8D58-22FFCE9D14F7}"/>
              </a:ext>
            </a:extLst>
          </p:cNvPr>
          <p:cNvSpPr>
            <a:spLocks noGrp="1"/>
          </p:cNvSpPr>
          <p:nvPr>
            <p:ph type="dt" sz="half" idx="2"/>
          </p:nvPr>
        </p:nvSpPr>
        <p:spPr/>
        <p:txBody>
          <a:bodyPr/>
          <a:lstStyle/>
          <a:p>
            <a:r>
              <a:rPr lang="en-US"/>
              <a:t>SEPTEMBER 2022</a:t>
            </a:r>
            <a:endParaRPr lang="en-US" dirty="0"/>
          </a:p>
        </p:txBody>
      </p:sp>
    </p:spTree>
    <p:extLst>
      <p:ext uri="{BB962C8B-B14F-4D97-AF65-F5344CB8AC3E}">
        <p14:creationId xmlns:p14="http://schemas.microsoft.com/office/powerpoint/2010/main" val="2264265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10B50-5FB5-4F1E-BCD3-9E4E08C0562E}"/>
              </a:ext>
            </a:extLst>
          </p:cNvPr>
          <p:cNvSpPr>
            <a:spLocks noGrp="1"/>
          </p:cNvSpPr>
          <p:nvPr>
            <p:ph type="title"/>
          </p:nvPr>
        </p:nvSpPr>
        <p:spPr/>
        <p:txBody>
          <a:bodyPr/>
          <a:lstStyle/>
          <a:p>
            <a:r>
              <a:rPr lang="en-US" dirty="0"/>
              <a:t>Recommendations: HIV Testing and Prophylaxis During Labor and in Newborns, </a:t>
            </a:r>
            <a:r>
              <a:rPr lang="en-US" sz="2400" i="1" dirty="0"/>
              <a:t>continued</a:t>
            </a:r>
            <a:endParaRPr lang="en-US" i="1" dirty="0"/>
          </a:p>
        </p:txBody>
      </p:sp>
      <p:sp>
        <p:nvSpPr>
          <p:cNvPr id="3" name="Content Placeholder 2">
            <a:extLst>
              <a:ext uri="{FF2B5EF4-FFF2-40B4-BE49-F238E27FC236}">
                <a16:creationId xmlns:a16="http://schemas.microsoft.com/office/drawing/2014/main" id="{3FE405C0-F366-4B53-A65B-868BD169B16A}"/>
              </a:ext>
            </a:extLst>
          </p:cNvPr>
          <p:cNvSpPr>
            <a:spLocks noGrp="1"/>
          </p:cNvSpPr>
          <p:nvPr>
            <p:ph idx="1"/>
          </p:nvPr>
        </p:nvSpPr>
        <p:spPr/>
        <p:txBody>
          <a:bodyPr>
            <a:normAutofit fontScale="92500" lnSpcReduction="20000"/>
          </a:bodyPr>
          <a:lstStyle/>
          <a:p>
            <a:r>
              <a:rPr lang="en-US" dirty="0"/>
              <a:t>If supplemental diagnostic testing confirms that a patient in labor has HIV, the clinician should:</a:t>
            </a:r>
          </a:p>
          <a:p>
            <a:pPr lvl="1"/>
            <a:r>
              <a:rPr lang="en-US" dirty="0"/>
              <a:t>Ensure that an HIV diagnostic test of the infant is obtained within 48 hours of birth. The infant’s specimen should be sent to the Pediatric HIV Testing Service at the Wadsworth Center for a nucleic acid test (NAT) to detect HIV-1 RNA or DNA. (B3)</a:t>
            </a:r>
          </a:p>
          <a:p>
            <a:pPr lvl="1"/>
            <a:r>
              <a:rPr lang="en-US" dirty="0"/>
              <a:t>Make arrangements for the patient with newly diagnosed HIV to see an experienced HIV care provider and, if indicated, provide referrals for case management and support services. (A3)</a:t>
            </a:r>
          </a:p>
          <a:p>
            <a:pPr lvl="1"/>
            <a:r>
              <a:rPr lang="en-US" dirty="0"/>
              <a:t>Ensure that the HIV-exposed infant is discharged from care with antiretroviral medications in hand, not just a prescription. (B3)</a:t>
            </a:r>
          </a:p>
          <a:p>
            <a:pPr lvl="1"/>
            <a:r>
              <a:rPr lang="en-US" dirty="0"/>
              <a:t>Make arrangements for the infant’s medical follow-up with an experienced pediatric HIV care provider. (A3)</a:t>
            </a:r>
          </a:p>
        </p:txBody>
      </p:sp>
      <p:sp>
        <p:nvSpPr>
          <p:cNvPr id="4" name="Footer Placeholder 3">
            <a:extLst>
              <a:ext uri="{FF2B5EF4-FFF2-40B4-BE49-F238E27FC236}">
                <a16:creationId xmlns:a16="http://schemas.microsoft.com/office/drawing/2014/main" id="{F284FDC2-5644-4270-80AC-B91E09298A2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DB2E194-4AEA-402A-B8E5-40E190D8CE4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55F7471-63C7-4B28-8D58-22FFCE9D14F7}"/>
              </a:ext>
            </a:extLst>
          </p:cNvPr>
          <p:cNvSpPr>
            <a:spLocks noGrp="1"/>
          </p:cNvSpPr>
          <p:nvPr>
            <p:ph type="dt" sz="half" idx="2"/>
          </p:nvPr>
        </p:nvSpPr>
        <p:spPr/>
        <p:txBody>
          <a:bodyPr/>
          <a:lstStyle/>
          <a:p>
            <a:r>
              <a:rPr lang="en-US"/>
              <a:t>SEPTEMBER 2022</a:t>
            </a:r>
            <a:endParaRPr lang="en-US" dirty="0"/>
          </a:p>
        </p:txBody>
      </p:sp>
    </p:spTree>
    <p:extLst>
      <p:ext uri="{BB962C8B-B14F-4D97-AF65-F5344CB8AC3E}">
        <p14:creationId xmlns:p14="http://schemas.microsoft.com/office/powerpoint/2010/main" val="3257209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ED001-128E-4CB4-A651-A0F580275BAC}"/>
              </a:ext>
            </a:extLst>
          </p:cNvPr>
          <p:cNvSpPr>
            <a:spLocks noGrp="1"/>
          </p:cNvSpPr>
          <p:nvPr>
            <p:ph type="title"/>
          </p:nvPr>
        </p:nvSpPr>
        <p:spPr/>
        <p:txBody>
          <a:bodyPr/>
          <a:lstStyle/>
          <a:p>
            <a:r>
              <a:rPr lang="en-US" dirty="0"/>
              <a:t>Key Points: HIV Testing and Prophylaxis During Labor and in Newborns</a:t>
            </a:r>
          </a:p>
        </p:txBody>
      </p:sp>
      <p:sp>
        <p:nvSpPr>
          <p:cNvPr id="3" name="Content Placeholder 2">
            <a:extLst>
              <a:ext uri="{FF2B5EF4-FFF2-40B4-BE49-F238E27FC236}">
                <a16:creationId xmlns:a16="http://schemas.microsoft.com/office/drawing/2014/main" id="{79FE10A2-790C-4212-8811-603CAF5774A3}"/>
              </a:ext>
            </a:extLst>
          </p:cNvPr>
          <p:cNvSpPr>
            <a:spLocks noGrp="1"/>
          </p:cNvSpPr>
          <p:nvPr>
            <p:ph idx="1"/>
          </p:nvPr>
        </p:nvSpPr>
        <p:spPr/>
        <p:txBody>
          <a:bodyPr>
            <a:normAutofit fontScale="70000" lnSpcReduction="20000"/>
          </a:bodyPr>
          <a:lstStyle/>
          <a:p>
            <a:r>
              <a:rPr lang="en-US" dirty="0"/>
              <a:t>Maternal HIV acquisition and acute infection confer a significant risk of HIV transmission to an infant who is being breastfed. Of maternal seroconversion-associated transmissions that occurred between 2007 and 2018, 4 of 11 were attributed to breastfeeding among women who acquired HIV early postpartum.</a:t>
            </a:r>
          </a:p>
          <a:p>
            <a:r>
              <a:rPr lang="en-US" dirty="0"/>
              <a:t>The peripartum period is the final opportunity to provide antiretroviral prophylaxis and decrease the risk for perinatal HIV transmission to exposed infants of individuals who have not been previously identified as having HIV.</a:t>
            </a:r>
          </a:p>
          <a:p>
            <a:r>
              <a:rPr lang="en-US" dirty="0"/>
              <a:t>As in the prenatal and peripartum periods, when a breastfeeding patient presents with symptoms suggestive of acute HIV infection, the clinician should perform an HIV test in conjunction with a plasma HIV RNA test immediately, even if previous HIV screening tests were nonreactive.</a:t>
            </a:r>
          </a:p>
          <a:p>
            <a:r>
              <a:rPr lang="en-US" dirty="0"/>
              <a:t>Providing information about HIV and recommending HIV testing as early as possible in pregnancy is ideal.</a:t>
            </a:r>
          </a:p>
          <a:p>
            <a:r>
              <a:rPr lang="en-US" dirty="0"/>
              <a:t>Per New York State Law, if a patient who presents in labor declines an HIV test, the infant is required to have an expedited HIV antibody screen at birth, with or without consent, with results available as soon as possible but no later than 12 hours after birth.</a:t>
            </a:r>
          </a:p>
        </p:txBody>
      </p:sp>
      <p:sp>
        <p:nvSpPr>
          <p:cNvPr id="4" name="Footer Placeholder 3">
            <a:extLst>
              <a:ext uri="{FF2B5EF4-FFF2-40B4-BE49-F238E27FC236}">
                <a16:creationId xmlns:a16="http://schemas.microsoft.com/office/drawing/2014/main" id="{3FF6D7A3-585C-4017-A160-F430866BFE8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ACF424A-D27C-4BF1-A374-469C616D07F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B19323C-D05C-428F-993B-661E32B36B90}"/>
              </a:ext>
            </a:extLst>
          </p:cNvPr>
          <p:cNvSpPr>
            <a:spLocks noGrp="1"/>
          </p:cNvSpPr>
          <p:nvPr>
            <p:ph type="dt" sz="half" idx="2"/>
          </p:nvPr>
        </p:nvSpPr>
        <p:spPr/>
        <p:txBody>
          <a:bodyPr/>
          <a:lstStyle/>
          <a:p>
            <a:r>
              <a:rPr lang="en-US"/>
              <a:t>SEPTEMBER 2022</a:t>
            </a:r>
            <a:endParaRPr lang="en-US" dirty="0"/>
          </a:p>
        </p:txBody>
      </p:sp>
    </p:spTree>
    <p:extLst>
      <p:ext uri="{BB962C8B-B14F-4D97-AF65-F5344CB8AC3E}">
        <p14:creationId xmlns:p14="http://schemas.microsoft.com/office/powerpoint/2010/main" val="2794506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DA4E3-BF0F-49CE-8E8C-1A702B96FF7A}"/>
              </a:ext>
            </a:extLst>
          </p:cNvPr>
          <p:cNvSpPr>
            <a:spLocks noGrp="1"/>
          </p:cNvSpPr>
          <p:nvPr>
            <p:ph type="title"/>
          </p:nvPr>
        </p:nvSpPr>
        <p:spPr/>
        <p:txBody>
          <a:bodyPr/>
          <a:lstStyle/>
          <a:p>
            <a:r>
              <a:rPr lang="en-US" dirty="0"/>
              <a:t>Selected Good Practice Reminders: HIV Testing </a:t>
            </a:r>
            <a:br>
              <a:rPr lang="en-US" dirty="0"/>
            </a:br>
            <a:r>
              <a:rPr lang="en-US" dirty="0"/>
              <a:t>and Prophylaxis During Labor and in Newborns</a:t>
            </a:r>
          </a:p>
        </p:txBody>
      </p:sp>
      <p:sp>
        <p:nvSpPr>
          <p:cNvPr id="3" name="Content Placeholder 2">
            <a:extLst>
              <a:ext uri="{FF2B5EF4-FFF2-40B4-BE49-F238E27FC236}">
                <a16:creationId xmlns:a16="http://schemas.microsoft.com/office/drawing/2014/main" id="{EBC9D765-48BC-4CCE-A899-7645A4877950}"/>
              </a:ext>
            </a:extLst>
          </p:cNvPr>
          <p:cNvSpPr>
            <a:spLocks noGrp="1"/>
          </p:cNvSpPr>
          <p:nvPr>
            <p:ph idx="1"/>
          </p:nvPr>
        </p:nvSpPr>
        <p:spPr/>
        <p:txBody>
          <a:bodyPr>
            <a:normAutofit fontScale="92500"/>
          </a:bodyPr>
          <a:lstStyle/>
          <a:p>
            <a:r>
              <a:rPr lang="en-US" dirty="0"/>
              <a:t>If the result of the expedited HIV test for a patient in labor is reactive:</a:t>
            </a:r>
          </a:p>
          <a:p>
            <a:pPr lvl="1"/>
            <a:r>
              <a:rPr lang="en-US" dirty="0"/>
              <a:t>Discuss the meaning of a preliminary positive HIV test result.</a:t>
            </a:r>
          </a:p>
          <a:p>
            <a:pPr lvl="1"/>
            <a:r>
              <a:rPr lang="en-US" dirty="0"/>
              <a:t>Do not delay prophylaxis while awaiting results of confirmatory serologic testing.</a:t>
            </a:r>
          </a:p>
          <a:p>
            <a:pPr lvl="1"/>
            <a:r>
              <a:rPr lang="en-US" dirty="0"/>
              <a:t>Inform the birth parent that HIV can be transmitted through breast milk and that breastfeeding is contraindicated until they are confirmed to be HIV negative. Refer the birth parent to a lactation specialist to assist with education and support for maintenance of breast milk supply, if so desired, so breastfeeding may be initiated if HIV infection is excluded.</a:t>
            </a:r>
          </a:p>
          <a:p>
            <a:r>
              <a:rPr lang="en-US" dirty="0"/>
              <a:t>Provide education about the benefits of antiretroviral prophylaxis for any patient with HIV who declines it for themselves or their newborn.</a:t>
            </a:r>
          </a:p>
        </p:txBody>
      </p:sp>
      <p:sp>
        <p:nvSpPr>
          <p:cNvPr id="4" name="Footer Placeholder 3">
            <a:extLst>
              <a:ext uri="{FF2B5EF4-FFF2-40B4-BE49-F238E27FC236}">
                <a16:creationId xmlns:a16="http://schemas.microsoft.com/office/drawing/2014/main" id="{35277A25-7DEE-4E78-8F4A-0E6BB005FA6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4208AA8-8E9C-49F1-B144-150F44CADBD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024B37A-4D6C-4C03-9B02-F5EEEE30AEE4}"/>
              </a:ext>
            </a:extLst>
          </p:cNvPr>
          <p:cNvSpPr>
            <a:spLocks noGrp="1"/>
          </p:cNvSpPr>
          <p:nvPr>
            <p:ph type="dt" sz="half" idx="2"/>
          </p:nvPr>
        </p:nvSpPr>
        <p:spPr/>
        <p:txBody>
          <a:bodyPr/>
          <a:lstStyle/>
          <a:p>
            <a:r>
              <a:rPr lang="en-US"/>
              <a:t>SEPTEMBER 2022</a:t>
            </a:r>
            <a:endParaRPr lang="en-US" dirty="0"/>
          </a:p>
        </p:txBody>
      </p:sp>
    </p:spTree>
    <p:extLst>
      <p:ext uri="{BB962C8B-B14F-4D97-AF65-F5344CB8AC3E}">
        <p14:creationId xmlns:p14="http://schemas.microsoft.com/office/powerpoint/2010/main" val="1377505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C6563-D0A2-49D8-8998-8C382989F009}"/>
              </a:ext>
            </a:extLst>
          </p:cNvPr>
          <p:cNvSpPr>
            <a:spLocks noGrp="1"/>
          </p:cNvSpPr>
          <p:nvPr>
            <p:ph type="title"/>
          </p:nvPr>
        </p:nvSpPr>
        <p:spPr/>
        <p:txBody>
          <a:bodyPr>
            <a:normAutofit fontScale="90000"/>
          </a:bodyPr>
          <a:lstStyle/>
          <a:p>
            <a:r>
              <a:rPr lang="en-US" dirty="0"/>
              <a:t>HIV Testing and</a:t>
            </a:r>
            <a:br>
              <a:rPr lang="en-US" dirty="0"/>
            </a:br>
            <a:r>
              <a:rPr lang="en-US" dirty="0"/>
              <a:t>Management</a:t>
            </a:r>
            <a:br>
              <a:rPr lang="en-US" dirty="0"/>
            </a:br>
            <a:r>
              <a:rPr lang="en-US" dirty="0"/>
              <a:t>Checklist</a:t>
            </a:r>
          </a:p>
        </p:txBody>
      </p:sp>
      <p:sp>
        <p:nvSpPr>
          <p:cNvPr id="4" name="Footer Placeholder 3">
            <a:extLst>
              <a:ext uri="{FF2B5EF4-FFF2-40B4-BE49-F238E27FC236}">
                <a16:creationId xmlns:a16="http://schemas.microsoft.com/office/drawing/2014/main" id="{B129515D-3C26-4234-A91A-2FC3260AA9C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A07670E-34B1-443E-B751-1B86B124FDA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5A339C4-F34C-45A0-9F8B-265A6845C507}"/>
              </a:ext>
            </a:extLst>
          </p:cNvPr>
          <p:cNvSpPr>
            <a:spLocks noGrp="1"/>
          </p:cNvSpPr>
          <p:nvPr>
            <p:ph type="dt" sz="half" idx="2"/>
          </p:nvPr>
        </p:nvSpPr>
        <p:spPr/>
        <p:txBody>
          <a:bodyPr/>
          <a:lstStyle/>
          <a:p>
            <a:r>
              <a:rPr lang="en-US"/>
              <a:t>SEPTEMBER 2022</a:t>
            </a:r>
            <a:endParaRPr lang="en-US" dirty="0"/>
          </a:p>
        </p:txBody>
      </p:sp>
      <p:pic>
        <p:nvPicPr>
          <p:cNvPr id="1026" name="Picture 2" descr="Checklist for HIV Testing and Prophylaxis During Labor and in Newborns">
            <a:extLst>
              <a:ext uri="{FF2B5EF4-FFF2-40B4-BE49-F238E27FC236}">
                <a16:creationId xmlns:a16="http://schemas.microsoft.com/office/drawing/2014/main" id="{F841395F-2E50-45F6-8551-F3F314BC88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983" y="67370"/>
            <a:ext cx="5132490" cy="6349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793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HIV Testing During Pregnancy, at Delivery, and Postpartum</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86FD0-3F7E-45DF-AC65-C3F99B51E516}"/>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EEEF464E-CDCC-4140-A0EC-EB9A0637CDB1}"/>
              </a:ext>
            </a:extLst>
          </p:cNvPr>
          <p:cNvSpPr>
            <a:spLocks noGrp="1"/>
          </p:cNvSpPr>
          <p:nvPr>
            <p:ph idx="1"/>
          </p:nvPr>
        </p:nvSpPr>
        <p:spPr/>
        <p:txBody>
          <a:bodyPr>
            <a:normAutofit fontScale="92500" lnSpcReduction="20000"/>
          </a:bodyPr>
          <a:lstStyle/>
          <a:p>
            <a:r>
              <a:rPr lang="en-US" dirty="0"/>
              <a:t>In each pregnancy, HIV testing is recommended as early as possible and again during the third trimester.</a:t>
            </a:r>
          </a:p>
          <a:p>
            <a:r>
              <a:rPr lang="en-US" dirty="0"/>
              <a:t>Expedited HIV testing during labor is required for patients without documented negative HIV status and is recommended for patients with risk factors for HIV infection.</a:t>
            </a:r>
          </a:p>
          <a:p>
            <a:r>
              <a:rPr lang="en-US" dirty="0"/>
              <a:t>Third-trimester syphilis testing is recommended for all patients, to be performed at the same time as third-trimester HIV testing.</a:t>
            </a:r>
          </a:p>
          <a:p>
            <a:r>
              <a:rPr lang="en-US" dirty="0"/>
              <a:t>HIV testing is recommended for any patient who presents with signs or symptoms of acute HIV infection during pregnancy or postpartum as well as for those with newly diagnosed sexually transmitted infections.</a:t>
            </a:r>
          </a:p>
          <a:p>
            <a:r>
              <a:rPr lang="en-US" dirty="0"/>
              <a:t>Pre-exposure prophylaxis and post-exposure prophylaxis are available and recommended for pregnant and postpartum patients with negative HIV test results who are at high risk of acquiring HIV.</a:t>
            </a:r>
          </a:p>
        </p:txBody>
      </p:sp>
      <p:sp>
        <p:nvSpPr>
          <p:cNvPr id="4" name="Footer Placeholder 3">
            <a:extLst>
              <a:ext uri="{FF2B5EF4-FFF2-40B4-BE49-F238E27FC236}">
                <a16:creationId xmlns:a16="http://schemas.microsoft.com/office/drawing/2014/main" id="{CE2F5DFA-2ABB-4AC7-AABD-6BF8487FD60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56CE51D-C751-4BB0-AAF9-728E67E0BF3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814D850-8B29-4871-A62A-8361F5FC1605}"/>
              </a:ext>
            </a:extLst>
          </p:cNvPr>
          <p:cNvSpPr>
            <a:spLocks noGrp="1"/>
          </p:cNvSpPr>
          <p:nvPr>
            <p:ph type="dt" sz="half" idx="2"/>
          </p:nvPr>
        </p:nvSpPr>
        <p:spPr/>
        <p:txBody>
          <a:bodyPr/>
          <a:lstStyle/>
          <a:p>
            <a:r>
              <a:rPr lang="en-US"/>
              <a:t>SEPTEMBER 2022</a:t>
            </a:r>
            <a:endParaRPr lang="en-US" dirty="0"/>
          </a:p>
        </p:txBody>
      </p:sp>
    </p:spTree>
    <p:extLst>
      <p:ext uri="{BB962C8B-B14F-4D97-AF65-F5344CB8AC3E}">
        <p14:creationId xmlns:p14="http://schemas.microsoft.com/office/powerpoint/2010/main" val="1727230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66DD1-A353-402B-84DF-1ABED3D668B9}"/>
              </a:ext>
            </a:extLst>
          </p:cNvPr>
          <p:cNvSpPr>
            <a:spLocks noGrp="1"/>
          </p:cNvSpPr>
          <p:nvPr>
            <p:ph type="title"/>
          </p:nvPr>
        </p:nvSpPr>
        <p:spPr/>
        <p:txBody>
          <a:bodyPr/>
          <a:lstStyle/>
          <a:p>
            <a:r>
              <a:rPr lang="en-US" dirty="0"/>
              <a:t>Recommendations: Universal HIV Screening in Pregnancy</a:t>
            </a:r>
          </a:p>
        </p:txBody>
      </p:sp>
      <p:sp>
        <p:nvSpPr>
          <p:cNvPr id="3" name="Content Placeholder 2">
            <a:extLst>
              <a:ext uri="{FF2B5EF4-FFF2-40B4-BE49-F238E27FC236}">
                <a16:creationId xmlns:a16="http://schemas.microsoft.com/office/drawing/2014/main" id="{0920E004-175B-4617-8EB8-6B739F65FA0E}"/>
              </a:ext>
            </a:extLst>
          </p:cNvPr>
          <p:cNvSpPr>
            <a:spLocks noGrp="1"/>
          </p:cNvSpPr>
          <p:nvPr>
            <p:ph idx="1"/>
          </p:nvPr>
        </p:nvSpPr>
        <p:spPr/>
        <p:txBody>
          <a:bodyPr/>
          <a:lstStyle/>
          <a:p>
            <a:r>
              <a:rPr lang="en-US" dirty="0"/>
              <a:t>Using an FDA-approved HIV-1/2 Ag/Ab combination immunoassay and following the standard  HIV laboratory testing algorithm, clinicians should screen all patients early in pregnancy, regardless of reported exposure, risk, or symptoms. (A2)</a:t>
            </a:r>
          </a:p>
          <a:p>
            <a:r>
              <a:rPr lang="en-US" dirty="0"/>
              <a:t>Clinicians should refer patients who test positive for HIV to an experienced HIV care provider who can manage ART initiation, ideally within 3 days. (A3)</a:t>
            </a:r>
          </a:p>
        </p:txBody>
      </p:sp>
      <p:sp>
        <p:nvSpPr>
          <p:cNvPr id="4" name="Footer Placeholder 3">
            <a:extLst>
              <a:ext uri="{FF2B5EF4-FFF2-40B4-BE49-F238E27FC236}">
                <a16:creationId xmlns:a16="http://schemas.microsoft.com/office/drawing/2014/main" id="{DE71CC23-FA6A-4E45-948E-1AE7C2C9C54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DB109CF-112E-432D-9128-2F585AC69DF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DC6EBF6-2264-4F59-8736-D9B0CCCCBB9D}"/>
              </a:ext>
            </a:extLst>
          </p:cNvPr>
          <p:cNvSpPr>
            <a:spLocks noGrp="1"/>
          </p:cNvSpPr>
          <p:nvPr>
            <p:ph type="dt" sz="half" idx="2"/>
          </p:nvPr>
        </p:nvSpPr>
        <p:spPr/>
        <p:txBody>
          <a:bodyPr/>
          <a:lstStyle/>
          <a:p>
            <a:r>
              <a:rPr lang="en-US"/>
              <a:t>SEPTEMBER 2022</a:t>
            </a:r>
            <a:endParaRPr lang="en-US" dirty="0"/>
          </a:p>
        </p:txBody>
      </p:sp>
    </p:spTree>
    <p:extLst>
      <p:ext uri="{BB962C8B-B14F-4D97-AF65-F5344CB8AC3E}">
        <p14:creationId xmlns:p14="http://schemas.microsoft.com/office/powerpoint/2010/main" val="60765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E16D6-CD4F-40FA-BA75-3848FCAEA7D6}"/>
              </a:ext>
            </a:extLst>
          </p:cNvPr>
          <p:cNvSpPr>
            <a:spLocks noGrp="1"/>
          </p:cNvSpPr>
          <p:nvPr>
            <p:ph type="title"/>
          </p:nvPr>
        </p:nvSpPr>
        <p:spPr/>
        <p:txBody>
          <a:bodyPr/>
          <a:lstStyle/>
          <a:p>
            <a:r>
              <a:rPr lang="en-US" dirty="0"/>
              <a:t>Recommendations: Testing for Acute HIV</a:t>
            </a:r>
          </a:p>
        </p:txBody>
      </p:sp>
      <p:sp>
        <p:nvSpPr>
          <p:cNvPr id="3" name="Content Placeholder 2">
            <a:extLst>
              <a:ext uri="{FF2B5EF4-FFF2-40B4-BE49-F238E27FC236}">
                <a16:creationId xmlns:a16="http://schemas.microsoft.com/office/drawing/2014/main" id="{D857D5AB-C277-4076-8A83-43D9ABFE4137}"/>
              </a:ext>
            </a:extLst>
          </p:cNvPr>
          <p:cNvSpPr>
            <a:spLocks noGrp="1"/>
          </p:cNvSpPr>
          <p:nvPr>
            <p:ph idx="1"/>
          </p:nvPr>
        </p:nvSpPr>
        <p:spPr/>
        <p:txBody>
          <a:bodyPr>
            <a:normAutofit fontScale="70000" lnSpcReduction="20000"/>
          </a:bodyPr>
          <a:lstStyle/>
          <a:p>
            <a:r>
              <a:rPr lang="en-US" dirty="0"/>
              <a:t>When a patient presents with symptoms suggestive of acute HIV infection, the clinician should perform an HIV test immediately, even if a previous HIV screening test result during the current pregnancy was nonreactive. (A2)</a:t>
            </a:r>
          </a:p>
          <a:p>
            <a:r>
              <a:rPr lang="en-US" dirty="0"/>
              <a:t>Clinicians should maintain a high level of suspicion for acute HIV in all pregnant patients who present with a compatible clinical syndrome. (A3)</a:t>
            </a:r>
          </a:p>
          <a:p>
            <a:r>
              <a:rPr lang="en-US" dirty="0"/>
              <a:t>When screening for acute HIV, clinicians should obtain plasma HIV RNA testing in conjunction with HIV serologic testing, preferably with an HIV-1/2 Ag/Ab combination immunoassay; the plasma HIV RNA test should be performed even if the HIV serologic screening test result is nonreactive or indeterminate. (A2)</a:t>
            </a:r>
          </a:p>
          <a:p>
            <a:r>
              <a:rPr lang="en-US" dirty="0"/>
              <a:t>If a patient’s plasma HIV RNA test result indicates a viral load ≥5,000 copies/mL (or ≥200 copies/mL for patients taking </a:t>
            </a:r>
            <a:r>
              <a:rPr lang="en-US" dirty="0" err="1"/>
              <a:t>PrEP</a:t>
            </a:r>
            <a:r>
              <a:rPr lang="en-US" dirty="0"/>
              <a:t> or PEP), the clinician should make a presumptive diagnosis of acute HIV, even if the results of screening and HIV-1/HIV-2 Ab differentiation immunoassays are nonreactive or indeterminate. (A2)</a:t>
            </a:r>
          </a:p>
          <a:p>
            <a:r>
              <a:rPr lang="en-US" dirty="0"/>
              <a:t>If a patient’s viral load is detectable but lower than the levels stated above, to rule out acute HIV infection, the clinician should repeat the plasma HIV RNA test 2 weeks after the first test, preferably with a repeat HIV-1/2 Ag/Ab combination immunoassay. (A3)</a:t>
            </a:r>
          </a:p>
        </p:txBody>
      </p:sp>
      <p:sp>
        <p:nvSpPr>
          <p:cNvPr id="4" name="Footer Placeholder 3">
            <a:extLst>
              <a:ext uri="{FF2B5EF4-FFF2-40B4-BE49-F238E27FC236}">
                <a16:creationId xmlns:a16="http://schemas.microsoft.com/office/drawing/2014/main" id="{4ADAD85A-CB6A-451E-A430-A0D9E5A4206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F314F9C-AB8E-4FF7-931C-92DB84D8621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0384898-8A7B-42AF-8705-DDF5C045AF98}"/>
              </a:ext>
            </a:extLst>
          </p:cNvPr>
          <p:cNvSpPr>
            <a:spLocks noGrp="1"/>
          </p:cNvSpPr>
          <p:nvPr>
            <p:ph type="dt" sz="half" idx="2"/>
          </p:nvPr>
        </p:nvSpPr>
        <p:spPr/>
        <p:txBody>
          <a:bodyPr/>
          <a:lstStyle/>
          <a:p>
            <a:r>
              <a:rPr lang="en-US"/>
              <a:t>SEPTEMBER 2022</a:t>
            </a:r>
            <a:endParaRPr lang="en-US" dirty="0"/>
          </a:p>
        </p:txBody>
      </p:sp>
    </p:spTree>
    <p:extLst>
      <p:ext uri="{BB962C8B-B14F-4D97-AF65-F5344CB8AC3E}">
        <p14:creationId xmlns:p14="http://schemas.microsoft.com/office/powerpoint/2010/main" val="604370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3055B-C5AB-4B97-A559-D4F329031577}"/>
              </a:ext>
            </a:extLst>
          </p:cNvPr>
          <p:cNvSpPr>
            <a:spLocks noGrp="1"/>
          </p:cNvSpPr>
          <p:nvPr>
            <p:ph type="title"/>
          </p:nvPr>
        </p:nvSpPr>
        <p:spPr/>
        <p:txBody>
          <a:bodyPr/>
          <a:lstStyle/>
          <a:p>
            <a:r>
              <a:rPr lang="en-US" dirty="0"/>
              <a:t>Recommendations: Third Trimester HIV and </a:t>
            </a:r>
            <a:br>
              <a:rPr lang="en-US" dirty="0"/>
            </a:br>
            <a:r>
              <a:rPr lang="en-US" dirty="0"/>
              <a:t>Syphilis Testing</a:t>
            </a:r>
          </a:p>
        </p:txBody>
      </p:sp>
      <p:sp>
        <p:nvSpPr>
          <p:cNvPr id="3" name="Content Placeholder 2">
            <a:extLst>
              <a:ext uri="{FF2B5EF4-FFF2-40B4-BE49-F238E27FC236}">
                <a16:creationId xmlns:a16="http://schemas.microsoft.com/office/drawing/2014/main" id="{97808181-C8FF-4605-B08F-17279A79FD4F}"/>
              </a:ext>
            </a:extLst>
          </p:cNvPr>
          <p:cNvSpPr>
            <a:spLocks noGrp="1"/>
          </p:cNvSpPr>
          <p:nvPr>
            <p:ph idx="1"/>
          </p:nvPr>
        </p:nvSpPr>
        <p:spPr/>
        <p:txBody>
          <a:bodyPr/>
          <a:lstStyle/>
          <a:p>
            <a:r>
              <a:rPr lang="en-US" dirty="0"/>
              <a:t>Before 36 weeks’ gestation (preferably between weeks 28 and 32), clinicians should repeat HIV testing for all patients with either a negative HIV test result or no documented HIV test result early in pregnancy. (A2)</a:t>
            </a:r>
          </a:p>
          <a:p>
            <a:r>
              <a:rPr lang="en-US" dirty="0"/>
              <a:t>Clinicians should repeat HIV testing in all pregnant patients who have engaged in behaviors that put them at risk of HIV acquisition during pregnancy or have acquired other STIs. (A2)</a:t>
            </a:r>
          </a:p>
          <a:p>
            <a:r>
              <a:rPr lang="en-US" dirty="0"/>
              <a:t>Clinicians should repeat syphilis testing along with HIV testing in the third trimester in all pregnant patients. (A2)</a:t>
            </a:r>
          </a:p>
        </p:txBody>
      </p:sp>
      <p:sp>
        <p:nvSpPr>
          <p:cNvPr id="4" name="Footer Placeholder 3">
            <a:extLst>
              <a:ext uri="{FF2B5EF4-FFF2-40B4-BE49-F238E27FC236}">
                <a16:creationId xmlns:a16="http://schemas.microsoft.com/office/drawing/2014/main" id="{89F46D78-7FD8-4B86-9C68-153B845C6D7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87879CA-F35A-4528-9550-B08960C786F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2ABD701-AEDB-4632-985D-867C1DABBAEF}"/>
              </a:ext>
            </a:extLst>
          </p:cNvPr>
          <p:cNvSpPr>
            <a:spLocks noGrp="1"/>
          </p:cNvSpPr>
          <p:nvPr>
            <p:ph type="dt" sz="half" idx="2"/>
          </p:nvPr>
        </p:nvSpPr>
        <p:spPr/>
        <p:txBody>
          <a:bodyPr/>
          <a:lstStyle/>
          <a:p>
            <a:r>
              <a:rPr lang="en-US"/>
              <a:t>SEPTEMBER 2022</a:t>
            </a:r>
            <a:endParaRPr lang="en-US" dirty="0"/>
          </a:p>
        </p:txBody>
      </p:sp>
    </p:spTree>
    <p:extLst>
      <p:ext uri="{BB962C8B-B14F-4D97-AF65-F5344CB8AC3E}">
        <p14:creationId xmlns:p14="http://schemas.microsoft.com/office/powerpoint/2010/main" val="3127584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B13B5-D4CA-400B-A661-A70BAF1B537C}"/>
              </a:ext>
            </a:extLst>
          </p:cNvPr>
          <p:cNvSpPr>
            <a:spLocks noGrp="1"/>
          </p:cNvSpPr>
          <p:nvPr>
            <p:ph type="title"/>
          </p:nvPr>
        </p:nvSpPr>
        <p:spPr/>
        <p:txBody>
          <a:bodyPr/>
          <a:lstStyle/>
          <a:p>
            <a:r>
              <a:rPr lang="en-US" dirty="0"/>
              <a:t>Recommendation: </a:t>
            </a:r>
            <a:r>
              <a:rPr lang="en-US" dirty="0" err="1"/>
              <a:t>PrEP</a:t>
            </a:r>
            <a:r>
              <a:rPr lang="en-US" dirty="0"/>
              <a:t> to Prevent HIV</a:t>
            </a:r>
          </a:p>
        </p:txBody>
      </p:sp>
      <p:sp>
        <p:nvSpPr>
          <p:cNvPr id="3" name="Content Placeholder 2">
            <a:extLst>
              <a:ext uri="{FF2B5EF4-FFF2-40B4-BE49-F238E27FC236}">
                <a16:creationId xmlns:a16="http://schemas.microsoft.com/office/drawing/2014/main" id="{B20DD82C-18E3-480B-8C8C-B9B046DB7C21}"/>
              </a:ext>
            </a:extLst>
          </p:cNvPr>
          <p:cNvSpPr>
            <a:spLocks noGrp="1"/>
          </p:cNvSpPr>
          <p:nvPr>
            <p:ph idx="1"/>
          </p:nvPr>
        </p:nvSpPr>
        <p:spPr/>
        <p:txBody>
          <a:bodyPr/>
          <a:lstStyle/>
          <a:p>
            <a:r>
              <a:rPr lang="en-US" dirty="0"/>
              <a:t>If a patient with a negative HIV test result requests </a:t>
            </a:r>
            <a:r>
              <a:rPr lang="en-US" dirty="0" err="1"/>
              <a:t>PrEP</a:t>
            </a:r>
            <a:r>
              <a:rPr lang="en-US" dirty="0"/>
              <a:t> or reports being at risk of HIV acquisition, clinicians should provide or promptly refer the patient for </a:t>
            </a:r>
            <a:r>
              <a:rPr lang="en-US" dirty="0" err="1"/>
              <a:t>PrEP</a:t>
            </a:r>
            <a:r>
              <a:rPr lang="en-US" dirty="0"/>
              <a:t> services. (A1) </a:t>
            </a:r>
            <a:r>
              <a:rPr lang="en-US" dirty="0" err="1"/>
              <a:t>PrEP</a:t>
            </a:r>
            <a:r>
              <a:rPr lang="en-US" dirty="0"/>
              <a:t> with TDF/FTC is not contraindicated during pregnancy or while breastfeeding an infant.</a:t>
            </a:r>
          </a:p>
        </p:txBody>
      </p:sp>
      <p:sp>
        <p:nvSpPr>
          <p:cNvPr id="4" name="Footer Placeholder 3">
            <a:extLst>
              <a:ext uri="{FF2B5EF4-FFF2-40B4-BE49-F238E27FC236}">
                <a16:creationId xmlns:a16="http://schemas.microsoft.com/office/drawing/2014/main" id="{961ECD5C-9950-4E6B-9025-388EBD7893F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D029E67-DD5F-4981-9A71-8359DB9AB0E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912563B-0B81-4275-A0E7-87E887950E2E}"/>
              </a:ext>
            </a:extLst>
          </p:cNvPr>
          <p:cNvSpPr>
            <a:spLocks noGrp="1"/>
          </p:cNvSpPr>
          <p:nvPr>
            <p:ph type="dt" sz="half" idx="2"/>
          </p:nvPr>
        </p:nvSpPr>
        <p:spPr/>
        <p:txBody>
          <a:bodyPr/>
          <a:lstStyle/>
          <a:p>
            <a:r>
              <a:rPr lang="en-US"/>
              <a:t>SEPTEMBER 2022</a:t>
            </a:r>
            <a:endParaRPr lang="en-US" dirty="0"/>
          </a:p>
        </p:txBody>
      </p:sp>
    </p:spTree>
    <p:extLst>
      <p:ext uri="{BB962C8B-B14F-4D97-AF65-F5344CB8AC3E}">
        <p14:creationId xmlns:p14="http://schemas.microsoft.com/office/powerpoint/2010/main" val="2697750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7CC3-7BBF-464D-991F-43464F232763}"/>
              </a:ext>
            </a:extLst>
          </p:cNvPr>
          <p:cNvSpPr>
            <a:spLocks noGrp="1"/>
          </p:cNvSpPr>
          <p:nvPr>
            <p:ph type="title"/>
          </p:nvPr>
        </p:nvSpPr>
        <p:spPr/>
        <p:txBody>
          <a:bodyPr/>
          <a:lstStyle/>
          <a:p>
            <a:r>
              <a:rPr lang="en-US" dirty="0"/>
              <a:t>New York State Law: Universal HIV Screening in Pregnancy</a:t>
            </a:r>
          </a:p>
        </p:txBody>
      </p:sp>
      <p:sp>
        <p:nvSpPr>
          <p:cNvPr id="3" name="Content Placeholder 2">
            <a:extLst>
              <a:ext uri="{FF2B5EF4-FFF2-40B4-BE49-F238E27FC236}">
                <a16:creationId xmlns:a16="http://schemas.microsoft.com/office/drawing/2014/main" id="{F67DEC92-47C8-4205-9F23-A8078E5C636C}"/>
              </a:ext>
            </a:extLst>
          </p:cNvPr>
          <p:cNvSpPr>
            <a:spLocks noGrp="1"/>
          </p:cNvSpPr>
          <p:nvPr>
            <p:ph idx="1"/>
          </p:nvPr>
        </p:nvSpPr>
        <p:spPr/>
        <p:txBody>
          <a:bodyPr>
            <a:normAutofit/>
          </a:bodyPr>
          <a:lstStyle/>
          <a:p>
            <a:r>
              <a:rPr lang="en-US" dirty="0"/>
              <a:t>Clinicians in prenatal care settings must provide HIV-related information and recommend HIV testing for all pregnant patients, including those who present in labor if their HIV status is not documented.</a:t>
            </a:r>
          </a:p>
          <a:p>
            <a:r>
              <a:rPr lang="en-US" dirty="0"/>
              <a:t>Immediately arrange an expedited HIV test, with consent, for patients in labor when no HIV test result is documented for the current pregnancy, with results available as soon as possible.</a:t>
            </a:r>
          </a:p>
        </p:txBody>
      </p:sp>
      <p:sp>
        <p:nvSpPr>
          <p:cNvPr id="4" name="Footer Placeholder 3">
            <a:extLst>
              <a:ext uri="{FF2B5EF4-FFF2-40B4-BE49-F238E27FC236}">
                <a16:creationId xmlns:a16="http://schemas.microsoft.com/office/drawing/2014/main" id="{D4CF47A9-3F27-4A13-B2CB-2C39F31B604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8E45D8B-DC60-4AAF-8CED-1C9EC3E131A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BCC7937-8430-4330-9383-E03F363E4337}"/>
              </a:ext>
            </a:extLst>
          </p:cNvPr>
          <p:cNvSpPr>
            <a:spLocks noGrp="1"/>
          </p:cNvSpPr>
          <p:nvPr>
            <p:ph type="dt" sz="half" idx="2"/>
          </p:nvPr>
        </p:nvSpPr>
        <p:spPr/>
        <p:txBody>
          <a:bodyPr/>
          <a:lstStyle/>
          <a:p>
            <a:r>
              <a:rPr lang="en-US"/>
              <a:t>SEPTEMBER 2022</a:t>
            </a:r>
            <a:endParaRPr lang="en-US" dirty="0"/>
          </a:p>
        </p:txBody>
      </p:sp>
    </p:spTree>
    <p:extLst>
      <p:ext uri="{BB962C8B-B14F-4D97-AF65-F5344CB8AC3E}">
        <p14:creationId xmlns:p14="http://schemas.microsoft.com/office/powerpoint/2010/main" val="450969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7CC3-7BBF-464D-991F-43464F232763}"/>
              </a:ext>
            </a:extLst>
          </p:cNvPr>
          <p:cNvSpPr>
            <a:spLocks noGrp="1"/>
          </p:cNvSpPr>
          <p:nvPr>
            <p:ph type="title"/>
          </p:nvPr>
        </p:nvSpPr>
        <p:spPr/>
        <p:txBody>
          <a:bodyPr/>
          <a:lstStyle/>
          <a:p>
            <a:r>
              <a:rPr lang="en-US" dirty="0"/>
              <a:t>New York State Law: Universal HIV Screening in Pregnancy, </a:t>
            </a:r>
            <a:r>
              <a:rPr lang="en-US" sz="2400" i="1" dirty="0"/>
              <a:t>continued</a:t>
            </a:r>
            <a:endParaRPr lang="en-US" i="1" dirty="0"/>
          </a:p>
        </p:txBody>
      </p:sp>
      <p:sp>
        <p:nvSpPr>
          <p:cNvPr id="3" name="Content Placeholder 2">
            <a:extLst>
              <a:ext uri="{FF2B5EF4-FFF2-40B4-BE49-F238E27FC236}">
                <a16:creationId xmlns:a16="http://schemas.microsoft.com/office/drawing/2014/main" id="{F67DEC92-47C8-4205-9F23-A8078E5C636C}"/>
              </a:ext>
            </a:extLst>
          </p:cNvPr>
          <p:cNvSpPr>
            <a:spLocks noGrp="1"/>
          </p:cNvSpPr>
          <p:nvPr>
            <p:ph idx="1"/>
          </p:nvPr>
        </p:nvSpPr>
        <p:spPr/>
        <p:txBody>
          <a:bodyPr>
            <a:normAutofit fontScale="62500" lnSpcReduction="20000"/>
          </a:bodyPr>
          <a:lstStyle/>
          <a:p>
            <a:r>
              <a:rPr lang="en-US" dirty="0"/>
              <a:t>Any patient who does not have a documented HIV test result during the current pregnancy and who is not known to have HIV must, with their consent, receive expedited HIV testing during labor; results must be available within 12 hours of consent and preferably within 60 minutes. All birth facilities must have the capacity to provide and perform expedited HIV testing.</a:t>
            </a:r>
          </a:p>
          <a:p>
            <a:pPr lvl="1"/>
            <a:r>
              <a:rPr lang="en-US" dirty="0"/>
              <a:t>Facilities should use an FDA-approved HIV screening test, with results available preferably within 1 hour and no longer than 12 hours; the most sensitive screening test available should be used to allow for detection of early or acute HIV.</a:t>
            </a:r>
          </a:p>
          <a:p>
            <a:pPr lvl="1"/>
            <a:r>
              <a:rPr lang="en-US" dirty="0"/>
              <a:t>Ensure that expedited HIV test results are available prior to delivery to allow maximum benefits of intrapartum antiretroviral prophylaxis for the fetus.</a:t>
            </a:r>
          </a:p>
          <a:p>
            <a:pPr lvl="1"/>
            <a:r>
              <a:rPr lang="en-US" dirty="0"/>
              <a:t>Supplemental diagnostic testing must be obtained for all preliminary positive HIV test results in pregnant patients.</a:t>
            </a:r>
          </a:p>
          <a:p>
            <a:pPr lvl="1"/>
            <a:r>
              <a:rPr lang="en-US" dirty="0"/>
              <a:t>If a patient who presents in labor declines an HIV test, the infant is required to have an expedited HIV antibody screen at birth, with or without consent, with results available as soon as possible but no later than 12 hours after birth.</a:t>
            </a:r>
          </a:p>
          <a:p>
            <a:pPr lvl="1"/>
            <a:r>
              <a:rPr lang="en-US" dirty="0"/>
              <a:t>If the infant HIV test is reactive for HIV antibodies, a plasma sample should be collected from the infant for HIV-1 nucleic acid testing (see New York Codes, Rules and Regulations (NYCRR) Title 10, Section 69-1.3).</a:t>
            </a:r>
          </a:p>
          <a:p>
            <a:pPr lvl="1"/>
            <a:r>
              <a:rPr lang="en-US" dirty="0"/>
              <a:t>The DOH-4068 Maternal-Pediatric HIV Prevention and Care Program Test History and Assessment form must be completed for every pregnant individual presenting for delivery.</a:t>
            </a:r>
          </a:p>
        </p:txBody>
      </p:sp>
      <p:sp>
        <p:nvSpPr>
          <p:cNvPr id="4" name="Footer Placeholder 3">
            <a:extLst>
              <a:ext uri="{FF2B5EF4-FFF2-40B4-BE49-F238E27FC236}">
                <a16:creationId xmlns:a16="http://schemas.microsoft.com/office/drawing/2014/main" id="{D4CF47A9-3F27-4A13-B2CB-2C39F31B604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8E45D8B-DC60-4AAF-8CED-1C9EC3E131A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BCC7937-8430-4330-9383-E03F363E4337}"/>
              </a:ext>
            </a:extLst>
          </p:cNvPr>
          <p:cNvSpPr>
            <a:spLocks noGrp="1"/>
          </p:cNvSpPr>
          <p:nvPr>
            <p:ph type="dt" sz="half" idx="2"/>
          </p:nvPr>
        </p:nvSpPr>
        <p:spPr/>
        <p:txBody>
          <a:bodyPr/>
          <a:lstStyle/>
          <a:p>
            <a:r>
              <a:rPr lang="en-US"/>
              <a:t>SEPTEMBER 2022</a:t>
            </a:r>
            <a:endParaRPr lang="en-US" dirty="0"/>
          </a:p>
        </p:txBody>
      </p:sp>
    </p:spTree>
    <p:extLst>
      <p:ext uri="{BB962C8B-B14F-4D97-AF65-F5344CB8AC3E}">
        <p14:creationId xmlns:p14="http://schemas.microsoft.com/office/powerpoint/2010/main" val="1495004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7CC3-7BBF-464D-991F-43464F232763}"/>
              </a:ext>
            </a:extLst>
          </p:cNvPr>
          <p:cNvSpPr>
            <a:spLocks noGrp="1"/>
          </p:cNvSpPr>
          <p:nvPr>
            <p:ph type="title"/>
          </p:nvPr>
        </p:nvSpPr>
        <p:spPr/>
        <p:txBody>
          <a:bodyPr/>
          <a:lstStyle/>
          <a:p>
            <a:r>
              <a:rPr lang="en-US" dirty="0"/>
              <a:t>New York State Law: Universal HIV Screening in Pregnancy, </a:t>
            </a:r>
            <a:r>
              <a:rPr lang="en-US" sz="2400" i="1" dirty="0"/>
              <a:t>continued</a:t>
            </a:r>
            <a:endParaRPr lang="en-US" i="1" dirty="0"/>
          </a:p>
        </p:txBody>
      </p:sp>
      <p:sp>
        <p:nvSpPr>
          <p:cNvPr id="3" name="Content Placeholder 2">
            <a:extLst>
              <a:ext uri="{FF2B5EF4-FFF2-40B4-BE49-F238E27FC236}">
                <a16:creationId xmlns:a16="http://schemas.microsoft.com/office/drawing/2014/main" id="{F67DEC92-47C8-4205-9F23-A8078E5C636C}"/>
              </a:ext>
            </a:extLst>
          </p:cNvPr>
          <p:cNvSpPr>
            <a:spLocks noGrp="1"/>
          </p:cNvSpPr>
          <p:nvPr>
            <p:ph idx="1"/>
          </p:nvPr>
        </p:nvSpPr>
        <p:spPr/>
        <p:txBody>
          <a:bodyPr>
            <a:normAutofit/>
          </a:bodyPr>
          <a:lstStyle/>
          <a:p>
            <a:r>
              <a:rPr lang="en-US" dirty="0"/>
              <a:t>The hospital shall determine the need for, and ensure provision of, HIV prophylaxis and/or treatment per standard of care to prevent transmission to the infant and shall record such in both the birth parent’s and newborn’s health records (see NYCRR Title 10, Section 405.21).</a:t>
            </a:r>
          </a:p>
          <a:p>
            <a:r>
              <a:rPr lang="en-US" dirty="0"/>
              <a:t>Clinicians must discuss partner notification with patients who have been recently diagnosed with HIV, and the discussion must be documented in the medical record and on the Medical Provider Reporting Form (DOH-4189), as required by Public Health Law, Article 21, Title 3, Section 2130.</a:t>
            </a:r>
          </a:p>
        </p:txBody>
      </p:sp>
      <p:sp>
        <p:nvSpPr>
          <p:cNvPr id="4" name="Footer Placeholder 3">
            <a:extLst>
              <a:ext uri="{FF2B5EF4-FFF2-40B4-BE49-F238E27FC236}">
                <a16:creationId xmlns:a16="http://schemas.microsoft.com/office/drawing/2014/main" id="{D4CF47A9-3F27-4A13-B2CB-2C39F31B604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8E45D8B-DC60-4AAF-8CED-1C9EC3E131A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BCC7937-8430-4330-9383-E03F363E4337}"/>
              </a:ext>
            </a:extLst>
          </p:cNvPr>
          <p:cNvSpPr>
            <a:spLocks noGrp="1"/>
          </p:cNvSpPr>
          <p:nvPr>
            <p:ph type="dt" sz="half" idx="2"/>
          </p:nvPr>
        </p:nvSpPr>
        <p:spPr/>
        <p:txBody>
          <a:bodyPr/>
          <a:lstStyle/>
          <a:p>
            <a:r>
              <a:rPr lang="en-US"/>
              <a:t>SEPTEMBER 2022</a:t>
            </a:r>
            <a:endParaRPr lang="en-US" dirty="0"/>
          </a:p>
        </p:txBody>
      </p:sp>
    </p:spTree>
    <p:extLst>
      <p:ext uri="{BB962C8B-B14F-4D97-AF65-F5344CB8AC3E}">
        <p14:creationId xmlns:p14="http://schemas.microsoft.com/office/powerpoint/2010/main" val="1037687850"/>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2338</Words>
  <Application>Microsoft Office PowerPoint</Application>
  <PresentationFormat>Widescreen</PresentationFormat>
  <Paragraphs>129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Content</vt:lpstr>
      <vt:lpstr>PowerPoint Presentation</vt:lpstr>
      <vt:lpstr>Purpose of This Guideline</vt:lpstr>
      <vt:lpstr>Recommendations: Universal HIV Screening in Pregnancy</vt:lpstr>
      <vt:lpstr>Recommendations: Testing for Acute HIV</vt:lpstr>
      <vt:lpstr>Recommendations: Third Trimester HIV and  Syphilis Testing</vt:lpstr>
      <vt:lpstr>Recommendation: PrEP to Prevent HIV</vt:lpstr>
      <vt:lpstr>New York State Law: Universal HIV Screening in Pregnancy</vt:lpstr>
      <vt:lpstr>New York State Law: Universal HIV Screening in Pregnancy, continued</vt:lpstr>
      <vt:lpstr>New York State Law: Universal HIV Screening in Pregnancy, continued</vt:lpstr>
      <vt:lpstr>Key Points: Universal HIV Screening in Pregnancy</vt:lpstr>
      <vt:lpstr>Key Points: Universal HIV Screening in  Pregnancy, continued</vt:lpstr>
      <vt:lpstr>Recommendations: HIV Testing and Prophylaxis During Labor and in Newborns</vt:lpstr>
      <vt:lpstr>Recommendations: HIV Testing and Prophylaxis During Labor and in Newborns, continued</vt:lpstr>
      <vt:lpstr>Key Points: HIV Testing and Prophylaxis During Labor and in Newborns</vt:lpstr>
      <vt:lpstr>Selected Good Practice Reminders: HIV Testing  and Prophylaxis During Labor and in Newborns</vt:lpstr>
      <vt:lpstr>HIV Testing and Management Checklist</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21</cp:revision>
  <dcterms:created xsi:type="dcterms:W3CDTF">2022-05-26T16:37:43Z</dcterms:created>
  <dcterms:modified xsi:type="dcterms:W3CDTF">2023-10-23T14:43:52Z</dcterms:modified>
</cp:coreProperties>
</file>