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72" r:id="rId17"/>
    <p:sldId id="274" r:id="rId18"/>
    <p:sldId id="275" r:id="rId19"/>
    <p:sldId id="276" r:id="rId20"/>
    <p:sldId id="277" r:id="rId21"/>
    <p:sldId id="278" r:id="rId22"/>
    <p:sldId id="279" r:id="rId23"/>
    <p:sldId id="257" r:id="rId24"/>
    <p:sldId id="25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JANUARY 2026</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wadsworth.org/programs/id/bloodborne-virus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ceitraining.org/" TargetMode="External"/><Relationship Id="rId2" Type="http://schemas.openxmlformats.org/officeDocument/2006/relationships/hyperlink" Target="https://www.hivguidelines.org/guideline/hiv-monitoring?mytab=tab_1&amp;mycollection=hiv-treatmen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health.ny.gov/diseases/aids/ending_the_epidemic/index.htm" TargetMode="External"/><Relationship Id="rId2" Type="http://schemas.openxmlformats.org/officeDocument/2006/relationships/hyperlink" Target="https://www.wadsworth.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hyperlink" Target="viremic.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hivguidelines.org/guideline/hiv-testing/?mytab=tab_3&amp;mycollection=hiv-testing-acute-infection/#figure-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wadsworth.org/programs/id/bloodborne-viruses/clinical-testing/hiv-2-nucleic-acid"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Diagnosis and Management of HIV-2 in Adults</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JANUARY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15A3D-6696-63F1-8972-2814EFF7AAAC}"/>
              </a:ext>
            </a:extLst>
          </p:cNvPr>
          <p:cNvSpPr>
            <a:spLocks noGrp="1"/>
          </p:cNvSpPr>
          <p:nvPr>
            <p:ph type="title"/>
          </p:nvPr>
        </p:nvSpPr>
        <p:spPr/>
        <p:txBody>
          <a:bodyPr/>
          <a:lstStyle/>
          <a:p>
            <a:r>
              <a:rPr lang="en-US" dirty="0"/>
              <a:t>NYSDOH Wadsworth Center Bloodborne Viruses Laboratory</a:t>
            </a:r>
          </a:p>
        </p:txBody>
      </p:sp>
      <p:sp>
        <p:nvSpPr>
          <p:cNvPr id="3" name="Content Placeholder 2">
            <a:extLst>
              <a:ext uri="{FF2B5EF4-FFF2-40B4-BE49-F238E27FC236}">
                <a16:creationId xmlns:a16="http://schemas.microsoft.com/office/drawing/2014/main" id="{1C089575-EC16-07FF-0AAF-30AA04C48877}"/>
              </a:ext>
            </a:extLst>
          </p:cNvPr>
          <p:cNvSpPr>
            <a:spLocks noGrp="1"/>
          </p:cNvSpPr>
          <p:nvPr>
            <p:ph idx="1"/>
          </p:nvPr>
        </p:nvSpPr>
        <p:spPr/>
        <p:txBody>
          <a:bodyPr>
            <a:normAutofit fontScale="77500" lnSpcReduction="20000"/>
          </a:bodyPr>
          <a:lstStyle/>
          <a:p>
            <a:r>
              <a:rPr lang="en-US" dirty="0"/>
              <a:t>The </a:t>
            </a:r>
            <a:r>
              <a:rPr lang="en-US" dirty="0">
                <a:hlinkClick r:id="rId2"/>
              </a:rPr>
              <a:t>NYSDOH Wadsworth Center Bloodborne Viruses Laboratory</a:t>
            </a:r>
            <a:r>
              <a:rPr lang="en-US" dirty="0"/>
              <a:t> offers HIV-2 testing, free of charge, for patients and healthcare providers in New York State. To submit a specimen for HIV-2 viral load testing, please contact the Bloodborne Viruses Laboratory at 518-474-2163. Specific services include:</a:t>
            </a:r>
          </a:p>
          <a:p>
            <a:pPr lvl="1"/>
            <a:r>
              <a:rPr lang="en-US" dirty="0"/>
              <a:t>Quantitative and qualitative HIV-2 viral load testing, and quantitative detection of HIV-2 RNA in plasma samples for baseline and subsequent monitoring of response to antiretroviral therapy in patients with confirmed HIV-2 infection</a:t>
            </a:r>
          </a:p>
          <a:p>
            <a:pPr lvl="1"/>
            <a:r>
              <a:rPr lang="en-US" dirty="0"/>
              <a:t>HIV-2 RNA viral load testing during pregnancy: Contact the lab early in the patient's pregnancy to discuss the protocol and timing for testing.</a:t>
            </a:r>
          </a:p>
          <a:p>
            <a:pPr lvl="1"/>
            <a:r>
              <a:rPr lang="en-US" dirty="0"/>
              <a:t>HIV testing for all newborns exposed to HIV (HIV-1 and HIV-2) in New York State, free of charge. If the person submitting the sample indicates that the newborn has been exposed to HIV-2, Pediatric HIV Testing (518-486-9605) will perform a reverse transcription polymerase chain reaction test for qualitative detection of HIV-2 RNA in all samples.</a:t>
            </a:r>
          </a:p>
          <a:p>
            <a:r>
              <a:rPr lang="en-US" dirty="0"/>
              <a:t>HIV-2 phenotypic and genotypic resistance testing is not offered at the Wadsworth Center or commercially available in the United States.</a:t>
            </a:r>
          </a:p>
          <a:p>
            <a:endParaRPr lang="en-US" dirty="0"/>
          </a:p>
        </p:txBody>
      </p:sp>
      <p:sp>
        <p:nvSpPr>
          <p:cNvPr id="4" name="Footer Placeholder 3">
            <a:extLst>
              <a:ext uri="{FF2B5EF4-FFF2-40B4-BE49-F238E27FC236}">
                <a16:creationId xmlns:a16="http://schemas.microsoft.com/office/drawing/2014/main" id="{DE2FDB9F-3978-3FE4-4DBB-FF219B7F8B1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22BC41B-E155-6254-1CBE-17F1C3A869F5}"/>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2064A6A-2039-2AA9-12F2-E297909D6D70}"/>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240427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5A715-6E53-5F90-1748-A0770D416988}"/>
              </a:ext>
            </a:extLst>
          </p:cNvPr>
          <p:cNvSpPr>
            <a:spLocks noGrp="1"/>
          </p:cNvSpPr>
          <p:nvPr>
            <p:ph type="title"/>
          </p:nvPr>
        </p:nvSpPr>
        <p:spPr/>
        <p:txBody>
          <a:bodyPr/>
          <a:lstStyle/>
          <a:p>
            <a:r>
              <a:rPr lang="en-US" dirty="0"/>
              <a:t>Recommendations:</a:t>
            </a:r>
            <a:br>
              <a:rPr lang="en-US" dirty="0"/>
            </a:br>
            <a:r>
              <a:rPr lang="en-US" dirty="0"/>
              <a:t>Treatment of HIV-2</a:t>
            </a:r>
          </a:p>
        </p:txBody>
      </p:sp>
      <p:sp>
        <p:nvSpPr>
          <p:cNvPr id="3" name="Content Placeholder 2">
            <a:extLst>
              <a:ext uri="{FF2B5EF4-FFF2-40B4-BE49-F238E27FC236}">
                <a16:creationId xmlns:a16="http://schemas.microsoft.com/office/drawing/2014/main" id="{C5EBF8A5-FA97-62D1-26B1-46D8C73A3C24}"/>
              </a:ext>
            </a:extLst>
          </p:cNvPr>
          <p:cNvSpPr>
            <a:spLocks noGrp="1"/>
          </p:cNvSpPr>
          <p:nvPr>
            <p:ph idx="1"/>
          </p:nvPr>
        </p:nvSpPr>
        <p:spPr/>
        <p:txBody>
          <a:bodyPr>
            <a:normAutofit fontScale="77500" lnSpcReduction="20000"/>
          </a:bodyPr>
          <a:lstStyle/>
          <a:p>
            <a:r>
              <a:rPr lang="en-US" dirty="0"/>
              <a:t>Clinicians should recommend ART for all individuals diagnosed with HIV-2. (A2†)</a:t>
            </a:r>
          </a:p>
          <a:p>
            <a:r>
              <a:rPr lang="en-US" dirty="0"/>
              <a:t>Before initiating ART in patients with HIV-2, clinicians should perform all of the standard laboratory testing recommended for patients with HIV-1 except for HIV drug resistance testing, which is not available. (A3)</a:t>
            </a:r>
          </a:p>
          <a:p>
            <a:pPr lvl="1"/>
            <a:r>
              <a:rPr lang="en-US" dirty="0"/>
              <a:t>Testing includes CD4 count, HIV-2 viral load, creatinine clearance, and status of coinfections such as hepatitis B and C viruses and tuberculosis.</a:t>
            </a:r>
          </a:p>
          <a:p>
            <a:r>
              <a:rPr lang="en-US" dirty="0"/>
              <a:t>Clinicians should not prescribe any NNRTI for the treatment of HIV-2 infection, including long-acting injectable rilpivirine in combination with cabotegravir. (A*)</a:t>
            </a:r>
          </a:p>
          <a:p>
            <a:r>
              <a:rPr lang="en-US" dirty="0"/>
              <a:t>Clinicians should recommend a single-tablet regimen that includes 2 NRTIs plus an INSTI as the initial treatment for adults with HIV-2, including those with acute HIV-2 infection (see preferred and alternative ART regimens and ART regimens preferred during pregnancy). (A2)</a:t>
            </a:r>
          </a:p>
          <a:p>
            <a:r>
              <a:rPr lang="en-US" dirty="0"/>
              <a:t>For individuals with HIV-1/HIV-2 coinfection, clinicians should:</a:t>
            </a:r>
          </a:p>
          <a:p>
            <a:pPr lvl="1"/>
            <a:r>
              <a:rPr lang="en-US" dirty="0"/>
              <a:t>Perform HIV-1 drug resistance testing to guide the choice of an initial regimen or to modify a regimen if virologic failure develops. (A2)</a:t>
            </a:r>
          </a:p>
          <a:p>
            <a:pPr lvl="1"/>
            <a:r>
              <a:rPr lang="en-US" dirty="0"/>
              <a:t>Recommend an ART regimen that will suppress both viruses effectively. (A*)</a:t>
            </a:r>
          </a:p>
          <a:p>
            <a:endParaRPr lang="en-US" dirty="0"/>
          </a:p>
        </p:txBody>
      </p:sp>
      <p:sp>
        <p:nvSpPr>
          <p:cNvPr id="4" name="Footer Placeholder 3">
            <a:extLst>
              <a:ext uri="{FF2B5EF4-FFF2-40B4-BE49-F238E27FC236}">
                <a16:creationId xmlns:a16="http://schemas.microsoft.com/office/drawing/2014/main" id="{75573497-7EB4-122E-8FC0-5B2A1F5FFF1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DD99FAF-D6FD-E993-C5E7-D61ADFD7621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1DAB18C-F9C9-82D3-9BFE-BD62AA0323E8}"/>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976245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5ADFD-DDEA-88A8-6797-F92F39F9D9D6}"/>
              </a:ext>
            </a:extLst>
          </p:cNvPr>
          <p:cNvSpPr>
            <a:spLocks noGrp="1"/>
          </p:cNvSpPr>
          <p:nvPr>
            <p:ph type="title"/>
          </p:nvPr>
        </p:nvSpPr>
        <p:spPr/>
        <p:txBody>
          <a:bodyPr>
            <a:normAutofit/>
          </a:bodyPr>
          <a:lstStyle/>
          <a:p>
            <a:r>
              <a:rPr lang="en-US" dirty="0"/>
              <a:t>PREFERRED ART Regimens for Initial Treatment of Nonpregnant Adults With HIV-2</a:t>
            </a:r>
          </a:p>
        </p:txBody>
      </p:sp>
      <p:sp>
        <p:nvSpPr>
          <p:cNvPr id="4" name="Footer Placeholder 3">
            <a:extLst>
              <a:ext uri="{FF2B5EF4-FFF2-40B4-BE49-F238E27FC236}">
                <a16:creationId xmlns:a16="http://schemas.microsoft.com/office/drawing/2014/main" id="{E9969D3A-E3D8-2174-C497-DD43203AB9F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E62D457-0479-883C-73F8-4B7F42B9183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4586217-D646-C811-211E-90664FC611E1}"/>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64898F02-22ED-018B-AA0E-57EA1D7083A1}"/>
              </a:ext>
            </a:extLst>
          </p:cNvPr>
          <p:cNvGraphicFramePr>
            <a:graphicFrameLocks noGrp="1"/>
          </p:cNvGraphicFramePr>
          <p:nvPr>
            <p:extLst>
              <p:ext uri="{D42A27DB-BD31-4B8C-83A1-F6EECF244321}">
                <p14:modId xmlns:p14="http://schemas.microsoft.com/office/powerpoint/2010/main" val="4004551082"/>
              </p:ext>
            </p:extLst>
          </p:nvPr>
        </p:nvGraphicFramePr>
        <p:xfrm>
          <a:off x="838200" y="1564105"/>
          <a:ext cx="10515600" cy="4699000"/>
        </p:xfrm>
        <a:graphic>
          <a:graphicData uri="http://schemas.openxmlformats.org/drawingml/2006/table">
            <a:tbl>
              <a:tblPr firstRow="1" bandRow="1">
                <a:tableStyleId>{5940675A-B579-460E-94D1-54222C63F5DA}</a:tableStyleId>
              </a:tblPr>
              <a:tblGrid>
                <a:gridCol w="3749842">
                  <a:extLst>
                    <a:ext uri="{9D8B030D-6E8A-4147-A177-3AD203B41FA5}">
                      <a16:colId xmlns:a16="http://schemas.microsoft.com/office/drawing/2014/main" val="2965091158"/>
                    </a:ext>
                  </a:extLst>
                </a:gridCol>
                <a:gridCol w="5967663">
                  <a:extLst>
                    <a:ext uri="{9D8B030D-6E8A-4147-A177-3AD203B41FA5}">
                      <a16:colId xmlns:a16="http://schemas.microsoft.com/office/drawing/2014/main" val="1943214951"/>
                    </a:ext>
                  </a:extLst>
                </a:gridCol>
                <a:gridCol w="798095">
                  <a:extLst>
                    <a:ext uri="{9D8B030D-6E8A-4147-A177-3AD203B41FA5}">
                      <a16:colId xmlns:a16="http://schemas.microsoft.com/office/drawing/2014/main" val="2036904806"/>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1" dirty="0"/>
                        <a:t>Available as a Single-Tablet Formulation:</a:t>
                      </a:r>
                    </a:p>
                    <a:p>
                      <a:pPr marL="0" indent="0">
                        <a:buFont typeface="Arial" panose="020B0604020202020204" pitchFamily="34" charset="0"/>
                        <a:buNone/>
                      </a:pPr>
                      <a:r>
                        <a:rPr lang="en-US" dirty="0"/>
                        <a:t>TAF 25 mg/FTC/BIC</a:t>
                      </a:r>
                    </a:p>
                    <a:p>
                      <a:pPr marL="0" indent="0">
                        <a:buFont typeface="Arial" panose="020B0604020202020204" pitchFamily="34" charset="0"/>
                        <a:buNone/>
                      </a:pPr>
                      <a:r>
                        <a:rPr lang="en-US" dirty="0"/>
                        <a:t>(</a:t>
                      </a:r>
                      <a:r>
                        <a:rPr lang="en-US" dirty="0" err="1"/>
                        <a:t>Biktarvy</a:t>
                      </a:r>
                      <a:r>
                        <a:rPr lang="en-US" dirty="0"/>
                        <a:t>)</a:t>
                      </a:r>
                    </a:p>
                  </a:txBody>
                  <a:tcPr/>
                </a:tc>
                <a:tc>
                  <a:txBody>
                    <a:bodyPr/>
                    <a:lstStyle/>
                    <a:p>
                      <a:pPr marL="137160" indent="-137160">
                        <a:buFont typeface="Arial" panose="020B0604020202020204" pitchFamily="34" charset="0"/>
                        <a:buChar char="•"/>
                      </a:pPr>
                      <a:r>
                        <a:rPr lang="en-US" sz="1600" dirty="0"/>
                        <a:t>Do not initiate a tenofovir-based regimen in patients with CrCl &lt;30 mL/min.</a:t>
                      </a:r>
                    </a:p>
                    <a:p>
                      <a:pPr marL="137160" indent="-137160">
                        <a:buFont typeface="Arial" panose="020B0604020202020204" pitchFamily="34" charset="0"/>
                        <a:buChar char="•"/>
                      </a:pPr>
                      <a:r>
                        <a:rPr lang="en-US" sz="1600" dirty="0"/>
                        <a:t>Magnesium- or aluminum-containing antacids may be taken 2 hours before or 6 hours after BIC; calcium-containing antacids or iron supplements may be taken simultaneously if taken with food.</a:t>
                      </a:r>
                    </a:p>
                  </a:txBody>
                  <a:tcPr/>
                </a:tc>
                <a:tc>
                  <a:txBody>
                    <a:bodyPr/>
                    <a:lstStyle/>
                    <a:p>
                      <a:pPr marL="0" indent="0" algn="ctr">
                        <a:buFont typeface="Arial" panose="020B0604020202020204" pitchFamily="34" charset="0"/>
                        <a:buNone/>
                      </a:pPr>
                      <a:r>
                        <a:rPr lang="en-US" dirty="0"/>
                        <a:t>A2</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b="1" dirty="0"/>
                        <a:t>Available as a Multi-Tablet Regimen:</a:t>
                      </a:r>
                    </a:p>
                    <a:p>
                      <a:pPr marL="0" indent="0">
                        <a:buFont typeface="Arial" panose="020B0604020202020204" pitchFamily="34" charset="0"/>
                        <a:buNone/>
                      </a:pPr>
                      <a:r>
                        <a:rPr lang="en-US" dirty="0"/>
                        <a:t>TAF 25 mg/FTC or TDF 300 mg/FTC </a:t>
                      </a:r>
                      <a:r>
                        <a:rPr lang="en-US" i="1" dirty="0"/>
                        <a:t>and</a:t>
                      </a:r>
                      <a:r>
                        <a:rPr lang="en-US" dirty="0"/>
                        <a:t> DTG</a:t>
                      </a:r>
                    </a:p>
                    <a:p>
                      <a:pPr marL="0" indent="0">
                        <a:buFont typeface="Arial" panose="020B0604020202020204" pitchFamily="34" charset="0"/>
                        <a:buNone/>
                      </a:pPr>
                      <a:r>
                        <a:rPr lang="en-US" dirty="0"/>
                        <a:t>(Descovy or Truvada </a:t>
                      </a:r>
                      <a:r>
                        <a:rPr lang="en-US" i="1" dirty="0"/>
                        <a:t>and</a:t>
                      </a:r>
                      <a:r>
                        <a:rPr lang="en-US" dirty="0"/>
                        <a:t> Tivicay)</a:t>
                      </a:r>
                    </a:p>
                  </a:txBody>
                  <a:tcPr/>
                </a:tc>
                <a:tc>
                  <a:txBody>
                    <a:bodyPr/>
                    <a:lstStyle/>
                    <a:p>
                      <a:pPr marL="137160" indent="-137160">
                        <a:buFont typeface="Arial" panose="020B0604020202020204" pitchFamily="34" charset="0"/>
                        <a:buChar char="•"/>
                      </a:pPr>
                      <a:r>
                        <a:rPr lang="en-US" sz="1600" dirty="0"/>
                        <a:t>Do not initiate a tenofovir-based regimen in patients with CrCl &lt;30 mL/min.</a:t>
                      </a:r>
                    </a:p>
                    <a:p>
                      <a:pPr marL="137160" indent="-137160">
                        <a:buFont typeface="Arial" panose="020B0604020202020204" pitchFamily="34" charset="0"/>
                        <a:buChar char="•"/>
                      </a:pPr>
                      <a:r>
                        <a:rPr lang="en-US" sz="1600" dirty="0"/>
                        <a:t>TAF/FTC is strongly preferred over TDF/FTC in patients with CrCl &lt;50 mL/min.</a:t>
                      </a:r>
                    </a:p>
                    <a:p>
                      <a:pPr marL="137160" indent="-137160">
                        <a:buFont typeface="Arial" panose="020B0604020202020204" pitchFamily="34" charset="0"/>
                        <a:buChar char="•"/>
                      </a:pPr>
                      <a:r>
                        <a:rPr lang="en-US" sz="1600" dirty="0"/>
                        <a:t>For TDF/FTC in patients with CrCl 30 to 49 mL/min: 1 tablet every 48 hours.</a:t>
                      </a:r>
                    </a:p>
                    <a:p>
                      <a:pPr marL="137160" indent="-137160">
                        <a:buFont typeface="Arial" panose="020B0604020202020204" pitchFamily="34" charset="0"/>
                        <a:buChar char="•"/>
                      </a:pPr>
                      <a:r>
                        <a:rPr lang="en-US" sz="1600" dirty="0"/>
                        <a:t>For TDF/FTC, consider bone mineral density.</a:t>
                      </a:r>
                    </a:p>
                    <a:p>
                      <a:pPr marL="137160" indent="-137160">
                        <a:buFont typeface="Arial" panose="020B0604020202020204" pitchFamily="34" charset="0"/>
                        <a:buChar char="•"/>
                      </a:pPr>
                      <a:r>
                        <a:rPr lang="en-US" sz="1600" dirty="0"/>
                        <a:t>Documented DTG resistance after initiation in treatment-naive patients is rare.</a:t>
                      </a:r>
                    </a:p>
                    <a:p>
                      <a:pPr marL="137160" indent="-137160">
                        <a:buFont typeface="Arial" panose="020B0604020202020204" pitchFamily="34" charset="0"/>
                        <a:buChar char="•"/>
                      </a:pPr>
                      <a:r>
                        <a:rPr lang="en-US" sz="1600" dirty="0"/>
                        <a:t>Magnesium- or aluminum-containing antacids may be taken 2 hours before or 6 hours after DTG; calcium-containing antacids or iron supplements may be taken simultaneously if taken with food.</a:t>
                      </a:r>
                    </a:p>
                  </a:txBody>
                  <a:tcPr/>
                </a:tc>
                <a:tc>
                  <a:txBody>
                    <a:bodyPr/>
                    <a:lstStyle/>
                    <a:p>
                      <a:pPr marL="0" indent="0" algn="ctr">
                        <a:buFont typeface="Arial" panose="020B0604020202020204" pitchFamily="34" charset="0"/>
                        <a:buNone/>
                      </a:pPr>
                      <a:r>
                        <a:rPr lang="en-US" dirty="0"/>
                        <a:t>A2</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4256603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C35A6-9C00-6F00-77C8-BA01203725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9B707-AE06-E427-023B-C9EA671E0888}"/>
              </a:ext>
            </a:extLst>
          </p:cNvPr>
          <p:cNvSpPr>
            <a:spLocks noGrp="1"/>
          </p:cNvSpPr>
          <p:nvPr>
            <p:ph type="title"/>
          </p:nvPr>
        </p:nvSpPr>
        <p:spPr/>
        <p:txBody>
          <a:bodyPr>
            <a:normAutofit fontScale="90000"/>
          </a:bodyPr>
          <a:lstStyle/>
          <a:p>
            <a:r>
              <a:rPr lang="en-US" dirty="0"/>
              <a:t>ALTERNATIVE ART Regimens for Initial Treatment of Nonpregnant Adults With HIV-2:</a:t>
            </a:r>
            <a:br>
              <a:rPr lang="en-US" dirty="0"/>
            </a:br>
            <a:r>
              <a:rPr lang="en-US" sz="3100" dirty="0"/>
              <a:t>Available as a Single-Tablet Regimen</a:t>
            </a:r>
            <a:endParaRPr lang="en-US" dirty="0"/>
          </a:p>
        </p:txBody>
      </p:sp>
      <p:sp>
        <p:nvSpPr>
          <p:cNvPr id="4" name="Footer Placeholder 3">
            <a:extLst>
              <a:ext uri="{FF2B5EF4-FFF2-40B4-BE49-F238E27FC236}">
                <a16:creationId xmlns:a16="http://schemas.microsoft.com/office/drawing/2014/main" id="{2948A07E-0DCD-867D-568D-EF330A6E118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C95D3B5-3D1D-1CD0-99C0-0B365438AE1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10FBAEB-D1AF-E722-4959-103B42CA6649}"/>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7E86676B-6813-44C1-52CF-3F8F3D1BFBC7}"/>
              </a:ext>
            </a:extLst>
          </p:cNvPr>
          <p:cNvGraphicFramePr>
            <a:graphicFrameLocks noGrp="1"/>
          </p:cNvGraphicFramePr>
          <p:nvPr>
            <p:extLst>
              <p:ext uri="{D42A27DB-BD31-4B8C-83A1-F6EECF244321}">
                <p14:modId xmlns:p14="http://schemas.microsoft.com/office/powerpoint/2010/main" val="1115172889"/>
              </p:ext>
            </p:extLst>
          </p:nvPr>
        </p:nvGraphicFramePr>
        <p:xfrm>
          <a:off x="838200" y="1564105"/>
          <a:ext cx="10515600" cy="3296920"/>
        </p:xfrm>
        <a:graphic>
          <a:graphicData uri="http://schemas.openxmlformats.org/drawingml/2006/table">
            <a:tbl>
              <a:tblPr firstRow="1" bandRow="1">
                <a:tableStyleId>{5940675A-B579-460E-94D1-54222C63F5DA}</a:tableStyleId>
              </a:tblPr>
              <a:tblGrid>
                <a:gridCol w="3870158">
                  <a:extLst>
                    <a:ext uri="{9D8B030D-6E8A-4147-A177-3AD203B41FA5}">
                      <a16:colId xmlns:a16="http://schemas.microsoft.com/office/drawing/2014/main" val="2965091158"/>
                    </a:ext>
                  </a:extLst>
                </a:gridCol>
                <a:gridCol w="5727031">
                  <a:extLst>
                    <a:ext uri="{9D8B030D-6E8A-4147-A177-3AD203B41FA5}">
                      <a16:colId xmlns:a16="http://schemas.microsoft.com/office/drawing/2014/main" val="1943214951"/>
                    </a:ext>
                  </a:extLst>
                </a:gridCol>
                <a:gridCol w="918411">
                  <a:extLst>
                    <a:ext uri="{9D8B030D-6E8A-4147-A177-3AD203B41FA5}">
                      <a16:colId xmlns:a16="http://schemas.microsoft.com/office/drawing/2014/main" val="2036904806"/>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0" dirty="0"/>
                        <a:t>TAF 10 mg/FTC/DRV/COBI</a:t>
                      </a:r>
                    </a:p>
                    <a:p>
                      <a:pPr marL="0" indent="0">
                        <a:buFont typeface="Arial" panose="020B0604020202020204" pitchFamily="34" charset="0"/>
                        <a:buNone/>
                      </a:pPr>
                      <a:r>
                        <a:rPr lang="en-US" b="0" dirty="0"/>
                        <a:t>(Symtuza)</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Carefully consider drug-drug interactions with COBI.</a:t>
                      </a:r>
                    </a:p>
                    <a:p>
                      <a:pPr marL="137160" indent="-137160">
                        <a:buFont typeface="Arial" panose="020B0604020202020204" pitchFamily="34" charset="0"/>
                        <a:buChar char="•"/>
                      </a:pPr>
                      <a:endParaRPr lang="en-US" dirty="0"/>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TAF 10 mg/FTC/EVG/COBI (Genvoya)</a:t>
                      </a:r>
                    </a:p>
                    <a:p>
                      <a:pPr marL="0" indent="0">
                        <a:buFont typeface="Arial" panose="020B0604020202020204" pitchFamily="34" charset="0"/>
                        <a:buNone/>
                      </a:pPr>
                      <a:endParaRPr lang="en-US" dirty="0"/>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Carefully consider drug-drug interactions with COBI.</a:t>
                      </a:r>
                    </a:p>
                    <a:p>
                      <a:pPr marL="137160" indent="-137160">
                        <a:buFont typeface="Arial" panose="020B0604020202020204" pitchFamily="34" charset="0"/>
                        <a:buChar char="•"/>
                      </a:pPr>
                      <a:r>
                        <a:rPr lang="en-US" dirty="0"/>
                        <a:t>Separate dosing of aluminum-, calcium-, and magnesium-containing antacids by 2 hours, either before or after EVG.</a:t>
                      </a:r>
                    </a:p>
                    <a:p>
                      <a:pPr marL="137160" indent="-137160">
                        <a:buFont typeface="Arial" panose="020B0604020202020204" pitchFamily="34" charset="0"/>
                        <a:buChar char="•"/>
                      </a:pPr>
                      <a:endParaRPr lang="en-US" dirty="0"/>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204009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2E06F-96BA-DBD6-F795-4BD967855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CE388F-3B38-0494-CCD8-32C75EBFCE7F}"/>
              </a:ext>
            </a:extLst>
          </p:cNvPr>
          <p:cNvSpPr>
            <a:spLocks noGrp="1"/>
          </p:cNvSpPr>
          <p:nvPr>
            <p:ph type="title"/>
          </p:nvPr>
        </p:nvSpPr>
        <p:spPr/>
        <p:txBody>
          <a:bodyPr>
            <a:normAutofit fontScale="90000"/>
          </a:bodyPr>
          <a:lstStyle/>
          <a:p>
            <a:r>
              <a:rPr lang="en-US" dirty="0"/>
              <a:t>ALTERNATIVE ART Regimens for Initial Treatment of Nonpregnant Adults With HIV-2:</a:t>
            </a:r>
            <a:br>
              <a:rPr lang="en-US" dirty="0"/>
            </a:br>
            <a:r>
              <a:rPr lang="en-US" sz="3100" dirty="0"/>
              <a:t>Available as a Multi-Tablet Regimen</a:t>
            </a:r>
            <a:endParaRPr lang="en-US" dirty="0"/>
          </a:p>
        </p:txBody>
      </p:sp>
      <p:sp>
        <p:nvSpPr>
          <p:cNvPr id="4" name="Footer Placeholder 3">
            <a:extLst>
              <a:ext uri="{FF2B5EF4-FFF2-40B4-BE49-F238E27FC236}">
                <a16:creationId xmlns:a16="http://schemas.microsoft.com/office/drawing/2014/main" id="{EA00F7BC-79B0-3941-1305-9549E279CF9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21E5B26-4856-10BF-DC92-F6FCCAF90D0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957EC17-82D2-B255-F6C8-0AF9419CB3E5}"/>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584B9E99-8A87-81AB-6128-8D707F5A861B}"/>
              </a:ext>
            </a:extLst>
          </p:cNvPr>
          <p:cNvGraphicFramePr>
            <a:graphicFrameLocks noGrp="1"/>
          </p:cNvGraphicFramePr>
          <p:nvPr>
            <p:extLst>
              <p:ext uri="{D42A27DB-BD31-4B8C-83A1-F6EECF244321}">
                <p14:modId xmlns:p14="http://schemas.microsoft.com/office/powerpoint/2010/main" val="1482896189"/>
              </p:ext>
            </p:extLst>
          </p:nvPr>
        </p:nvGraphicFramePr>
        <p:xfrm>
          <a:off x="838200" y="1564105"/>
          <a:ext cx="10515600" cy="4577080"/>
        </p:xfrm>
        <a:graphic>
          <a:graphicData uri="http://schemas.openxmlformats.org/drawingml/2006/table">
            <a:tbl>
              <a:tblPr firstRow="1" bandRow="1">
                <a:tableStyleId>{5940675A-B579-460E-94D1-54222C63F5DA}</a:tableStyleId>
              </a:tblPr>
              <a:tblGrid>
                <a:gridCol w="3870158">
                  <a:extLst>
                    <a:ext uri="{9D8B030D-6E8A-4147-A177-3AD203B41FA5}">
                      <a16:colId xmlns:a16="http://schemas.microsoft.com/office/drawing/2014/main" val="2965091158"/>
                    </a:ext>
                  </a:extLst>
                </a:gridCol>
                <a:gridCol w="5727031">
                  <a:extLst>
                    <a:ext uri="{9D8B030D-6E8A-4147-A177-3AD203B41FA5}">
                      <a16:colId xmlns:a16="http://schemas.microsoft.com/office/drawing/2014/main" val="1943214951"/>
                    </a:ext>
                  </a:extLst>
                </a:gridCol>
                <a:gridCol w="918411">
                  <a:extLst>
                    <a:ext uri="{9D8B030D-6E8A-4147-A177-3AD203B41FA5}">
                      <a16:colId xmlns:a16="http://schemas.microsoft.com/office/drawing/2014/main" val="2036904806"/>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0" dirty="0"/>
                        <a:t>TAF 25 mg/FTC or TDF 300 mg/FTC </a:t>
                      </a:r>
                      <a:r>
                        <a:rPr lang="en-US" b="0" i="1" dirty="0"/>
                        <a:t>and</a:t>
                      </a:r>
                      <a:r>
                        <a:rPr lang="en-US" b="0" dirty="0"/>
                        <a:t> RAL HD</a:t>
                      </a:r>
                    </a:p>
                    <a:p>
                      <a:pPr marL="0" indent="0">
                        <a:buFont typeface="Arial" panose="020B0604020202020204" pitchFamily="34" charset="0"/>
                        <a:buNone/>
                      </a:pPr>
                      <a:r>
                        <a:rPr lang="en-US" b="0" dirty="0"/>
                        <a:t>(Descovy or Truvada and Isentress HD)</a:t>
                      </a:r>
                    </a:p>
                  </a:txBody>
                  <a:tcPr/>
                </a:tc>
                <a:tc>
                  <a:txBody>
                    <a:bodyPr/>
                    <a:lstStyle/>
                    <a:p>
                      <a:pPr marL="137160" indent="-137160">
                        <a:buFont typeface="Arial" panose="020B0604020202020204" pitchFamily="34" charset="0"/>
                        <a:buChar char="•"/>
                      </a:pPr>
                      <a:r>
                        <a:rPr lang="en-US" sz="1800" dirty="0"/>
                        <a:t>Do not initiate a tenofovir-based regimen in patients with CrCl &lt;30 mL/min.</a:t>
                      </a:r>
                    </a:p>
                    <a:p>
                      <a:pPr marL="137160" indent="-137160">
                        <a:buFont typeface="Arial" panose="020B0604020202020204" pitchFamily="34" charset="0"/>
                        <a:buChar char="•"/>
                      </a:pPr>
                      <a:r>
                        <a:rPr lang="en-US" sz="1800" dirty="0"/>
                        <a:t>TAF/FTC is strongly preferred over TDF/FTC in patients with CrCl &lt;50 mL/min.</a:t>
                      </a:r>
                    </a:p>
                    <a:p>
                      <a:pPr marL="137160" indent="-137160">
                        <a:buFont typeface="Arial" panose="020B0604020202020204" pitchFamily="34" charset="0"/>
                        <a:buChar char="•"/>
                      </a:pPr>
                      <a:r>
                        <a:rPr lang="en-US" sz="1800" dirty="0"/>
                        <a:t>For TDF/FTC in patients with CrCl 30 to 49 mL/min: 1 tablet every 48 hours.</a:t>
                      </a:r>
                    </a:p>
                    <a:p>
                      <a:pPr marL="137160" indent="-137160">
                        <a:buFont typeface="Arial" panose="020B0604020202020204" pitchFamily="34" charset="0"/>
                        <a:buChar char="•"/>
                      </a:pPr>
                      <a:r>
                        <a:rPr lang="en-US" sz="1800" dirty="0"/>
                        <a:t>For TDF/FTC, consider bone mineral density.</a:t>
                      </a:r>
                    </a:p>
                    <a:p>
                      <a:pPr marL="137160" indent="-137160">
                        <a:buFont typeface="Arial" panose="020B0604020202020204" pitchFamily="34" charset="0"/>
                        <a:buChar char="•"/>
                      </a:pPr>
                      <a:r>
                        <a:rPr lang="en-US" sz="1800" dirty="0"/>
                        <a:t>Administer as TAF/FTC or TDF/FTC once daily and RAL HD 1,200 mg once daily, dosed as two 600 mg HD tablets.</a:t>
                      </a:r>
                    </a:p>
                    <a:p>
                      <a:pPr marL="137160" indent="-137160">
                        <a:buFont typeface="Arial" panose="020B0604020202020204" pitchFamily="34" charset="0"/>
                        <a:buChar char="•"/>
                      </a:pPr>
                      <a:r>
                        <a:rPr lang="en-US" sz="1800" dirty="0"/>
                        <a:t>To date, no clinical trials have been conducted with TAF and RAL; data are based on bioequivalence pharmacokinetic studies.</a:t>
                      </a:r>
                    </a:p>
                    <a:p>
                      <a:pPr marL="137160" indent="-137160">
                        <a:buFont typeface="Arial" panose="020B0604020202020204" pitchFamily="34" charset="0"/>
                        <a:buChar char="•"/>
                      </a:pPr>
                      <a:r>
                        <a:rPr lang="en-US" sz="1800" dirty="0"/>
                        <a:t>Magnesium- or aluminum-containing antacids are contraindicated; coadministration of calcium-containing antacids is not recommended with RAL HD.</a:t>
                      </a:r>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4028750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427D0-10C9-4EF5-FB1B-9B6D25AA6A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C1539-2B60-8D26-693E-D1002FFBA66E}"/>
              </a:ext>
            </a:extLst>
          </p:cNvPr>
          <p:cNvSpPr>
            <a:spLocks noGrp="1"/>
          </p:cNvSpPr>
          <p:nvPr>
            <p:ph type="title"/>
          </p:nvPr>
        </p:nvSpPr>
        <p:spPr/>
        <p:txBody>
          <a:bodyPr>
            <a:normAutofit fontScale="90000"/>
          </a:bodyPr>
          <a:lstStyle/>
          <a:p>
            <a:r>
              <a:rPr lang="en-US" dirty="0"/>
              <a:t>ALTERNATIVE ART Regimens for Initial Treatment of Nonpregnant Adults With HIV-2:</a:t>
            </a:r>
            <a:br>
              <a:rPr lang="en-US" dirty="0"/>
            </a:br>
            <a:r>
              <a:rPr lang="en-US" sz="3100" dirty="0"/>
              <a:t>Available as a Multi-Tablet Regimen, </a:t>
            </a:r>
            <a:r>
              <a:rPr lang="en-US" sz="3100" i="1" dirty="0"/>
              <a:t>cont.</a:t>
            </a:r>
            <a:endParaRPr lang="en-US" i="1" dirty="0"/>
          </a:p>
        </p:txBody>
      </p:sp>
      <p:sp>
        <p:nvSpPr>
          <p:cNvPr id="4" name="Footer Placeholder 3">
            <a:extLst>
              <a:ext uri="{FF2B5EF4-FFF2-40B4-BE49-F238E27FC236}">
                <a16:creationId xmlns:a16="http://schemas.microsoft.com/office/drawing/2014/main" id="{02CA8438-7DB5-B102-B0A1-8ADEF65BC5F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C2646FA0-EE28-24B6-1FB6-E36110E25455}"/>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B5DD57E-34A0-3E8E-6B83-C06A24D19F89}"/>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2C0325E9-840D-9168-84FD-AFFE4FFF8106}"/>
              </a:ext>
            </a:extLst>
          </p:cNvPr>
          <p:cNvGraphicFramePr>
            <a:graphicFrameLocks noGrp="1"/>
          </p:cNvGraphicFramePr>
          <p:nvPr>
            <p:extLst>
              <p:ext uri="{D42A27DB-BD31-4B8C-83A1-F6EECF244321}">
                <p14:modId xmlns:p14="http://schemas.microsoft.com/office/powerpoint/2010/main" val="3089436820"/>
              </p:ext>
            </p:extLst>
          </p:nvPr>
        </p:nvGraphicFramePr>
        <p:xfrm>
          <a:off x="838200" y="1564105"/>
          <a:ext cx="10515600" cy="4668520"/>
        </p:xfrm>
        <a:graphic>
          <a:graphicData uri="http://schemas.openxmlformats.org/drawingml/2006/table">
            <a:tbl>
              <a:tblPr firstRow="1" bandRow="1">
                <a:tableStyleId>{5940675A-B579-460E-94D1-54222C63F5DA}</a:tableStyleId>
              </a:tblPr>
              <a:tblGrid>
                <a:gridCol w="3870158">
                  <a:extLst>
                    <a:ext uri="{9D8B030D-6E8A-4147-A177-3AD203B41FA5}">
                      <a16:colId xmlns:a16="http://schemas.microsoft.com/office/drawing/2014/main" val="2965091158"/>
                    </a:ext>
                  </a:extLst>
                </a:gridCol>
                <a:gridCol w="5727031">
                  <a:extLst>
                    <a:ext uri="{9D8B030D-6E8A-4147-A177-3AD203B41FA5}">
                      <a16:colId xmlns:a16="http://schemas.microsoft.com/office/drawing/2014/main" val="1943214951"/>
                    </a:ext>
                  </a:extLst>
                </a:gridCol>
                <a:gridCol w="918411">
                  <a:extLst>
                    <a:ext uri="{9D8B030D-6E8A-4147-A177-3AD203B41FA5}">
                      <a16:colId xmlns:a16="http://schemas.microsoft.com/office/drawing/2014/main" val="2036904806"/>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TAF 25 mg/FTC or TDF 300 mg/FTC </a:t>
                      </a:r>
                      <a:r>
                        <a:rPr lang="en-US" i="1" dirty="0"/>
                        <a:t>and</a:t>
                      </a:r>
                      <a:r>
                        <a:rPr lang="en-US" dirty="0"/>
                        <a:t> RAL</a:t>
                      </a:r>
                    </a:p>
                    <a:p>
                      <a:pPr marL="0" indent="0">
                        <a:buFont typeface="Arial" panose="020B0604020202020204" pitchFamily="34" charset="0"/>
                        <a:buNone/>
                      </a:pPr>
                      <a:r>
                        <a:rPr lang="en-US" dirty="0"/>
                        <a:t>(Descovy or Truvada </a:t>
                      </a:r>
                      <a:r>
                        <a:rPr lang="en-US" i="1" dirty="0"/>
                        <a:t>and</a:t>
                      </a:r>
                      <a:r>
                        <a:rPr lang="en-US" dirty="0"/>
                        <a:t> Isentress)</a:t>
                      </a:r>
                    </a:p>
                  </a:txBody>
                  <a:tcPr/>
                </a:tc>
                <a:tc>
                  <a:txBody>
                    <a:bodyPr/>
                    <a:lstStyle/>
                    <a:p>
                      <a:pPr marL="137160" indent="-137160">
                        <a:buFont typeface="Arial" panose="020B0604020202020204" pitchFamily="34" charset="0"/>
                        <a:buChar char="•"/>
                      </a:pPr>
                      <a:r>
                        <a:rPr lang="en-US" sz="1500" dirty="0"/>
                        <a:t>Do not initiate a tenofovir-based regimen in patients with CrCl &lt;30 mL/min.</a:t>
                      </a:r>
                    </a:p>
                    <a:p>
                      <a:pPr marL="137160" indent="-137160">
                        <a:buFont typeface="Arial" panose="020B0604020202020204" pitchFamily="34" charset="0"/>
                        <a:buChar char="•"/>
                      </a:pPr>
                      <a:r>
                        <a:rPr lang="en-US" sz="1500" dirty="0"/>
                        <a:t>TAF/FTC is strongly preferred over TDF/FTC in patients with CrCl &lt;50 mL/min.</a:t>
                      </a:r>
                    </a:p>
                    <a:p>
                      <a:pPr marL="137160" indent="-137160">
                        <a:buFont typeface="Arial" panose="020B0604020202020204" pitchFamily="34" charset="0"/>
                        <a:buChar char="•"/>
                      </a:pPr>
                      <a:r>
                        <a:rPr lang="en-US" sz="1500" dirty="0"/>
                        <a:t>For TDF/FTC in patients with CrCl 30 to 49 mL/min: 1 tablet every 48 hours.</a:t>
                      </a:r>
                    </a:p>
                    <a:p>
                      <a:pPr marL="137160" indent="-137160">
                        <a:buFont typeface="Arial" panose="020B0604020202020204" pitchFamily="34" charset="0"/>
                        <a:buChar char="•"/>
                      </a:pPr>
                      <a:r>
                        <a:rPr lang="en-US" sz="1500" dirty="0"/>
                        <a:t>For TDF/FTC, consider bone mineral density.</a:t>
                      </a:r>
                    </a:p>
                    <a:p>
                      <a:pPr marL="137160" indent="-137160">
                        <a:buFont typeface="Arial" panose="020B0604020202020204" pitchFamily="34" charset="0"/>
                        <a:buChar char="•"/>
                      </a:pPr>
                      <a:r>
                        <a:rPr lang="en-US" sz="1500" dirty="0"/>
                        <a:t>Administer as TAF/FTC or TDF/FTC once daily and RAL 400 mg twice daily.</a:t>
                      </a:r>
                    </a:p>
                    <a:p>
                      <a:pPr marL="137160" indent="-137160">
                        <a:buFont typeface="Arial" panose="020B0604020202020204" pitchFamily="34" charset="0"/>
                        <a:buChar char="•"/>
                      </a:pPr>
                      <a:r>
                        <a:rPr lang="en-US" sz="1500" dirty="0"/>
                        <a:t>Magnesium- or aluminum-containing antacids are contraindicated; calcium-containing antacids are acceptable with RAL.</a:t>
                      </a:r>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TAF 25 mg/FTC or TDF 300 mg/FTC </a:t>
                      </a:r>
                      <a:r>
                        <a:rPr lang="en-US" i="1" dirty="0"/>
                        <a:t>and</a:t>
                      </a:r>
                      <a:r>
                        <a:rPr lang="en-US" dirty="0"/>
                        <a:t> DRV 800 mg and RTV 100 mg</a:t>
                      </a:r>
                    </a:p>
                    <a:p>
                      <a:pPr marL="0" indent="0">
                        <a:buFont typeface="Arial" panose="020B0604020202020204" pitchFamily="34" charset="0"/>
                        <a:buNone/>
                      </a:pPr>
                      <a:r>
                        <a:rPr lang="en-US" dirty="0"/>
                        <a:t>(Descovy or Truvada </a:t>
                      </a:r>
                      <a:r>
                        <a:rPr lang="en-US" i="1" dirty="0"/>
                        <a:t>and</a:t>
                      </a:r>
                      <a:r>
                        <a:rPr lang="en-US" dirty="0"/>
                        <a:t> Prezista/Norvir</a:t>
                      </a:r>
                    </a:p>
                  </a:txBody>
                  <a:tcPr/>
                </a:tc>
                <a:tc>
                  <a:txBody>
                    <a:bodyPr/>
                    <a:lstStyle/>
                    <a:p>
                      <a:pPr marL="137160" indent="-137160">
                        <a:buFont typeface="Arial" panose="020B0604020202020204" pitchFamily="34" charset="0"/>
                        <a:buChar char="•"/>
                      </a:pPr>
                      <a:r>
                        <a:rPr lang="en-US" sz="1500" dirty="0"/>
                        <a:t>Do not initiate a tenofovir-based regimen in patients with CrCl &lt;30 mL/min.</a:t>
                      </a:r>
                    </a:p>
                    <a:p>
                      <a:pPr marL="137160" indent="-137160">
                        <a:buFont typeface="Arial" panose="020B0604020202020204" pitchFamily="34" charset="0"/>
                        <a:buChar char="•"/>
                      </a:pPr>
                      <a:r>
                        <a:rPr lang="en-US" sz="1500" dirty="0"/>
                        <a:t>TAF/FTC is strongly preferred over TDF/FTC in patients with CrCl &lt;50 mL/min.</a:t>
                      </a:r>
                    </a:p>
                    <a:p>
                      <a:pPr marL="137160" indent="-137160">
                        <a:buFont typeface="Arial" panose="020B0604020202020204" pitchFamily="34" charset="0"/>
                        <a:buChar char="•"/>
                      </a:pPr>
                      <a:r>
                        <a:rPr lang="en-US" sz="1500" dirty="0"/>
                        <a:t>For TDF/FTC in patients with CrCl 30 to 49 mL/min: 1 tablet every 48 hours.</a:t>
                      </a:r>
                    </a:p>
                    <a:p>
                      <a:pPr marL="137160" indent="-137160">
                        <a:buFont typeface="Arial" panose="020B0604020202020204" pitchFamily="34" charset="0"/>
                        <a:buChar char="•"/>
                      </a:pPr>
                      <a:r>
                        <a:rPr lang="en-US" sz="1500" dirty="0"/>
                        <a:t>For TDF/FTC, consider bone mineral density.</a:t>
                      </a:r>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2248261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B43E3-E1FA-E38E-4595-C0EADFC9D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62DE7-E182-F284-F044-79E627EB77B0}"/>
              </a:ext>
            </a:extLst>
          </p:cNvPr>
          <p:cNvSpPr>
            <a:spLocks noGrp="1"/>
          </p:cNvSpPr>
          <p:nvPr>
            <p:ph type="title"/>
          </p:nvPr>
        </p:nvSpPr>
        <p:spPr/>
        <p:txBody>
          <a:bodyPr>
            <a:normAutofit/>
          </a:bodyPr>
          <a:lstStyle/>
          <a:p>
            <a:r>
              <a:rPr lang="en-US" dirty="0"/>
              <a:t>OTHER ART Regimen for Initial Treatment of Nonpregnant Adults With HIV-2</a:t>
            </a:r>
          </a:p>
        </p:txBody>
      </p:sp>
      <p:sp>
        <p:nvSpPr>
          <p:cNvPr id="4" name="Footer Placeholder 3">
            <a:extLst>
              <a:ext uri="{FF2B5EF4-FFF2-40B4-BE49-F238E27FC236}">
                <a16:creationId xmlns:a16="http://schemas.microsoft.com/office/drawing/2014/main" id="{0F8AF4C5-A6BE-C79B-40ED-455BA2595B1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2D8BB9F-1E1A-DBA6-69F6-6605B10EC1C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0D0D590-0351-A24D-90E6-AC2C0DB1432B}"/>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47621B3E-9E46-C822-DE6B-2C0CB58EC12B}"/>
              </a:ext>
            </a:extLst>
          </p:cNvPr>
          <p:cNvGraphicFramePr>
            <a:graphicFrameLocks noGrp="1"/>
          </p:cNvGraphicFramePr>
          <p:nvPr>
            <p:extLst>
              <p:ext uri="{D42A27DB-BD31-4B8C-83A1-F6EECF244321}">
                <p14:modId xmlns:p14="http://schemas.microsoft.com/office/powerpoint/2010/main" val="3498084254"/>
              </p:ext>
            </p:extLst>
          </p:nvPr>
        </p:nvGraphicFramePr>
        <p:xfrm>
          <a:off x="838200" y="1564105"/>
          <a:ext cx="10515600" cy="4577080"/>
        </p:xfrm>
        <a:graphic>
          <a:graphicData uri="http://schemas.openxmlformats.org/drawingml/2006/table">
            <a:tbl>
              <a:tblPr firstRow="1" bandRow="1">
                <a:tableStyleId>{5940675A-B579-460E-94D1-54222C63F5DA}</a:tableStyleId>
              </a:tblPr>
              <a:tblGrid>
                <a:gridCol w="3870158">
                  <a:extLst>
                    <a:ext uri="{9D8B030D-6E8A-4147-A177-3AD203B41FA5}">
                      <a16:colId xmlns:a16="http://schemas.microsoft.com/office/drawing/2014/main" val="2965091158"/>
                    </a:ext>
                  </a:extLst>
                </a:gridCol>
                <a:gridCol w="5727031">
                  <a:extLst>
                    <a:ext uri="{9D8B030D-6E8A-4147-A177-3AD203B41FA5}">
                      <a16:colId xmlns:a16="http://schemas.microsoft.com/office/drawing/2014/main" val="1943214951"/>
                    </a:ext>
                  </a:extLst>
                </a:gridCol>
                <a:gridCol w="918411">
                  <a:extLst>
                    <a:ext uri="{9D8B030D-6E8A-4147-A177-3AD203B41FA5}">
                      <a16:colId xmlns:a16="http://schemas.microsoft.com/office/drawing/2014/main" val="2036904806"/>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b="1" dirty="0"/>
                        <a:t>Available as a Single-Tablet Regimen:</a:t>
                      </a:r>
                    </a:p>
                    <a:p>
                      <a:pPr marL="0" indent="0">
                        <a:buFont typeface="Arial" panose="020B0604020202020204" pitchFamily="34" charset="0"/>
                        <a:buNone/>
                      </a:pPr>
                      <a:r>
                        <a:rPr lang="en-US" b="0" dirty="0"/>
                        <a:t>ABC/3TC/DTG</a:t>
                      </a:r>
                    </a:p>
                    <a:p>
                      <a:pPr marL="0" indent="0">
                        <a:buFont typeface="Arial" panose="020B0604020202020204" pitchFamily="34" charset="0"/>
                        <a:buNone/>
                      </a:pPr>
                      <a:r>
                        <a:rPr lang="en-US" b="0" dirty="0"/>
                        <a:t>(Triumeq)</a:t>
                      </a:r>
                    </a:p>
                  </a:txBody>
                  <a:tcPr/>
                </a:tc>
                <a:tc>
                  <a:txBody>
                    <a:bodyPr/>
                    <a:lstStyle/>
                    <a:p>
                      <a:pPr marL="137160" indent="-137160">
                        <a:buFont typeface="Arial" panose="020B0604020202020204" pitchFamily="34" charset="0"/>
                        <a:buChar char="•"/>
                      </a:pPr>
                      <a:r>
                        <a:rPr lang="en-US" dirty="0"/>
                        <a:t>Abacavir is likely associated with CVD, even among individuals with low-to-moderate risk for atherosclerotic CVD and should be avoided in an initial ART regimen.</a:t>
                      </a:r>
                    </a:p>
                    <a:p>
                      <a:pPr marL="137160" indent="-137160">
                        <a:buFont typeface="Arial" panose="020B0604020202020204" pitchFamily="34" charset="0"/>
                        <a:buChar char="•"/>
                      </a:pPr>
                      <a:r>
                        <a:rPr lang="en-US" dirty="0"/>
                        <a:t>Initiate </a:t>
                      </a:r>
                      <a:r>
                        <a:rPr lang="en-US" b="1" i="1" dirty="0"/>
                        <a:t>only</a:t>
                      </a:r>
                      <a:r>
                        <a:rPr lang="en-US" dirty="0"/>
                        <a:t> in patients confirmed to be negative for HLA-B*5701. Do not use regimen for rapid-start or test-and-treat initiation of ART.</a:t>
                      </a:r>
                    </a:p>
                    <a:p>
                      <a:pPr marL="137160" indent="-137160">
                        <a:buFont typeface="Arial" panose="020B0604020202020204" pitchFamily="34" charset="0"/>
                        <a:buChar char="•"/>
                      </a:pPr>
                      <a:r>
                        <a:rPr lang="en-US" dirty="0"/>
                        <a:t>Do not initiate in patients with CrCl &lt;30 mL/min.</a:t>
                      </a:r>
                    </a:p>
                    <a:p>
                      <a:pPr marL="137160" indent="-137160">
                        <a:buFont typeface="Arial" panose="020B0604020202020204" pitchFamily="34" charset="0"/>
                        <a:buChar char="•"/>
                      </a:pPr>
                      <a:r>
                        <a:rPr lang="en-US" dirty="0"/>
                        <a:t>Consider underlying risk of coronary heart disease.</a:t>
                      </a:r>
                    </a:p>
                    <a:p>
                      <a:pPr marL="137160" indent="-137160">
                        <a:buFont typeface="Arial" panose="020B0604020202020204" pitchFamily="34" charset="0"/>
                        <a:buChar char="•"/>
                      </a:pPr>
                      <a:r>
                        <a:rPr lang="en-US" dirty="0"/>
                        <a:t>Documented DTG resistance after initiation in treatment-naive patients is rare.</a:t>
                      </a:r>
                    </a:p>
                    <a:p>
                      <a:pPr marL="137160" indent="-137160">
                        <a:buFont typeface="Arial" panose="020B0604020202020204" pitchFamily="34" charset="0"/>
                        <a:buChar char="•"/>
                      </a:pPr>
                      <a:r>
                        <a:rPr lang="en-US" dirty="0"/>
                        <a:t>Magnesium- or aluminum-containing antacids may be taken 2 hours before or 6 hours after DTG; calcium-containing antacids or iron supplements may be taken simultaneously if taken with food.</a:t>
                      </a:r>
                    </a:p>
                    <a:p>
                      <a:pPr marL="137160" indent="-137160">
                        <a:buFont typeface="Arial" panose="020B0604020202020204" pitchFamily="34" charset="0"/>
                        <a:buChar char="•"/>
                      </a:pPr>
                      <a:endParaRPr lang="en-US" dirty="0"/>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292525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ADDB9-5583-75D6-4C48-D28E6C8FE6A5}"/>
              </a:ext>
            </a:extLst>
          </p:cNvPr>
          <p:cNvSpPr>
            <a:spLocks noGrp="1"/>
          </p:cNvSpPr>
          <p:nvPr>
            <p:ph type="title"/>
          </p:nvPr>
        </p:nvSpPr>
        <p:spPr/>
        <p:txBody>
          <a:bodyPr/>
          <a:lstStyle/>
          <a:p>
            <a:r>
              <a:rPr lang="en-US" dirty="0"/>
              <a:t>Key Points:</a:t>
            </a:r>
            <a:br>
              <a:rPr lang="en-US" dirty="0"/>
            </a:br>
            <a:r>
              <a:rPr lang="en-US" dirty="0"/>
              <a:t>Treatment of HIV-2</a:t>
            </a:r>
          </a:p>
        </p:txBody>
      </p:sp>
      <p:sp>
        <p:nvSpPr>
          <p:cNvPr id="3" name="Content Placeholder 2">
            <a:extLst>
              <a:ext uri="{FF2B5EF4-FFF2-40B4-BE49-F238E27FC236}">
                <a16:creationId xmlns:a16="http://schemas.microsoft.com/office/drawing/2014/main" id="{58220EA6-D0AF-9A93-1F6F-3C42AA7FD280}"/>
              </a:ext>
            </a:extLst>
          </p:cNvPr>
          <p:cNvSpPr>
            <a:spLocks noGrp="1"/>
          </p:cNvSpPr>
          <p:nvPr>
            <p:ph idx="1"/>
          </p:nvPr>
        </p:nvSpPr>
        <p:spPr/>
        <p:txBody>
          <a:bodyPr/>
          <a:lstStyle/>
          <a:p>
            <a:r>
              <a:rPr lang="en-US" dirty="0"/>
              <a:t>If a PI is being considered as part of an ART regimen for HIV-2 treatment, boosted DRV is preferred.</a:t>
            </a:r>
          </a:p>
          <a:p>
            <a:r>
              <a:rPr lang="en-US" dirty="0"/>
              <a:t>Atazanavir </a:t>
            </a:r>
            <a:r>
              <a:rPr lang="en-US" b="1" i="1" dirty="0"/>
              <a:t>should not be used</a:t>
            </a:r>
            <a:r>
              <a:rPr lang="en-US" dirty="0"/>
              <a:t> because of its lack of potency in vitro against HIV-2.</a:t>
            </a:r>
          </a:p>
          <a:p>
            <a:r>
              <a:rPr lang="en-US" dirty="0"/>
              <a:t>The following ARVs do not have activity against HIV-2:</a:t>
            </a:r>
          </a:p>
          <a:p>
            <a:pPr lvl="1"/>
            <a:r>
              <a:rPr lang="en-US" dirty="0"/>
              <a:t>All NNRTIs</a:t>
            </a:r>
          </a:p>
          <a:p>
            <a:pPr lvl="1"/>
            <a:r>
              <a:rPr lang="en-US" dirty="0"/>
              <a:t>Certain PIs (atazanavir, fosamprenavir, tipranavir, and nelfinavir)</a:t>
            </a:r>
          </a:p>
          <a:p>
            <a:pPr lvl="1"/>
            <a:r>
              <a:rPr lang="en-US" dirty="0"/>
              <a:t>Attachment inhibitor fostemsavir</a:t>
            </a:r>
          </a:p>
          <a:p>
            <a:endParaRPr lang="en-US" dirty="0"/>
          </a:p>
        </p:txBody>
      </p:sp>
      <p:sp>
        <p:nvSpPr>
          <p:cNvPr id="4" name="Footer Placeholder 3">
            <a:extLst>
              <a:ext uri="{FF2B5EF4-FFF2-40B4-BE49-F238E27FC236}">
                <a16:creationId xmlns:a16="http://schemas.microsoft.com/office/drawing/2014/main" id="{63C6DBF9-458F-BFCC-4096-88DEB240561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5C74C9AE-5B89-6D85-5B91-A379808D57B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3F5DC21-44CB-BDD1-7362-8D71DAE3D502}"/>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032202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F522B-AB29-3D48-000A-6F745A2C5E8B}"/>
              </a:ext>
            </a:extLst>
          </p:cNvPr>
          <p:cNvSpPr>
            <a:spLocks noGrp="1"/>
          </p:cNvSpPr>
          <p:nvPr>
            <p:ph type="title"/>
          </p:nvPr>
        </p:nvSpPr>
        <p:spPr/>
        <p:txBody>
          <a:bodyPr/>
          <a:lstStyle/>
          <a:p>
            <a:r>
              <a:rPr lang="en-US" dirty="0"/>
              <a:t>Recommendations:</a:t>
            </a:r>
            <a:br>
              <a:rPr lang="en-US" dirty="0"/>
            </a:br>
            <a:r>
              <a:rPr lang="en-US" dirty="0"/>
              <a:t>Monitoring ART in Individuals With HIV-2</a:t>
            </a:r>
          </a:p>
        </p:txBody>
      </p:sp>
      <p:sp>
        <p:nvSpPr>
          <p:cNvPr id="3" name="Content Placeholder 2">
            <a:extLst>
              <a:ext uri="{FF2B5EF4-FFF2-40B4-BE49-F238E27FC236}">
                <a16:creationId xmlns:a16="http://schemas.microsoft.com/office/drawing/2014/main" id="{2FE0517B-060C-89D9-6F0A-CC68C1EE03F1}"/>
              </a:ext>
            </a:extLst>
          </p:cNvPr>
          <p:cNvSpPr>
            <a:spLocks noGrp="1"/>
          </p:cNvSpPr>
          <p:nvPr>
            <p:ph idx="1"/>
          </p:nvPr>
        </p:nvSpPr>
        <p:spPr/>
        <p:txBody>
          <a:bodyPr>
            <a:normAutofit fontScale="77500" lnSpcReduction="20000"/>
          </a:bodyPr>
          <a:lstStyle/>
          <a:p>
            <a:pPr lvl="0"/>
            <a:r>
              <a:rPr lang="en-US" dirty="0"/>
              <a:t>Clinicians should monitor the </a:t>
            </a:r>
            <a:r>
              <a:rPr lang="en-US" u="sng" dirty="0">
                <a:hlinkClick r:id="rId2"/>
              </a:rPr>
              <a:t>virologic and immunologic status</a:t>
            </a:r>
            <a:r>
              <a:rPr lang="en-US" dirty="0"/>
              <a:t> of patients with HIV-2 by performing viral load and CD4 count testing at the same intervals recommended for patients with HIV-1.</a:t>
            </a:r>
          </a:p>
          <a:p>
            <a:pPr lvl="1"/>
            <a:r>
              <a:rPr lang="en-US" dirty="0"/>
              <a:t>Because HIV-2 viral load testing is available in New York State only through the Wadsworth Center, clinicians who do not have access to Wadsworth Center laboratory testing services should refer patients to practices that do. (A3)</a:t>
            </a:r>
          </a:p>
          <a:p>
            <a:pPr lvl="1"/>
            <a:r>
              <a:rPr lang="en-US" dirty="0"/>
              <a:t>Clinicians should continue to monitor CD4 count every 6 months in all patients with HIV-2, even those with persistent viral suppression. (B2)</a:t>
            </a:r>
          </a:p>
          <a:p>
            <a:pPr lvl="0"/>
            <a:r>
              <a:rPr lang="en-US" dirty="0"/>
              <a:t>If HIV-2 viral load testing is not available, clinicians should suspect treatment failure if patients experience a sustained decrease in CD4 count, defined as a 30% decrease in CD4 count or a 3-point decrease in CD4%, confirmed by repeat testing (B2), or have clinical disease progression. (A2)</a:t>
            </a:r>
          </a:p>
          <a:p>
            <a:r>
              <a:rPr lang="en-US" dirty="0"/>
              <a:t>If patients with HIV-2 have either virologic or immunologic treatment failure, clinicians should consult with an experienced HIV-2 clinical management specialist. (A3) Contact the NYSDOH </a:t>
            </a:r>
            <a:r>
              <a:rPr lang="en-US" u="sng" dirty="0">
                <a:hlinkClick r:id="rId3"/>
              </a:rPr>
              <a:t>Clinical Education Initiative (CEI) Clinician Line</a:t>
            </a:r>
            <a:r>
              <a:rPr lang="en-US" dirty="0"/>
              <a:t>, by website or phone: 866-637-2342 (press 2) to consult with an expert clinician.</a:t>
            </a:r>
          </a:p>
        </p:txBody>
      </p:sp>
      <p:sp>
        <p:nvSpPr>
          <p:cNvPr id="4" name="Footer Placeholder 3">
            <a:extLst>
              <a:ext uri="{FF2B5EF4-FFF2-40B4-BE49-F238E27FC236}">
                <a16:creationId xmlns:a16="http://schemas.microsoft.com/office/drawing/2014/main" id="{748386F9-06F8-63FB-1326-0A61C04EE46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E1A9677-8330-D787-AAC9-4DADC90D2A0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EBD9B04-A097-379E-0B4F-98D0D56E2524}"/>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306530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42565-B731-713E-3413-14543705A373}"/>
              </a:ext>
            </a:extLst>
          </p:cNvPr>
          <p:cNvSpPr>
            <a:spLocks noGrp="1"/>
          </p:cNvSpPr>
          <p:nvPr>
            <p:ph type="title"/>
          </p:nvPr>
        </p:nvSpPr>
        <p:spPr/>
        <p:txBody>
          <a:bodyPr/>
          <a:lstStyle/>
          <a:p>
            <a:r>
              <a:rPr lang="en-US" dirty="0"/>
              <a:t>Recommendations:</a:t>
            </a:r>
            <a:br>
              <a:rPr lang="en-US" dirty="0"/>
            </a:br>
            <a:r>
              <a:rPr lang="en-US" dirty="0"/>
              <a:t>Management of HIV-2 in Pregnancy</a:t>
            </a:r>
          </a:p>
        </p:txBody>
      </p:sp>
      <p:sp>
        <p:nvSpPr>
          <p:cNvPr id="3" name="Content Placeholder 2">
            <a:extLst>
              <a:ext uri="{FF2B5EF4-FFF2-40B4-BE49-F238E27FC236}">
                <a16:creationId xmlns:a16="http://schemas.microsoft.com/office/drawing/2014/main" id="{748F0B87-B81E-C652-6C5A-08ADC011F29F}"/>
              </a:ext>
            </a:extLst>
          </p:cNvPr>
          <p:cNvSpPr>
            <a:spLocks noGrp="1"/>
          </p:cNvSpPr>
          <p:nvPr>
            <p:ph idx="1"/>
          </p:nvPr>
        </p:nvSpPr>
        <p:spPr/>
        <p:txBody>
          <a:bodyPr>
            <a:normAutofit fontScale="85000" lnSpcReduction="20000"/>
          </a:bodyPr>
          <a:lstStyle/>
          <a:p>
            <a:pPr lvl="0"/>
            <a:r>
              <a:rPr lang="en-US" dirty="0"/>
              <a:t>Clinicians should recommend ART for all pregnant individuals with HIV-2. (A2†)</a:t>
            </a:r>
          </a:p>
          <a:p>
            <a:pPr lvl="1"/>
            <a:r>
              <a:rPr lang="en-US" dirty="0"/>
              <a:t>Clinicians should recommend one of the ART regimens in </a:t>
            </a:r>
            <a:r>
              <a:rPr lang="en-US" i="1" dirty="0"/>
              <a:t>ART Regimens for Initial Treatment of Pregnant Adults With HIV-2</a:t>
            </a:r>
            <a:r>
              <a:rPr lang="en-US" dirty="0"/>
              <a:t>. (A3)</a:t>
            </a:r>
          </a:p>
          <a:p>
            <a:pPr lvl="1"/>
            <a:r>
              <a:rPr lang="en-US" dirty="0"/>
              <a:t>Clinicians should not delay ART initiation in pregnant individuals even if there is no or limited access to HIV-2 viral load testing. (A2†)</a:t>
            </a:r>
          </a:p>
          <a:p>
            <a:pPr lvl="1"/>
            <a:r>
              <a:rPr lang="en-US" dirty="0"/>
              <a:t>If a patient is already on an effective ART regimen that is active against HIV-2 at the time of pregnancy, clinicians should continue the ART regimen with monitoring. (A3)</a:t>
            </a:r>
          </a:p>
          <a:p>
            <a:pPr lvl="0"/>
            <a:r>
              <a:rPr lang="en-US" dirty="0"/>
              <a:t>In selecting an ART regimen for a pregnant individual with HIV-2, clinicians should </a:t>
            </a:r>
            <a:r>
              <a:rPr lang="en-US" b="1" i="1" dirty="0"/>
              <a:t>not</a:t>
            </a:r>
            <a:r>
              <a:rPr lang="en-US" b="1" dirty="0"/>
              <a:t> </a:t>
            </a:r>
            <a:r>
              <a:rPr lang="en-US" dirty="0"/>
              <a:t>include:</a:t>
            </a:r>
          </a:p>
          <a:p>
            <a:pPr lvl="1"/>
            <a:r>
              <a:rPr lang="en-US" dirty="0"/>
              <a:t>Boosted ATV, because of its lack of efficacy against HIV-2 (A*)</a:t>
            </a:r>
          </a:p>
          <a:p>
            <a:pPr lvl="1"/>
            <a:r>
              <a:rPr lang="en-US" dirty="0"/>
              <a:t>EFV and RPV, the NNRTIs recommended for treatment of HIV-1 during pregnancy, because of a lack of efficacy against HIV-2 (A*)</a:t>
            </a:r>
          </a:p>
          <a:p>
            <a:pPr lvl="1"/>
            <a:r>
              <a:rPr lang="en-US" dirty="0"/>
              <a:t>EVG/COBI and DRV/COBI, because of the potential for lower levels of drug exposure during the third trimester (A*)</a:t>
            </a:r>
          </a:p>
          <a:p>
            <a:endParaRPr lang="en-US" dirty="0"/>
          </a:p>
        </p:txBody>
      </p:sp>
      <p:sp>
        <p:nvSpPr>
          <p:cNvPr id="4" name="Footer Placeholder 3">
            <a:extLst>
              <a:ext uri="{FF2B5EF4-FFF2-40B4-BE49-F238E27FC236}">
                <a16:creationId xmlns:a16="http://schemas.microsoft.com/office/drawing/2014/main" id="{79AE9FD4-9EAB-90BC-DF89-F909691E00D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A0DA399-47B2-591F-DA36-752BAB611C4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2C785A6-DDD2-EEBA-98EE-11EB461FCED1}"/>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38215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82E8-71FA-3B24-4350-BB49EB4ABEF1}"/>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E2A45838-72F5-9137-3995-12241B9ABC7E}"/>
              </a:ext>
            </a:extLst>
          </p:cNvPr>
          <p:cNvSpPr>
            <a:spLocks noGrp="1"/>
          </p:cNvSpPr>
          <p:nvPr>
            <p:ph idx="1"/>
          </p:nvPr>
        </p:nvSpPr>
        <p:spPr/>
        <p:txBody>
          <a:bodyPr>
            <a:normAutofit fontScale="85000" lnSpcReduction="20000"/>
          </a:bodyPr>
          <a:lstStyle/>
          <a:p>
            <a:pPr lvl="0"/>
            <a:r>
              <a:rPr lang="en-US" dirty="0"/>
              <a:t>Inform clinicians about when to suspect and how to diagnose and manage the care of adults with HIV-2.</a:t>
            </a:r>
          </a:p>
          <a:p>
            <a:pPr lvl="0"/>
            <a:r>
              <a:rPr lang="en-US" dirty="0"/>
              <a:t>Identify the similarities and differences in treatment for patients with HIV-1 and HIV-2.</a:t>
            </a:r>
          </a:p>
          <a:p>
            <a:pPr lvl="0"/>
            <a:r>
              <a:rPr lang="en-US" dirty="0"/>
              <a:t>Recommend preferred ARV regimens for treatment and identify ARVs to avoid.</a:t>
            </a:r>
          </a:p>
          <a:p>
            <a:pPr lvl="0"/>
            <a:r>
              <a:rPr lang="en-US" dirty="0"/>
              <a:t>Encourage clinicians to use the services of the NYSDOH </a:t>
            </a:r>
            <a:r>
              <a:rPr lang="en-US" u="sng" dirty="0">
                <a:hlinkClick r:id="rId2"/>
              </a:rPr>
              <a:t>Wadsworth Center</a:t>
            </a:r>
            <a:r>
              <a:rPr lang="en-US" dirty="0"/>
              <a:t>, the New York State public health laboratory, for testing used in monitoring HIV-2.</a:t>
            </a:r>
          </a:p>
          <a:p>
            <a:r>
              <a:rPr lang="en-US" dirty="0"/>
              <a:t>Integrate current evidence-based clinical recommendations into the healthcare-related implementation strategies of the </a:t>
            </a:r>
            <a:r>
              <a:rPr lang="en-US" u="sng" dirty="0">
                <a:hlinkClick r:id="rId3"/>
              </a:rPr>
              <a:t>Ending the Epidemic (ETE) initiative</a:t>
            </a:r>
            <a:r>
              <a:rPr lang="en-US" dirty="0"/>
              <a:t>, which seeks to end the AIDS epidemic in New York State.</a:t>
            </a:r>
          </a:p>
          <a:p>
            <a:endParaRPr lang="en-US" dirty="0"/>
          </a:p>
          <a:p>
            <a:pPr marL="0" indent="0">
              <a:buNone/>
            </a:pPr>
            <a:r>
              <a:rPr lang="en-US" b="1" dirty="0"/>
              <a:t>Key Point: </a:t>
            </a:r>
            <a:r>
              <a:rPr lang="en-US" dirty="0"/>
              <a:t>In New York State, the standard of care for individuals with HIV-2 is to initiate and maintain ART to achieve an undetectable HIV-2 viral load.</a:t>
            </a:r>
          </a:p>
        </p:txBody>
      </p:sp>
      <p:sp>
        <p:nvSpPr>
          <p:cNvPr id="4" name="Footer Placeholder 3">
            <a:extLst>
              <a:ext uri="{FF2B5EF4-FFF2-40B4-BE49-F238E27FC236}">
                <a16:creationId xmlns:a16="http://schemas.microsoft.com/office/drawing/2014/main" id="{7A8EBE00-AD1F-F70D-37FD-F8578CE29B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B76F73C-7D52-15FE-F2E1-50BED6CF29D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89E80F6-FC22-44E1-2859-9A22E339D1CE}"/>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3848763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86D58-A371-3DA2-B7E5-550FDCC52552}"/>
              </a:ext>
            </a:extLst>
          </p:cNvPr>
          <p:cNvSpPr>
            <a:spLocks noGrp="1"/>
          </p:cNvSpPr>
          <p:nvPr>
            <p:ph type="title"/>
          </p:nvPr>
        </p:nvSpPr>
        <p:spPr/>
        <p:txBody>
          <a:bodyPr/>
          <a:lstStyle/>
          <a:p>
            <a:r>
              <a:rPr lang="en-US" dirty="0"/>
              <a:t>PREFERRED ART Regimens for Initial Treatment of Pregnant Adults With HIV-2</a:t>
            </a:r>
          </a:p>
        </p:txBody>
      </p:sp>
      <p:sp>
        <p:nvSpPr>
          <p:cNvPr id="4" name="Footer Placeholder 3">
            <a:extLst>
              <a:ext uri="{FF2B5EF4-FFF2-40B4-BE49-F238E27FC236}">
                <a16:creationId xmlns:a16="http://schemas.microsoft.com/office/drawing/2014/main" id="{191512D3-4058-BE1C-CB4F-67753273BC1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E267ABF-61F5-A6B3-CA2E-DB9475B64CB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8B5A32F-38E7-CB6D-0B8F-895D3C5D6A2E}"/>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EA69855D-2467-E60E-5975-B01B412132C7}"/>
              </a:ext>
            </a:extLst>
          </p:cNvPr>
          <p:cNvGraphicFramePr>
            <a:graphicFrameLocks noGrp="1"/>
          </p:cNvGraphicFramePr>
          <p:nvPr>
            <p:extLst>
              <p:ext uri="{D42A27DB-BD31-4B8C-83A1-F6EECF244321}">
                <p14:modId xmlns:p14="http://schemas.microsoft.com/office/powerpoint/2010/main" val="1677897625"/>
              </p:ext>
            </p:extLst>
          </p:nvPr>
        </p:nvGraphicFramePr>
        <p:xfrm>
          <a:off x="838200" y="1564105"/>
          <a:ext cx="10515600" cy="2204720"/>
        </p:xfrm>
        <a:graphic>
          <a:graphicData uri="http://schemas.openxmlformats.org/drawingml/2006/table">
            <a:tbl>
              <a:tblPr firstRow="1" bandRow="1">
                <a:tableStyleId>{5940675A-B579-460E-94D1-54222C63F5DA}</a:tableStyleId>
              </a:tblPr>
              <a:tblGrid>
                <a:gridCol w="3950368">
                  <a:extLst>
                    <a:ext uri="{9D8B030D-6E8A-4147-A177-3AD203B41FA5}">
                      <a16:colId xmlns:a16="http://schemas.microsoft.com/office/drawing/2014/main" val="2965091158"/>
                    </a:ext>
                  </a:extLst>
                </a:gridCol>
                <a:gridCol w="1307432">
                  <a:extLst>
                    <a:ext uri="{9D8B030D-6E8A-4147-A177-3AD203B41FA5}">
                      <a16:colId xmlns:a16="http://schemas.microsoft.com/office/drawing/2014/main" val="1943214951"/>
                    </a:ext>
                  </a:extLst>
                </a:gridCol>
                <a:gridCol w="3938337">
                  <a:extLst>
                    <a:ext uri="{9D8B030D-6E8A-4147-A177-3AD203B41FA5}">
                      <a16:colId xmlns:a16="http://schemas.microsoft.com/office/drawing/2014/main" val="2036904806"/>
                    </a:ext>
                  </a:extLst>
                </a:gridCol>
                <a:gridCol w="1319463">
                  <a:extLst>
                    <a:ext uri="{9D8B030D-6E8A-4147-A177-3AD203B41FA5}">
                      <a16:colId xmlns:a16="http://schemas.microsoft.com/office/drawing/2014/main" val="2736412188"/>
                    </a:ext>
                  </a:extLst>
                </a:gridCol>
              </a:tblGrid>
              <a:tr h="370840">
                <a:tc gridSpan="3">
                  <a:txBody>
                    <a:bodyPr/>
                    <a:lstStyle/>
                    <a:p>
                      <a:r>
                        <a:rPr lang="en-US" b="1" dirty="0">
                          <a:solidFill>
                            <a:schemeClr val="bg1"/>
                          </a:solidFill>
                        </a:rPr>
                        <a:t>Regimen</a:t>
                      </a:r>
                    </a:p>
                  </a:txBody>
                  <a:tcPr>
                    <a:solidFill>
                      <a:srgbClr val="523178"/>
                    </a:solidFill>
                  </a:tcPr>
                </a:tc>
                <a:tc hMerge="1">
                  <a:txBody>
                    <a:bodyPr/>
                    <a:lstStyle/>
                    <a:p>
                      <a:endParaRPr/>
                    </a:p>
                  </a:txBody>
                  <a:tcPr>
                    <a:solidFill>
                      <a:srgbClr val="523178"/>
                    </a:solidFill>
                  </a:tcPr>
                </a:tc>
                <a:tc hMerge="1">
                  <a:txBody>
                    <a:bodyPr/>
                    <a:lstStyle/>
                    <a:p>
                      <a:endParaRPr dirty="0"/>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gridSpan="3">
                  <a:txBody>
                    <a:bodyPr/>
                    <a:lstStyle/>
                    <a:p>
                      <a:pPr marL="0" indent="0">
                        <a:buFont typeface="Arial" panose="020B0604020202020204" pitchFamily="34" charset="0"/>
                        <a:buNone/>
                      </a:pPr>
                      <a:r>
                        <a:rPr lang="en-US" dirty="0"/>
                        <a:t>TAF/FTC/BIC (</a:t>
                      </a:r>
                      <a:r>
                        <a:rPr lang="en-US" dirty="0" err="1"/>
                        <a:t>Biktarvy</a:t>
                      </a:r>
                      <a:r>
                        <a:rPr lang="en-US" dirty="0"/>
                        <a:t>)</a:t>
                      </a:r>
                    </a:p>
                  </a:txBody>
                  <a:tcPr/>
                </a:tc>
                <a:tc hMerge="1">
                  <a:txBody>
                    <a:bodyPr/>
                    <a:lstStyle/>
                    <a:p>
                      <a:pPr marL="137160" indent="-137160">
                        <a:buFont typeface="Arial" panose="020B0604020202020204" pitchFamily="34" charset="0"/>
                        <a:buChar char="•"/>
                      </a:pPr>
                      <a:endParaRPr lang="en-US" dirty="0"/>
                    </a:p>
                  </a:txBody>
                  <a:tcPr/>
                </a:tc>
                <a:tc hMerge="1">
                  <a:txBody>
                    <a:bodyPr/>
                    <a:lstStyle/>
                    <a:p>
                      <a:pPr marL="137160" indent="-137160">
                        <a:buFont typeface="Arial" panose="020B0604020202020204" pitchFamily="34" charset="0"/>
                        <a:buChar char="•"/>
                      </a:pPr>
                      <a:endParaRPr lang="en-US" dirty="0"/>
                    </a:p>
                  </a:txBody>
                  <a:tcPr/>
                </a:tc>
                <a:tc>
                  <a:txBody>
                    <a:bodyPr/>
                    <a:lstStyle/>
                    <a:p>
                      <a:pPr marL="0" indent="0" algn="ctr">
                        <a:buFont typeface="Arial" panose="020B0604020202020204" pitchFamily="34" charset="0"/>
                        <a:buNone/>
                      </a:pPr>
                      <a:r>
                        <a:rPr lang="en-US" dirty="0"/>
                        <a:t>A3</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TAF/FTC (Descovy)</a:t>
                      </a:r>
                    </a:p>
                    <a:p>
                      <a:pPr marL="0" indent="0">
                        <a:buFont typeface="Arial" panose="020B0604020202020204" pitchFamily="34" charset="0"/>
                        <a:buNone/>
                      </a:pPr>
                      <a:r>
                        <a:rPr lang="en-US" b="1" dirty="0"/>
                        <a:t>OR</a:t>
                      </a:r>
                    </a:p>
                    <a:p>
                      <a:pPr marL="0" indent="0">
                        <a:buFont typeface="Arial" panose="020B0604020202020204" pitchFamily="34" charset="0"/>
                        <a:buNone/>
                      </a:pPr>
                      <a:r>
                        <a:rPr lang="en-US" dirty="0"/>
                        <a:t>TDF/FTC (Truvada)</a:t>
                      </a:r>
                    </a:p>
                    <a:p>
                      <a:pPr marL="0" indent="0">
                        <a:buFont typeface="Arial" panose="020B0604020202020204" pitchFamily="34" charset="0"/>
                        <a:buNone/>
                      </a:pPr>
                      <a:r>
                        <a:rPr lang="en-US" b="1" dirty="0"/>
                        <a:t>OR</a:t>
                      </a:r>
                    </a:p>
                    <a:p>
                      <a:pPr marL="0" indent="0">
                        <a:buFont typeface="Arial" panose="020B0604020202020204" pitchFamily="34" charset="0"/>
                        <a:buNone/>
                      </a:pPr>
                      <a:r>
                        <a:rPr lang="en-US" dirty="0"/>
                        <a:t>TDF/3TC (multiple brands)</a:t>
                      </a:r>
                    </a:p>
                  </a:txBody>
                  <a:tcPr/>
                </a:tc>
                <a:tc>
                  <a:txBody>
                    <a:bodyPr/>
                    <a:lstStyle/>
                    <a:p>
                      <a:pPr marL="0" indent="0" algn="ctr">
                        <a:buFont typeface="Arial" panose="020B0604020202020204" pitchFamily="34" charset="0"/>
                        <a:buNone/>
                      </a:pPr>
                      <a:r>
                        <a:rPr lang="en-US" b="1" dirty="0"/>
                        <a:t>AND</a:t>
                      </a:r>
                    </a:p>
                  </a:txBody>
                  <a:tcPr/>
                </a:tc>
                <a:tc>
                  <a:txBody>
                    <a:bodyPr/>
                    <a:lstStyle/>
                    <a:p>
                      <a:pPr marL="0" indent="0">
                        <a:buFont typeface="Arial" panose="020B0604020202020204" pitchFamily="34" charset="0"/>
                        <a:buNone/>
                      </a:pPr>
                      <a:r>
                        <a:rPr lang="en-US" sz="1800" kern="1200" dirty="0">
                          <a:solidFill>
                            <a:schemeClr val="tx1"/>
                          </a:solidFill>
                          <a:effectLst/>
                          <a:latin typeface="+mn-lt"/>
                          <a:ea typeface="+mn-ea"/>
                          <a:cs typeface="+mn-cs"/>
                        </a:rPr>
                        <a:t>DTG (Tivicay)</a:t>
                      </a:r>
                      <a:endParaRPr lang="en-US" dirty="0"/>
                    </a:p>
                  </a:txBody>
                  <a:tcPr/>
                </a:tc>
                <a:tc>
                  <a:txBody>
                    <a:bodyPr/>
                    <a:lstStyle/>
                    <a:p>
                      <a:pPr marL="0" indent="0" algn="ctr">
                        <a:buFont typeface="Arial" panose="020B0604020202020204" pitchFamily="34" charset="0"/>
                        <a:buNone/>
                      </a:pPr>
                      <a:r>
                        <a:rPr lang="en-US" dirty="0"/>
                        <a:t>A3</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114443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ABEC6-6DF1-2362-F287-530B7E0E0C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ABCF83-CF07-C9DD-7E66-526671463DBB}"/>
              </a:ext>
            </a:extLst>
          </p:cNvPr>
          <p:cNvSpPr>
            <a:spLocks noGrp="1"/>
          </p:cNvSpPr>
          <p:nvPr>
            <p:ph type="title"/>
          </p:nvPr>
        </p:nvSpPr>
        <p:spPr/>
        <p:txBody>
          <a:bodyPr/>
          <a:lstStyle/>
          <a:p>
            <a:r>
              <a:rPr lang="en-US" dirty="0"/>
              <a:t>ALTERNATIVE ART Regimen for Initial Treatment of Pregnant Adults With HIV-2</a:t>
            </a:r>
          </a:p>
        </p:txBody>
      </p:sp>
      <p:sp>
        <p:nvSpPr>
          <p:cNvPr id="4" name="Footer Placeholder 3">
            <a:extLst>
              <a:ext uri="{FF2B5EF4-FFF2-40B4-BE49-F238E27FC236}">
                <a16:creationId xmlns:a16="http://schemas.microsoft.com/office/drawing/2014/main" id="{DCF2D41E-E003-907F-8E34-26B7A0A9397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4CAFACC4-22A8-F42B-5DD1-5D25A46FFAE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98EB9A4-80E2-C23A-C57F-9BABF881612A}"/>
              </a:ext>
            </a:extLst>
          </p:cNvPr>
          <p:cNvSpPr>
            <a:spLocks noGrp="1"/>
          </p:cNvSpPr>
          <p:nvPr>
            <p:ph type="dt" sz="half" idx="2"/>
          </p:nvPr>
        </p:nvSpPr>
        <p:spPr/>
        <p:txBody>
          <a:bodyPr/>
          <a:lstStyle/>
          <a:p>
            <a:r>
              <a:rPr lang="en-US"/>
              <a:t>JANUARY 2026</a:t>
            </a:r>
            <a:endParaRPr lang="en-US" dirty="0"/>
          </a:p>
        </p:txBody>
      </p:sp>
      <p:graphicFrame>
        <p:nvGraphicFramePr>
          <p:cNvPr id="7" name="Table 6">
            <a:extLst>
              <a:ext uri="{FF2B5EF4-FFF2-40B4-BE49-F238E27FC236}">
                <a16:creationId xmlns:a16="http://schemas.microsoft.com/office/drawing/2014/main" id="{29923028-F2DE-35A5-B1F1-1B97195F3A0F}"/>
              </a:ext>
            </a:extLst>
          </p:cNvPr>
          <p:cNvGraphicFramePr>
            <a:graphicFrameLocks noGrp="1"/>
          </p:cNvGraphicFramePr>
          <p:nvPr>
            <p:extLst>
              <p:ext uri="{D42A27DB-BD31-4B8C-83A1-F6EECF244321}">
                <p14:modId xmlns:p14="http://schemas.microsoft.com/office/powerpoint/2010/main" val="64110021"/>
              </p:ext>
            </p:extLst>
          </p:nvPr>
        </p:nvGraphicFramePr>
        <p:xfrm>
          <a:off x="838200" y="1564105"/>
          <a:ext cx="10515600" cy="1833880"/>
        </p:xfrm>
        <a:graphic>
          <a:graphicData uri="http://schemas.openxmlformats.org/drawingml/2006/table">
            <a:tbl>
              <a:tblPr firstRow="1" bandRow="1">
                <a:tableStyleId>{5940675A-B579-460E-94D1-54222C63F5DA}</a:tableStyleId>
              </a:tblPr>
              <a:tblGrid>
                <a:gridCol w="3950368">
                  <a:extLst>
                    <a:ext uri="{9D8B030D-6E8A-4147-A177-3AD203B41FA5}">
                      <a16:colId xmlns:a16="http://schemas.microsoft.com/office/drawing/2014/main" val="2965091158"/>
                    </a:ext>
                  </a:extLst>
                </a:gridCol>
                <a:gridCol w="1307432">
                  <a:extLst>
                    <a:ext uri="{9D8B030D-6E8A-4147-A177-3AD203B41FA5}">
                      <a16:colId xmlns:a16="http://schemas.microsoft.com/office/drawing/2014/main" val="1943214951"/>
                    </a:ext>
                  </a:extLst>
                </a:gridCol>
                <a:gridCol w="3938337">
                  <a:extLst>
                    <a:ext uri="{9D8B030D-6E8A-4147-A177-3AD203B41FA5}">
                      <a16:colId xmlns:a16="http://schemas.microsoft.com/office/drawing/2014/main" val="2036904806"/>
                    </a:ext>
                  </a:extLst>
                </a:gridCol>
                <a:gridCol w="1319463">
                  <a:extLst>
                    <a:ext uri="{9D8B030D-6E8A-4147-A177-3AD203B41FA5}">
                      <a16:colId xmlns:a16="http://schemas.microsoft.com/office/drawing/2014/main" val="2736412188"/>
                    </a:ext>
                  </a:extLst>
                </a:gridCol>
              </a:tblGrid>
              <a:tr h="370840">
                <a:tc gridSpan="3">
                  <a:txBody>
                    <a:bodyPr/>
                    <a:lstStyle/>
                    <a:p>
                      <a:r>
                        <a:rPr lang="en-US" b="1" dirty="0">
                          <a:solidFill>
                            <a:schemeClr val="bg1"/>
                          </a:solidFill>
                        </a:rPr>
                        <a:t>Regimen</a:t>
                      </a:r>
                    </a:p>
                  </a:txBody>
                  <a:tcPr>
                    <a:solidFill>
                      <a:srgbClr val="523178"/>
                    </a:solidFill>
                  </a:tcPr>
                </a:tc>
                <a:tc hMerge="1">
                  <a:txBody>
                    <a:bodyPr/>
                    <a:lstStyle/>
                    <a:p>
                      <a:endParaRPr/>
                    </a:p>
                  </a:txBody>
                  <a:tcPr>
                    <a:solidFill>
                      <a:srgbClr val="523178"/>
                    </a:solidFill>
                  </a:tcPr>
                </a:tc>
                <a:tc hMerge="1">
                  <a:txBody>
                    <a:bodyPr/>
                    <a:lstStyle/>
                    <a:p>
                      <a:endParaRPr dirty="0"/>
                    </a:p>
                  </a:txBody>
                  <a:tcPr>
                    <a:solidFill>
                      <a:srgbClr val="523178"/>
                    </a:solidFill>
                  </a:tcPr>
                </a:tc>
                <a:tc>
                  <a:txBody>
                    <a:bodyPr/>
                    <a:lstStyle/>
                    <a:p>
                      <a:pPr algn="ctr"/>
                      <a:r>
                        <a:rPr lang="en-US" b="1" dirty="0">
                          <a:solidFill>
                            <a:schemeClr val="bg1"/>
                          </a:solidFill>
                        </a:rPr>
                        <a:t>Rating</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TAF/FTC (Descovy)</a:t>
                      </a:r>
                    </a:p>
                    <a:p>
                      <a:pPr marL="0" indent="0">
                        <a:buFont typeface="Arial" panose="020B0604020202020204" pitchFamily="34" charset="0"/>
                        <a:buNone/>
                      </a:pPr>
                      <a:r>
                        <a:rPr lang="en-US" b="1" dirty="0"/>
                        <a:t>OR</a:t>
                      </a:r>
                    </a:p>
                    <a:p>
                      <a:pPr marL="0" indent="0">
                        <a:buFont typeface="Arial" panose="020B0604020202020204" pitchFamily="34" charset="0"/>
                        <a:buNone/>
                      </a:pPr>
                      <a:r>
                        <a:rPr lang="en-US" dirty="0"/>
                        <a:t>TDF/FTC (Truvada)</a:t>
                      </a:r>
                    </a:p>
                    <a:p>
                      <a:pPr marL="0" indent="0">
                        <a:buFont typeface="Arial" panose="020B0604020202020204" pitchFamily="34" charset="0"/>
                        <a:buNone/>
                      </a:pPr>
                      <a:r>
                        <a:rPr lang="en-US" b="1" dirty="0"/>
                        <a:t>OR</a:t>
                      </a:r>
                    </a:p>
                    <a:p>
                      <a:pPr marL="0" indent="0">
                        <a:buFont typeface="Arial" panose="020B0604020202020204" pitchFamily="34" charset="0"/>
                        <a:buNone/>
                      </a:pPr>
                      <a:r>
                        <a:rPr lang="en-US" dirty="0"/>
                        <a:t>TDF/3TC (multiple brands)</a:t>
                      </a:r>
                    </a:p>
                  </a:txBody>
                  <a:tcPr/>
                </a:tc>
                <a:tc>
                  <a:txBody>
                    <a:bodyPr/>
                    <a:lstStyle/>
                    <a:p>
                      <a:pPr marL="0" indent="0" algn="ctr">
                        <a:buFont typeface="Arial" panose="020B0604020202020204" pitchFamily="34" charset="0"/>
                        <a:buNone/>
                      </a:pPr>
                      <a:r>
                        <a:rPr lang="en-US" b="1" dirty="0"/>
                        <a:t>AND</a:t>
                      </a:r>
                    </a:p>
                  </a:txBody>
                  <a:tcPr/>
                </a:tc>
                <a:tc>
                  <a:txBody>
                    <a:bodyPr/>
                    <a:lstStyle/>
                    <a:p>
                      <a:pPr marL="0" indent="0">
                        <a:buFont typeface="Arial" panose="020B0604020202020204" pitchFamily="34" charset="0"/>
                        <a:buNone/>
                      </a:pPr>
                      <a:r>
                        <a:rPr lang="en-US" dirty="0"/>
                        <a:t>DRV/r twice daily (Prezista and Norvir)</a:t>
                      </a:r>
                    </a:p>
                    <a:p>
                      <a:pPr marL="0" indent="0">
                        <a:buFont typeface="Arial" panose="020B0604020202020204" pitchFamily="34" charset="0"/>
                        <a:buNone/>
                      </a:pPr>
                      <a:r>
                        <a:rPr lang="en-US" b="1" dirty="0"/>
                        <a:t>OR</a:t>
                      </a:r>
                    </a:p>
                    <a:p>
                      <a:pPr marL="0" indent="0">
                        <a:buFont typeface="Arial" panose="020B0604020202020204" pitchFamily="34" charset="0"/>
                        <a:buNone/>
                      </a:pPr>
                      <a:r>
                        <a:rPr lang="en-US" dirty="0"/>
                        <a:t>RAL twice daily (Isentress)</a:t>
                      </a:r>
                    </a:p>
                    <a:p>
                      <a:pPr marL="0" indent="0">
                        <a:buFont typeface="Arial" panose="020B0604020202020204" pitchFamily="34" charset="0"/>
                        <a:buNone/>
                      </a:pPr>
                      <a:endParaRPr lang="en-US" dirty="0"/>
                    </a:p>
                  </a:txBody>
                  <a:tcPr/>
                </a:tc>
                <a:tc>
                  <a:txBody>
                    <a:bodyPr/>
                    <a:lstStyle/>
                    <a:p>
                      <a:pPr marL="0" indent="0" algn="ctr">
                        <a:buFont typeface="Arial" panose="020B0604020202020204" pitchFamily="34" charset="0"/>
                        <a:buNone/>
                      </a:pPr>
                      <a:r>
                        <a:rPr lang="en-US" dirty="0"/>
                        <a:t>B3</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2583412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1845D-FA0A-1592-FC0B-FE155B55D92D}"/>
              </a:ext>
            </a:extLst>
          </p:cNvPr>
          <p:cNvSpPr>
            <a:spLocks noGrp="1"/>
          </p:cNvSpPr>
          <p:nvPr>
            <p:ph type="title"/>
          </p:nvPr>
        </p:nvSpPr>
        <p:spPr/>
        <p:txBody>
          <a:bodyPr/>
          <a:lstStyle/>
          <a:p>
            <a:r>
              <a:rPr lang="en-US" dirty="0"/>
              <a:t>Recommendations:</a:t>
            </a:r>
            <a:br>
              <a:rPr lang="en-US" dirty="0"/>
            </a:br>
            <a:r>
              <a:rPr lang="en-US" dirty="0"/>
              <a:t>PEP for HIV-2</a:t>
            </a:r>
          </a:p>
        </p:txBody>
      </p:sp>
      <p:sp>
        <p:nvSpPr>
          <p:cNvPr id="3" name="Content Placeholder 2">
            <a:extLst>
              <a:ext uri="{FF2B5EF4-FFF2-40B4-BE49-F238E27FC236}">
                <a16:creationId xmlns:a16="http://schemas.microsoft.com/office/drawing/2014/main" id="{05ADE1A7-3A80-C0FA-AE3A-A6CF10157147}"/>
              </a:ext>
            </a:extLst>
          </p:cNvPr>
          <p:cNvSpPr>
            <a:spLocks noGrp="1"/>
          </p:cNvSpPr>
          <p:nvPr>
            <p:ph idx="1"/>
          </p:nvPr>
        </p:nvSpPr>
        <p:spPr/>
        <p:txBody>
          <a:bodyPr/>
          <a:lstStyle/>
          <a:p>
            <a:r>
              <a:rPr lang="en-US" dirty="0"/>
              <a:t>Clinicians should recommend TAF/FTC/BIC as PEP after HIV-2 exposure. (A2†)</a:t>
            </a:r>
          </a:p>
          <a:p>
            <a:pPr lvl="1"/>
            <a:r>
              <a:rPr lang="en-US" dirty="0"/>
              <a:t>TAF/FTC or TDF/FTC and either DTG or RAL can be used instead of TAF/FTC/BIC in a PEP regimen (3TC may be substituted for FTC) [a]. (A3)</a:t>
            </a:r>
          </a:p>
          <a:p>
            <a:endParaRPr lang="en-US" dirty="0"/>
          </a:p>
        </p:txBody>
      </p:sp>
      <p:sp>
        <p:nvSpPr>
          <p:cNvPr id="4" name="Footer Placeholder 3">
            <a:extLst>
              <a:ext uri="{FF2B5EF4-FFF2-40B4-BE49-F238E27FC236}">
                <a16:creationId xmlns:a16="http://schemas.microsoft.com/office/drawing/2014/main" id="{560414CD-A745-5A49-9ACE-23611C1F0ED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DE3DBFA-D93D-4FD0-0096-EDDAF36CA19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C951B6A-AB75-E436-711E-4BA4BB3867EE}"/>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2617917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087880AA-7822-7738-53BE-4294AF3385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321517"/>
            <a:ext cx="2242803" cy="2242803"/>
          </a:xfrm>
          <a:prstGeom prst="rect">
            <a:avLst/>
          </a:prstGeom>
        </p:spPr>
      </p:pic>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Diagnosis and Management of HIV-2 in Adults</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4AD89-9EB7-929A-DE34-6EA0AC2A8480}"/>
              </a:ext>
            </a:extLst>
          </p:cNvPr>
          <p:cNvSpPr>
            <a:spLocks noGrp="1"/>
          </p:cNvSpPr>
          <p:nvPr>
            <p:ph type="title"/>
          </p:nvPr>
        </p:nvSpPr>
        <p:spPr/>
        <p:txBody>
          <a:bodyPr/>
          <a:lstStyle/>
          <a:p>
            <a:r>
              <a:rPr lang="en-US" dirty="0"/>
              <a:t>HIV-2</a:t>
            </a:r>
          </a:p>
        </p:txBody>
      </p:sp>
      <p:sp>
        <p:nvSpPr>
          <p:cNvPr id="3" name="Content Placeholder 2">
            <a:extLst>
              <a:ext uri="{FF2B5EF4-FFF2-40B4-BE49-F238E27FC236}">
                <a16:creationId xmlns:a16="http://schemas.microsoft.com/office/drawing/2014/main" id="{1CDC0FD8-4FCC-CF51-B233-7B90E61074F6}"/>
              </a:ext>
            </a:extLst>
          </p:cNvPr>
          <p:cNvSpPr>
            <a:spLocks noGrp="1"/>
          </p:cNvSpPr>
          <p:nvPr>
            <p:ph idx="1"/>
          </p:nvPr>
        </p:nvSpPr>
        <p:spPr/>
        <p:txBody>
          <a:bodyPr>
            <a:normAutofit fontScale="92500" lnSpcReduction="20000"/>
          </a:bodyPr>
          <a:lstStyle/>
          <a:p>
            <a:r>
              <a:rPr lang="en-US" dirty="0"/>
              <a:t>Endemic in West Africa, with the highest prevalence in Cape Verde, the Ivory Coast, Gambia, Guinea-Bissau, Mali, Mauritania, Nigeria, and Sierra Leone.</a:t>
            </a:r>
          </a:p>
          <a:p>
            <a:r>
              <a:rPr lang="en-US" dirty="0"/>
              <a:t>In the United States, from 2010 to 2017, 327,700 HIV cases were diagnosed: 102 were confirmed HIV-2 infections and 11 were dual HIV-1/HIV-2 infections. </a:t>
            </a:r>
          </a:p>
          <a:p>
            <a:pPr lvl="1"/>
            <a:r>
              <a:rPr lang="en-US" dirty="0"/>
              <a:t>Cases predominantly in people from West Africa who were living in the northeast United States and had acquired HIV-2 through heterosexual transmission. </a:t>
            </a:r>
          </a:p>
          <a:p>
            <a:pPr lvl="1"/>
            <a:r>
              <a:rPr lang="en-US" dirty="0"/>
              <a:t>Number of cases with HIV-2 was proportionate between males and females.</a:t>
            </a:r>
          </a:p>
          <a:p>
            <a:r>
              <a:rPr lang="en-US" dirty="0"/>
              <a:t>In New York State, from 2010 to 2020, 34,949 HIV cases were diagnosed: 43 had HIV-2 infection, 3 had dual HIV-1/HIV-2 infection, and 25 had probable HIV-2 infection.</a:t>
            </a:r>
          </a:p>
        </p:txBody>
      </p:sp>
      <p:sp>
        <p:nvSpPr>
          <p:cNvPr id="4" name="Footer Placeholder 3">
            <a:extLst>
              <a:ext uri="{FF2B5EF4-FFF2-40B4-BE49-F238E27FC236}">
                <a16:creationId xmlns:a16="http://schemas.microsoft.com/office/drawing/2014/main" id="{11D2DD93-3ED7-671A-8B39-8BBBAF5AFF3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4A4D4FD-4053-29E8-3900-EAF2EBB0EE9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F5531C0-2716-0C93-C9BA-BA337B0D352E}"/>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230613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B7C8-6AEC-DBD1-259C-379A0C5879E9}"/>
              </a:ext>
            </a:extLst>
          </p:cNvPr>
          <p:cNvSpPr>
            <a:spLocks noGrp="1"/>
          </p:cNvSpPr>
          <p:nvPr>
            <p:ph type="title"/>
          </p:nvPr>
        </p:nvSpPr>
        <p:spPr/>
        <p:txBody>
          <a:bodyPr/>
          <a:lstStyle/>
          <a:p>
            <a:r>
              <a:rPr lang="en-US" dirty="0"/>
              <a:t>HIV-2 and HIV-1</a:t>
            </a:r>
          </a:p>
        </p:txBody>
      </p:sp>
      <p:sp>
        <p:nvSpPr>
          <p:cNvPr id="3" name="Content Placeholder 2">
            <a:extLst>
              <a:ext uri="{FF2B5EF4-FFF2-40B4-BE49-F238E27FC236}">
                <a16:creationId xmlns:a16="http://schemas.microsoft.com/office/drawing/2014/main" id="{C7DA9C29-343F-7F3F-4196-779134B4B63E}"/>
              </a:ext>
            </a:extLst>
          </p:cNvPr>
          <p:cNvSpPr>
            <a:spLocks noGrp="1"/>
          </p:cNvSpPr>
          <p:nvPr>
            <p:ph idx="1"/>
          </p:nvPr>
        </p:nvSpPr>
        <p:spPr/>
        <p:txBody>
          <a:bodyPr/>
          <a:lstStyle/>
          <a:p>
            <a:r>
              <a:rPr lang="en-US" dirty="0"/>
              <a:t>HIV-2 is associated with slower disease progression than HIV-1 because of lower plasma viral load levels.</a:t>
            </a:r>
          </a:p>
          <a:p>
            <a:r>
              <a:rPr lang="en-US" dirty="0"/>
              <a:t>Because of lower viral load levels, HIV-2 is transmitted less efficiently than HIV-1 through sexual behavior and from mother to child.</a:t>
            </a:r>
          </a:p>
          <a:p>
            <a:r>
              <a:rPr lang="en-US" dirty="0"/>
              <a:t>As with HIV-1, HIV-2 disease progression correlates with increasing plasma HIV-2 viral load.</a:t>
            </a:r>
          </a:p>
          <a:p>
            <a:r>
              <a:rPr lang="en-US" dirty="0"/>
              <a:t>HIV-2 manifests similar clinical signs, symptoms, and opportunistic infections as HIV-1.</a:t>
            </a:r>
          </a:p>
          <a:p>
            <a:endParaRPr lang="en-US" dirty="0"/>
          </a:p>
        </p:txBody>
      </p:sp>
      <p:sp>
        <p:nvSpPr>
          <p:cNvPr id="4" name="Footer Placeholder 3">
            <a:extLst>
              <a:ext uri="{FF2B5EF4-FFF2-40B4-BE49-F238E27FC236}">
                <a16:creationId xmlns:a16="http://schemas.microsoft.com/office/drawing/2014/main" id="{4DC9934B-3A5D-91ED-E1B3-FE076E142B3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E20D1CB-4C59-0489-243F-1D0ACAE4855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5F0DF35-DDC8-32AA-8756-5C514C511FC0}"/>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158426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F199A-D139-CFCE-C33C-73692E58E09C}"/>
              </a:ext>
            </a:extLst>
          </p:cNvPr>
          <p:cNvSpPr>
            <a:spLocks noGrp="1"/>
          </p:cNvSpPr>
          <p:nvPr>
            <p:ph type="title"/>
          </p:nvPr>
        </p:nvSpPr>
        <p:spPr/>
        <p:txBody>
          <a:bodyPr/>
          <a:lstStyle/>
          <a:p>
            <a:r>
              <a:rPr lang="en-US" dirty="0"/>
              <a:t>Recommendations:</a:t>
            </a:r>
            <a:br>
              <a:rPr lang="en-US" dirty="0"/>
            </a:br>
            <a:r>
              <a:rPr lang="en-US" dirty="0"/>
              <a:t>Diagnosis of HIV-2</a:t>
            </a:r>
          </a:p>
        </p:txBody>
      </p:sp>
      <p:sp>
        <p:nvSpPr>
          <p:cNvPr id="3" name="Content Placeholder 2">
            <a:extLst>
              <a:ext uri="{FF2B5EF4-FFF2-40B4-BE49-F238E27FC236}">
                <a16:creationId xmlns:a16="http://schemas.microsoft.com/office/drawing/2014/main" id="{776A2D23-B644-1C98-DC58-00EC4A3F2601}"/>
              </a:ext>
            </a:extLst>
          </p:cNvPr>
          <p:cNvSpPr>
            <a:spLocks noGrp="1"/>
          </p:cNvSpPr>
          <p:nvPr>
            <p:ph idx="1"/>
          </p:nvPr>
        </p:nvSpPr>
        <p:spPr/>
        <p:txBody>
          <a:bodyPr>
            <a:normAutofit/>
          </a:bodyPr>
          <a:lstStyle/>
          <a:p>
            <a:pPr lvl="0"/>
            <a:r>
              <a:rPr lang="en-US" dirty="0"/>
              <a:t>To diagnose HIV-2 infection, clinicians should follow the standard </a:t>
            </a:r>
            <a:r>
              <a:rPr lang="en-US" u="sng" dirty="0">
                <a:hlinkClick r:id="rId2"/>
              </a:rPr>
              <a:t>HIV laboratory testing algorithm</a:t>
            </a:r>
            <a:r>
              <a:rPr lang="en-US" dirty="0"/>
              <a:t>. (A1)</a:t>
            </a:r>
          </a:p>
          <a:p>
            <a:pPr lvl="0"/>
            <a:r>
              <a:rPr lang="en-US" dirty="0"/>
              <a:t>In individuals who are confirmed to have HIV-2 antibodies, clinicians should perform a clinical evaluation for HIV-2 infection that is similar in scope to the evaluation of patients with HIV-1. (A1)</a:t>
            </a:r>
          </a:p>
          <a:p>
            <a:endParaRPr lang="en-US" dirty="0"/>
          </a:p>
          <a:p>
            <a:endParaRPr lang="en-US" dirty="0"/>
          </a:p>
          <a:p>
            <a:pPr marL="0" indent="0">
              <a:buNone/>
            </a:pPr>
            <a:r>
              <a:rPr lang="en-US" sz="2000" dirty="0"/>
              <a:t>Note: HIV-2 antibodies are confirmed by a reactive result to an HIV-1/2 Ag/Ab combination immunoassay and a positive result for HIV-2 Abs on an FDA-approved supplemental HIV-1/HIV-2 Ab differentiation immunoassay. See NYSDOH AI guideline </a:t>
            </a:r>
            <a:r>
              <a:rPr lang="en-US" sz="2000" u="sng" dirty="0">
                <a:hlinkClick r:id="rId2"/>
              </a:rPr>
              <a:t>HIV Testing &gt; Figure 2: HIV Laboratory Testing Algorithm</a:t>
            </a:r>
            <a:r>
              <a:rPr lang="en-US" sz="2000" dirty="0"/>
              <a:t>.</a:t>
            </a:r>
          </a:p>
        </p:txBody>
      </p:sp>
      <p:sp>
        <p:nvSpPr>
          <p:cNvPr id="4" name="Footer Placeholder 3">
            <a:extLst>
              <a:ext uri="{FF2B5EF4-FFF2-40B4-BE49-F238E27FC236}">
                <a16:creationId xmlns:a16="http://schemas.microsoft.com/office/drawing/2014/main" id="{ABD7B222-A4FB-2998-65E2-5B6B5E2B718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7A9B9B7-B6EB-EA25-6324-68CD63457C8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1413060-DC36-6743-4B67-68186EBD23B2}"/>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4142474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B6E86-4516-135C-A911-0D6E93EEFDB0}"/>
              </a:ext>
            </a:extLst>
          </p:cNvPr>
          <p:cNvSpPr>
            <a:spLocks noGrp="1"/>
          </p:cNvSpPr>
          <p:nvPr>
            <p:ph type="title"/>
          </p:nvPr>
        </p:nvSpPr>
        <p:spPr/>
        <p:txBody>
          <a:bodyPr/>
          <a:lstStyle/>
          <a:p>
            <a:r>
              <a:rPr lang="en-US" dirty="0"/>
              <a:t>HIV-2 Diagnostic Scenario 1</a:t>
            </a:r>
          </a:p>
        </p:txBody>
      </p:sp>
      <p:sp>
        <p:nvSpPr>
          <p:cNvPr id="3" name="Content Placeholder 2">
            <a:extLst>
              <a:ext uri="{FF2B5EF4-FFF2-40B4-BE49-F238E27FC236}">
                <a16:creationId xmlns:a16="http://schemas.microsoft.com/office/drawing/2014/main" id="{4D08F11A-54F0-8608-17BC-11020F7E6A36}"/>
              </a:ext>
            </a:extLst>
          </p:cNvPr>
          <p:cNvSpPr>
            <a:spLocks noGrp="1"/>
          </p:cNvSpPr>
          <p:nvPr>
            <p:ph idx="1"/>
          </p:nvPr>
        </p:nvSpPr>
        <p:spPr/>
        <p:txBody>
          <a:bodyPr>
            <a:normAutofit/>
          </a:bodyPr>
          <a:lstStyle/>
          <a:p>
            <a:pPr marL="0" indent="0">
              <a:buNone/>
            </a:pPr>
            <a:r>
              <a:rPr lang="en-US" b="1" dirty="0"/>
              <a:t>HIV-1/HIV-2 Ab differentiation immunoassay is reactive for HIV-2 Abs only:</a:t>
            </a:r>
            <a:r>
              <a:rPr lang="en-US" dirty="0"/>
              <a:t> The individual is considered HIV-2 Ab positive; clinical evaluation for HIV-2 infection should be initiated.</a:t>
            </a:r>
          </a:p>
        </p:txBody>
      </p:sp>
      <p:sp>
        <p:nvSpPr>
          <p:cNvPr id="4" name="Footer Placeholder 3">
            <a:extLst>
              <a:ext uri="{FF2B5EF4-FFF2-40B4-BE49-F238E27FC236}">
                <a16:creationId xmlns:a16="http://schemas.microsoft.com/office/drawing/2014/main" id="{E1EBFEB1-17D7-4C1F-9CE7-CE9A95A9965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00D41CF-AE74-ACFD-12A0-7D7FB3AFCF2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57BCD51-2B45-1367-2713-22E134BEB033}"/>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750389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43AE6-05D6-CCC7-AD59-7761914F6F2C}"/>
              </a:ext>
            </a:extLst>
          </p:cNvPr>
          <p:cNvSpPr>
            <a:spLocks noGrp="1"/>
          </p:cNvSpPr>
          <p:nvPr>
            <p:ph type="title"/>
          </p:nvPr>
        </p:nvSpPr>
        <p:spPr/>
        <p:txBody>
          <a:bodyPr/>
          <a:lstStyle/>
          <a:p>
            <a:r>
              <a:rPr lang="en-US" dirty="0"/>
              <a:t>HIV-2 Diagnostic Scenario 2</a:t>
            </a:r>
          </a:p>
        </p:txBody>
      </p:sp>
      <p:sp>
        <p:nvSpPr>
          <p:cNvPr id="3" name="Content Placeholder 2">
            <a:extLst>
              <a:ext uri="{FF2B5EF4-FFF2-40B4-BE49-F238E27FC236}">
                <a16:creationId xmlns:a16="http://schemas.microsoft.com/office/drawing/2014/main" id="{BD969069-DD59-BDAE-34B6-A7A10B3B7849}"/>
              </a:ext>
            </a:extLst>
          </p:cNvPr>
          <p:cNvSpPr>
            <a:spLocks noGrp="1"/>
          </p:cNvSpPr>
          <p:nvPr>
            <p:ph idx="1"/>
          </p:nvPr>
        </p:nvSpPr>
        <p:spPr/>
        <p:txBody>
          <a:bodyPr>
            <a:normAutofit lnSpcReduction="10000"/>
          </a:bodyPr>
          <a:lstStyle/>
          <a:p>
            <a:pPr marL="0" indent="0">
              <a:buNone/>
            </a:pPr>
            <a:r>
              <a:rPr lang="en-US" b="1" dirty="0"/>
              <a:t>HIV-1/HIV-2 Ab differentiation immunoassay is reactive for both HIV-1 and HIV-2 Abs:</a:t>
            </a:r>
            <a:r>
              <a:rPr lang="en-US" dirty="0"/>
              <a:t> The individual is considered HIV positive, undifferentiated; clinical evaluation for HIV-1/HIV-2 coinfection should be initiated.</a:t>
            </a:r>
          </a:p>
          <a:p>
            <a:pPr lvl="0"/>
            <a:r>
              <a:rPr lang="en-US" dirty="0"/>
              <a:t>Both HIV-1 RNA testing and HIV-2 RNA or DNA testing should be performed to determine the presence of either or both viruses.</a:t>
            </a:r>
          </a:p>
          <a:p>
            <a:pPr lvl="0"/>
            <a:r>
              <a:rPr lang="en-US" dirty="0"/>
              <a:t>Although a qualitative HIV-1/HIV-2 nucleic acid test (NAT) is now available, HIV-2 viral load and DNA testing are not routinely available in commercial laboratories. If these tests are not available, contact the </a:t>
            </a:r>
            <a:r>
              <a:rPr lang="en-US" u="sng" dirty="0">
                <a:hlinkClick r:id="rId2"/>
              </a:rPr>
              <a:t>NYSDOH Wadsworth Center Bloodborne Viruses Laboratory</a:t>
            </a:r>
            <a:r>
              <a:rPr lang="en-US" dirty="0"/>
              <a:t> for qualitative and quantitative HIV-2 viral load testing.</a:t>
            </a:r>
          </a:p>
          <a:p>
            <a:pPr lvl="0"/>
            <a:r>
              <a:rPr lang="en-US" dirty="0"/>
              <a:t>A minority of individuals with HIV-2 are coinfected with HIV-1.</a:t>
            </a:r>
          </a:p>
          <a:p>
            <a:endParaRPr lang="en-US" dirty="0"/>
          </a:p>
        </p:txBody>
      </p:sp>
      <p:sp>
        <p:nvSpPr>
          <p:cNvPr id="4" name="Footer Placeholder 3">
            <a:extLst>
              <a:ext uri="{FF2B5EF4-FFF2-40B4-BE49-F238E27FC236}">
                <a16:creationId xmlns:a16="http://schemas.microsoft.com/office/drawing/2014/main" id="{F0786A12-2D24-B803-3890-46C14558518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3461D08-F074-EAC7-C3B9-8B9394799B8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DD0EB45-722E-C075-AE12-F07EB1CBBE72}"/>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394174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A3CC5-63FB-DBE1-F6A5-BBBD5E9EA1AF}"/>
              </a:ext>
            </a:extLst>
          </p:cNvPr>
          <p:cNvSpPr>
            <a:spLocks noGrp="1"/>
          </p:cNvSpPr>
          <p:nvPr>
            <p:ph type="title"/>
          </p:nvPr>
        </p:nvSpPr>
        <p:spPr/>
        <p:txBody>
          <a:bodyPr/>
          <a:lstStyle/>
          <a:p>
            <a:r>
              <a:rPr lang="en-US" dirty="0"/>
              <a:t>HIV-2 Diagnostic Scenario 3</a:t>
            </a:r>
          </a:p>
        </p:txBody>
      </p:sp>
      <p:sp>
        <p:nvSpPr>
          <p:cNvPr id="3" name="Content Placeholder 2">
            <a:extLst>
              <a:ext uri="{FF2B5EF4-FFF2-40B4-BE49-F238E27FC236}">
                <a16:creationId xmlns:a16="http://schemas.microsoft.com/office/drawing/2014/main" id="{1A25E905-6F2A-3051-6368-94FED85E6FA1}"/>
              </a:ext>
            </a:extLst>
          </p:cNvPr>
          <p:cNvSpPr>
            <a:spLocks noGrp="1"/>
          </p:cNvSpPr>
          <p:nvPr>
            <p:ph idx="1"/>
          </p:nvPr>
        </p:nvSpPr>
        <p:spPr/>
        <p:txBody>
          <a:bodyPr>
            <a:normAutofit fontScale="70000" lnSpcReduction="20000"/>
          </a:bodyPr>
          <a:lstStyle/>
          <a:p>
            <a:pPr marL="0" indent="0">
              <a:buNone/>
            </a:pPr>
            <a:r>
              <a:rPr lang="en-US" b="1" dirty="0"/>
              <a:t>HIV-1/HIV-2 Ab differentiation immunoassay is nonreactive or indeterminate for HIV-1 and/or HIV-2 Abs: </a:t>
            </a:r>
            <a:r>
              <a:rPr lang="en-US" dirty="0"/>
              <a:t>HIV-1 RNA NAT should be performed to confirm or exclude acute HIV-1 infection.</a:t>
            </a:r>
          </a:p>
          <a:p>
            <a:r>
              <a:rPr lang="en-US" dirty="0"/>
              <a:t>If the HIV-1/HIV-2 Ab differentiation immunoassay is nonreactive or HIV-1 indeterminate and HIV-1 RNA is not detected, the individual is considered negative for both HIV-1 and HIV-2 infection.</a:t>
            </a:r>
          </a:p>
          <a:p>
            <a:r>
              <a:rPr lang="en-US" dirty="0"/>
              <a:t>If the HIV-1/HIV-2 Ab differentiation immunoassay is HIV-2 indeterminate or HIV indeterminate and HIV-1 RNA is not detected, HIV-2 RNA testing may be warranted if there is clinical suspicion for HIV-2 infection.</a:t>
            </a:r>
          </a:p>
          <a:p>
            <a:pPr lvl="1"/>
            <a:r>
              <a:rPr lang="en-US" dirty="0"/>
              <a:t>Because HIV-2 RNA levels can be low or undetectable in a person with HIV-2 infection, a negative HIV-2 RNA NAT does not rule out HIV-2 infection. In these cases, especially for individuals at elevated risk of HIV-2 infection, ordering HIV-2 DNA testing or repeating the HIV testing algorithm in 2 to 4 weeks, beginning with the HIV-1/2 Ag/Ab immunoassay, should be considered.</a:t>
            </a:r>
          </a:p>
          <a:p>
            <a:pPr lvl="1"/>
            <a:r>
              <a:rPr lang="en-US" dirty="0"/>
              <a:t>If results remain unclear, obtaining other HIV-2-specific tests through public health or commercial laboratories or consulting the CDC should be considered.</a:t>
            </a:r>
          </a:p>
          <a:p>
            <a:r>
              <a:rPr lang="en-US" dirty="0"/>
              <a:t>If available, the FDA-approved cobas HIV-1/HIV-2 Qualitative NAT may be used to detect both HIV-1 and HIV-2 RNA.</a:t>
            </a:r>
          </a:p>
          <a:p>
            <a:endParaRPr lang="en-US" dirty="0"/>
          </a:p>
        </p:txBody>
      </p:sp>
      <p:sp>
        <p:nvSpPr>
          <p:cNvPr id="4" name="Footer Placeholder 3">
            <a:extLst>
              <a:ext uri="{FF2B5EF4-FFF2-40B4-BE49-F238E27FC236}">
                <a16:creationId xmlns:a16="http://schemas.microsoft.com/office/drawing/2014/main" id="{57C66566-7117-DCD7-F2E7-87FFAFB4E65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431CC17-3357-CE55-B27F-2C463D05868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EC76247-AE04-1D98-81EE-A22CB369E8D1}"/>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36262346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5411E-EA71-45E6-F735-0F59BA87F81D}"/>
              </a:ext>
            </a:extLst>
          </p:cNvPr>
          <p:cNvSpPr>
            <a:spLocks noGrp="1"/>
          </p:cNvSpPr>
          <p:nvPr>
            <p:ph type="title"/>
          </p:nvPr>
        </p:nvSpPr>
        <p:spPr/>
        <p:txBody>
          <a:bodyPr/>
          <a:lstStyle/>
          <a:p>
            <a:r>
              <a:rPr lang="en-US" dirty="0"/>
              <a:t>HIV-2 Diagnostic Scenario 4</a:t>
            </a:r>
          </a:p>
        </p:txBody>
      </p:sp>
      <p:sp>
        <p:nvSpPr>
          <p:cNvPr id="3" name="Content Placeholder 2">
            <a:extLst>
              <a:ext uri="{FF2B5EF4-FFF2-40B4-BE49-F238E27FC236}">
                <a16:creationId xmlns:a16="http://schemas.microsoft.com/office/drawing/2014/main" id="{008B487A-77D9-7F10-A72D-9FF6B326257C}"/>
              </a:ext>
            </a:extLst>
          </p:cNvPr>
          <p:cNvSpPr>
            <a:spLocks noGrp="1"/>
          </p:cNvSpPr>
          <p:nvPr>
            <p:ph idx="1"/>
          </p:nvPr>
        </p:nvSpPr>
        <p:spPr/>
        <p:txBody>
          <a:bodyPr/>
          <a:lstStyle/>
          <a:p>
            <a:pPr marL="0" indent="0">
              <a:buNone/>
            </a:pPr>
            <a:r>
              <a:rPr lang="en-US" b="1" dirty="0"/>
              <a:t>Nonreactive HIV-1/2 Ag/Ab immunoassay and suspected recent exposure to HIV-2</a:t>
            </a:r>
            <a:r>
              <a:rPr lang="en-US" dirty="0"/>
              <a:t> (e.g., sex partner from an HIV-2 endemic area)</a:t>
            </a:r>
            <a:r>
              <a:rPr lang="en-US" b="1" dirty="0"/>
              <a:t>:</a:t>
            </a:r>
          </a:p>
          <a:p>
            <a:r>
              <a:rPr lang="en-US" dirty="0"/>
              <a:t>HIV testing algorithm should be repeated, beginning with the HIV-1/2 Ag/Ab immunoassay at 4 weeks (but no later than 12 weeks) after the initial test.</a:t>
            </a:r>
          </a:p>
          <a:p>
            <a:r>
              <a:rPr lang="en-US" dirty="0"/>
              <a:t>HIV-2 RNA NAT may also be considered.</a:t>
            </a:r>
          </a:p>
          <a:p>
            <a:endParaRPr lang="en-US" dirty="0"/>
          </a:p>
        </p:txBody>
      </p:sp>
      <p:sp>
        <p:nvSpPr>
          <p:cNvPr id="4" name="Footer Placeholder 3">
            <a:extLst>
              <a:ext uri="{FF2B5EF4-FFF2-40B4-BE49-F238E27FC236}">
                <a16:creationId xmlns:a16="http://schemas.microsoft.com/office/drawing/2014/main" id="{516ECC11-5F69-E931-5219-652819D4B39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128C1E0-DEB2-485D-15BD-150B2E68044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7EC7987-1E95-35F4-A99D-90868F2B961A}"/>
              </a:ext>
            </a:extLst>
          </p:cNvPr>
          <p:cNvSpPr>
            <a:spLocks noGrp="1"/>
          </p:cNvSpPr>
          <p:nvPr>
            <p:ph type="dt" sz="half" idx="2"/>
          </p:nvPr>
        </p:nvSpPr>
        <p:spPr/>
        <p:txBody>
          <a:bodyPr/>
          <a:lstStyle/>
          <a:p>
            <a:r>
              <a:rPr lang="en-US"/>
              <a:t>JANUARY 2026</a:t>
            </a:r>
            <a:endParaRPr lang="en-US" dirty="0"/>
          </a:p>
        </p:txBody>
      </p:sp>
    </p:spTree>
    <p:extLst>
      <p:ext uri="{BB962C8B-B14F-4D97-AF65-F5344CB8AC3E}">
        <p14:creationId xmlns:p14="http://schemas.microsoft.com/office/powerpoint/2010/main" val="3870761010"/>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TotalTime>
  <Words>3179</Words>
  <Application>Microsoft Office PowerPoint</Application>
  <PresentationFormat>Widescreen</PresentationFormat>
  <Paragraphs>268</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Content</vt:lpstr>
      <vt:lpstr>PowerPoint Presentation</vt:lpstr>
      <vt:lpstr>Purpose of This Guideline</vt:lpstr>
      <vt:lpstr>HIV-2</vt:lpstr>
      <vt:lpstr>HIV-2 and HIV-1</vt:lpstr>
      <vt:lpstr>Recommendations: Diagnosis of HIV-2</vt:lpstr>
      <vt:lpstr>HIV-2 Diagnostic Scenario 1</vt:lpstr>
      <vt:lpstr>HIV-2 Diagnostic Scenario 2</vt:lpstr>
      <vt:lpstr>HIV-2 Diagnostic Scenario 3</vt:lpstr>
      <vt:lpstr>HIV-2 Diagnostic Scenario 4</vt:lpstr>
      <vt:lpstr>NYSDOH Wadsworth Center Bloodborne Viruses Laboratory</vt:lpstr>
      <vt:lpstr>Recommendations: Treatment of HIV-2</vt:lpstr>
      <vt:lpstr>PREFERRED ART Regimens for Initial Treatment of Nonpregnant Adults With HIV-2</vt:lpstr>
      <vt:lpstr>ALTERNATIVE ART Regimens for Initial Treatment of Nonpregnant Adults With HIV-2: Available as a Single-Tablet Regimen</vt:lpstr>
      <vt:lpstr>ALTERNATIVE ART Regimens for Initial Treatment of Nonpregnant Adults With HIV-2: Available as a Multi-Tablet Regimen</vt:lpstr>
      <vt:lpstr>ALTERNATIVE ART Regimens for Initial Treatment of Nonpregnant Adults With HIV-2: Available as a Multi-Tablet Regimen, cont.</vt:lpstr>
      <vt:lpstr>OTHER ART Regimen for Initial Treatment of Nonpregnant Adults With HIV-2</vt:lpstr>
      <vt:lpstr>Key Points: Treatment of HIV-2</vt:lpstr>
      <vt:lpstr>Recommendations: Monitoring ART in Individuals With HIV-2</vt:lpstr>
      <vt:lpstr>Recommendations: Management of HIV-2 in Pregnancy</vt:lpstr>
      <vt:lpstr>PREFERRED ART Regimens for Initial Treatment of Pregnant Adults With HIV-2</vt:lpstr>
      <vt:lpstr>ALTERNATIVE ART Regimen for Initial Treatment of Pregnant Adults With HIV-2</vt:lpstr>
      <vt:lpstr>Recommendations: PEP for HIV-2</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30</cp:revision>
  <dcterms:created xsi:type="dcterms:W3CDTF">2022-05-26T16:37:43Z</dcterms:created>
  <dcterms:modified xsi:type="dcterms:W3CDTF">2026-01-29T23:18:57Z</dcterms:modified>
</cp:coreProperties>
</file>