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9" r:id="rId3"/>
    <p:sldId id="260" r:id="rId4"/>
    <p:sldId id="261" r:id="rId5"/>
    <p:sldId id="262" r:id="rId6"/>
    <p:sldId id="263" r:id="rId7"/>
    <p:sldId id="264" r:id="rId8"/>
    <p:sldId id="265" r:id="rId9"/>
    <p:sldId id="266" r:id="rId10"/>
    <p:sldId id="267" r:id="rId11"/>
    <p:sldId id="269" r:id="rId12"/>
    <p:sldId id="270" r:id="rId13"/>
    <p:sldId id="268" r:id="rId14"/>
    <p:sldId id="271" r:id="rId15"/>
    <p:sldId id="272" r:id="rId16"/>
    <p:sldId id="273" r:id="rId17"/>
    <p:sldId id="274" r:id="rId18"/>
    <p:sldId id="275" r:id="rId19"/>
    <p:sldId id="257" r:id="rId20"/>
    <p:sldId id="25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11/20/2025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dirty="0"/>
              <a:t>www.suguidelinesnys.org</a:t>
            </a:r>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NOVEMBER 2025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F7BA7118-DC0F-41EC-8EA8-216B84828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suguidelinesnys.org/guideline/substance-use-harm-reduc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accessdata.fda.gov/drugsatfda_docs/label/2010/021897s015lbl.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viremic.org" TargetMode="External"/><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www.health.ny.gov/diseases/aids/consumers/prevention/needles_syringes/docs/sep_hours_sites.pdf" TargetMode="External"/><Relationship Id="rId2" Type="http://schemas.openxmlformats.org/officeDocument/2006/relationships/hyperlink" Target="https://www.ncbi.nlm.nih.gov/books/NBK57654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Clinical Guidance:</a:t>
            </a:r>
            <a:br>
              <a:rPr lang="en-US" sz="5400" dirty="0">
                <a:effectLst>
                  <a:outerShdw blurRad="38100" dist="38100" dir="2700000" algn="tl">
                    <a:srgbClr val="000000">
                      <a:alpha val="43137"/>
                    </a:srgbClr>
                  </a:outerShdw>
                </a:effectLst>
              </a:rPr>
            </a:br>
            <a:r>
              <a:rPr lang="en-US" sz="5400" dirty="0">
                <a:effectLst>
                  <a:outerShdw blurRad="38100" dist="38100" dir="2700000" algn="tl">
                    <a:srgbClr val="000000">
                      <a:alpha val="43137"/>
                    </a:srgbClr>
                  </a:outerShdw>
                </a:effectLst>
              </a:rPr>
              <a:t>Stimulant Use</a:t>
            </a:r>
          </a:p>
          <a:p>
            <a:pPr marL="0" indent="0" algn="ctr">
              <a:buNone/>
            </a:pPr>
            <a:r>
              <a:rPr lang="en-US" sz="4800" dirty="0">
                <a:solidFill>
                  <a:srgbClr val="331F44"/>
                </a:solidFill>
              </a:rPr>
              <a:t>www.suguidelinesnys.org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NOVEMBER 2025</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A810E-5617-19AB-4871-7FFEAD7687C4}"/>
              </a:ext>
            </a:extLst>
          </p:cNvPr>
          <p:cNvSpPr>
            <a:spLocks noGrp="1"/>
          </p:cNvSpPr>
          <p:nvPr>
            <p:ph type="title"/>
          </p:nvPr>
        </p:nvSpPr>
        <p:spPr/>
        <p:txBody>
          <a:bodyPr/>
          <a:lstStyle/>
          <a:p>
            <a:r>
              <a:rPr lang="en-US" dirty="0"/>
              <a:t>Common Adverse Effects, </a:t>
            </a:r>
            <a:r>
              <a:rPr lang="en-US" sz="2800" i="1" dirty="0"/>
              <a:t>cont.</a:t>
            </a:r>
            <a:endParaRPr lang="en-US" i="1" dirty="0"/>
          </a:p>
        </p:txBody>
      </p:sp>
      <p:sp>
        <p:nvSpPr>
          <p:cNvPr id="3" name="Content Placeholder 2">
            <a:extLst>
              <a:ext uri="{FF2B5EF4-FFF2-40B4-BE49-F238E27FC236}">
                <a16:creationId xmlns:a16="http://schemas.microsoft.com/office/drawing/2014/main" id="{62F7D36B-1E7C-35C5-2FD5-DCBF7D6521FB}"/>
              </a:ext>
            </a:extLst>
          </p:cNvPr>
          <p:cNvSpPr>
            <a:spLocks noGrp="1"/>
          </p:cNvSpPr>
          <p:nvPr>
            <p:ph idx="1"/>
          </p:nvPr>
        </p:nvSpPr>
        <p:spPr/>
        <p:txBody>
          <a:bodyPr>
            <a:normAutofit fontScale="85000" lnSpcReduction="10000"/>
          </a:bodyPr>
          <a:lstStyle/>
          <a:p>
            <a:pPr marL="0" indent="0">
              <a:buNone/>
            </a:pPr>
            <a:r>
              <a:rPr lang="en-US" b="1" dirty="0"/>
              <a:t>Chronic Stimulant Use</a:t>
            </a:r>
          </a:p>
          <a:p>
            <a:r>
              <a:rPr lang="en-US" dirty="0"/>
              <a:t>Neuropsychiatric: Extreme fatigue and disrupted sleep, formication (sensation of bugs crawling on skin), paranoia or psychosis, depression, anhedonia, anxiety/panic attacks, choreoathetosis (abnormal body movements), headache, seizures</a:t>
            </a:r>
          </a:p>
          <a:p>
            <a:r>
              <a:rPr lang="en-US" dirty="0"/>
              <a:t>Cardiovascular: Heart attack, arrhythmia, myocarditis, hypertensive crisis, heart failure, stroke (ischemic and hemorrhagic), renal infarction, ischemic bowel</a:t>
            </a:r>
          </a:p>
          <a:p>
            <a:r>
              <a:rPr lang="en-US" dirty="0"/>
              <a:t>Constitutional: Malnutrition, cachexia, extreme weight loss, refeeding syndrome</a:t>
            </a:r>
          </a:p>
          <a:p>
            <a:r>
              <a:rPr lang="en-US" dirty="0"/>
              <a:t>Respiratory: Chronic obstructive pulmonary disease, pneumonitis (especially with inhalation)</a:t>
            </a:r>
          </a:p>
          <a:p>
            <a:r>
              <a:rPr lang="en-US" dirty="0"/>
              <a:t>Dermatologic: Secondary skin infections, excoriations (e.g., due to formication)</a:t>
            </a:r>
          </a:p>
          <a:p>
            <a:r>
              <a:rPr lang="en-US" dirty="0"/>
              <a:t>Dental: Dental carries, teeth loss, gum disease, gingivitis, aphthous ulcers</a:t>
            </a:r>
          </a:p>
        </p:txBody>
      </p:sp>
      <p:sp>
        <p:nvSpPr>
          <p:cNvPr id="4" name="Footer Placeholder 3">
            <a:extLst>
              <a:ext uri="{FF2B5EF4-FFF2-40B4-BE49-F238E27FC236}">
                <a16:creationId xmlns:a16="http://schemas.microsoft.com/office/drawing/2014/main" id="{404A80AE-FF3C-4CAB-F238-6F19E822FB6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EB38E36-A4A6-D57A-49F2-E81208AFABFF}"/>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4AED5F5A-4C57-C5F8-0A46-24F761EAB5E3}"/>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216479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FFE74-C126-5C6B-59BA-D867A1D5EFA1}"/>
              </a:ext>
            </a:extLst>
          </p:cNvPr>
          <p:cNvSpPr>
            <a:spLocks noGrp="1"/>
          </p:cNvSpPr>
          <p:nvPr>
            <p:ph type="title"/>
          </p:nvPr>
        </p:nvSpPr>
        <p:spPr/>
        <p:txBody>
          <a:bodyPr/>
          <a:lstStyle/>
          <a:p>
            <a:r>
              <a:rPr lang="en-US" dirty="0"/>
              <a:t>Talking With Patients About Substance Use</a:t>
            </a:r>
          </a:p>
        </p:txBody>
      </p:sp>
      <p:sp>
        <p:nvSpPr>
          <p:cNvPr id="3" name="Content Placeholder 2">
            <a:extLst>
              <a:ext uri="{FF2B5EF4-FFF2-40B4-BE49-F238E27FC236}">
                <a16:creationId xmlns:a16="http://schemas.microsoft.com/office/drawing/2014/main" id="{F72DDF7C-8E89-731B-422F-45FC92149DA2}"/>
              </a:ext>
            </a:extLst>
          </p:cNvPr>
          <p:cNvSpPr>
            <a:spLocks noGrp="1"/>
          </p:cNvSpPr>
          <p:nvPr>
            <p:ph idx="1"/>
          </p:nvPr>
        </p:nvSpPr>
        <p:spPr/>
        <p:txBody>
          <a:bodyPr>
            <a:normAutofit fontScale="85000" lnSpcReduction="10000"/>
          </a:bodyPr>
          <a:lstStyle/>
          <a:p>
            <a:r>
              <a:rPr lang="en-US" dirty="0"/>
              <a:t>Normalize discussions of substance use by linking them to discussions of tobacco and alcohol use in a nonjudgmental manner.</a:t>
            </a:r>
          </a:p>
          <a:p>
            <a:r>
              <a:rPr lang="en-US" dirty="0"/>
              <a:t>Ask permission to talk about substance use, e.g., </a:t>
            </a:r>
            <a:r>
              <a:rPr lang="en-US" i="1" dirty="0"/>
              <a:t>Would it be okay if we discussed this today or during your next visit? I want to be sure to offer you every treatment or service that might be beneficial, help keep you out of harm’s way, and improve your health and well-being.</a:t>
            </a:r>
          </a:p>
          <a:p>
            <a:r>
              <a:rPr lang="en-US" dirty="0"/>
              <a:t>Proactively destigmatize and normalize conversations about substance use with patients, e.g., </a:t>
            </a:r>
            <a:r>
              <a:rPr lang="en-US" i="1" dirty="0"/>
              <a:t>Have you ever felt discriminated against because of your drug use? If you experience anything that feels like discrimination here, please let me know.</a:t>
            </a:r>
          </a:p>
          <a:p>
            <a:r>
              <a:rPr lang="en-US" dirty="0"/>
              <a:t>Avoid making assumptions, ask open-ended and clarifying follow-up questions, as needed, and ask only for information relevant to a patient’s current medical care. Discussing history related to substance use may be difficult for patients and should be asked about once rapport and trust are well established.</a:t>
            </a:r>
          </a:p>
        </p:txBody>
      </p:sp>
      <p:sp>
        <p:nvSpPr>
          <p:cNvPr id="4" name="Footer Placeholder 3">
            <a:extLst>
              <a:ext uri="{FF2B5EF4-FFF2-40B4-BE49-F238E27FC236}">
                <a16:creationId xmlns:a16="http://schemas.microsoft.com/office/drawing/2014/main" id="{F1DEB184-59C0-B232-6599-26E77E8B57E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56DCABBF-AC62-92C4-EFAB-6549B42F69D8}"/>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44C213E-4B9F-E189-F84B-6340FFEAFF6C}"/>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2479305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75BC4-6AFB-70A6-2AAA-10A2A00BE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67ADA-4102-EFFE-C71D-F8021F231F13}"/>
              </a:ext>
            </a:extLst>
          </p:cNvPr>
          <p:cNvSpPr>
            <a:spLocks noGrp="1"/>
          </p:cNvSpPr>
          <p:nvPr>
            <p:ph type="title"/>
          </p:nvPr>
        </p:nvSpPr>
        <p:spPr/>
        <p:txBody>
          <a:bodyPr/>
          <a:lstStyle/>
          <a:p>
            <a:r>
              <a:rPr lang="en-US" dirty="0"/>
              <a:t>Talking With Patients About Substance Use, </a:t>
            </a:r>
            <a:r>
              <a:rPr lang="en-US" sz="2800" i="1" dirty="0"/>
              <a:t>cont.</a:t>
            </a:r>
            <a:endParaRPr lang="en-US" i="1" dirty="0"/>
          </a:p>
        </p:txBody>
      </p:sp>
      <p:sp>
        <p:nvSpPr>
          <p:cNvPr id="3" name="Content Placeholder 2">
            <a:extLst>
              <a:ext uri="{FF2B5EF4-FFF2-40B4-BE49-F238E27FC236}">
                <a16:creationId xmlns:a16="http://schemas.microsoft.com/office/drawing/2014/main" id="{EE87FB0B-D6DC-DA14-1B8D-1B7FB0680A61}"/>
              </a:ext>
            </a:extLst>
          </p:cNvPr>
          <p:cNvSpPr>
            <a:spLocks noGrp="1"/>
          </p:cNvSpPr>
          <p:nvPr>
            <p:ph idx="1"/>
          </p:nvPr>
        </p:nvSpPr>
        <p:spPr/>
        <p:txBody>
          <a:bodyPr>
            <a:normAutofit fontScale="92500" lnSpcReduction="20000"/>
          </a:bodyPr>
          <a:lstStyle/>
          <a:p>
            <a:r>
              <a:rPr lang="en-US" dirty="0"/>
              <a:t>Substance use language and terminology change often, and one term may refer to different substances, e.g., “dope” may refer to cannabis or heroin. Ask patients to define any unfamiliar terms and to correct any misuse of terms (see Characteristics of Commonly Used Stimulants).</a:t>
            </a:r>
          </a:p>
          <a:p>
            <a:r>
              <a:rPr lang="en-US" dirty="0"/>
              <a:t>Some modes of use carry stigma and patients may be reluctant to mention them. If clinicians ask specifically, it may encourage conversation, e.g., </a:t>
            </a:r>
            <a:r>
              <a:rPr lang="en-US" i="1" dirty="0"/>
              <a:t>How do you use (drug of choice)? Are you injecting, snorting, or smoking?</a:t>
            </a:r>
            <a:r>
              <a:rPr lang="en-US" dirty="0"/>
              <a:t> Mode(s) of use inform harm reduction strategies.</a:t>
            </a:r>
          </a:p>
          <a:p>
            <a:r>
              <a:rPr lang="en-US" dirty="0"/>
              <a:t>The use of substances with sex may increase a patient’s risk of acquiring HIV, hepatitis C virus, and other STIs. Clinicians may ask, e.g., </a:t>
            </a:r>
            <a:r>
              <a:rPr lang="en-US" i="1" dirty="0"/>
              <a:t>Do you use drugs with sex? Are there any drugs that you use only with sex? How do you use (drug of choice) with sex? </a:t>
            </a:r>
            <a:r>
              <a:rPr lang="en-US" dirty="0"/>
              <a:t>Some methods, such as rectal use of methamphetamine or cocaine, are associated with abrasions that increase the risk of exposure to HIV and other STIs during condomless sex.</a:t>
            </a:r>
          </a:p>
        </p:txBody>
      </p:sp>
      <p:sp>
        <p:nvSpPr>
          <p:cNvPr id="4" name="Footer Placeholder 3">
            <a:extLst>
              <a:ext uri="{FF2B5EF4-FFF2-40B4-BE49-F238E27FC236}">
                <a16:creationId xmlns:a16="http://schemas.microsoft.com/office/drawing/2014/main" id="{6F746CE8-8F6B-225B-FFBD-D974F51345A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3D695B3-55EA-18DA-6ABF-2163EB00E173}"/>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71819EC6-9BD7-D5E7-A73C-B1F34607240E}"/>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1667682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2EC09-5717-6448-DD01-5F922EF4CFD2}"/>
              </a:ext>
            </a:extLst>
          </p:cNvPr>
          <p:cNvSpPr>
            <a:spLocks noGrp="1"/>
          </p:cNvSpPr>
          <p:nvPr>
            <p:ph type="title"/>
          </p:nvPr>
        </p:nvSpPr>
        <p:spPr/>
        <p:txBody>
          <a:bodyPr/>
          <a:lstStyle/>
          <a:p>
            <a:r>
              <a:rPr lang="en-US" dirty="0"/>
              <a:t>Key Points:</a:t>
            </a:r>
            <a:br>
              <a:rPr lang="en-US" dirty="0"/>
            </a:br>
            <a:r>
              <a:rPr lang="en-US" dirty="0"/>
              <a:t>Stigma</a:t>
            </a:r>
          </a:p>
        </p:txBody>
      </p:sp>
      <p:sp>
        <p:nvSpPr>
          <p:cNvPr id="3" name="Content Placeholder 2">
            <a:extLst>
              <a:ext uri="{FF2B5EF4-FFF2-40B4-BE49-F238E27FC236}">
                <a16:creationId xmlns:a16="http://schemas.microsoft.com/office/drawing/2014/main" id="{C330C820-7472-D4FB-8873-BCC056BC7B9B}"/>
              </a:ext>
            </a:extLst>
          </p:cNvPr>
          <p:cNvSpPr>
            <a:spLocks noGrp="1"/>
          </p:cNvSpPr>
          <p:nvPr>
            <p:ph idx="1"/>
          </p:nvPr>
        </p:nvSpPr>
        <p:spPr/>
        <p:txBody>
          <a:bodyPr>
            <a:normAutofit/>
          </a:bodyPr>
          <a:lstStyle/>
          <a:p>
            <a:r>
              <a:rPr lang="en-US" dirty="0"/>
              <a:t>Stigma among clinicians against people who use substances has been well documented and may prevent individuals from seeking or receiving medical care, substance use treatment, and harm reduction services.</a:t>
            </a:r>
          </a:p>
          <a:p>
            <a:r>
              <a:rPr lang="en-US" dirty="0"/>
              <a:t>The NYSDOH AI evidence-based guideline </a:t>
            </a:r>
            <a:r>
              <a:rPr lang="en-US" dirty="0">
                <a:hlinkClick r:id="rId2"/>
              </a:rPr>
              <a:t>Substance Use Harm Reduction in Medical Care</a:t>
            </a:r>
            <a:r>
              <a:rPr lang="en-US" dirty="0"/>
              <a:t> recommends that clinicians:</a:t>
            </a:r>
          </a:p>
          <a:p>
            <a:pPr lvl="1"/>
            <a:r>
              <a:rPr lang="en-US" dirty="0"/>
              <a:t>Actively examine their assumptions and decisions for personal bias that may adversely affect their ability to provide effective care for individuals who use substances.</a:t>
            </a:r>
          </a:p>
          <a:p>
            <a:pPr lvl="1"/>
            <a:r>
              <a:rPr lang="en-US" dirty="0"/>
              <a:t>Use nonjudgmental language that respects individuals’ dignity and avoid language that perpetuates stigma.</a:t>
            </a:r>
          </a:p>
        </p:txBody>
      </p:sp>
      <p:sp>
        <p:nvSpPr>
          <p:cNvPr id="4" name="Footer Placeholder 3">
            <a:extLst>
              <a:ext uri="{FF2B5EF4-FFF2-40B4-BE49-F238E27FC236}">
                <a16:creationId xmlns:a16="http://schemas.microsoft.com/office/drawing/2014/main" id="{E2132947-F819-0802-4A9C-0A0B769F3D5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C35EA78-05BD-868B-D436-212AF2E66EB0}"/>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A66EEFC3-49EB-ABB2-A51F-EB602640FCDD}"/>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3732163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79236-3C0F-B248-AD74-D8545FFC3E14}"/>
              </a:ext>
            </a:extLst>
          </p:cNvPr>
          <p:cNvSpPr>
            <a:spLocks noGrp="1"/>
          </p:cNvSpPr>
          <p:nvPr>
            <p:ph type="title"/>
          </p:nvPr>
        </p:nvSpPr>
        <p:spPr/>
        <p:txBody>
          <a:bodyPr/>
          <a:lstStyle/>
          <a:p>
            <a:r>
              <a:rPr lang="en-US" dirty="0"/>
              <a:t>Withdrawal</a:t>
            </a:r>
          </a:p>
        </p:txBody>
      </p:sp>
      <p:sp>
        <p:nvSpPr>
          <p:cNvPr id="3" name="Content Placeholder 2">
            <a:extLst>
              <a:ext uri="{FF2B5EF4-FFF2-40B4-BE49-F238E27FC236}">
                <a16:creationId xmlns:a16="http://schemas.microsoft.com/office/drawing/2014/main" id="{0B1ED5B1-DD84-641C-0044-79E44DDEFB07}"/>
              </a:ext>
            </a:extLst>
          </p:cNvPr>
          <p:cNvSpPr>
            <a:spLocks noGrp="1"/>
          </p:cNvSpPr>
          <p:nvPr>
            <p:ph idx="1"/>
          </p:nvPr>
        </p:nvSpPr>
        <p:spPr/>
        <p:txBody>
          <a:bodyPr/>
          <a:lstStyle/>
          <a:p>
            <a:r>
              <a:rPr lang="en-US" dirty="0"/>
              <a:t>Stimulant withdrawal symptoms may include fatigue, irritability, insomnia, poor concentration, anxiety, depression, and decreased ability to perform daily activities.</a:t>
            </a:r>
          </a:p>
          <a:p>
            <a:r>
              <a:rPr lang="en-US" dirty="0"/>
              <a:t>Although stimulant withdrawal is not itself life-threatening, symptoms may persist for days or weeks in individuals who have a history of chronic use.</a:t>
            </a:r>
          </a:p>
          <a:p>
            <a:r>
              <a:rPr lang="en-US" dirty="0"/>
              <a:t>There is also an increased risk of self-harm and suicide due to symptoms of depression and dysphoria related to stimulant withdrawal.</a:t>
            </a:r>
          </a:p>
        </p:txBody>
      </p:sp>
      <p:sp>
        <p:nvSpPr>
          <p:cNvPr id="4" name="Footer Placeholder 3">
            <a:extLst>
              <a:ext uri="{FF2B5EF4-FFF2-40B4-BE49-F238E27FC236}">
                <a16:creationId xmlns:a16="http://schemas.microsoft.com/office/drawing/2014/main" id="{8A23BE88-3EEA-3D25-4E04-C19591C6C99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C0C3A158-15FC-9402-D59C-0ED8AAB0E3B2}"/>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96B43C2B-8F24-AE44-BEC7-4D200E3B9AFE}"/>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1480739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18B60-5035-ACB7-A2E8-3B6BD75E505B}"/>
              </a:ext>
            </a:extLst>
          </p:cNvPr>
          <p:cNvSpPr>
            <a:spLocks noGrp="1"/>
          </p:cNvSpPr>
          <p:nvPr>
            <p:ph type="title"/>
          </p:nvPr>
        </p:nvSpPr>
        <p:spPr/>
        <p:txBody>
          <a:bodyPr/>
          <a:lstStyle/>
          <a:p>
            <a:r>
              <a:rPr lang="en-US" dirty="0"/>
              <a:t>Overdose Prevention Strategies</a:t>
            </a:r>
          </a:p>
        </p:txBody>
      </p:sp>
      <p:sp>
        <p:nvSpPr>
          <p:cNvPr id="3" name="Content Placeholder 2">
            <a:extLst>
              <a:ext uri="{FF2B5EF4-FFF2-40B4-BE49-F238E27FC236}">
                <a16:creationId xmlns:a16="http://schemas.microsoft.com/office/drawing/2014/main" id="{9EDC7418-D774-358C-B54D-A39A390FCD68}"/>
              </a:ext>
            </a:extLst>
          </p:cNvPr>
          <p:cNvSpPr>
            <a:spLocks noGrp="1"/>
          </p:cNvSpPr>
          <p:nvPr>
            <p:ph idx="1"/>
          </p:nvPr>
        </p:nvSpPr>
        <p:spPr/>
        <p:txBody>
          <a:bodyPr>
            <a:normAutofit fontScale="92500" lnSpcReduction="10000"/>
          </a:bodyPr>
          <a:lstStyle/>
          <a:p>
            <a:pPr marL="0" indent="0">
              <a:buNone/>
            </a:pPr>
            <a:r>
              <a:rPr lang="en-US" dirty="0"/>
              <a:t>Counsel patients to:</a:t>
            </a:r>
          </a:p>
          <a:p>
            <a:r>
              <a:rPr lang="en-US" dirty="0"/>
              <a:t>Assume all illicitly manufactured opioids will contain fentanyl or other high-potency synthetic opioids and that stimulants and counterfeit pills may contain these agents.</a:t>
            </a:r>
          </a:p>
          <a:p>
            <a:r>
              <a:rPr lang="en-US" dirty="0"/>
              <a:t>When possible, test drugs with fentanyl test strips or other drug-checking strategies. </a:t>
            </a:r>
          </a:p>
          <a:p>
            <a:r>
              <a:rPr lang="en-US" dirty="0"/>
              <a:t>Try to avoid using drugs alone, and if they have to use alone, arrange for someone to check in or use phone- and web-based apps.</a:t>
            </a:r>
          </a:p>
          <a:p>
            <a:r>
              <a:rPr lang="en-US" dirty="0"/>
              <a:t>Start with a small amount (low dose) when using any drug.</a:t>
            </a:r>
          </a:p>
          <a:p>
            <a:r>
              <a:rPr lang="en-US" dirty="0"/>
              <a:t>Carry naloxone (NLX), learn how to use it to reverse an opioid overdose, and encourage friends and contacts to do the same.</a:t>
            </a:r>
          </a:p>
        </p:txBody>
      </p:sp>
      <p:sp>
        <p:nvSpPr>
          <p:cNvPr id="4" name="Footer Placeholder 3">
            <a:extLst>
              <a:ext uri="{FF2B5EF4-FFF2-40B4-BE49-F238E27FC236}">
                <a16:creationId xmlns:a16="http://schemas.microsoft.com/office/drawing/2014/main" id="{C8FE63E0-0B4A-7F9D-6D0E-AE517CA46BE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E56D280-0EC2-C0E7-43E3-4CA41DAEFEE2}"/>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F1151F9B-35F5-F020-D6CC-78F2D7493A9D}"/>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2160960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3955A-9961-1551-17D4-23729B5F7272}"/>
              </a:ext>
            </a:extLst>
          </p:cNvPr>
          <p:cNvSpPr>
            <a:spLocks noGrp="1"/>
          </p:cNvSpPr>
          <p:nvPr>
            <p:ph type="title"/>
          </p:nvPr>
        </p:nvSpPr>
        <p:spPr/>
        <p:txBody>
          <a:bodyPr/>
          <a:lstStyle/>
          <a:p>
            <a:r>
              <a:rPr lang="en-US" dirty="0"/>
              <a:t>Key Points:</a:t>
            </a:r>
            <a:br>
              <a:rPr lang="en-US" dirty="0"/>
            </a:br>
            <a:r>
              <a:rPr lang="en-US" dirty="0"/>
              <a:t>Stimulant Use Disorder (</a:t>
            </a:r>
            <a:r>
              <a:rPr lang="en-US" dirty="0" err="1"/>
              <a:t>StUD</a:t>
            </a:r>
            <a:r>
              <a:rPr lang="en-US" dirty="0"/>
              <a:t>)</a:t>
            </a:r>
          </a:p>
        </p:txBody>
      </p:sp>
      <p:sp>
        <p:nvSpPr>
          <p:cNvPr id="3" name="Content Placeholder 2">
            <a:extLst>
              <a:ext uri="{FF2B5EF4-FFF2-40B4-BE49-F238E27FC236}">
                <a16:creationId xmlns:a16="http://schemas.microsoft.com/office/drawing/2014/main" id="{624C8FA1-6270-03A2-F74F-83D450295EBC}"/>
              </a:ext>
            </a:extLst>
          </p:cNvPr>
          <p:cNvSpPr>
            <a:spLocks noGrp="1"/>
          </p:cNvSpPr>
          <p:nvPr>
            <p:ph idx="1"/>
          </p:nvPr>
        </p:nvSpPr>
        <p:spPr/>
        <p:txBody>
          <a:bodyPr>
            <a:normAutofit lnSpcReduction="10000"/>
          </a:bodyPr>
          <a:lstStyle/>
          <a:p>
            <a:pPr marL="0" indent="0">
              <a:buNone/>
            </a:pPr>
            <a:r>
              <a:rPr lang="en-US" dirty="0"/>
              <a:t>For patients with </a:t>
            </a:r>
            <a:r>
              <a:rPr lang="en-US" dirty="0" err="1"/>
              <a:t>StUD</a:t>
            </a:r>
            <a:r>
              <a:rPr lang="en-US" dirty="0"/>
              <a:t>, clinicians who are not specialists in substance use treatment are encouraged to:</a:t>
            </a:r>
          </a:p>
          <a:p>
            <a:r>
              <a:rPr lang="en-US" dirty="0"/>
              <a:t>Discuss harm reduction strategies, including overdose prevention.</a:t>
            </a:r>
          </a:p>
          <a:p>
            <a:r>
              <a:rPr lang="en-US" dirty="0"/>
              <a:t>Evaluate patient’s readiness to engage in treatment; if ready, collaborate with patient on treatment goals.</a:t>
            </a:r>
          </a:p>
          <a:p>
            <a:r>
              <a:rPr lang="en-US" dirty="0"/>
              <a:t>Refer patient for behavioral therapy based on availability and patient preference. Evidence indicates that, overall, CM and other behavioral approaches are more effective than pharmacologic treatment for </a:t>
            </a:r>
            <a:r>
              <a:rPr lang="en-US" dirty="0" err="1"/>
              <a:t>StUD</a:t>
            </a:r>
            <a:r>
              <a:rPr lang="en-US" dirty="0"/>
              <a:t>.</a:t>
            </a:r>
          </a:p>
          <a:p>
            <a:r>
              <a:rPr lang="en-US" dirty="0"/>
              <a:t>Consult with or refer patient to a substance use treatment specialist for pharmacologic treatment.</a:t>
            </a:r>
          </a:p>
        </p:txBody>
      </p:sp>
      <p:sp>
        <p:nvSpPr>
          <p:cNvPr id="4" name="Footer Placeholder 3">
            <a:extLst>
              <a:ext uri="{FF2B5EF4-FFF2-40B4-BE49-F238E27FC236}">
                <a16:creationId xmlns:a16="http://schemas.microsoft.com/office/drawing/2014/main" id="{AB55BC0F-1F33-99AC-5682-4DF197B08B5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C5820D4-D051-478E-51E7-764421780998}"/>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01067F2F-9E33-B725-3EF1-0856AEA65426}"/>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1799408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11320-117B-0DFB-F00A-18DC2B6884F5}"/>
              </a:ext>
            </a:extLst>
          </p:cNvPr>
          <p:cNvSpPr>
            <a:spLocks noGrp="1"/>
          </p:cNvSpPr>
          <p:nvPr>
            <p:ph type="title"/>
          </p:nvPr>
        </p:nvSpPr>
        <p:spPr>
          <a:xfrm>
            <a:off x="838200" y="312988"/>
            <a:ext cx="9717505" cy="1325563"/>
          </a:xfrm>
        </p:spPr>
        <p:txBody>
          <a:bodyPr>
            <a:normAutofit fontScale="90000"/>
          </a:bodyPr>
          <a:lstStyle/>
          <a:p>
            <a:r>
              <a:rPr lang="en-US" dirty="0"/>
              <a:t>Medications and Factors to Consider for Stimulant Use Disorder Treatment in Nonpregnant Adults:</a:t>
            </a:r>
            <a:br>
              <a:rPr lang="en-US" dirty="0"/>
            </a:br>
            <a:r>
              <a:rPr lang="en-US" dirty="0"/>
              <a:t>Amphetamine or Methamphetamine Use Disorder</a:t>
            </a:r>
          </a:p>
        </p:txBody>
      </p:sp>
      <p:sp>
        <p:nvSpPr>
          <p:cNvPr id="4" name="Footer Placeholder 3">
            <a:extLst>
              <a:ext uri="{FF2B5EF4-FFF2-40B4-BE49-F238E27FC236}">
                <a16:creationId xmlns:a16="http://schemas.microsoft.com/office/drawing/2014/main" id="{5B66FAA4-C857-5EC3-E6C2-72643A02C27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E19DD5-C9EA-9445-BEFC-996635498C26}"/>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F5C0022-A40A-4279-1F9C-E1623E739D3E}"/>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86934A40-5DD9-4F3F-BA9E-86DCE6C36E4E}"/>
              </a:ext>
            </a:extLst>
          </p:cNvPr>
          <p:cNvGraphicFramePr>
            <a:graphicFrameLocks noGrp="1"/>
          </p:cNvGraphicFramePr>
          <p:nvPr>
            <p:extLst>
              <p:ext uri="{D42A27DB-BD31-4B8C-83A1-F6EECF244321}">
                <p14:modId xmlns:p14="http://schemas.microsoft.com/office/powerpoint/2010/main" val="3090666185"/>
              </p:ext>
            </p:extLst>
          </p:nvPr>
        </p:nvGraphicFramePr>
        <p:xfrm>
          <a:off x="838200" y="1843088"/>
          <a:ext cx="10515600" cy="4485640"/>
        </p:xfrm>
        <a:graphic>
          <a:graphicData uri="http://schemas.openxmlformats.org/drawingml/2006/table">
            <a:tbl>
              <a:tblPr firstRow="1" bandRow="1">
                <a:tableStyleId>{5940675A-B579-460E-94D1-54222C63F5DA}</a:tableStyleId>
              </a:tblPr>
              <a:tblGrid>
                <a:gridCol w="2947737">
                  <a:extLst>
                    <a:ext uri="{9D8B030D-6E8A-4147-A177-3AD203B41FA5}">
                      <a16:colId xmlns:a16="http://schemas.microsoft.com/office/drawing/2014/main" val="2965091158"/>
                    </a:ext>
                  </a:extLst>
                </a:gridCol>
                <a:gridCol w="7567863">
                  <a:extLst>
                    <a:ext uri="{9D8B030D-6E8A-4147-A177-3AD203B41FA5}">
                      <a16:colId xmlns:a16="http://schemas.microsoft.com/office/drawing/2014/main" val="1943214951"/>
                    </a:ext>
                  </a:extLst>
                </a:gridCol>
              </a:tblGrid>
              <a:tr h="370840">
                <a:tc>
                  <a:txBody>
                    <a:bodyPr/>
                    <a:lstStyle/>
                    <a:p>
                      <a:r>
                        <a:rPr lang="en-US" b="1" dirty="0">
                          <a:solidFill>
                            <a:schemeClr val="bg1"/>
                          </a:solidFill>
                        </a:rPr>
                        <a:t>Medication(s)</a:t>
                      </a:r>
                    </a:p>
                  </a:txBody>
                  <a:tcPr>
                    <a:solidFill>
                      <a:srgbClr val="523178"/>
                    </a:solidFill>
                  </a:tcPr>
                </a:tc>
                <a:tc>
                  <a:txBody>
                    <a:bodyPr/>
                    <a:lstStyle/>
                    <a:p>
                      <a:r>
                        <a:rPr lang="en-US" b="1" dirty="0">
                          <a:solidFill>
                            <a:schemeClr val="bg1"/>
                          </a:solidFill>
                        </a:rPr>
                        <a:t>Considerations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b="1" dirty="0"/>
                        <a:t>Mirtazapine</a:t>
                      </a:r>
                    </a:p>
                  </a:txBody>
                  <a:tcPr/>
                </a:tc>
                <a:tc>
                  <a:txBody>
                    <a:bodyPr/>
                    <a:lstStyle/>
                    <a:p>
                      <a:pPr marL="137160" indent="-137160">
                        <a:buFont typeface="Arial" panose="020B0604020202020204" pitchFamily="34" charset="0"/>
                        <a:buChar char="•"/>
                      </a:pPr>
                      <a:r>
                        <a:rPr lang="en-US" sz="1600" dirty="0"/>
                        <a:t>May also treat co-occurring depressive disorders</a:t>
                      </a:r>
                    </a:p>
                    <a:p>
                      <a:pPr marL="137160" indent="-137160">
                        <a:buFont typeface="Arial" panose="020B0604020202020204" pitchFamily="34" charset="0"/>
                        <a:buChar char="•"/>
                      </a:pPr>
                      <a:r>
                        <a:rPr lang="en-US" sz="1600" dirty="0"/>
                        <a:t>May reduce stimulant-associated sexual risk behaviors in MSM; may reduce insomnia</a:t>
                      </a:r>
                    </a:p>
                    <a:p>
                      <a:pPr marL="137160" indent="-137160">
                        <a:buFont typeface="Arial" panose="020B0604020202020204" pitchFamily="34" charset="0"/>
                        <a:buChar char="•"/>
                      </a:pPr>
                      <a:r>
                        <a:rPr lang="en-US" sz="1600" dirty="0"/>
                        <a:t>Adverse effects include weight gain and drowsiness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b="1" dirty="0"/>
                        <a:t>Injectable XR naltrexone plus XR oral bupropion</a:t>
                      </a:r>
                    </a:p>
                  </a:txBody>
                  <a:tcPr/>
                </a:tc>
                <a:tc>
                  <a:txBody>
                    <a:bodyPr/>
                    <a:lstStyle/>
                    <a:p>
                      <a:pPr marL="137160" indent="-137160">
                        <a:buFont typeface="Arial" panose="020B0604020202020204" pitchFamily="34" charset="0"/>
                        <a:buChar char="•"/>
                      </a:pPr>
                      <a:r>
                        <a:rPr lang="en-US" sz="1600" dirty="0"/>
                        <a:t>May also treat co-occurring AUD, tobacco use, and depression</a:t>
                      </a:r>
                    </a:p>
                    <a:p>
                      <a:pPr marL="137160" indent="-137160">
                        <a:buFont typeface="Arial" panose="020B0604020202020204" pitchFamily="34" charset="0"/>
                        <a:buChar char="•"/>
                      </a:pPr>
                      <a:r>
                        <a:rPr lang="en-US" sz="1600" dirty="0"/>
                        <a:t>Injectable XR naltrexone is contraindicated in patients taking opioids or experiencing opioid withdrawal symptoms. For all contraindications, see </a:t>
                      </a:r>
                      <a:r>
                        <a:rPr lang="en-US" sz="1600" dirty="0">
                          <a:hlinkClick r:id="rId2"/>
                        </a:rPr>
                        <a:t>prescribing information</a:t>
                      </a:r>
                      <a:r>
                        <a:rPr lang="en-US" sz="1600" dirty="0"/>
                        <a:t>.</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b="1" dirty="0"/>
                        <a:t>Bupropion</a:t>
                      </a:r>
                    </a:p>
                  </a:txBody>
                  <a:tcPr/>
                </a:tc>
                <a:tc>
                  <a:txBody>
                    <a:bodyPr/>
                    <a:lstStyle/>
                    <a:p>
                      <a:pPr marL="137160" indent="-137160">
                        <a:buFont typeface="Arial" panose="020B0604020202020204" pitchFamily="34" charset="0"/>
                        <a:buChar char="•"/>
                      </a:pPr>
                      <a:r>
                        <a:rPr lang="en-US" sz="1600" dirty="0"/>
                        <a:t>Consider for treatment of patients with &lt;18 days use per month; may also treat co-occurring tobacco use or depression</a:t>
                      </a:r>
                    </a:p>
                    <a:p>
                      <a:pPr marL="137160" indent="-137160">
                        <a:buFont typeface="Arial" panose="020B0604020202020204" pitchFamily="34" charset="0"/>
                        <a:buChar char="•"/>
                      </a:pPr>
                      <a:r>
                        <a:rPr lang="en-US" sz="1600" dirty="0"/>
                        <a:t>More effective for treatment of cocaine use disorder than amphetamine use disorder</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b="1" dirty="0"/>
                        <a:t>Methylphenidate (MPH)</a:t>
                      </a:r>
                    </a:p>
                  </a:txBody>
                  <a:tcPr/>
                </a:tc>
                <a:tc>
                  <a:txBody>
                    <a:bodyPr/>
                    <a:lstStyle/>
                    <a:p>
                      <a:pPr marL="137160" indent="-137160">
                        <a:buFont typeface="Arial" panose="020B0604020202020204" pitchFamily="34" charset="0"/>
                        <a:buChar char="•"/>
                      </a:pPr>
                      <a:r>
                        <a:rPr lang="en-US" sz="1600" dirty="0"/>
                        <a:t>Refer patient to an addiction specialist to consider use</a:t>
                      </a:r>
                    </a:p>
                    <a:p>
                      <a:pPr marL="137160" indent="-137160">
                        <a:buFont typeface="Arial" panose="020B0604020202020204" pitchFamily="34" charset="0"/>
                        <a:buChar char="•"/>
                      </a:pPr>
                      <a:r>
                        <a:rPr lang="en-US" sz="1600" dirty="0"/>
                        <a:t>Consider for treatment of patients who use ≥10 days per month; may also treat co-occurring ADHD</a:t>
                      </a:r>
                    </a:p>
                    <a:p>
                      <a:pPr marL="137160" indent="-137160">
                        <a:buFont typeface="Arial" panose="020B0604020202020204" pitchFamily="34" charset="0"/>
                        <a:buChar char="•"/>
                      </a:pPr>
                      <a:r>
                        <a:rPr lang="en-US" sz="1600" dirty="0"/>
                        <a:t>May require dosing at or above the maximum FDA-approved dose for ADHD treatment</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b="1" dirty="0"/>
                        <a:t>Topiramate</a:t>
                      </a:r>
                    </a:p>
                  </a:txBody>
                  <a:tcPr/>
                </a:tc>
                <a:tc>
                  <a:txBody>
                    <a:bodyPr/>
                    <a:lstStyle/>
                    <a:p>
                      <a:pPr marL="137160" indent="-137160">
                        <a:buFont typeface="Arial" panose="020B0604020202020204" pitchFamily="34" charset="0"/>
                        <a:buChar char="•"/>
                      </a:pPr>
                      <a:r>
                        <a:rPr lang="en-US" sz="1600" dirty="0"/>
                        <a:t>May also treat co-occurring AUD</a:t>
                      </a:r>
                    </a:p>
                    <a:p>
                      <a:pPr marL="137160" indent="-137160">
                        <a:buFont typeface="Arial" panose="020B0604020202020204" pitchFamily="34" charset="0"/>
                        <a:buChar char="•"/>
                      </a:pPr>
                      <a:r>
                        <a:rPr lang="en-US" sz="1600" dirty="0"/>
                        <a:t>Adverse effects (brain fog, appetite suppression) limit efficacy</a:t>
                      </a:r>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1976094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832AC-B423-7D89-504C-69DFB22337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1F9AD-2B8F-7955-0B4F-2410D54F74FF}"/>
              </a:ext>
            </a:extLst>
          </p:cNvPr>
          <p:cNvSpPr>
            <a:spLocks noGrp="1"/>
          </p:cNvSpPr>
          <p:nvPr>
            <p:ph type="title"/>
          </p:nvPr>
        </p:nvSpPr>
        <p:spPr>
          <a:xfrm>
            <a:off x="838200" y="312988"/>
            <a:ext cx="9717505" cy="1325563"/>
          </a:xfrm>
        </p:spPr>
        <p:txBody>
          <a:bodyPr>
            <a:normAutofit fontScale="90000"/>
          </a:bodyPr>
          <a:lstStyle/>
          <a:p>
            <a:r>
              <a:rPr lang="en-US" dirty="0"/>
              <a:t>Medications and Factors to Consider for Stimulant Use Disorder Treatment in Nonpregnant Adults:</a:t>
            </a:r>
            <a:br>
              <a:rPr lang="en-US" dirty="0"/>
            </a:br>
            <a:r>
              <a:rPr lang="en-US" dirty="0"/>
              <a:t>Cocaine Use Disorder</a:t>
            </a:r>
          </a:p>
        </p:txBody>
      </p:sp>
      <p:sp>
        <p:nvSpPr>
          <p:cNvPr id="4" name="Footer Placeholder 3">
            <a:extLst>
              <a:ext uri="{FF2B5EF4-FFF2-40B4-BE49-F238E27FC236}">
                <a16:creationId xmlns:a16="http://schemas.microsoft.com/office/drawing/2014/main" id="{4B98A28D-A197-601E-EF81-41236AD7DB1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4A46F30-0FC6-B3A4-CC9C-61A141FBCC05}"/>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3B098CF3-8586-7EB3-8054-08B47E829419}"/>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021FCF19-4D7C-216A-AE25-4D1E73CA2789}"/>
              </a:ext>
            </a:extLst>
          </p:cNvPr>
          <p:cNvGraphicFramePr>
            <a:graphicFrameLocks noGrp="1"/>
          </p:cNvGraphicFramePr>
          <p:nvPr>
            <p:extLst>
              <p:ext uri="{D42A27DB-BD31-4B8C-83A1-F6EECF244321}">
                <p14:modId xmlns:p14="http://schemas.microsoft.com/office/powerpoint/2010/main" val="3997230409"/>
              </p:ext>
            </p:extLst>
          </p:nvPr>
        </p:nvGraphicFramePr>
        <p:xfrm>
          <a:off x="316831" y="1846070"/>
          <a:ext cx="11558337" cy="4302760"/>
        </p:xfrm>
        <a:graphic>
          <a:graphicData uri="http://schemas.openxmlformats.org/drawingml/2006/table">
            <a:tbl>
              <a:tblPr firstRow="1" bandRow="1">
                <a:tableStyleId>{5940675A-B579-460E-94D1-54222C63F5DA}</a:tableStyleId>
              </a:tblPr>
              <a:tblGrid>
                <a:gridCol w="3240038">
                  <a:extLst>
                    <a:ext uri="{9D8B030D-6E8A-4147-A177-3AD203B41FA5}">
                      <a16:colId xmlns:a16="http://schemas.microsoft.com/office/drawing/2014/main" val="2965091158"/>
                    </a:ext>
                  </a:extLst>
                </a:gridCol>
                <a:gridCol w="8318299">
                  <a:extLst>
                    <a:ext uri="{9D8B030D-6E8A-4147-A177-3AD203B41FA5}">
                      <a16:colId xmlns:a16="http://schemas.microsoft.com/office/drawing/2014/main" val="1943214951"/>
                    </a:ext>
                  </a:extLst>
                </a:gridCol>
              </a:tblGrid>
              <a:tr h="370840">
                <a:tc>
                  <a:txBody>
                    <a:bodyPr/>
                    <a:lstStyle/>
                    <a:p>
                      <a:r>
                        <a:rPr lang="en-US" b="1" dirty="0">
                          <a:solidFill>
                            <a:schemeClr val="bg1"/>
                          </a:solidFill>
                        </a:rPr>
                        <a:t>Medication(s)</a:t>
                      </a:r>
                    </a:p>
                  </a:txBody>
                  <a:tcPr>
                    <a:solidFill>
                      <a:srgbClr val="523178"/>
                    </a:solidFill>
                  </a:tcPr>
                </a:tc>
                <a:tc>
                  <a:txBody>
                    <a:bodyPr/>
                    <a:lstStyle/>
                    <a:p>
                      <a:r>
                        <a:rPr lang="en-US" b="1" dirty="0">
                          <a:solidFill>
                            <a:schemeClr val="bg1"/>
                          </a:solidFill>
                        </a:rPr>
                        <a:t>Considerations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b="1" dirty="0"/>
                        <a:t>XR mixed amphetamine salts and topiramate</a:t>
                      </a:r>
                    </a:p>
                  </a:txBody>
                  <a:tcPr/>
                </a:tc>
                <a:tc>
                  <a:txBody>
                    <a:bodyPr/>
                    <a:lstStyle/>
                    <a:p>
                      <a:pPr marL="137160" indent="-137160">
                        <a:buFont typeface="Arial" panose="020B0604020202020204" pitchFamily="34" charset="0"/>
                        <a:buChar char="•"/>
                      </a:pPr>
                      <a:r>
                        <a:rPr lang="en-US" sz="1600" dirty="0"/>
                        <a:t>Refer patient to an addiction specialist to consider use</a:t>
                      </a:r>
                    </a:p>
                    <a:p>
                      <a:pPr marL="137160" indent="-137160">
                        <a:buFont typeface="Arial" panose="020B0604020202020204" pitchFamily="34" charset="0"/>
                        <a:buChar char="•"/>
                      </a:pPr>
                      <a:r>
                        <a:rPr lang="en-US" sz="1600" dirty="0"/>
                        <a:t>May also treat co-occurring AUD or ADHD</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b="1" dirty="0"/>
                        <a:t>Sustained-release dextroamphetamine</a:t>
                      </a:r>
                    </a:p>
                  </a:txBody>
                  <a:tcPr/>
                </a:tc>
                <a:tc>
                  <a:txBody>
                    <a:bodyPr/>
                    <a:lstStyle/>
                    <a:p>
                      <a:pPr marL="137160" indent="-137160">
                        <a:buFont typeface="Arial" panose="020B0604020202020204" pitchFamily="34" charset="0"/>
                        <a:buChar char="•"/>
                      </a:pPr>
                      <a:r>
                        <a:rPr lang="en-US" sz="1600" dirty="0"/>
                        <a:t>Refer patient to an addiction specialist to consider use</a:t>
                      </a:r>
                    </a:p>
                    <a:p>
                      <a:pPr marL="137160" indent="-137160">
                        <a:buFont typeface="Arial" panose="020B0604020202020204" pitchFamily="34" charset="0"/>
                        <a:buChar char="•"/>
                      </a:pPr>
                      <a:r>
                        <a:rPr lang="en-US" sz="1600" dirty="0"/>
                        <a:t>May also treat co-occurring ADHD and may require dosing at or above the maximum FDA-approved dose for ADHD treatment</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b="1" dirty="0"/>
                        <a:t>Modafinil</a:t>
                      </a:r>
                    </a:p>
                  </a:txBody>
                  <a:tcPr/>
                </a:tc>
                <a:tc>
                  <a:txBody>
                    <a:bodyPr/>
                    <a:lstStyle/>
                    <a:p>
                      <a:pPr marL="137160" indent="-137160">
                        <a:buFont typeface="Arial" panose="020B0604020202020204" pitchFamily="34" charset="0"/>
                        <a:buChar char="•"/>
                      </a:pPr>
                      <a:r>
                        <a:rPr lang="en-US" sz="1600" dirty="0"/>
                        <a:t>Refer patient to an addiction specialist to consider use</a:t>
                      </a:r>
                    </a:p>
                    <a:p>
                      <a:pPr marL="137160" indent="-137160">
                        <a:buFont typeface="Arial" panose="020B0604020202020204" pitchFamily="34" charset="0"/>
                        <a:buChar char="•"/>
                      </a:pPr>
                      <a:r>
                        <a:rPr lang="en-US" sz="1600" dirty="0"/>
                        <a:t>Avoid in patients with co-occurring AUD or history of pre-existing or substance-induced psychosis</a:t>
                      </a:r>
                    </a:p>
                    <a:p>
                      <a:pPr marL="137160" indent="-137160">
                        <a:buFont typeface="Arial" panose="020B0604020202020204" pitchFamily="34" charset="0"/>
                        <a:buChar char="•"/>
                      </a:pPr>
                      <a:r>
                        <a:rPr lang="en-US" sz="1600" dirty="0"/>
                        <a:t>May be particularly helpful in helping a patient achieve abstinence early in treatment or for highly motivated and treatment-adherent patients with frequent use upon treatment initiation</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b="1" dirty="0"/>
                        <a:t>Bupropion</a:t>
                      </a:r>
                    </a:p>
                  </a:txBody>
                  <a:tcPr/>
                </a:tc>
                <a:tc>
                  <a:txBody>
                    <a:bodyPr/>
                    <a:lstStyle/>
                    <a:p>
                      <a:pPr marL="137160" indent="-137160">
                        <a:buFont typeface="Arial" panose="020B0604020202020204" pitchFamily="34" charset="0"/>
                        <a:buChar char="•"/>
                      </a:pPr>
                      <a:r>
                        <a:rPr lang="en-US" sz="1600" dirty="0"/>
                        <a:t>May also treat co-occurring AUD or tobacco use</a:t>
                      </a:r>
                    </a:p>
                    <a:p>
                      <a:pPr marL="137160" indent="-137160">
                        <a:buFont typeface="Arial" panose="020B0604020202020204" pitchFamily="34" charset="0"/>
                        <a:buChar char="•"/>
                      </a:pPr>
                      <a:r>
                        <a:rPr lang="en-US" sz="1600" dirty="0"/>
                        <a:t>In 2 RCTs, bupropion combined with CBT or contingency management was superior to placebo for sustained abstinence.</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b="1" dirty="0"/>
                        <a:t>Topiramate</a:t>
                      </a:r>
                    </a:p>
                  </a:txBody>
                  <a:tcPr/>
                </a:tc>
                <a:tc>
                  <a:txBody>
                    <a:bodyPr/>
                    <a:lstStyle/>
                    <a:p>
                      <a:pPr marL="137160" indent="-137160">
                        <a:buFont typeface="Arial" panose="020B0604020202020204" pitchFamily="34" charset="0"/>
                        <a:buChar char="•"/>
                      </a:pPr>
                      <a:r>
                        <a:rPr lang="en-US" sz="1600" dirty="0"/>
                        <a:t>May also treat co-occurring AUD</a:t>
                      </a:r>
                    </a:p>
                    <a:p>
                      <a:pPr marL="137160" indent="-137160">
                        <a:buFont typeface="Arial" panose="020B0604020202020204" pitchFamily="34" charset="0"/>
                        <a:buChar char="•"/>
                      </a:pPr>
                      <a:r>
                        <a:rPr lang="en-US" sz="1600" dirty="0"/>
                        <a:t>Adverse effects (brain fog, appetite suppression) limit efficacy</a:t>
                      </a:r>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1506443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68679-25DF-A93D-CB42-59BB27403D13}"/>
              </a:ext>
            </a:extLst>
          </p:cNvPr>
          <p:cNvSpPr>
            <a:spLocks noGrp="1"/>
          </p:cNvSpPr>
          <p:nvPr>
            <p:ph type="title"/>
          </p:nvPr>
        </p:nvSpPr>
        <p:spPr/>
        <p:txBody>
          <a:bodyPr/>
          <a:lstStyle/>
          <a:p>
            <a:r>
              <a:rPr lang="en-US" dirty="0"/>
              <a:t>Purpose of This Guidance</a:t>
            </a:r>
          </a:p>
        </p:txBody>
      </p:sp>
      <p:sp>
        <p:nvSpPr>
          <p:cNvPr id="3" name="Content Placeholder 2">
            <a:extLst>
              <a:ext uri="{FF2B5EF4-FFF2-40B4-BE49-F238E27FC236}">
                <a16:creationId xmlns:a16="http://schemas.microsoft.com/office/drawing/2014/main" id="{74549354-CBE9-7850-EBD8-1E2871137593}"/>
              </a:ext>
            </a:extLst>
          </p:cNvPr>
          <p:cNvSpPr>
            <a:spLocks noGrp="1"/>
          </p:cNvSpPr>
          <p:nvPr>
            <p:ph idx="1"/>
          </p:nvPr>
        </p:nvSpPr>
        <p:spPr/>
        <p:txBody>
          <a:bodyPr/>
          <a:lstStyle/>
          <a:p>
            <a:r>
              <a:rPr lang="en-US" dirty="0"/>
              <a:t>Inform clinicians about different types of stimulants and current terminology for describing stimulants and their use.</a:t>
            </a:r>
          </a:p>
          <a:p>
            <a:r>
              <a:rPr lang="en-US" dirty="0"/>
              <a:t>Provide strategies for talking with patients about stimulant use and the associated risks, including opioid overdose due to concomitant use of opioids and stimulants or to contamination of illicitly manufactured stimulants with synthetic opioids.</a:t>
            </a:r>
          </a:p>
          <a:p>
            <a:r>
              <a:rPr lang="en-US" dirty="0"/>
              <a:t>Summarize the treatment options for stimulant use disorder.</a:t>
            </a:r>
          </a:p>
        </p:txBody>
      </p:sp>
      <p:sp>
        <p:nvSpPr>
          <p:cNvPr id="4" name="Footer Placeholder 3">
            <a:extLst>
              <a:ext uri="{FF2B5EF4-FFF2-40B4-BE49-F238E27FC236}">
                <a16:creationId xmlns:a16="http://schemas.microsoft.com/office/drawing/2014/main" id="{1EE1CF1C-B7CF-436E-0628-168B5C5B257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01AD597-9277-DD9A-71C1-F74C2AC12175}"/>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2923047-518D-EF71-C3A5-C44971764E60}"/>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2755628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dirty="0"/>
              <a:t>www.suguidelinesnys.org</a:t>
            </a:r>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Guidance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www.suguidelinesnys.org</a:t>
            </a:r>
            <a:r>
              <a:rPr lang="en-US" dirty="0"/>
              <a:t> &gt; Clinical Guidance: Stimulant Use</a:t>
            </a:r>
          </a:p>
          <a:p>
            <a:r>
              <a:rPr lang="en-US" b="1" dirty="0"/>
              <a:t>Also available:</a:t>
            </a:r>
            <a:r>
              <a:rPr lang="en-US" dirty="0"/>
              <a:t> Printable PDF</a:t>
            </a:r>
          </a:p>
        </p:txBody>
      </p:sp>
      <p:pic>
        <p:nvPicPr>
          <p:cNvPr id="7" name="Picture 6">
            <a:extLst>
              <a:ext uri="{FF2B5EF4-FFF2-40B4-BE49-F238E27FC236}">
                <a16:creationId xmlns:a16="http://schemas.microsoft.com/office/drawing/2014/main" id="{093335D5-48CE-4563-8260-4DF8C4EE7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8" name="TextBox 7">
            <a:extLst>
              <a:ext uri="{FF2B5EF4-FFF2-40B4-BE49-F238E27FC236}">
                <a16:creationId xmlns:a16="http://schemas.microsoft.com/office/drawing/2014/main" id="{A2367B4A-2992-4327-A4AF-5499599ECD7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3" action="ppaction://hlinkfile"/>
              </a:rPr>
              <a:t>viremic.org</a:t>
            </a:r>
            <a:endParaRPr lang="en-US" dirty="0"/>
          </a:p>
        </p:txBody>
      </p:sp>
      <p:pic>
        <p:nvPicPr>
          <p:cNvPr id="11" name="Picture 10" descr="A qr code on a white background&#10;&#10;AI-generated content may be incorrect.">
            <a:extLst>
              <a:ext uri="{FF2B5EF4-FFF2-40B4-BE49-F238E27FC236}">
                <a16:creationId xmlns:a16="http://schemas.microsoft.com/office/drawing/2014/main" id="{A97C545C-F602-4B06-ACF1-A09983E8C8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60000" y="3321518"/>
            <a:ext cx="2344820" cy="2344820"/>
          </a:xfrm>
          <a:prstGeom prst="rect">
            <a:avLst/>
          </a:prstGeom>
        </p:spPr>
      </p:pic>
      <p:pic>
        <p:nvPicPr>
          <p:cNvPr id="10" name="Picture 9">
            <a:extLst>
              <a:ext uri="{FF2B5EF4-FFF2-40B4-BE49-F238E27FC236}">
                <a16:creationId xmlns:a16="http://schemas.microsoft.com/office/drawing/2014/main" id="{E3440564-94D0-4737-A6C2-71263B5A06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DCF40-4037-BE6D-93CE-5EFAF5FDDB1A}"/>
              </a:ext>
            </a:extLst>
          </p:cNvPr>
          <p:cNvSpPr>
            <a:spLocks noGrp="1"/>
          </p:cNvSpPr>
          <p:nvPr>
            <p:ph type="title"/>
          </p:nvPr>
        </p:nvSpPr>
        <p:spPr/>
        <p:txBody>
          <a:bodyPr/>
          <a:lstStyle/>
          <a:p>
            <a:r>
              <a:rPr lang="en-US" dirty="0"/>
              <a:t>Key Points</a:t>
            </a:r>
          </a:p>
        </p:txBody>
      </p:sp>
      <p:sp>
        <p:nvSpPr>
          <p:cNvPr id="3" name="Content Placeholder 2">
            <a:extLst>
              <a:ext uri="{FF2B5EF4-FFF2-40B4-BE49-F238E27FC236}">
                <a16:creationId xmlns:a16="http://schemas.microsoft.com/office/drawing/2014/main" id="{86E136CB-A299-9BB7-E5ED-2132317A4EEF}"/>
              </a:ext>
            </a:extLst>
          </p:cNvPr>
          <p:cNvSpPr>
            <a:spLocks noGrp="1"/>
          </p:cNvSpPr>
          <p:nvPr>
            <p:ph idx="1"/>
          </p:nvPr>
        </p:nvSpPr>
        <p:spPr/>
        <p:txBody>
          <a:bodyPr>
            <a:normAutofit fontScale="92500" lnSpcReduction="20000"/>
          </a:bodyPr>
          <a:lstStyle/>
          <a:p>
            <a:r>
              <a:rPr lang="en-US" dirty="0"/>
              <a:t>Patterns of stimulant use may not be the same in rural and urban areas and may vary across different demographic groups (see Substance Abuse and Mental Health Services Administration: </a:t>
            </a:r>
            <a:r>
              <a:rPr lang="en-US" dirty="0">
                <a:hlinkClick r:id="rId2"/>
              </a:rPr>
              <a:t>Treatment Improvement Protocol (TIP) 33: Treatment for Stimulant Use Disorders &gt; Treatment Considerations for Special Populations</a:t>
            </a:r>
            <a:r>
              <a:rPr lang="en-US" dirty="0"/>
              <a:t>).</a:t>
            </a:r>
          </a:p>
          <a:p>
            <a:r>
              <a:rPr lang="en-US" dirty="0"/>
              <a:t>Structural and systemic conditions such as violence, racism, stigma, housing insecurity, and chronic stress underlie the prevalence and effects of stimulant use disorder.</a:t>
            </a:r>
          </a:p>
          <a:p>
            <a:r>
              <a:rPr lang="en-US" dirty="0"/>
              <a:t>All patients who inject stimulants or other substances should be counseled about safer use of drug equipment. Licensed pharmacies, healthcare facilities, and healthcare providers may sell or furnish hypodermic needles or syringes to individuals age ≥18 years without a patient-specific prescription; drug equipment is also available at New York State </a:t>
            </a:r>
            <a:r>
              <a:rPr lang="en-US" dirty="0">
                <a:hlinkClick r:id="rId3"/>
              </a:rPr>
              <a:t>Authorized Syringe Exchange Sites</a:t>
            </a:r>
            <a:r>
              <a:rPr lang="en-US" dirty="0"/>
              <a:t>.</a:t>
            </a:r>
          </a:p>
        </p:txBody>
      </p:sp>
      <p:sp>
        <p:nvSpPr>
          <p:cNvPr id="4" name="Footer Placeholder 3">
            <a:extLst>
              <a:ext uri="{FF2B5EF4-FFF2-40B4-BE49-F238E27FC236}">
                <a16:creationId xmlns:a16="http://schemas.microsoft.com/office/drawing/2014/main" id="{F02B0172-FF77-A3C5-BDF5-F9A310D64C4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02B4F3D-B1DC-0495-8453-2C975A31FBA9}"/>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AA0D40C2-1659-4EFC-A22D-7B9D9CFEA238}"/>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4061983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0312F-F3DD-A26C-522A-D99492EFF708}"/>
              </a:ext>
            </a:extLst>
          </p:cNvPr>
          <p:cNvSpPr>
            <a:spLocks noGrp="1"/>
          </p:cNvSpPr>
          <p:nvPr>
            <p:ph type="title"/>
          </p:nvPr>
        </p:nvSpPr>
        <p:spPr/>
        <p:txBody>
          <a:bodyPr/>
          <a:lstStyle/>
          <a:p>
            <a:r>
              <a:rPr lang="en-US" dirty="0"/>
              <a:t>Characteristics of Commonly Used Stimulants:</a:t>
            </a:r>
            <a:br>
              <a:rPr lang="en-US" dirty="0"/>
            </a:br>
            <a:r>
              <a:rPr lang="en-US" dirty="0"/>
              <a:t>Cathinone, Synthetic</a:t>
            </a:r>
          </a:p>
        </p:txBody>
      </p:sp>
      <p:sp>
        <p:nvSpPr>
          <p:cNvPr id="4" name="Footer Placeholder 3">
            <a:extLst>
              <a:ext uri="{FF2B5EF4-FFF2-40B4-BE49-F238E27FC236}">
                <a16:creationId xmlns:a16="http://schemas.microsoft.com/office/drawing/2014/main" id="{4A0D2AC0-7029-C658-A963-7B3ABA766F4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C04EC4B-034C-B9D2-F426-925F6E9F2190}"/>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C96F770-98B5-6F18-CB3E-A52477D58562}"/>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2C1819FD-21D9-FE80-0B6F-9675F4060BBF}"/>
              </a:ext>
            </a:extLst>
          </p:cNvPr>
          <p:cNvGraphicFramePr>
            <a:graphicFrameLocks noGrp="1"/>
          </p:cNvGraphicFramePr>
          <p:nvPr>
            <p:extLst>
              <p:ext uri="{D42A27DB-BD31-4B8C-83A1-F6EECF244321}">
                <p14:modId xmlns:p14="http://schemas.microsoft.com/office/powerpoint/2010/main" val="2039258851"/>
              </p:ext>
            </p:extLst>
          </p:nvPr>
        </p:nvGraphicFramePr>
        <p:xfrm>
          <a:off x="838200" y="1843088"/>
          <a:ext cx="10515600" cy="265684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2965091158"/>
                    </a:ext>
                  </a:extLst>
                </a:gridCol>
                <a:gridCol w="5257800">
                  <a:extLst>
                    <a:ext uri="{9D8B030D-6E8A-4147-A177-3AD203B41FA5}">
                      <a16:colId xmlns:a16="http://schemas.microsoft.com/office/drawing/2014/main" val="1943214951"/>
                    </a:ext>
                  </a:extLst>
                </a:gridCol>
              </a:tblGrid>
              <a:tr h="370840">
                <a:tc>
                  <a:txBody>
                    <a:bodyPr/>
                    <a:lstStyle/>
                    <a:p>
                      <a:r>
                        <a:rPr lang="en-US" b="1" dirty="0">
                          <a:solidFill>
                            <a:schemeClr val="bg1"/>
                          </a:solidFill>
                        </a:rPr>
                        <a:t>Characteristics</a:t>
                      </a:r>
                    </a:p>
                  </a:txBody>
                  <a:tcPr>
                    <a:solidFill>
                      <a:srgbClr val="523178"/>
                    </a:solidFill>
                  </a:tcPr>
                </a:tc>
                <a:tc>
                  <a:txBody>
                    <a:bodyPr/>
                    <a:lstStyle/>
                    <a:p>
                      <a:r>
                        <a:rPr lang="en-US" b="1" dirty="0">
                          <a:solidFill>
                            <a:schemeClr val="bg1"/>
                          </a:solidFill>
                        </a:rPr>
                        <a:t>Patient-Reported Reasons for Use and Slang</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b="1" dirty="0"/>
                        <a:t>Source and forms:</a:t>
                      </a:r>
                      <a:r>
                        <a:rPr lang="en-US" dirty="0"/>
                        <a:t> Synthetic substance chemically similar to natural cathinone (khat plant); available as a white or brown crystal-like powder; less expensive substitute for cocaine and amphetamines</a:t>
                      </a:r>
                    </a:p>
                    <a:p>
                      <a:pPr marL="137160" indent="-137160">
                        <a:buFont typeface="Arial" panose="020B0604020202020204" pitchFamily="34" charset="0"/>
                        <a:buChar char="•"/>
                      </a:pPr>
                      <a:r>
                        <a:rPr lang="en-US" b="1" dirty="0"/>
                        <a:t>Administration:</a:t>
                      </a:r>
                      <a:r>
                        <a:rPr lang="en-US" dirty="0"/>
                        <a:t> Intravenous, oral, intranasal insufflation, smoking</a:t>
                      </a:r>
                    </a:p>
                    <a:p>
                      <a:pPr marL="137160" indent="-137160">
                        <a:buFont typeface="Arial" panose="020B0604020202020204" pitchFamily="34" charset="0"/>
                        <a:buChar char="•"/>
                      </a:pPr>
                      <a:r>
                        <a:rPr lang="en-US" b="1" dirty="0"/>
                        <a:t>Onset of action:</a:t>
                      </a:r>
                      <a:r>
                        <a:rPr lang="en-US" dirty="0"/>
                        <a:t> 30 to 60 minutes (oral)</a:t>
                      </a:r>
                    </a:p>
                    <a:p>
                      <a:pPr marL="137160" indent="-137160">
                        <a:buFont typeface="Arial" panose="020B0604020202020204" pitchFamily="34" charset="0"/>
                        <a:buChar char="•"/>
                      </a:pPr>
                      <a:r>
                        <a:rPr lang="en-US" b="1" dirty="0"/>
                        <a:t>Half-life:</a:t>
                      </a:r>
                      <a:r>
                        <a:rPr lang="en-US" dirty="0"/>
                        <a:t> 3 to 6 hours</a:t>
                      </a:r>
                    </a:p>
                  </a:txBody>
                  <a:tcPr/>
                </a:tc>
                <a:tc>
                  <a:txBody>
                    <a:bodyPr/>
                    <a:lstStyle/>
                    <a:p>
                      <a:pPr marL="137160" indent="-137160">
                        <a:buFont typeface="Arial" panose="020B0604020202020204" pitchFamily="34" charset="0"/>
                        <a:buChar char="•"/>
                      </a:pPr>
                      <a:r>
                        <a:rPr lang="en-US" b="1" dirty="0"/>
                        <a:t>Reasons for use:</a:t>
                      </a:r>
                      <a:r>
                        <a:rPr lang="en-US" dirty="0"/>
                        <a:t> Produces euphoria and alertness; designed to imitate the effects of other stimulants such as cocaine, MDMA, and methamphetamines</a:t>
                      </a:r>
                    </a:p>
                    <a:p>
                      <a:pPr marL="137160" indent="-137160">
                        <a:buFont typeface="Arial" panose="020B0604020202020204" pitchFamily="34" charset="0"/>
                        <a:buChar char="•"/>
                      </a:pPr>
                      <a:r>
                        <a:rPr lang="en-US" b="1" dirty="0"/>
                        <a:t>Street names:</a:t>
                      </a:r>
                      <a:r>
                        <a:rPr lang="en-US" dirty="0"/>
                        <a:t> Bath salts, Molly</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48905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29CC5-C77C-BD3A-2C87-4D86D69D0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8C169E-0C86-F3CA-DB58-EC48F4CCEC6F}"/>
              </a:ext>
            </a:extLst>
          </p:cNvPr>
          <p:cNvSpPr>
            <a:spLocks noGrp="1"/>
          </p:cNvSpPr>
          <p:nvPr>
            <p:ph type="title"/>
          </p:nvPr>
        </p:nvSpPr>
        <p:spPr/>
        <p:txBody>
          <a:bodyPr/>
          <a:lstStyle/>
          <a:p>
            <a:r>
              <a:rPr lang="en-US" dirty="0"/>
              <a:t>Characteristics of Commonly Used Stimulants:</a:t>
            </a:r>
            <a:br>
              <a:rPr lang="en-US" dirty="0"/>
            </a:br>
            <a:r>
              <a:rPr lang="en-US" dirty="0"/>
              <a:t>Cocaine</a:t>
            </a:r>
          </a:p>
        </p:txBody>
      </p:sp>
      <p:sp>
        <p:nvSpPr>
          <p:cNvPr id="4" name="Footer Placeholder 3">
            <a:extLst>
              <a:ext uri="{FF2B5EF4-FFF2-40B4-BE49-F238E27FC236}">
                <a16:creationId xmlns:a16="http://schemas.microsoft.com/office/drawing/2014/main" id="{61F9BADF-C37E-9A4F-66C1-3033ADFD256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0B75696-A774-1A23-9BC1-6118427622F9}"/>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D1B910F3-E1B3-EB63-2A13-594BE021E271}"/>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EDF90FC2-5931-A889-7DDC-5A7BEA251432}"/>
              </a:ext>
            </a:extLst>
          </p:cNvPr>
          <p:cNvGraphicFramePr>
            <a:graphicFrameLocks noGrp="1"/>
          </p:cNvGraphicFramePr>
          <p:nvPr>
            <p:extLst>
              <p:ext uri="{D42A27DB-BD31-4B8C-83A1-F6EECF244321}">
                <p14:modId xmlns:p14="http://schemas.microsoft.com/office/powerpoint/2010/main" val="1171377758"/>
              </p:ext>
            </p:extLst>
          </p:nvPr>
        </p:nvGraphicFramePr>
        <p:xfrm>
          <a:off x="838200" y="1843088"/>
          <a:ext cx="10515600" cy="402844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2965091158"/>
                    </a:ext>
                  </a:extLst>
                </a:gridCol>
                <a:gridCol w="5257800">
                  <a:extLst>
                    <a:ext uri="{9D8B030D-6E8A-4147-A177-3AD203B41FA5}">
                      <a16:colId xmlns:a16="http://schemas.microsoft.com/office/drawing/2014/main" val="1943214951"/>
                    </a:ext>
                  </a:extLst>
                </a:gridCol>
              </a:tblGrid>
              <a:tr h="370840">
                <a:tc>
                  <a:txBody>
                    <a:bodyPr/>
                    <a:lstStyle/>
                    <a:p>
                      <a:r>
                        <a:rPr lang="en-US" b="1" dirty="0">
                          <a:solidFill>
                            <a:schemeClr val="bg1"/>
                          </a:solidFill>
                        </a:rPr>
                        <a:t>Characteristics</a:t>
                      </a:r>
                    </a:p>
                  </a:txBody>
                  <a:tcPr>
                    <a:solidFill>
                      <a:srgbClr val="523178"/>
                    </a:solidFill>
                  </a:tcPr>
                </a:tc>
                <a:tc>
                  <a:txBody>
                    <a:bodyPr/>
                    <a:lstStyle/>
                    <a:p>
                      <a:r>
                        <a:rPr lang="en-US" b="1" dirty="0">
                          <a:solidFill>
                            <a:schemeClr val="bg1"/>
                          </a:solidFill>
                        </a:rPr>
                        <a:t>Patient-Reported Reasons for Use and Slang</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b="1" dirty="0"/>
                        <a:t>Source and forms:</a:t>
                      </a:r>
                      <a:r>
                        <a:rPr lang="en-US" dirty="0"/>
                        <a:t> Hydrochloride salt derived from the coca plant; available as a powder. Freebase cocaine (crack) is a form of cocaine boiled with another substance, usually baking soda; available as a powder or rock.</a:t>
                      </a:r>
                    </a:p>
                    <a:p>
                      <a:pPr marL="137160" indent="-137160">
                        <a:buFont typeface="Arial" panose="020B0604020202020204" pitchFamily="34" charset="0"/>
                        <a:buChar char="•"/>
                      </a:pPr>
                      <a:r>
                        <a:rPr lang="en-US" b="1" dirty="0"/>
                        <a:t>Cocaine administration:</a:t>
                      </a:r>
                      <a:r>
                        <a:rPr lang="en-US" dirty="0"/>
                        <a:t> Intravenous, intranasal insufflation, vaginal or rectal as a solution</a:t>
                      </a:r>
                    </a:p>
                    <a:p>
                      <a:pPr marL="137160" indent="-137160">
                        <a:buFont typeface="Arial" panose="020B0604020202020204" pitchFamily="34" charset="0"/>
                        <a:buChar char="•"/>
                      </a:pPr>
                      <a:r>
                        <a:rPr lang="en-US" b="1" dirty="0"/>
                        <a:t>Freebase cocaine (crack) administration:</a:t>
                      </a:r>
                      <a:r>
                        <a:rPr lang="en-US" dirty="0"/>
                        <a:t> Can be smoked as a powder or rock; injectable if dissolved in acid solutions such as vinegar (acetic acid) or citric acid</a:t>
                      </a:r>
                    </a:p>
                    <a:p>
                      <a:pPr marL="137160" indent="-137160">
                        <a:buFont typeface="Arial" panose="020B0604020202020204" pitchFamily="34" charset="0"/>
                        <a:buChar char="•"/>
                      </a:pPr>
                      <a:r>
                        <a:rPr lang="en-US" b="1" dirty="0"/>
                        <a:t>Onset of action:</a:t>
                      </a:r>
                      <a:r>
                        <a:rPr lang="en-US" dirty="0"/>
                        <a:t> Immediate</a:t>
                      </a:r>
                    </a:p>
                    <a:p>
                      <a:pPr marL="137160" indent="-137160">
                        <a:buFont typeface="Arial" panose="020B0604020202020204" pitchFamily="34" charset="0"/>
                        <a:buChar char="•"/>
                      </a:pPr>
                      <a:r>
                        <a:rPr lang="en-US" b="1" dirty="0"/>
                        <a:t>Half-life:</a:t>
                      </a:r>
                      <a:r>
                        <a:rPr lang="en-US" dirty="0"/>
                        <a:t> 40 to 90 minutes</a:t>
                      </a:r>
                    </a:p>
                  </a:txBody>
                  <a:tcPr/>
                </a:tc>
                <a:tc>
                  <a:txBody>
                    <a:bodyPr/>
                    <a:lstStyle/>
                    <a:p>
                      <a:pPr marL="137160" indent="-137160">
                        <a:buFont typeface="Arial" panose="020B0604020202020204" pitchFamily="34" charset="0"/>
                        <a:buChar char="•"/>
                      </a:pPr>
                      <a:r>
                        <a:rPr lang="en-US" b="1" dirty="0"/>
                        <a:t>Reasons for use:</a:t>
                      </a:r>
                      <a:r>
                        <a:rPr lang="en-US" dirty="0"/>
                        <a:t> Sexual enhancement, attenuate sedation from other substances (heroin, fentanyl, alcohol), mood enhancement, work enhancement, withdrawal avoidance, euphoria</a:t>
                      </a:r>
                    </a:p>
                    <a:p>
                      <a:pPr marL="137160" indent="-137160">
                        <a:buFont typeface="Arial" panose="020B0604020202020204" pitchFamily="34" charset="0"/>
                        <a:buChar char="•"/>
                      </a:pPr>
                      <a:r>
                        <a:rPr lang="en-US" b="1" dirty="0"/>
                        <a:t>Street names:</a:t>
                      </a:r>
                      <a:r>
                        <a:rPr lang="en-US" dirty="0"/>
                        <a:t> Blow, bump, C, candy, coke, girl, Perico, Piedra, Scotty, rock</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2436948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81F2-43BB-C156-C7E4-21BB3F97F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F2A111-9C3E-2208-80F7-BFD38A03A9AA}"/>
              </a:ext>
            </a:extLst>
          </p:cNvPr>
          <p:cNvSpPr>
            <a:spLocks noGrp="1"/>
          </p:cNvSpPr>
          <p:nvPr>
            <p:ph type="title"/>
          </p:nvPr>
        </p:nvSpPr>
        <p:spPr/>
        <p:txBody>
          <a:bodyPr/>
          <a:lstStyle/>
          <a:p>
            <a:r>
              <a:rPr lang="en-US" dirty="0"/>
              <a:t>Characteristics of Commonly Used Stimulants:</a:t>
            </a:r>
            <a:br>
              <a:rPr lang="en-US" dirty="0"/>
            </a:br>
            <a:r>
              <a:rPr lang="en-US" dirty="0"/>
              <a:t>MDMA</a:t>
            </a:r>
          </a:p>
        </p:txBody>
      </p:sp>
      <p:sp>
        <p:nvSpPr>
          <p:cNvPr id="4" name="Footer Placeholder 3">
            <a:extLst>
              <a:ext uri="{FF2B5EF4-FFF2-40B4-BE49-F238E27FC236}">
                <a16:creationId xmlns:a16="http://schemas.microsoft.com/office/drawing/2014/main" id="{EA17585B-B058-C1D9-7552-F33DA584429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F00BE3D-DDD2-827F-B85B-14AAD44D894F}"/>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3AD4B33-992E-8CCC-1B64-14FF64C8B784}"/>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5E95B3E3-998F-9537-C33F-28B530B8E954}"/>
              </a:ext>
            </a:extLst>
          </p:cNvPr>
          <p:cNvGraphicFramePr>
            <a:graphicFrameLocks noGrp="1"/>
          </p:cNvGraphicFramePr>
          <p:nvPr>
            <p:extLst>
              <p:ext uri="{D42A27DB-BD31-4B8C-83A1-F6EECF244321}">
                <p14:modId xmlns:p14="http://schemas.microsoft.com/office/powerpoint/2010/main" val="1515364469"/>
              </p:ext>
            </p:extLst>
          </p:nvPr>
        </p:nvGraphicFramePr>
        <p:xfrm>
          <a:off x="838200" y="1843088"/>
          <a:ext cx="10515600" cy="238252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2965091158"/>
                    </a:ext>
                  </a:extLst>
                </a:gridCol>
                <a:gridCol w="5257800">
                  <a:extLst>
                    <a:ext uri="{9D8B030D-6E8A-4147-A177-3AD203B41FA5}">
                      <a16:colId xmlns:a16="http://schemas.microsoft.com/office/drawing/2014/main" val="1943214951"/>
                    </a:ext>
                  </a:extLst>
                </a:gridCol>
              </a:tblGrid>
              <a:tr h="370840">
                <a:tc>
                  <a:txBody>
                    <a:bodyPr/>
                    <a:lstStyle/>
                    <a:p>
                      <a:r>
                        <a:rPr lang="en-US" b="1" dirty="0">
                          <a:solidFill>
                            <a:schemeClr val="bg1"/>
                          </a:solidFill>
                        </a:rPr>
                        <a:t>Characteristics</a:t>
                      </a:r>
                    </a:p>
                  </a:txBody>
                  <a:tcPr>
                    <a:solidFill>
                      <a:srgbClr val="523178"/>
                    </a:solidFill>
                  </a:tcPr>
                </a:tc>
                <a:tc>
                  <a:txBody>
                    <a:bodyPr/>
                    <a:lstStyle/>
                    <a:p>
                      <a:r>
                        <a:rPr lang="en-US" b="1" dirty="0">
                          <a:solidFill>
                            <a:schemeClr val="bg1"/>
                          </a:solidFill>
                        </a:rPr>
                        <a:t>Patient-Reported Reasons for Use and Slang</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b="1" dirty="0"/>
                        <a:t>Source and forms:</a:t>
                      </a:r>
                      <a:r>
                        <a:rPr lang="en-US" dirty="0"/>
                        <a:t> Synthetic; available as tablets, capsules, crystals, powder</a:t>
                      </a:r>
                    </a:p>
                    <a:p>
                      <a:pPr marL="137160" indent="-137160">
                        <a:buFont typeface="Arial" panose="020B0604020202020204" pitchFamily="34" charset="0"/>
                        <a:buChar char="•"/>
                      </a:pPr>
                      <a:r>
                        <a:rPr lang="en-US" b="1" dirty="0"/>
                        <a:t>Administration:</a:t>
                      </a:r>
                      <a:r>
                        <a:rPr lang="en-US" dirty="0"/>
                        <a:t> Oral, intranasal insufflation, rectal (“</a:t>
                      </a:r>
                      <a:r>
                        <a:rPr lang="en-US" dirty="0" err="1"/>
                        <a:t>boofing</a:t>
                      </a:r>
                      <a:r>
                        <a:rPr lang="en-US" dirty="0"/>
                        <a:t>”)</a:t>
                      </a:r>
                    </a:p>
                    <a:p>
                      <a:pPr marL="137160" indent="-137160">
                        <a:buFont typeface="Arial" panose="020B0604020202020204" pitchFamily="34" charset="0"/>
                        <a:buChar char="•"/>
                      </a:pPr>
                      <a:r>
                        <a:rPr lang="en-US" b="1" dirty="0"/>
                        <a:t>Onset of action:</a:t>
                      </a:r>
                      <a:r>
                        <a:rPr lang="en-US" dirty="0"/>
                        <a:t> 20 to 60 minutes</a:t>
                      </a:r>
                    </a:p>
                    <a:p>
                      <a:pPr marL="137160" indent="-137160">
                        <a:buFont typeface="Arial" panose="020B0604020202020204" pitchFamily="34" charset="0"/>
                        <a:buChar char="•"/>
                      </a:pPr>
                      <a:r>
                        <a:rPr lang="en-US" b="1" dirty="0"/>
                        <a:t>Half-life:</a:t>
                      </a:r>
                      <a:r>
                        <a:rPr lang="en-US" dirty="0"/>
                        <a:t> 8 to 9 hours</a:t>
                      </a:r>
                    </a:p>
                  </a:txBody>
                  <a:tcPr/>
                </a:tc>
                <a:tc>
                  <a:txBody>
                    <a:bodyPr/>
                    <a:lstStyle/>
                    <a:p>
                      <a:pPr marL="137160" indent="-137160">
                        <a:buFont typeface="Arial" panose="020B0604020202020204" pitchFamily="34" charset="0"/>
                        <a:buChar char="•"/>
                      </a:pPr>
                      <a:r>
                        <a:rPr lang="en-US" b="1" dirty="0"/>
                        <a:t>Reasons for use:</a:t>
                      </a:r>
                      <a:r>
                        <a:rPr lang="en-US" dirty="0"/>
                        <a:t> Sexual enhancement, improving depression (including in low doses), interpersonal relationship enhancement (empathogenic effects), co-use or collective use</a:t>
                      </a:r>
                    </a:p>
                    <a:p>
                      <a:pPr marL="137160" indent="-137160">
                        <a:buFont typeface="Arial" panose="020B0604020202020204" pitchFamily="34" charset="0"/>
                        <a:buChar char="•"/>
                      </a:pPr>
                      <a:r>
                        <a:rPr lang="en-US" b="1" dirty="0"/>
                        <a:t>Street names:</a:t>
                      </a:r>
                      <a:r>
                        <a:rPr lang="en-US" dirty="0"/>
                        <a:t> Ecstasy, Molly, XTC, E, X, Miley Cyrus</a:t>
                      </a:r>
                    </a:p>
                    <a:p>
                      <a:pPr marL="137160" indent="-137160">
                        <a:buFont typeface="Arial" panose="020B0604020202020204" pitchFamily="34" charset="0"/>
                        <a:buChar char="•"/>
                      </a:pPr>
                      <a:r>
                        <a:rPr lang="en-US" b="1" dirty="0"/>
                        <a:t>Slang for use:</a:t>
                      </a:r>
                      <a:r>
                        <a:rPr lang="en-US" dirty="0"/>
                        <a:t> Raving, rolling, ate up (for long-term use)</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2428979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D60D7-3BFF-2157-5137-B25478036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1DAEA-CE22-9E3A-7088-FE54229559CC}"/>
              </a:ext>
            </a:extLst>
          </p:cNvPr>
          <p:cNvSpPr>
            <a:spLocks noGrp="1"/>
          </p:cNvSpPr>
          <p:nvPr>
            <p:ph type="title"/>
          </p:nvPr>
        </p:nvSpPr>
        <p:spPr/>
        <p:txBody>
          <a:bodyPr/>
          <a:lstStyle/>
          <a:p>
            <a:r>
              <a:rPr lang="en-US" dirty="0"/>
              <a:t>Characteristics of Commonly Used Stimulants:</a:t>
            </a:r>
            <a:br>
              <a:rPr lang="en-US" dirty="0"/>
            </a:br>
            <a:r>
              <a:rPr lang="en-US" dirty="0"/>
              <a:t>Methamphetamine</a:t>
            </a:r>
          </a:p>
        </p:txBody>
      </p:sp>
      <p:sp>
        <p:nvSpPr>
          <p:cNvPr id="4" name="Footer Placeholder 3">
            <a:extLst>
              <a:ext uri="{FF2B5EF4-FFF2-40B4-BE49-F238E27FC236}">
                <a16:creationId xmlns:a16="http://schemas.microsoft.com/office/drawing/2014/main" id="{A7F06FBB-7981-5A69-A0BC-06683370A1F4}"/>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02977BB-EA84-870A-2700-31335D73C6A4}"/>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B695BA2F-7F00-8961-6ADD-2321078D8D03}"/>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F2F63F71-A833-D2BB-887E-514DA9767C26}"/>
              </a:ext>
            </a:extLst>
          </p:cNvPr>
          <p:cNvGraphicFramePr>
            <a:graphicFrameLocks noGrp="1"/>
          </p:cNvGraphicFramePr>
          <p:nvPr>
            <p:extLst>
              <p:ext uri="{D42A27DB-BD31-4B8C-83A1-F6EECF244321}">
                <p14:modId xmlns:p14="http://schemas.microsoft.com/office/powerpoint/2010/main" val="705875759"/>
              </p:ext>
            </p:extLst>
          </p:nvPr>
        </p:nvGraphicFramePr>
        <p:xfrm>
          <a:off x="838200" y="1843088"/>
          <a:ext cx="10515600" cy="293116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2965091158"/>
                    </a:ext>
                  </a:extLst>
                </a:gridCol>
                <a:gridCol w="5257800">
                  <a:extLst>
                    <a:ext uri="{9D8B030D-6E8A-4147-A177-3AD203B41FA5}">
                      <a16:colId xmlns:a16="http://schemas.microsoft.com/office/drawing/2014/main" val="1943214951"/>
                    </a:ext>
                  </a:extLst>
                </a:gridCol>
              </a:tblGrid>
              <a:tr h="370840">
                <a:tc>
                  <a:txBody>
                    <a:bodyPr/>
                    <a:lstStyle/>
                    <a:p>
                      <a:r>
                        <a:rPr lang="en-US" b="1" dirty="0">
                          <a:solidFill>
                            <a:schemeClr val="bg1"/>
                          </a:solidFill>
                        </a:rPr>
                        <a:t>Characteristics</a:t>
                      </a:r>
                    </a:p>
                  </a:txBody>
                  <a:tcPr>
                    <a:solidFill>
                      <a:srgbClr val="523178"/>
                    </a:solidFill>
                  </a:tcPr>
                </a:tc>
                <a:tc>
                  <a:txBody>
                    <a:bodyPr/>
                    <a:lstStyle/>
                    <a:p>
                      <a:r>
                        <a:rPr lang="en-US" b="1" dirty="0">
                          <a:solidFill>
                            <a:schemeClr val="bg1"/>
                          </a:solidFill>
                        </a:rPr>
                        <a:t>Patient-Reported Reasons for Use and Slang</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b="1" dirty="0"/>
                        <a:t>Source and forms:</a:t>
                      </a:r>
                      <a:r>
                        <a:rPr lang="en-US" dirty="0"/>
                        <a:t> Synthetic; available as a white or clear odorless substance (powder, crystals, or pressed pills) that dissolves easily in water or alcohol</a:t>
                      </a:r>
                    </a:p>
                    <a:p>
                      <a:pPr marL="137160" indent="-137160">
                        <a:buFont typeface="Arial" panose="020B0604020202020204" pitchFamily="34" charset="0"/>
                        <a:buChar char="•"/>
                      </a:pPr>
                      <a:r>
                        <a:rPr lang="en-US" b="1" dirty="0"/>
                        <a:t>Administration:</a:t>
                      </a:r>
                      <a:r>
                        <a:rPr lang="en-US" dirty="0"/>
                        <a:t> Intravenous, intranasal insufflation, smoked, oral ingestion, vaginal or rectal as a solution</a:t>
                      </a:r>
                    </a:p>
                    <a:p>
                      <a:pPr marL="137160" indent="-137160">
                        <a:buFont typeface="Arial" panose="020B0604020202020204" pitchFamily="34" charset="0"/>
                        <a:buChar char="•"/>
                      </a:pPr>
                      <a:r>
                        <a:rPr lang="en-US" b="1" dirty="0"/>
                        <a:t>Onset of action:</a:t>
                      </a:r>
                      <a:r>
                        <a:rPr lang="en-US" dirty="0"/>
                        <a:t> Immediate</a:t>
                      </a:r>
                    </a:p>
                    <a:p>
                      <a:pPr marL="137160" indent="-137160">
                        <a:buFont typeface="Arial" panose="020B0604020202020204" pitchFamily="34" charset="0"/>
                        <a:buChar char="•"/>
                      </a:pPr>
                      <a:r>
                        <a:rPr lang="en-US" b="1" dirty="0"/>
                        <a:t>Half-life:</a:t>
                      </a:r>
                      <a:r>
                        <a:rPr lang="en-US" dirty="0"/>
                        <a:t> 10 hours</a:t>
                      </a:r>
                    </a:p>
                  </a:txBody>
                  <a:tcPr/>
                </a:tc>
                <a:tc>
                  <a:txBody>
                    <a:bodyPr/>
                    <a:lstStyle/>
                    <a:p>
                      <a:pPr marL="137160" indent="-137160">
                        <a:buFont typeface="Arial" panose="020B0604020202020204" pitchFamily="34" charset="0"/>
                        <a:buChar char="•"/>
                      </a:pPr>
                      <a:r>
                        <a:rPr lang="en-US" b="1" dirty="0"/>
                        <a:t>Reasons for use: </a:t>
                      </a:r>
                      <a:r>
                        <a:rPr lang="en-US" dirty="0"/>
                        <a:t>Sexual enhancement, increased work duration and stamina, wakefulness, weight loss, improving depression, withdrawal avoidance, enhancement of other drug effects, improved function and self-image, sensory enhancement</a:t>
                      </a:r>
                    </a:p>
                    <a:p>
                      <a:pPr marL="137160" indent="-137160">
                        <a:buFont typeface="Arial" panose="020B0604020202020204" pitchFamily="34" charset="0"/>
                        <a:buChar char="•"/>
                      </a:pPr>
                      <a:r>
                        <a:rPr lang="en-US" b="1" dirty="0"/>
                        <a:t>Street names:</a:t>
                      </a:r>
                      <a:r>
                        <a:rPr lang="en-US" dirty="0"/>
                        <a:t> Meth, crank, crystal, ice, Tina, speed, water</a:t>
                      </a:r>
                    </a:p>
                    <a:p>
                      <a:pPr marL="137160" indent="-137160">
                        <a:buFont typeface="Arial" panose="020B0604020202020204" pitchFamily="34" charset="0"/>
                        <a:buChar char="•"/>
                      </a:pPr>
                      <a:r>
                        <a:rPr lang="en-US" b="1" dirty="0"/>
                        <a:t>Slang for use: </a:t>
                      </a:r>
                      <a:r>
                        <a:rPr lang="en-US" dirty="0"/>
                        <a:t>Tweaking, amping, spun, booty bumping (rectal administration)</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2510194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98A7F-260A-0E39-E29A-50CBC88C0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41A232-2FE7-7BC2-3303-7641F8CB2D85}"/>
              </a:ext>
            </a:extLst>
          </p:cNvPr>
          <p:cNvSpPr>
            <a:spLocks noGrp="1"/>
          </p:cNvSpPr>
          <p:nvPr>
            <p:ph type="title"/>
          </p:nvPr>
        </p:nvSpPr>
        <p:spPr>
          <a:xfrm>
            <a:off x="838200" y="272883"/>
            <a:ext cx="9717505" cy="1325563"/>
          </a:xfrm>
        </p:spPr>
        <p:txBody>
          <a:bodyPr>
            <a:normAutofit fontScale="90000"/>
          </a:bodyPr>
          <a:lstStyle/>
          <a:p>
            <a:r>
              <a:rPr lang="en-US" dirty="0"/>
              <a:t>Characteristics of Commonly Used Stimulants:</a:t>
            </a:r>
            <a:br>
              <a:rPr lang="en-US" dirty="0"/>
            </a:br>
            <a:r>
              <a:rPr lang="en-US" dirty="0"/>
              <a:t>Prescribed: Amphetamines, Amphetamine Derivatives, Methylphenidate, and Other Stimulants</a:t>
            </a:r>
          </a:p>
        </p:txBody>
      </p:sp>
      <p:sp>
        <p:nvSpPr>
          <p:cNvPr id="4" name="Footer Placeholder 3">
            <a:extLst>
              <a:ext uri="{FF2B5EF4-FFF2-40B4-BE49-F238E27FC236}">
                <a16:creationId xmlns:a16="http://schemas.microsoft.com/office/drawing/2014/main" id="{57C38F32-6643-257D-820B-0C2D6F9C470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5D9C57FD-FFD3-9AD4-3C20-D8ACB69E8276}"/>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8673C59F-2677-FD5B-E500-2A62B30E5CB5}"/>
              </a:ext>
            </a:extLst>
          </p:cNvPr>
          <p:cNvSpPr>
            <a:spLocks noGrp="1"/>
          </p:cNvSpPr>
          <p:nvPr>
            <p:ph type="dt" sz="half" idx="2"/>
          </p:nvPr>
        </p:nvSpPr>
        <p:spPr/>
        <p:txBody>
          <a:bodyPr/>
          <a:lstStyle/>
          <a:p>
            <a:r>
              <a:rPr lang="en-US"/>
              <a:t>NOVEMBER 2025</a:t>
            </a:r>
            <a:endParaRPr lang="en-US" dirty="0"/>
          </a:p>
        </p:txBody>
      </p:sp>
      <p:graphicFrame>
        <p:nvGraphicFramePr>
          <p:cNvPr id="7" name="Table 6">
            <a:extLst>
              <a:ext uri="{FF2B5EF4-FFF2-40B4-BE49-F238E27FC236}">
                <a16:creationId xmlns:a16="http://schemas.microsoft.com/office/drawing/2014/main" id="{6A3F5E96-40EE-E65B-5025-C66426986C26}"/>
              </a:ext>
            </a:extLst>
          </p:cNvPr>
          <p:cNvGraphicFramePr>
            <a:graphicFrameLocks noGrp="1"/>
          </p:cNvGraphicFramePr>
          <p:nvPr>
            <p:extLst>
              <p:ext uri="{D42A27DB-BD31-4B8C-83A1-F6EECF244321}">
                <p14:modId xmlns:p14="http://schemas.microsoft.com/office/powerpoint/2010/main" val="1167352828"/>
              </p:ext>
            </p:extLst>
          </p:nvPr>
        </p:nvGraphicFramePr>
        <p:xfrm>
          <a:off x="838200" y="1843088"/>
          <a:ext cx="10515600" cy="347980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2965091158"/>
                    </a:ext>
                  </a:extLst>
                </a:gridCol>
                <a:gridCol w="5257800">
                  <a:extLst>
                    <a:ext uri="{9D8B030D-6E8A-4147-A177-3AD203B41FA5}">
                      <a16:colId xmlns:a16="http://schemas.microsoft.com/office/drawing/2014/main" val="1943214951"/>
                    </a:ext>
                  </a:extLst>
                </a:gridCol>
              </a:tblGrid>
              <a:tr h="370840">
                <a:tc>
                  <a:txBody>
                    <a:bodyPr/>
                    <a:lstStyle/>
                    <a:p>
                      <a:r>
                        <a:rPr lang="en-US" b="1" dirty="0">
                          <a:solidFill>
                            <a:schemeClr val="bg1"/>
                          </a:solidFill>
                        </a:rPr>
                        <a:t>Characteristics</a:t>
                      </a:r>
                    </a:p>
                  </a:txBody>
                  <a:tcPr>
                    <a:solidFill>
                      <a:srgbClr val="523178"/>
                    </a:solidFill>
                  </a:tcPr>
                </a:tc>
                <a:tc>
                  <a:txBody>
                    <a:bodyPr/>
                    <a:lstStyle/>
                    <a:p>
                      <a:r>
                        <a:rPr lang="en-US" b="1" dirty="0">
                          <a:solidFill>
                            <a:schemeClr val="bg1"/>
                          </a:solidFill>
                        </a:rPr>
                        <a:t>Patient-Reported Reasons for Use and Slang</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b="1" dirty="0"/>
                        <a:t>Source and forms: </a:t>
                      </a:r>
                      <a:r>
                        <a:rPr lang="en-US" dirty="0"/>
                        <a:t>Synthetic medications that may be prescribed for treatment of ADHD or narcolepsy. Includes: Dextroamphetamine-amphetamine (e.g., Adderall, generics), dextroamphetamine sulfate (e.g., Dexedrine, generics), lisdexamfetamine (e.g., Vyvanse), methylphenidate hydrochloride (e.g., Ritalin, Concerta, generics)</a:t>
                      </a:r>
                    </a:p>
                    <a:p>
                      <a:pPr marL="137160" indent="-137160">
                        <a:buFont typeface="Arial" panose="020B0604020202020204" pitchFamily="34" charset="0"/>
                        <a:buChar char="•"/>
                      </a:pPr>
                      <a:r>
                        <a:rPr lang="en-US" b="1" dirty="0"/>
                        <a:t>Administration:</a:t>
                      </a:r>
                      <a:r>
                        <a:rPr lang="en-US" dirty="0"/>
                        <a:t> Oral, intravenous, intranasal insufflation</a:t>
                      </a:r>
                    </a:p>
                    <a:p>
                      <a:pPr marL="137160" indent="-137160">
                        <a:buFont typeface="Arial" panose="020B0604020202020204" pitchFamily="34" charset="0"/>
                        <a:buChar char="•"/>
                      </a:pPr>
                      <a:r>
                        <a:rPr lang="en-US" b="1" dirty="0"/>
                        <a:t>Onset of action:</a:t>
                      </a:r>
                      <a:r>
                        <a:rPr lang="en-US" dirty="0"/>
                        <a:t> 20 to 60 minutes</a:t>
                      </a:r>
                    </a:p>
                    <a:p>
                      <a:pPr marL="137160" indent="-137160">
                        <a:buFont typeface="Arial" panose="020B0604020202020204" pitchFamily="34" charset="0"/>
                        <a:buChar char="•"/>
                      </a:pPr>
                      <a:r>
                        <a:rPr lang="en-US" b="1" dirty="0"/>
                        <a:t>Half-life:</a:t>
                      </a:r>
                      <a:r>
                        <a:rPr lang="en-US" dirty="0"/>
                        <a:t> 6 to 13 hours (depending on formulation)</a:t>
                      </a:r>
                    </a:p>
                  </a:txBody>
                  <a:tcPr/>
                </a:tc>
                <a:tc>
                  <a:txBody>
                    <a:bodyPr/>
                    <a:lstStyle/>
                    <a:p>
                      <a:pPr marL="137160" indent="-137160">
                        <a:buFont typeface="Arial" panose="020B0604020202020204" pitchFamily="34" charset="0"/>
                        <a:buChar char="•"/>
                      </a:pPr>
                      <a:r>
                        <a:rPr lang="en-US" b="1" dirty="0"/>
                        <a:t>Reasons for use:</a:t>
                      </a:r>
                      <a:r>
                        <a:rPr lang="en-US" dirty="0"/>
                        <a:t> Performance enhancement, weight loss, improving depression, reductions in use of other amphetamines</a:t>
                      </a:r>
                    </a:p>
                    <a:p>
                      <a:pPr marL="137160" indent="-137160">
                        <a:buFont typeface="Arial" panose="020B0604020202020204" pitchFamily="34" charset="0"/>
                        <a:buChar char="•"/>
                      </a:pPr>
                      <a:r>
                        <a:rPr lang="en-US" b="1" dirty="0"/>
                        <a:t>Street names:</a:t>
                      </a:r>
                      <a:r>
                        <a:rPr lang="en-US" dirty="0"/>
                        <a:t> Addies, bennies, dexies, crank, pep pills, ice, speed, uppers, Superman, vitamin R</a:t>
                      </a:r>
                    </a:p>
                    <a:p>
                      <a:pPr marL="137160" indent="-137160">
                        <a:buFont typeface="Arial" panose="020B0604020202020204" pitchFamily="34" charset="0"/>
                        <a:buChar char="•"/>
                      </a:pPr>
                      <a:r>
                        <a:rPr lang="en-US" b="1" dirty="0"/>
                        <a:t>Slang for use:</a:t>
                      </a:r>
                      <a:r>
                        <a:rPr lang="en-US" dirty="0"/>
                        <a:t> Speeding, tweaking, spun, amping</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1713773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DFB4-2506-8AE1-EC97-CE67F0AFA5C2}"/>
              </a:ext>
            </a:extLst>
          </p:cNvPr>
          <p:cNvSpPr>
            <a:spLocks noGrp="1"/>
          </p:cNvSpPr>
          <p:nvPr>
            <p:ph type="title"/>
          </p:nvPr>
        </p:nvSpPr>
        <p:spPr/>
        <p:txBody>
          <a:bodyPr/>
          <a:lstStyle/>
          <a:p>
            <a:r>
              <a:rPr lang="en-US" dirty="0"/>
              <a:t>Common Adverse Effects</a:t>
            </a:r>
          </a:p>
        </p:txBody>
      </p:sp>
      <p:sp>
        <p:nvSpPr>
          <p:cNvPr id="3" name="Content Placeholder 2">
            <a:extLst>
              <a:ext uri="{FF2B5EF4-FFF2-40B4-BE49-F238E27FC236}">
                <a16:creationId xmlns:a16="http://schemas.microsoft.com/office/drawing/2014/main" id="{F9C67DF3-F8B0-DBF6-B664-593C0254E421}"/>
              </a:ext>
            </a:extLst>
          </p:cNvPr>
          <p:cNvSpPr>
            <a:spLocks noGrp="1"/>
          </p:cNvSpPr>
          <p:nvPr>
            <p:ph idx="1"/>
          </p:nvPr>
        </p:nvSpPr>
        <p:spPr/>
        <p:txBody>
          <a:bodyPr/>
          <a:lstStyle/>
          <a:p>
            <a:pPr marL="0" indent="0">
              <a:buNone/>
            </a:pPr>
            <a:r>
              <a:rPr lang="en-US" b="1" dirty="0"/>
              <a:t>Stimulant Intoxication</a:t>
            </a:r>
          </a:p>
          <a:p>
            <a:r>
              <a:rPr lang="en-US" dirty="0"/>
              <a:t>Neuropsychiatric: Grandiosity/egocentricity, hypervigilance, paranoia or psychotic symptoms (associated with higher doses), agitation/anxiety, choreoathetosis (abnormal body movements), insomnia, appetite suppression, mydriasis (dilated pupils), tremors, psychomotor agitation (excessive or animated rapid movements)</a:t>
            </a:r>
          </a:p>
          <a:p>
            <a:r>
              <a:rPr lang="en-US" dirty="0"/>
              <a:t>Cardiovascular: Tachycardia, hypertension, chest pain, palpitations</a:t>
            </a:r>
          </a:p>
          <a:p>
            <a:r>
              <a:rPr lang="en-US" dirty="0"/>
              <a:t>Constitutional: Hyperthermia, weight loss</a:t>
            </a:r>
          </a:p>
        </p:txBody>
      </p:sp>
      <p:sp>
        <p:nvSpPr>
          <p:cNvPr id="4" name="Footer Placeholder 3">
            <a:extLst>
              <a:ext uri="{FF2B5EF4-FFF2-40B4-BE49-F238E27FC236}">
                <a16:creationId xmlns:a16="http://schemas.microsoft.com/office/drawing/2014/main" id="{2658CE72-575F-73AC-4659-836717CEB3E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DF88F74-9BAB-1CAA-1D80-AD6484361403}"/>
              </a:ext>
            </a:extLst>
          </p:cNvPr>
          <p:cNvSpPr>
            <a:spLocks noGrp="1"/>
          </p:cNvSpPr>
          <p:nvPr>
            <p:ph type="sldNum" sz="quarter" idx="12"/>
          </p:nvPr>
        </p:nvSpPr>
        <p:spPr/>
        <p:txBody>
          <a:bodyPr/>
          <a:lstStyle/>
          <a:p>
            <a:r>
              <a:rPr lang="en-US"/>
              <a:t>www.suguidelinesnys.org</a:t>
            </a:r>
            <a:endParaRPr lang="en-US" dirty="0"/>
          </a:p>
        </p:txBody>
      </p:sp>
      <p:sp>
        <p:nvSpPr>
          <p:cNvPr id="6" name="Date Placeholder 5">
            <a:extLst>
              <a:ext uri="{FF2B5EF4-FFF2-40B4-BE49-F238E27FC236}">
                <a16:creationId xmlns:a16="http://schemas.microsoft.com/office/drawing/2014/main" id="{97276176-A210-8B32-4A49-8F542A06F6DC}"/>
              </a:ext>
            </a:extLst>
          </p:cNvPr>
          <p:cNvSpPr>
            <a:spLocks noGrp="1"/>
          </p:cNvSpPr>
          <p:nvPr>
            <p:ph type="dt" sz="half" idx="2"/>
          </p:nvPr>
        </p:nvSpPr>
        <p:spPr/>
        <p:txBody>
          <a:bodyPr/>
          <a:lstStyle/>
          <a:p>
            <a:r>
              <a:rPr lang="en-US"/>
              <a:t>NOVEMBER 2025</a:t>
            </a:r>
            <a:endParaRPr lang="en-US" dirty="0"/>
          </a:p>
        </p:txBody>
      </p:sp>
    </p:spTree>
    <p:extLst>
      <p:ext uri="{BB962C8B-B14F-4D97-AF65-F5344CB8AC3E}">
        <p14:creationId xmlns:p14="http://schemas.microsoft.com/office/powerpoint/2010/main" val="2747625697"/>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TotalTime>
  <Words>2526</Words>
  <Application>Microsoft Office PowerPoint</Application>
  <PresentationFormat>Widescreen</PresentationFormat>
  <Paragraphs>205</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Content</vt:lpstr>
      <vt:lpstr>PowerPoint Presentation</vt:lpstr>
      <vt:lpstr>Purpose of This Guidance</vt:lpstr>
      <vt:lpstr>Key Points</vt:lpstr>
      <vt:lpstr>Characteristics of Commonly Used Stimulants: Cathinone, Synthetic</vt:lpstr>
      <vt:lpstr>Characteristics of Commonly Used Stimulants: Cocaine</vt:lpstr>
      <vt:lpstr>Characteristics of Commonly Used Stimulants: MDMA</vt:lpstr>
      <vt:lpstr>Characteristics of Commonly Used Stimulants: Methamphetamine</vt:lpstr>
      <vt:lpstr>Characteristics of Commonly Used Stimulants: Prescribed: Amphetamines, Amphetamine Derivatives, Methylphenidate, and Other Stimulants</vt:lpstr>
      <vt:lpstr>Common Adverse Effects</vt:lpstr>
      <vt:lpstr>Common Adverse Effects, cont.</vt:lpstr>
      <vt:lpstr>Talking With Patients About Substance Use</vt:lpstr>
      <vt:lpstr>Talking With Patients About Substance Use, cont.</vt:lpstr>
      <vt:lpstr>Key Points: Stigma</vt:lpstr>
      <vt:lpstr>Withdrawal</vt:lpstr>
      <vt:lpstr>Overdose Prevention Strategies</vt:lpstr>
      <vt:lpstr>Key Points: Stimulant Use Disorder (StUD)</vt:lpstr>
      <vt:lpstr>Medications and Factors to Consider for Stimulant Use Disorder Treatment in Nonpregnant Adults: Amphetamine or Methamphetamine Use Disorder</vt:lpstr>
      <vt:lpstr>Medications and Factors to Consider for Stimulant Use Disorder Treatment in Nonpregnant Adults: Cocaine Use Disorder</vt:lpstr>
      <vt:lpstr>Need Help?</vt:lpstr>
      <vt:lpstr>Access the Guidance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31</cp:revision>
  <dcterms:created xsi:type="dcterms:W3CDTF">2022-05-26T16:37:43Z</dcterms:created>
  <dcterms:modified xsi:type="dcterms:W3CDTF">2025-11-20T14:18:03Z</dcterms:modified>
</cp:coreProperties>
</file>