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9" r:id="rId3"/>
    <p:sldId id="260" r:id="rId4"/>
    <p:sldId id="261" r:id="rId5"/>
    <p:sldId id="262" r:id="rId6"/>
    <p:sldId id="263" r:id="rId7"/>
    <p:sldId id="264" r:id="rId8"/>
    <p:sldId id="265" r:id="rId9"/>
    <p:sldId id="267" r:id="rId10"/>
    <p:sldId id="268" r:id="rId11"/>
    <p:sldId id="266" r:id="rId12"/>
    <p:sldId id="270" r:id="rId13"/>
    <p:sldId id="271" r:id="rId14"/>
    <p:sldId id="269" r:id="rId15"/>
    <p:sldId id="257" r:id="rId16"/>
    <p:sldId id="25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EDF7"/>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10/8/2025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NOVEMBER 2024</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A35C43F0-DC42-4AA0-99BB-40480AD840A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viremic.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hivguidelines.org/guideline/hiv-pep/?mycollection=pep-pre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Perioperative Care in</a:t>
            </a:r>
            <a:br>
              <a:rPr lang="en-US" sz="5400" dirty="0">
                <a:effectLst>
                  <a:outerShdw blurRad="38100" dist="38100" dir="2700000" algn="tl">
                    <a:srgbClr val="000000">
                      <a:alpha val="43137"/>
                    </a:srgbClr>
                  </a:outerShdw>
                </a:effectLst>
              </a:rPr>
            </a:br>
            <a:r>
              <a:rPr lang="en-US" sz="5400" dirty="0">
                <a:effectLst>
                  <a:outerShdw blurRad="38100" dist="38100" dir="2700000" algn="tl">
                    <a:srgbClr val="000000">
                      <a:alpha val="43137"/>
                    </a:srgbClr>
                  </a:outerShdw>
                </a:effectLst>
              </a:rPr>
              <a:t>Adults With HIV</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sz="1200" dirty="0">
                <a:solidFill>
                  <a:schemeClr val="bg1">
                    <a:lumMod val="50000"/>
                  </a:schemeClr>
                </a:solidFill>
              </a:rPr>
              <a:t>NOVEMBER 2024</a:t>
            </a: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E22CC-3531-4FE4-8440-69AB9A32C82D}"/>
              </a:ext>
            </a:extLst>
          </p:cNvPr>
          <p:cNvSpPr>
            <a:spLocks noGrp="1"/>
          </p:cNvSpPr>
          <p:nvPr>
            <p:ph type="title"/>
          </p:nvPr>
        </p:nvSpPr>
        <p:spPr/>
        <p:txBody>
          <a:bodyPr>
            <a:normAutofit fontScale="90000"/>
          </a:bodyPr>
          <a:lstStyle/>
          <a:p>
            <a:r>
              <a:rPr lang="en-US" dirty="0"/>
              <a:t>Potential Drug-Drug Interactions Between Medications Commonly Used in Perioperative Management and Antiretroviral Agents</a:t>
            </a:r>
          </a:p>
        </p:txBody>
      </p:sp>
      <p:sp>
        <p:nvSpPr>
          <p:cNvPr id="4" name="Footer Placeholder 3">
            <a:extLst>
              <a:ext uri="{FF2B5EF4-FFF2-40B4-BE49-F238E27FC236}">
                <a16:creationId xmlns:a16="http://schemas.microsoft.com/office/drawing/2014/main" id="{E914E83A-89B9-40FE-BBF0-2BCF75EBCFB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D04F58-65EA-4CBD-9760-2CE1400DAC3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F8BC5-97BD-4706-BA78-03749874F290}"/>
              </a:ext>
            </a:extLst>
          </p:cNvPr>
          <p:cNvSpPr>
            <a:spLocks noGrp="1"/>
          </p:cNvSpPr>
          <p:nvPr>
            <p:ph type="dt" sz="half" idx="2"/>
          </p:nvPr>
        </p:nvSpPr>
        <p:spPr/>
        <p:txBody>
          <a:bodyPr/>
          <a:lstStyle/>
          <a:p>
            <a:r>
              <a:rPr lang="en-US"/>
              <a:t>NOVEMBER 2024</a:t>
            </a:r>
            <a:endParaRPr lang="en-US" dirty="0"/>
          </a:p>
        </p:txBody>
      </p:sp>
      <p:graphicFrame>
        <p:nvGraphicFramePr>
          <p:cNvPr id="7" name="Table 6">
            <a:extLst>
              <a:ext uri="{FF2B5EF4-FFF2-40B4-BE49-F238E27FC236}">
                <a16:creationId xmlns:a16="http://schemas.microsoft.com/office/drawing/2014/main" id="{F8BC2F77-44EE-425E-B19C-177781356D5B}"/>
              </a:ext>
            </a:extLst>
          </p:cNvPr>
          <p:cNvGraphicFramePr>
            <a:graphicFrameLocks noGrp="1"/>
          </p:cNvGraphicFramePr>
          <p:nvPr>
            <p:extLst>
              <p:ext uri="{D42A27DB-BD31-4B8C-83A1-F6EECF244321}">
                <p14:modId xmlns:p14="http://schemas.microsoft.com/office/powerpoint/2010/main" val="1696217912"/>
              </p:ext>
            </p:extLst>
          </p:nvPr>
        </p:nvGraphicFramePr>
        <p:xfrm>
          <a:off x="487279" y="1634541"/>
          <a:ext cx="11217442" cy="2479040"/>
        </p:xfrm>
        <a:graphic>
          <a:graphicData uri="http://schemas.openxmlformats.org/drawingml/2006/table">
            <a:tbl>
              <a:tblPr firstRow="1" bandRow="1">
                <a:tableStyleId>{5940675A-B579-460E-94D1-54222C63F5DA}</a:tableStyleId>
              </a:tblPr>
              <a:tblGrid>
                <a:gridCol w="3429000">
                  <a:extLst>
                    <a:ext uri="{9D8B030D-6E8A-4147-A177-3AD203B41FA5}">
                      <a16:colId xmlns:a16="http://schemas.microsoft.com/office/drawing/2014/main" val="2965091158"/>
                    </a:ext>
                  </a:extLst>
                </a:gridCol>
                <a:gridCol w="7788442">
                  <a:extLst>
                    <a:ext uri="{9D8B030D-6E8A-4147-A177-3AD203B41FA5}">
                      <a16:colId xmlns:a16="http://schemas.microsoft.com/office/drawing/2014/main" val="1943214951"/>
                    </a:ext>
                  </a:extLst>
                </a:gridCol>
              </a:tblGrid>
              <a:tr h="370840">
                <a:tc>
                  <a:txBody>
                    <a:bodyPr/>
                    <a:lstStyle/>
                    <a:p>
                      <a:r>
                        <a:rPr lang="en-US" b="1" dirty="0">
                          <a:solidFill>
                            <a:schemeClr val="bg1"/>
                          </a:solidFill>
                        </a:rPr>
                        <a:t>Perioperative Medication or Class</a:t>
                      </a:r>
                    </a:p>
                  </a:txBody>
                  <a:tcPr>
                    <a:solidFill>
                      <a:srgbClr val="523178"/>
                    </a:solidFill>
                  </a:tcPr>
                </a:tc>
                <a:tc>
                  <a:txBody>
                    <a:bodyPr/>
                    <a:lstStyle/>
                    <a:p>
                      <a:r>
                        <a:rPr lang="en-US" b="1" dirty="0">
                          <a:solidFill>
                            <a:schemeClr val="bg1"/>
                          </a:solidFill>
                        </a:rPr>
                        <a:t>Antiretroviral Medication or Class</a:t>
                      </a:r>
                    </a:p>
                  </a:txBody>
                  <a:tcPr anchor="b">
                    <a:solidFill>
                      <a:srgbClr val="523178"/>
                    </a:solidFill>
                  </a:tcPr>
                </a:tc>
                <a:extLst>
                  <a:ext uri="{0D108BD9-81ED-4DB2-BD59-A6C34878D82A}">
                    <a16:rowId xmlns:a16="http://schemas.microsoft.com/office/drawing/2014/main" val="2453518215"/>
                  </a:ext>
                </a:extLst>
              </a:tr>
              <a:tr h="370840">
                <a:tc gridSpan="2">
                  <a:txBody>
                    <a:bodyPr/>
                    <a:lstStyle/>
                    <a:p>
                      <a:r>
                        <a:rPr lang="en-US" b="0" i="1" dirty="0">
                          <a:solidFill>
                            <a:schemeClr val="tx1"/>
                          </a:solidFill>
                        </a:rPr>
                        <a:t>Paralytics and Reversal Agents</a:t>
                      </a:r>
                    </a:p>
                  </a:txBody>
                  <a:tcPr>
                    <a:solidFill>
                      <a:srgbClr val="F2EDF7"/>
                    </a:solidFill>
                  </a:tcPr>
                </a:tc>
                <a:tc hMerge="1">
                  <a:txBody>
                    <a:bodyPr/>
                    <a:lstStyle/>
                    <a:p>
                      <a:endParaRPr lang="en-US" b="1" dirty="0">
                        <a:solidFill>
                          <a:schemeClr val="bg1"/>
                        </a:solidFill>
                      </a:endParaRPr>
                    </a:p>
                  </a:txBody>
                  <a:tcPr anchor="b">
                    <a:solidFill>
                      <a:srgbClr val="523178"/>
                    </a:solidFill>
                  </a:tcPr>
                </a:tc>
                <a:extLst>
                  <a:ext uri="{0D108BD9-81ED-4DB2-BD59-A6C34878D82A}">
                    <a16:rowId xmlns:a16="http://schemas.microsoft.com/office/drawing/2014/main" val="2048978459"/>
                  </a:ext>
                </a:extLst>
              </a:tr>
              <a:tr h="370840">
                <a:tc>
                  <a:txBody>
                    <a:bodyPr/>
                    <a:lstStyle/>
                    <a:p>
                      <a:pPr marL="0" indent="0">
                        <a:buFont typeface="Arial" panose="020B0604020202020204" pitchFamily="34" charset="0"/>
                        <a:buNone/>
                      </a:pPr>
                      <a:r>
                        <a:rPr lang="en-US" dirty="0"/>
                        <a:t>Rocuronium</a:t>
                      </a:r>
                    </a:p>
                  </a:txBody>
                  <a:tcPr/>
                </a:tc>
                <a:tc>
                  <a:txBody>
                    <a:bodyPr/>
                    <a:lstStyle/>
                    <a:p>
                      <a:pPr marL="137160" indent="-137160">
                        <a:buFont typeface="Arial" panose="020B0604020202020204" pitchFamily="34" charset="0"/>
                        <a:buChar char="•"/>
                      </a:pPr>
                      <a:r>
                        <a:rPr lang="en-US" b="1" dirty="0"/>
                        <a:t>Boosted PIs: </a:t>
                      </a:r>
                      <a:r>
                        <a:rPr lang="en-US" dirty="0"/>
                        <a:t>Possible increase in rocuronium bromide levels due to CYP3A4 inhibition from ritonavir and cobicistat. Possible increased risk of myopathy.</a:t>
                      </a:r>
                    </a:p>
                    <a:p>
                      <a:pPr marL="137160" indent="-137160">
                        <a:buFont typeface="Arial" panose="020B0604020202020204" pitchFamily="34" charset="0"/>
                        <a:buChar char="•"/>
                      </a:pPr>
                      <a:r>
                        <a:rPr lang="en-US" b="1" dirty="0"/>
                        <a:t>Elvitegravir, boosted:</a:t>
                      </a:r>
                      <a:r>
                        <a:rPr lang="en-US" dirty="0"/>
                        <a:t> Possible increase in rocuronium bromide levels due to CYP3A4 inhibition from ritonavir and cobicistat. Possible increased risk of myopathy.</a:t>
                      </a:r>
                    </a:p>
                    <a:p>
                      <a:pPr marL="137160" indent="-137160">
                        <a:buFont typeface="Arial" panose="020B0604020202020204" pitchFamily="34" charset="0"/>
                        <a:buChar char="•"/>
                      </a:pPr>
                      <a:r>
                        <a:rPr lang="en-US" b="1" dirty="0"/>
                        <a:t>Lenacapavir:</a:t>
                      </a:r>
                      <a:r>
                        <a:rPr lang="en-US" dirty="0"/>
                        <a:t> No interaction expected. No dose adjustment required.</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1811289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E22CC-3531-4FE4-8440-69AB9A32C82D}"/>
              </a:ext>
            </a:extLst>
          </p:cNvPr>
          <p:cNvSpPr>
            <a:spLocks noGrp="1"/>
          </p:cNvSpPr>
          <p:nvPr>
            <p:ph type="title"/>
          </p:nvPr>
        </p:nvSpPr>
        <p:spPr/>
        <p:txBody>
          <a:bodyPr>
            <a:normAutofit fontScale="90000"/>
          </a:bodyPr>
          <a:lstStyle/>
          <a:p>
            <a:r>
              <a:rPr lang="en-US" dirty="0"/>
              <a:t>Potential Drug-Drug Interactions Between Medications Commonly Used in Perioperative Management and Antiretroviral Agents</a:t>
            </a:r>
          </a:p>
        </p:txBody>
      </p:sp>
      <p:sp>
        <p:nvSpPr>
          <p:cNvPr id="4" name="Footer Placeholder 3">
            <a:extLst>
              <a:ext uri="{FF2B5EF4-FFF2-40B4-BE49-F238E27FC236}">
                <a16:creationId xmlns:a16="http://schemas.microsoft.com/office/drawing/2014/main" id="{E914E83A-89B9-40FE-BBF0-2BCF75EBCFB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D04F58-65EA-4CBD-9760-2CE1400DAC3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F8BC5-97BD-4706-BA78-03749874F290}"/>
              </a:ext>
            </a:extLst>
          </p:cNvPr>
          <p:cNvSpPr>
            <a:spLocks noGrp="1"/>
          </p:cNvSpPr>
          <p:nvPr>
            <p:ph type="dt" sz="half" idx="2"/>
          </p:nvPr>
        </p:nvSpPr>
        <p:spPr/>
        <p:txBody>
          <a:bodyPr/>
          <a:lstStyle/>
          <a:p>
            <a:r>
              <a:rPr lang="en-US"/>
              <a:t>NOVEMBER 2024</a:t>
            </a:r>
            <a:endParaRPr lang="en-US" dirty="0"/>
          </a:p>
        </p:txBody>
      </p:sp>
      <p:graphicFrame>
        <p:nvGraphicFramePr>
          <p:cNvPr id="7" name="Table 6">
            <a:extLst>
              <a:ext uri="{FF2B5EF4-FFF2-40B4-BE49-F238E27FC236}">
                <a16:creationId xmlns:a16="http://schemas.microsoft.com/office/drawing/2014/main" id="{F8BC2F77-44EE-425E-B19C-177781356D5B}"/>
              </a:ext>
            </a:extLst>
          </p:cNvPr>
          <p:cNvGraphicFramePr>
            <a:graphicFrameLocks noGrp="1"/>
          </p:cNvGraphicFramePr>
          <p:nvPr>
            <p:extLst>
              <p:ext uri="{D42A27DB-BD31-4B8C-83A1-F6EECF244321}">
                <p14:modId xmlns:p14="http://schemas.microsoft.com/office/powerpoint/2010/main" val="3038239612"/>
              </p:ext>
            </p:extLst>
          </p:nvPr>
        </p:nvGraphicFramePr>
        <p:xfrm>
          <a:off x="487279" y="1562351"/>
          <a:ext cx="11217441" cy="4886960"/>
        </p:xfrm>
        <a:graphic>
          <a:graphicData uri="http://schemas.openxmlformats.org/drawingml/2006/table">
            <a:tbl>
              <a:tblPr firstRow="1" bandRow="1">
                <a:tableStyleId>{5940675A-B579-460E-94D1-54222C63F5DA}</a:tableStyleId>
              </a:tblPr>
              <a:tblGrid>
                <a:gridCol w="3428999">
                  <a:extLst>
                    <a:ext uri="{9D8B030D-6E8A-4147-A177-3AD203B41FA5}">
                      <a16:colId xmlns:a16="http://schemas.microsoft.com/office/drawing/2014/main" val="2965091158"/>
                    </a:ext>
                  </a:extLst>
                </a:gridCol>
                <a:gridCol w="7788442">
                  <a:extLst>
                    <a:ext uri="{9D8B030D-6E8A-4147-A177-3AD203B41FA5}">
                      <a16:colId xmlns:a16="http://schemas.microsoft.com/office/drawing/2014/main" val="1943214951"/>
                    </a:ext>
                  </a:extLst>
                </a:gridCol>
              </a:tblGrid>
              <a:tr h="370840">
                <a:tc>
                  <a:txBody>
                    <a:bodyPr/>
                    <a:lstStyle/>
                    <a:p>
                      <a:r>
                        <a:rPr lang="en-US" b="1" dirty="0">
                          <a:solidFill>
                            <a:schemeClr val="bg1"/>
                          </a:solidFill>
                        </a:rPr>
                        <a:t>Perioperative Medication or Class</a:t>
                      </a:r>
                    </a:p>
                  </a:txBody>
                  <a:tcPr>
                    <a:solidFill>
                      <a:srgbClr val="523178"/>
                    </a:solidFill>
                  </a:tcPr>
                </a:tc>
                <a:tc>
                  <a:txBody>
                    <a:bodyPr/>
                    <a:lstStyle/>
                    <a:p>
                      <a:r>
                        <a:rPr lang="en-US" b="1" dirty="0">
                          <a:solidFill>
                            <a:schemeClr val="bg1"/>
                          </a:solidFill>
                        </a:rPr>
                        <a:t>Antiretroviral Medication or Class</a:t>
                      </a:r>
                    </a:p>
                  </a:txBody>
                  <a:tcPr anchor="b">
                    <a:solidFill>
                      <a:srgbClr val="523178"/>
                    </a:solidFill>
                  </a:tcPr>
                </a:tc>
                <a:extLst>
                  <a:ext uri="{0D108BD9-81ED-4DB2-BD59-A6C34878D82A}">
                    <a16:rowId xmlns:a16="http://schemas.microsoft.com/office/drawing/2014/main" val="2453518215"/>
                  </a:ext>
                </a:extLst>
              </a:tr>
              <a:tr h="370840">
                <a:tc gridSpan="2">
                  <a:txBody>
                    <a:bodyPr/>
                    <a:lstStyle/>
                    <a:p>
                      <a:r>
                        <a:rPr lang="en-US" b="0" i="1" dirty="0">
                          <a:solidFill>
                            <a:schemeClr val="tx1"/>
                          </a:solidFill>
                        </a:rPr>
                        <a:t>Sedatives</a:t>
                      </a:r>
                    </a:p>
                  </a:txBody>
                  <a:tcPr>
                    <a:solidFill>
                      <a:srgbClr val="F2EDF7"/>
                    </a:solidFill>
                  </a:tcPr>
                </a:tc>
                <a:tc hMerge="1">
                  <a:txBody>
                    <a:bodyPr/>
                    <a:lstStyle/>
                    <a:p>
                      <a:endParaRPr lang="en-US" b="1" dirty="0">
                        <a:solidFill>
                          <a:schemeClr val="bg1"/>
                        </a:solidFill>
                      </a:endParaRPr>
                    </a:p>
                  </a:txBody>
                  <a:tcPr anchor="b">
                    <a:solidFill>
                      <a:srgbClr val="523178"/>
                    </a:solidFill>
                  </a:tcPr>
                </a:tc>
                <a:extLst>
                  <a:ext uri="{0D108BD9-81ED-4DB2-BD59-A6C34878D82A}">
                    <a16:rowId xmlns:a16="http://schemas.microsoft.com/office/drawing/2014/main" val="2048978459"/>
                  </a:ext>
                </a:extLst>
              </a:tr>
              <a:tr h="370840">
                <a:tc>
                  <a:txBody>
                    <a:bodyPr/>
                    <a:lstStyle/>
                    <a:p>
                      <a:pPr marL="0" indent="0">
                        <a:buFont typeface="Arial" panose="020B0604020202020204" pitchFamily="34" charset="0"/>
                        <a:buNone/>
                      </a:pPr>
                      <a:r>
                        <a:rPr lang="en-US" dirty="0"/>
                        <a:t>Midazolam</a:t>
                      </a:r>
                    </a:p>
                  </a:txBody>
                  <a:tcPr/>
                </a:tc>
                <a:tc>
                  <a:txBody>
                    <a:bodyPr/>
                    <a:lstStyle/>
                    <a:p>
                      <a:pPr marL="137160" indent="-137160">
                        <a:buFont typeface="Arial" panose="020B0604020202020204" pitchFamily="34" charset="0"/>
                        <a:buChar char="•"/>
                      </a:pPr>
                      <a:r>
                        <a:rPr lang="en-US" sz="1400" b="1" dirty="0"/>
                        <a:t>All boosted PIs [b]:</a:t>
                      </a:r>
                      <a:r>
                        <a:rPr lang="en-US" sz="1400" dirty="0"/>
                        <a:t> Increased midazolam levels expected due to CYP3A4 inhibition.</a:t>
                      </a:r>
                    </a:p>
                    <a:p>
                      <a:pPr marL="274320" lvl="1" indent="-137160">
                        <a:buFont typeface="Arial" panose="020B0604020202020204" pitchFamily="34" charset="0"/>
                        <a:buChar char="•"/>
                      </a:pPr>
                      <a:r>
                        <a:rPr lang="en-US" sz="1400" b="1" dirty="0"/>
                        <a:t>Oral midazolam:</a:t>
                      </a:r>
                      <a:r>
                        <a:rPr lang="en-US" sz="1400" dirty="0"/>
                        <a:t> Contraindicated; do not coadminister with protease inhibitors.</a:t>
                      </a:r>
                    </a:p>
                    <a:p>
                      <a:pPr marL="274320" lvl="1" indent="-137160">
                        <a:buFont typeface="Arial" panose="020B0604020202020204" pitchFamily="34" charset="0"/>
                        <a:buChar char="•"/>
                      </a:pPr>
                      <a:r>
                        <a:rPr lang="en-US" sz="1400" b="1" dirty="0"/>
                        <a:t>Parenteral midazolam:</a:t>
                      </a:r>
                      <a:r>
                        <a:rPr lang="en-US" sz="1400" dirty="0"/>
                        <a:t> Can be used in a setting with monitoring and appropriate medical management given possible respiratory depression or prolonged sedation. Consider dose reduction, especially if more than a single dose of midazolam is administered.</a:t>
                      </a:r>
                    </a:p>
                    <a:p>
                      <a:pPr marL="137160" indent="-137160">
                        <a:buFont typeface="Arial" panose="020B0604020202020204" pitchFamily="34" charset="0"/>
                        <a:buChar char="•"/>
                      </a:pPr>
                      <a:r>
                        <a:rPr lang="en-US" sz="1400" b="1" dirty="0"/>
                        <a:t>Efavirenz:</a:t>
                      </a:r>
                      <a:r>
                        <a:rPr lang="en-US" sz="1400" dirty="0"/>
                        <a:t> Increased or decrease levels of midazolam possible due to effects of efavirenz on CYP3A4. Monitor for therapeutic effectiveness and toxicity of midazolam.</a:t>
                      </a:r>
                    </a:p>
                    <a:p>
                      <a:pPr marL="137160" indent="-137160">
                        <a:buFont typeface="Arial" panose="020B0604020202020204" pitchFamily="34" charset="0"/>
                        <a:buChar char="•"/>
                      </a:pPr>
                      <a:r>
                        <a:rPr lang="en-US" sz="1400" b="1" dirty="0"/>
                        <a:t>Etravirine:</a:t>
                      </a:r>
                      <a:r>
                        <a:rPr lang="en-US" sz="1400" dirty="0"/>
                        <a:t> Decreased levels of midazolam (AUC by 31%) due to CYP3A4 induction from etravirine. Monitor for therapeutic effectiveness of midazolam.</a:t>
                      </a:r>
                    </a:p>
                    <a:p>
                      <a:pPr marL="137160" indent="-137160">
                        <a:buFont typeface="Arial" panose="020B0604020202020204" pitchFamily="34" charset="0"/>
                        <a:buChar char="•"/>
                      </a:pPr>
                      <a:r>
                        <a:rPr lang="en-US" sz="1400" b="1" dirty="0"/>
                        <a:t>Rilpivirine (oral or injectable), doravirine:</a:t>
                      </a:r>
                      <a:r>
                        <a:rPr lang="en-US" sz="1400" dirty="0"/>
                        <a:t> No interaction expected. No dose adjustment required.</a:t>
                      </a:r>
                    </a:p>
                    <a:p>
                      <a:pPr marL="137160" indent="-137160">
                        <a:buFont typeface="Arial" panose="020B0604020202020204" pitchFamily="34" charset="0"/>
                        <a:buChar char="•"/>
                      </a:pPr>
                      <a:r>
                        <a:rPr lang="en-US" sz="1400" b="1" dirty="0"/>
                        <a:t>Bictegravir, cabotegravir (oral or injectable), raltegravir:</a:t>
                      </a:r>
                      <a:r>
                        <a:rPr lang="en-US" sz="1400" dirty="0"/>
                        <a:t> No interaction expected. No dose adjustment required.</a:t>
                      </a:r>
                    </a:p>
                    <a:p>
                      <a:pPr marL="137160" indent="-137160">
                        <a:buFont typeface="Arial" panose="020B0604020202020204" pitchFamily="34" charset="0"/>
                        <a:buChar char="•"/>
                      </a:pPr>
                      <a:r>
                        <a:rPr lang="en-US" sz="1400" b="1" dirty="0"/>
                        <a:t>Elvitegravir/cobicistat:</a:t>
                      </a:r>
                      <a:r>
                        <a:rPr lang="en-US" sz="1400" dirty="0"/>
                        <a:t> Increased midazolam levels expected due to CYP3A4 inhibition.</a:t>
                      </a:r>
                    </a:p>
                    <a:p>
                      <a:pPr marL="274320" lvl="1" indent="-137160">
                        <a:buFont typeface="Arial" panose="020B0604020202020204" pitchFamily="34" charset="0"/>
                        <a:buChar char="•"/>
                      </a:pPr>
                      <a:r>
                        <a:rPr lang="en-US" sz="1400" b="1" dirty="0"/>
                        <a:t>Oral midazolam:</a:t>
                      </a:r>
                      <a:r>
                        <a:rPr lang="en-US" sz="1400" dirty="0"/>
                        <a:t> Contraindicated; do not coadminister oral midazolam and elvitegravir/cobicistat.</a:t>
                      </a:r>
                    </a:p>
                    <a:p>
                      <a:pPr marL="274320" lvl="1" indent="-137160">
                        <a:buFont typeface="Arial" panose="020B0604020202020204" pitchFamily="34" charset="0"/>
                        <a:buChar char="•"/>
                      </a:pPr>
                      <a:r>
                        <a:rPr lang="en-US" sz="1400" b="1" dirty="0"/>
                        <a:t>Parenteral midazolam:</a:t>
                      </a:r>
                      <a:r>
                        <a:rPr lang="en-US" sz="1400" dirty="0"/>
                        <a:t> Can be used in a setting with monitoring and appropriate medical management given possible respiratory depression or prolonged sedation. Consider dose reduction, especially if more than a single dose of midazolam is administered.</a:t>
                      </a:r>
                    </a:p>
                    <a:p>
                      <a:pPr marL="137160" indent="-137160">
                        <a:buFont typeface="Arial" panose="020B0604020202020204" pitchFamily="34" charset="0"/>
                        <a:buChar char="•"/>
                      </a:pPr>
                      <a:r>
                        <a:rPr lang="en-US" sz="1400" b="1" dirty="0"/>
                        <a:t>Lenacapavir:</a:t>
                      </a:r>
                      <a:r>
                        <a:rPr lang="en-US" sz="1400" dirty="0"/>
                        <a:t> Moderate inhibition of CYP3A4 and P-</a:t>
                      </a:r>
                      <a:r>
                        <a:rPr lang="en-US" sz="1400" dirty="0" err="1"/>
                        <a:t>gP</a:t>
                      </a:r>
                      <a:r>
                        <a:rPr lang="en-US" sz="1400" dirty="0"/>
                        <a:t> potentially increases midazolam levels. Use with caution; monitor for excess sedation.</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1655338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E22CC-3531-4FE4-8440-69AB9A32C82D}"/>
              </a:ext>
            </a:extLst>
          </p:cNvPr>
          <p:cNvSpPr>
            <a:spLocks noGrp="1"/>
          </p:cNvSpPr>
          <p:nvPr>
            <p:ph type="title"/>
          </p:nvPr>
        </p:nvSpPr>
        <p:spPr/>
        <p:txBody>
          <a:bodyPr>
            <a:normAutofit fontScale="90000"/>
          </a:bodyPr>
          <a:lstStyle/>
          <a:p>
            <a:r>
              <a:rPr lang="en-US" dirty="0"/>
              <a:t>Potential Drug-Drug Interactions Between Medications Commonly Used in Perioperative Management and Antiretroviral Agents</a:t>
            </a:r>
          </a:p>
        </p:txBody>
      </p:sp>
      <p:sp>
        <p:nvSpPr>
          <p:cNvPr id="4" name="Footer Placeholder 3">
            <a:extLst>
              <a:ext uri="{FF2B5EF4-FFF2-40B4-BE49-F238E27FC236}">
                <a16:creationId xmlns:a16="http://schemas.microsoft.com/office/drawing/2014/main" id="{E914E83A-89B9-40FE-BBF0-2BCF75EBCFB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D04F58-65EA-4CBD-9760-2CE1400DAC3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F8BC5-97BD-4706-BA78-03749874F290}"/>
              </a:ext>
            </a:extLst>
          </p:cNvPr>
          <p:cNvSpPr>
            <a:spLocks noGrp="1"/>
          </p:cNvSpPr>
          <p:nvPr>
            <p:ph type="dt" sz="half" idx="2"/>
          </p:nvPr>
        </p:nvSpPr>
        <p:spPr/>
        <p:txBody>
          <a:bodyPr/>
          <a:lstStyle/>
          <a:p>
            <a:r>
              <a:rPr lang="en-US"/>
              <a:t>NOVEMBER 2024</a:t>
            </a:r>
            <a:endParaRPr lang="en-US" dirty="0"/>
          </a:p>
        </p:txBody>
      </p:sp>
      <p:graphicFrame>
        <p:nvGraphicFramePr>
          <p:cNvPr id="7" name="Table 6">
            <a:extLst>
              <a:ext uri="{FF2B5EF4-FFF2-40B4-BE49-F238E27FC236}">
                <a16:creationId xmlns:a16="http://schemas.microsoft.com/office/drawing/2014/main" id="{F8BC2F77-44EE-425E-B19C-177781356D5B}"/>
              </a:ext>
            </a:extLst>
          </p:cNvPr>
          <p:cNvGraphicFramePr>
            <a:graphicFrameLocks noGrp="1"/>
          </p:cNvGraphicFramePr>
          <p:nvPr>
            <p:extLst>
              <p:ext uri="{D42A27DB-BD31-4B8C-83A1-F6EECF244321}">
                <p14:modId xmlns:p14="http://schemas.microsoft.com/office/powerpoint/2010/main" val="3494746752"/>
              </p:ext>
            </p:extLst>
          </p:nvPr>
        </p:nvGraphicFramePr>
        <p:xfrm>
          <a:off x="487279" y="1634541"/>
          <a:ext cx="11217442" cy="4765040"/>
        </p:xfrm>
        <a:graphic>
          <a:graphicData uri="http://schemas.openxmlformats.org/drawingml/2006/table">
            <a:tbl>
              <a:tblPr firstRow="1" bandRow="1">
                <a:tableStyleId>{5940675A-B579-460E-94D1-54222C63F5DA}</a:tableStyleId>
              </a:tblPr>
              <a:tblGrid>
                <a:gridCol w="3429000">
                  <a:extLst>
                    <a:ext uri="{9D8B030D-6E8A-4147-A177-3AD203B41FA5}">
                      <a16:colId xmlns:a16="http://schemas.microsoft.com/office/drawing/2014/main" val="2965091158"/>
                    </a:ext>
                  </a:extLst>
                </a:gridCol>
                <a:gridCol w="7788442">
                  <a:extLst>
                    <a:ext uri="{9D8B030D-6E8A-4147-A177-3AD203B41FA5}">
                      <a16:colId xmlns:a16="http://schemas.microsoft.com/office/drawing/2014/main" val="1943214951"/>
                    </a:ext>
                  </a:extLst>
                </a:gridCol>
              </a:tblGrid>
              <a:tr h="370840">
                <a:tc>
                  <a:txBody>
                    <a:bodyPr/>
                    <a:lstStyle/>
                    <a:p>
                      <a:r>
                        <a:rPr lang="en-US" b="1" dirty="0">
                          <a:solidFill>
                            <a:schemeClr val="bg1"/>
                          </a:solidFill>
                        </a:rPr>
                        <a:t>Perioperative Medication or Class</a:t>
                      </a:r>
                    </a:p>
                  </a:txBody>
                  <a:tcPr>
                    <a:solidFill>
                      <a:srgbClr val="523178"/>
                    </a:solidFill>
                  </a:tcPr>
                </a:tc>
                <a:tc>
                  <a:txBody>
                    <a:bodyPr/>
                    <a:lstStyle/>
                    <a:p>
                      <a:r>
                        <a:rPr lang="en-US" b="1" dirty="0">
                          <a:solidFill>
                            <a:schemeClr val="bg1"/>
                          </a:solidFill>
                        </a:rPr>
                        <a:t>Antiretroviral Medication or Class</a:t>
                      </a:r>
                    </a:p>
                  </a:txBody>
                  <a:tcPr anchor="b">
                    <a:solidFill>
                      <a:srgbClr val="523178"/>
                    </a:solidFill>
                  </a:tcPr>
                </a:tc>
                <a:extLst>
                  <a:ext uri="{0D108BD9-81ED-4DB2-BD59-A6C34878D82A}">
                    <a16:rowId xmlns:a16="http://schemas.microsoft.com/office/drawing/2014/main" val="2453518215"/>
                  </a:ext>
                </a:extLst>
              </a:tr>
              <a:tr h="370840">
                <a:tc gridSpan="2">
                  <a:txBody>
                    <a:bodyPr/>
                    <a:lstStyle/>
                    <a:p>
                      <a:r>
                        <a:rPr lang="en-US" b="0" i="1" dirty="0">
                          <a:solidFill>
                            <a:schemeClr val="tx1"/>
                          </a:solidFill>
                        </a:rPr>
                        <a:t>Sedatives, cont.</a:t>
                      </a:r>
                    </a:p>
                  </a:txBody>
                  <a:tcPr>
                    <a:solidFill>
                      <a:srgbClr val="F2EDF7"/>
                    </a:solidFill>
                  </a:tcPr>
                </a:tc>
                <a:tc hMerge="1">
                  <a:txBody>
                    <a:bodyPr/>
                    <a:lstStyle/>
                    <a:p>
                      <a:endParaRPr lang="en-US" b="1" dirty="0">
                        <a:solidFill>
                          <a:schemeClr val="bg1"/>
                        </a:solidFill>
                      </a:endParaRPr>
                    </a:p>
                  </a:txBody>
                  <a:tcPr anchor="b">
                    <a:solidFill>
                      <a:srgbClr val="523178"/>
                    </a:solidFill>
                  </a:tcPr>
                </a:tc>
                <a:extLst>
                  <a:ext uri="{0D108BD9-81ED-4DB2-BD59-A6C34878D82A}">
                    <a16:rowId xmlns:a16="http://schemas.microsoft.com/office/drawing/2014/main" val="2048978459"/>
                  </a:ext>
                </a:extLst>
              </a:tr>
              <a:tr h="370840">
                <a:tc>
                  <a:txBody>
                    <a:bodyPr/>
                    <a:lstStyle/>
                    <a:p>
                      <a:pPr marL="0" indent="0">
                        <a:buFont typeface="Arial" panose="020B0604020202020204" pitchFamily="34" charset="0"/>
                        <a:buNone/>
                      </a:pPr>
                      <a:r>
                        <a:rPr lang="en-US" dirty="0"/>
                        <a:t>Haloperidol</a:t>
                      </a:r>
                    </a:p>
                  </a:txBody>
                  <a:tcPr/>
                </a:tc>
                <a:tc>
                  <a:txBody>
                    <a:bodyPr/>
                    <a:lstStyle/>
                    <a:p>
                      <a:pPr marL="0" indent="0">
                        <a:buFont typeface="Arial" panose="020B0604020202020204" pitchFamily="34" charset="0"/>
                        <a:buNone/>
                      </a:pPr>
                      <a:r>
                        <a:rPr lang="en-US" dirty="0"/>
                        <a:t>See NYSDOH AI resource Drug-Drug Interaction Guide: From HIV Prevention to Treatment &gt; Antipsychotics.</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Olanzapine</a:t>
                      </a:r>
                    </a:p>
                  </a:txBody>
                  <a:tcPr/>
                </a:tc>
                <a:tc>
                  <a:txBody>
                    <a:bodyPr/>
                    <a:lstStyle/>
                    <a:p>
                      <a:pPr marL="137160" indent="-137160">
                        <a:buFont typeface="Arial" panose="020B0604020202020204" pitchFamily="34" charset="0"/>
                        <a:buChar char="•"/>
                      </a:pPr>
                      <a:r>
                        <a:rPr lang="en-US" b="1" dirty="0"/>
                        <a:t>Atazanavir, </a:t>
                      </a:r>
                      <a:r>
                        <a:rPr lang="en-US" b="1" dirty="0" err="1"/>
                        <a:t>unboosted</a:t>
                      </a:r>
                      <a:r>
                        <a:rPr lang="en-US" b="1" dirty="0"/>
                        <a:t>; PIs boosted with cobicistat:</a:t>
                      </a:r>
                      <a:r>
                        <a:rPr lang="en-US" dirty="0"/>
                        <a:t> No interaction expected. No dose adjustment required.</a:t>
                      </a:r>
                    </a:p>
                    <a:p>
                      <a:pPr marL="137160" indent="-137160">
                        <a:buFont typeface="Arial" panose="020B0604020202020204" pitchFamily="34" charset="0"/>
                        <a:buChar char="•"/>
                      </a:pPr>
                      <a:r>
                        <a:rPr lang="en-US" b="1" dirty="0"/>
                        <a:t>PIs boosted with ritonavir:</a:t>
                      </a:r>
                      <a:r>
                        <a:rPr lang="en-US" dirty="0"/>
                        <a:t> Decreased olanzapine levels due to CYP450 induction from olanzapine. Monitor for therapeutic effectiveness of olanzapine.</a:t>
                      </a:r>
                    </a:p>
                    <a:p>
                      <a:pPr marL="137160" indent="-137160">
                        <a:buFont typeface="Arial" panose="020B0604020202020204" pitchFamily="34" charset="0"/>
                        <a:buChar char="•"/>
                      </a:pPr>
                      <a:r>
                        <a:rPr lang="en-US" b="1" dirty="0"/>
                        <a:t>Doravirine, etravirine, rilpivirine (oral or injectable):</a:t>
                      </a:r>
                      <a:r>
                        <a:rPr lang="en-US" dirty="0"/>
                        <a:t> No interaction expected. No dose adjustment required.</a:t>
                      </a:r>
                    </a:p>
                    <a:p>
                      <a:pPr marL="137160" indent="-137160">
                        <a:buFont typeface="Arial" panose="020B0604020202020204" pitchFamily="34" charset="0"/>
                        <a:buChar char="•"/>
                      </a:pPr>
                      <a:r>
                        <a:rPr lang="en-US" b="1" dirty="0"/>
                        <a:t>Efavirenz:</a:t>
                      </a:r>
                      <a:r>
                        <a:rPr lang="en-US" dirty="0"/>
                        <a:t> Possible reduced olanzapine levels due to CYP3A4 induction from efavirenz. Monitor for therapeutic effectiveness of olanzapine.</a:t>
                      </a:r>
                    </a:p>
                    <a:p>
                      <a:pPr marL="137160" indent="-137160">
                        <a:buFont typeface="Arial" panose="020B0604020202020204" pitchFamily="34" charset="0"/>
                        <a:buChar char="•"/>
                      </a:pPr>
                      <a:r>
                        <a:rPr lang="en-US" b="1" dirty="0"/>
                        <a:t>Bictegravir, cabotegravir (oral or injectable), dolutegravir, elvitegravir/cobicistat, raltegravir:</a:t>
                      </a:r>
                      <a:r>
                        <a:rPr lang="en-US" dirty="0"/>
                        <a:t> No interaction expected. No dose adjustment required.</a:t>
                      </a:r>
                    </a:p>
                    <a:p>
                      <a:pPr marL="137160" indent="-137160">
                        <a:buFont typeface="Arial" panose="020B0604020202020204" pitchFamily="34" charset="0"/>
                        <a:buChar char="•"/>
                      </a:pPr>
                      <a:r>
                        <a:rPr lang="en-US" b="1" dirty="0"/>
                        <a:t>Lenacapavir:</a:t>
                      </a:r>
                      <a:r>
                        <a:rPr lang="en-US" dirty="0"/>
                        <a:t> No interaction expected. No dose adjustment required.</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618443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E22CC-3531-4FE4-8440-69AB9A32C82D}"/>
              </a:ext>
            </a:extLst>
          </p:cNvPr>
          <p:cNvSpPr>
            <a:spLocks noGrp="1"/>
          </p:cNvSpPr>
          <p:nvPr>
            <p:ph type="title"/>
          </p:nvPr>
        </p:nvSpPr>
        <p:spPr/>
        <p:txBody>
          <a:bodyPr>
            <a:normAutofit fontScale="90000"/>
          </a:bodyPr>
          <a:lstStyle/>
          <a:p>
            <a:r>
              <a:rPr lang="en-US" dirty="0"/>
              <a:t>Potential Drug-Drug Interactions Between Medications Commonly Used in Perioperative Management and Antiretroviral Agents</a:t>
            </a:r>
          </a:p>
        </p:txBody>
      </p:sp>
      <p:sp>
        <p:nvSpPr>
          <p:cNvPr id="4" name="Footer Placeholder 3">
            <a:extLst>
              <a:ext uri="{FF2B5EF4-FFF2-40B4-BE49-F238E27FC236}">
                <a16:creationId xmlns:a16="http://schemas.microsoft.com/office/drawing/2014/main" id="{E914E83A-89B9-40FE-BBF0-2BCF75EBCFB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D04F58-65EA-4CBD-9760-2CE1400DAC3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F8BC5-97BD-4706-BA78-03749874F290}"/>
              </a:ext>
            </a:extLst>
          </p:cNvPr>
          <p:cNvSpPr>
            <a:spLocks noGrp="1"/>
          </p:cNvSpPr>
          <p:nvPr>
            <p:ph type="dt" sz="half" idx="2"/>
          </p:nvPr>
        </p:nvSpPr>
        <p:spPr/>
        <p:txBody>
          <a:bodyPr/>
          <a:lstStyle/>
          <a:p>
            <a:r>
              <a:rPr lang="en-US"/>
              <a:t>NOVEMBER 2024</a:t>
            </a:r>
            <a:endParaRPr lang="en-US" dirty="0"/>
          </a:p>
        </p:txBody>
      </p:sp>
      <p:graphicFrame>
        <p:nvGraphicFramePr>
          <p:cNvPr id="7" name="Table 6">
            <a:extLst>
              <a:ext uri="{FF2B5EF4-FFF2-40B4-BE49-F238E27FC236}">
                <a16:creationId xmlns:a16="http://schemas.microsoft.com/office/drawing/2014/main" id="{F8BC2F77-44EE-425E-B19C-177781356D5B}"/>
              </a:ext>
            </a:extLst>
          </p:cNvPr>
          <p:cNvGraphicFramePr>
            <a:graphicFrameLocks noGrp="1"/>
          </p:cNvGraphicFramePr>
          <p:nvPr>
            <p:extLst>
              <p:ext uri="{D42A27DB-BD31-4B8C-83A1-F6EECF244321}">
                <p14:modId xmlns:p14="http://schemas.microsoft.com/office/powerpoint/2010/main" val="1296546485"/>
              </p:ext>
            </p:extLst>
          </p:nvPr>
        </p:nvGraphicFramePr>
        <p:xfrm>
          <a:off x="487279" y="1634541"/>
          <a:ext cx="11217442" cy="4719320"/>
        </p:xfrm>
        <a:graphic>
          <a:graphicData uri="http://schemas.openxmlformats.org/drawingml/2006/table">
            <a:tbl>
              <a:tblPr firstRow="1" bandRow="1">
                <a:tableStyleId>{5940675A-B579-460E-94D1-54222C63F5DA}</a:tableStyleId>
              </a:tblPr>
              <a:tblGrid>
                <a:gridCol w="3429000">
                  <a:extLst>
                    <a:ext uri="{9D8B030D-6E8A-4147-A177-3AD203B41FA5}">
                      <a16:colId xmlns:a16="http://schemas.microsoft.com/office/drawing/2014/main" val="2965091158"/>
                    </a:ext>
                  </a:extLst>
                </a:gridCol>
                <a:gridCol w="7788442">
                  <a:extLst>
                    <a:ext uri="{9D8B030D-6E8A-4147-A177-3AD203B41FA5}">
                      <a16:colId xmlns:a16="http://schemas.microsoft.com/office/drawing/2014/main" val="1943214951"/>
                    </a:ext>
                  </a:extLst>
                </a:gridCol>
              </a:tblGrid>
              <a:tr h="370840">
                <a:tc>
                  <a:txBody>
                    <a:bodyPr/>
                    <a:lstStyle/>
                    <a:p>
                      <a:r>
                        <a:rPr lang="en-US" b="1" dirty="0">
                          <a:solidFill>
                            <a:schemeClr val="bg1"/>
                          </a:solidFill>
                        </a:rPr>
                        <a:t>Perioperative Medication or Class</a:t>
                      </a:r>
                    </a:p>
                  </a:txBody>
                  <a:tcPr>
                    <a:solidFill>
                      <a:srgbClr val="523178"/>
                    </a:solidFill>
                  </a:tcPr>
                </a:tc>
                <a:tc>
                  <a:txBody>
                    <a:bodyPr/>
                    <a:lstStyle/>
                    <a:p>
                      <a:r>
                        <a:rPr lang="en-US" b="1" dirty="0">
                          <a:solidFill>
                            <a:schemeClr val="bg1"/>
                          </a:solidFill>
                        </a:rPr>
                        <a:t>Antiretroviral Medication or Class</a:t>
                      </a:r>
                    </a:p>
                  </a:txBody>
                  <a:tcPr anchor="b">
                    <a:solidFill>
                      <a:srgbClr val="523178"/>
                    </a:solidFill>
                  </a:tcPr>
                </a:tc>
                <a:extLst>
                  <a:ext uri="{0D108BD9-81ED-4DB2-BD59-A6C34878D82A}">
                    <a16:rowId xmlns:a16="http://schemas.microsoft.com/office/drawing/2014/main" val="2453518215"/>
                  </a:ext>
                </a:extLst>
              </a:tr>
              <a:tr h="370840">
                <a:tc gridSpan="2">
                  <a:txBody>
                    <a:bodyPr/>
                    <a:lstStyle/>
                    <a:p>
                      <a:r>
                        <a:rPr lang="en-US" b="0" i="1" dirty="0">
                          <a:solidFill>
                            <a:schemeClr val="tx1"/>
                          </a:solidFill>
                        </a:rPr>
                        <a:t>Sedatives, cont.</a:t>
                      </a:r>
                    </a:p>
                  </a:txBody>
                  <a:tcPr>
                    <a:solidFill>
                      <a:srgbClr val="F2EDF7"/>
                    </a:solidFill>
                  </a:tcPr>
                </a:tc>
                <a:tc hMerge="1">
                  <a:txBody>
                    <a:bodyPr/>
                    <a:lstStyle/>
                    <a:p>
                      <a:endParaRPr lang="en-US" b="1" dirty="0">
                        <a:solidFill>
                          <a:schemeClr val="bg1"/>
                        </a:solidFill>
                      </a:endParaRPr>
                    </a:p>
                  </a:txBody>
                  <a:tcPr anchor="b">
                    <a:solidFill>
                      <a:srgbClr val="523178"/>
                    </a:solidFill>
                  </a:tcPr>
                </a:tc>
                <a:extLst>
                  <a:ext uri="{0D108BD9-81ED-4DB2-BD59-A6C34878D82A}">
                    <a16:rowId xmlns:a16="http://schemas.microsoft.com/office/drawing/2014/main" val="2048978459"/>
                  </a:ext>
                </a:extLst>
              </a:tr>
              <a:tr h="370840">
                <a:tc>
                  <a:txBody>
                    <a:bodyPr/>
                    <a:lstStyle/>
                    <a:p>
                      <a:pPr marL="0" indent="0">
                        <a:buFont typeface="Arial" panose="020B0604020202020204" pitchFamily="34" charset="0"/>
                        <a:buNone/>
                      </a:pPr>
                      <a:r>
                        <a:rPr lang="en-US" dirty="0"/>
                        <a:t>Miscellaneous short-acting antipsychotics (risperidone, ziprasidone, quetiapine)</a:t>
                      </a:r>
                    </a:p>
                  </a:txBody>
                  <a:tcPr/>
                </a:tc>
                <a:tc>
                  <a:txBody>
                    <a:bodyPr/>
                    <a:lstStyle/>
                    <a:p>
                      <a:pPr marL="137160" indent="-137160">
                        <a:buFont typeface="Arial" panose="020B0604020202020204" pitchFamily="34" charset="0"/>
                        <a:buChar char="•"/>
                      </a:pPr>
                      <a:r>
                        <a:rPr lang="en-US" sz="1500" b="1" dirty="0"/>
                        <a:t>All boosted PIs:</a:t>
                      </a:r>
                      <a:r>
                        <a:rPr lang="en-US" sz="1500" dirty="0"/>
                        <a:t> Increased antipsychotic levels possible due to CYP3A4 inhibition from ritonavir or cobicistat.</a:t>
                      </a:r>
                    </a:p>
                    <a:p>
                      <a:pPr marL="274320" lvl="1" indent="-137160">
                        <a:buFont typeface="Arial" panose="020B0604020202020204" pitchFamily="34" charset="0"/>
                        <a:buChar char="•"/>
                      </a:pPr>
                      <a:r>
                        <a:rPr lang="en-US" sz="1500" dirty="0"/>
                        <a:t>Use lowest initial antipsychotic dose. Monitor for adverse events, including QTc prolongation.</a:t>
                      </a:r>
                    </a:p>
                    <a:p>
                      <a:pPr marL="274320" lvl="1" indent="-137160">
                        <a:buFont typeface="Arial" panose="020B0604020202020204" pitchFamily="34" charset="0"/>
                        <a:buChar char="•"/>
                      </a:pPr>
                      <a:r>
                        <a:rPr lang="en-US" sz="1500" b="1" dirty="0"/>
                        <a:t>Quetiapine:</a:t>
                      </a:r>
                      <a:r>
                        <a:rPr lang="en-US" sz="1500" dirty="0"/>
                        <a:t> Maximum initial dose of quetiapine 1/6 of standard initial dose.</a:t>
                      </a:r>
                    </a:p>
                    <a:p>
                      <a:pPr marL="137160" indent="-137160">
                        <a:buFont typeface="Arial" panose="020B0604020202020204" pitchFamily="34" charset="0"/>
                        <a:buChar char="•"/>
                      </a:pPr>
                      <a:r>
                        <a:rPr lang="en-US" sz="1500" b="1" dirty="0"/>
                        <a:t>Doravirine, rilpivirine (oral or injectable):</a:t>
                      </a:r>
                      <a:r>
                        <a:rPr lang="en-US" sz="1500" dirty="0"/>
                        <a:t> No interaction expected. No dose adjustment required.</a:t>
                      </a:r>
                    </a:p>
                    <a:p>
                      <a:pPr marL="137160" indent="-137160">
                        <a:buFont typeface="Arial" panose="020B0604020202020204" pitchFamily="34" charset="0"/>
                        <a:buChar char="•"/>
                      </a:pPr>
                      <a:r>
                        <a:rPr lang="en-US" sz="1500" b="1" dirty="0"/>
                        <a:t>Efavirenz, etravirine, nevirapine:</a:t>
                      </a:r>
                      <a:r>
                        <a:rPr lang="en-US" sz="1500" dirty="0"/>
                        <a:t> Possible decreased antipsychotic levels due to induction from non-nucleoside reverse transcriptase inhibitors. Monitor for therapeutic effectiveness of antipsychotic.</a:t>
                      </a:r>
                    </a:p>
                    <a:p>
                      <a:pPr marL="137160" indent="-137160">
                        <a:buFont typeface="Arial" panose="020B0604020202020204" pitchFamily="34" charset="0"/>
                        <a:buChar char="•"/>
                      </a:pPr>
                      <a:r>
                        <a:rPr lang="en-US" sz="1500" b="1" dirty="0"/>
                        <a:t>Bictegravir, cabotegravir (oral or injectable), raltegravir:</a:t>
                      </a:r>
                      <a:r>
                        <a:rPr lang="en-US" sz="1500" dirty="0"/>
                        <a:t> No interaction expected. No dose adjustment required.</a:t>
                      </a:r>
                    </a:p>
                    <a:p>
                      <a:pPr marL="137160" indent="-137160">
                        <a:buFont typeface="Arial" panose="020B0604020202020204" pitchFamily="34" charset="0"/>
                        <a:buChar char="•"/>
                      </a:pPr>
                      <a:r>
                        <a:rPr lang="en-US" sz="1500" b="1" dirty="0"/>
                        <a:t>Elvitegravir/cobicistat:</a:t>
                      </a:r>
                      <a:r>
                        <a:rPr lang="en-US" sz="1500" dirty="0"/>
                        <a:t> Increased antipsychotic levels expected due to CYP3A4 inhibition with cobicistat.</a:t>
                      </a:r>
                    </a:p>
                    <a:p>
                      <a:pPr marL="274320" lvl="1" indent="-137160">
                        <a:buFont typeface="Arial" panose="020B0604020202020204" pitchFamily="34" charset="0"/>
                        <a:buChar char="•"/>
                      </a:pPr>
                      <a:r>
                        <a:rPr lang="en-US" sz="1500" dirty="0"/>
                        <a:t>Use lowest initial antipsychotic dose. Monitor for adverse events, including QTc prolongation.</a:t>
                      </a:r>
                    </a:p>
                    <a:p>
                      <a:pPr marL="274320" lvl="1" indent="-137160">
                        <a:buFont typeface="Arial" panose="020B0604020202020204" pitchFamily="34" charset="0"/>
                        <a:buChar char="•"/>
                      </a:pPr>
                      <a:r>
                        <a:rPr lang="en-US" sz="1500" b="1" dirty="0"/>
                        <a:t>Quetiapine:</a:t>
                      </a:r>
                      <a:r>
                        <a:rPr lang="en-US" sz="1500" dirty="0"/>
                        <a:t> Maximum initial dose of quetiapine 1/6 of standard initial dose.</a:t>
                      </a:r>
                    </a:p>
                    <a:p>
                      <a:pPr marL="137160" indent="-137160">
                        <a:buFont typeface="Arial" panose="020B0604020202020204" pitchFamily="34" charset="0"/>
                        <a:buChar char="•"/>
                      </a:pPr>
                      <a:r>
                        <a:rPr lang="en-US" sz="1500" b="1" dirty="0"/>
                        <a:t>Lenacapavir:</a:t>
                      </a:r>
                      <a:r>
                        <a:rPr lang="en-US" sz="1500" dirty="0"/>
                        <a:t> Increased serum concentration of </a:t>
                      </a:r>
                      <a:r>
                        <a:rPr lang="en-US" sz="1500" b="1" dirty="0"/>
                        <a:t>quetiapine</a:t>
                      </a:r>
                      <a:r>
                        <a:rPr lang="en-US" sz="1500" dirty="0"/>
                        <a:t> possible due to moderate CYP3A4 inhibition; monitor for increased quetiapine effects and toxicities, including QTc prolongation.</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774542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E22CC-3531-4FE4-8440-69AB9A32C82D}"/>
              </a:ext>
            </a:extLst>
          </p:cNvPr>
          <p:cNvSpPr>
            <a:spLocks noGrp="1"/>
          </p:cNvSpPr>
          <p:nvPr>
            <p:ph type="title"/>
          </p:nvPr>
        </p:nvSpPr>
        <p:spPr/>
        <p:txBody>
          <a:bodyPr>
            <a:normAutofit fontScale="90000"/>
          </a:bodyPr>
          <a:lstStyle/>
          <a:p>
            <a:r>
              <a:rPr lang="en-US" dirty="0"/>
              <a:t>Potential Drug-Drug Interactions Between Medications Commonly Used in Perioperative Management and Antiretroviral Agents</a:t>
            </a:r>
          </a:p>
        </p:txBody>
      </p:sp>
      <p:sp>
        <p:nvSpPr>
          <p:cNvPr id="4" name="Footer Placeholder 3">
            <a:extLst>
              <a:ext uri="{FF2B5EF4-FFF2-40B4-BE49-F238E27FC236}">
                <a16:creationId xmlns:a16="http://schemas.microsoft.com/office/drawing/2014/main" id="{E914E83A-89B9-40FE-BBF0-2BCF75EBCFB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D04F58-65EA-4CBD-9760-2CE1400DAC3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F8BC5-97BD-4706-BA78-03749874F290}"/>
              </a:ext>
            </a:extLst>
          </p:cNvPr>
          <p:cNvSpPr>
            <a:spLocks noGrp="1"/>
          </p:cNvSpPr>
          <p:nvPr>
            <p:ph type="dt" sz="half" idx="2"/>
          </p:nvPr>
        </p:nvSpPr>
        <p:spPr/>
        <p:txBody>
          <a:bodyPr/>
          <a:lstStyle/>
          <a:p>
            <a:r>
              <a:rPr lang="en-US"/>
              <a:t>NOVEMBER 2024</a:t>
            </a:r>
            <a:endParaRPr lang="en-US" dirty="0"/>
          </a:p>
        </p:txBody>
      </p:sp>
      <p:graphicFrame>
        <p:nvGraphicFramePr>
          <p:cNvPr id="7" name="Table 6">
            <a:extLst>
              <a:ext uri="{FF2B5EF4-FFF2-40B4-BE49-F238E27FC236}">
                <a16:creationId xmlns:a16="http://schemas.microsoft.com/office/drawing/2014/main" id="{F8BC2F77-44EE-425E-B19C-177781356D5B}"/>
              </a:ext>
            </a:extLst>
          </p:cNvPr>
          <p:cNvGraphicFramePr>
            <a:graphicFrameLocks noGrp="1"/>
          </p:cNvGraphicFramePr>
          <p:nvPr>
            <p:extLst>
              <p:ext uri="{D42A27DB-BD31-4B8C-83A1-F6EECF244321}">
                <p14:modId xmlns:p14="http://schemas.microsoft.com/office/powerpoint/2010/main" val="3791356469"/>
              </p:ext>
            </p:extLst>
          </p:nvPr>
        </p:nvGraphicFramePr>
        <p:xfrm>
          <a:off x="487279" y="1634541"/>
          <a:ext cx="11217442" cy="3947160"/>
        </p:xfrm>
        <a:graphic>
          <a:graphicData uri="http://schemas.openxmlformats.org/drawingml/2006/table">
            <a:tbl>
              <a:tblPr firstRow="1" bandRow="1">
                <a:tableStyleId>{5940675A-B579-460E-94D1-54222C63F5DA}</a:tableStyleId>
              </a:tblPr>
              <a:tblGrid>
                <a:gridCol w="3429000">
                  <a:extLst>
                    <a:ext uri="{9D8B030D-6E8A-4147-A177-3AD203B41FA5}">
                      <a16:colId xmlns:a16="http://schemas.microsoft.com/office/drawing/2014/main" val="2965091158"/>
                    </a:ext>
                  </a:extLst>
                </a:gridCol>
                <a:gridCol w="7788442">
                  <a:extLst>
                    <a:ext uri="{9D8B030D-6E8A-4147-A177-3AD203B41FA5}">
                      <a16:colId xmlns:a16="http://schemas.microsoft.com/office/drawing/2014/main" val="1943214951"/>
                    </a:ext>
                  </a:extLst>
                </a:gridCol>
              </a:tblGrid>
              <a:tr h="370840">
                <a:tc>
                  <a:txBody>
                    <a:bodyPr/>
                    <a:lstStyle/>
                    <a:p>
                      <a:r>
                        <a:rPr lang="en-US" b="1" dirty="0">
                          <a:solidFill>
                            <a:schemeClr val="bg1"/>
                          </a:solidFill>
                        </a:rPr>
                        <a:t>Perioperative Medication or Class</a:t>
                      </a:r>
                    </a:p>
                  </a:txBody>
                  <a:tcPr>
                    <a:solidFill>
                      <a:srgbClr val="523178"/>
                    </a:solidFill>
                  </a:tcPr>
                </a:tc>
                <a:tc>
                  <a:txBody>
                    <a:bodyPr/>
                    <a:lstStyle/>
                    <a:p>
                      <a:r>
                        <a:rPr lang="en-US" b="1" dirty="0">
                          <a:solidFill>
                            <a:schemeClr val="bg1"/>
                          </a:solidFill>
                        </a:rPr>
                        <a:t>Antiretroviral Medication or Class</a:t>
                      </a:r>
                    </a:p>
                  </a:txBody>
                  <a:tcPr anchor="b">
                    <a:solidFill>
                      <a:srgbClr val="523178"/>
                    </a:solidFill>
                  </a:tcPr>
                </a:tc>
                <a:extLst>
                  <a:ext uri="{0D108BD9-81ED-4DB2-BD59-A6C34878D82A}">
                    <a16:rowId xmlns:a16="http://schemas.microsoft.com/office/drawing/2014/main" val="2453518215"/>
                  </a:ext>
                </a:extLst>
              </a:tr>
              <a:tr h="370840">
                <a:tc gridSpan="2">
                  <a:txBody>
                    <a:bodyPr/>
                    <a:lstStyle/>
                    <a:p>
                      <a:r>
                        <a:rPr lang="en-US" b="0" i="1" dirty="0">
                          <a:solidFill>
                            <a:schemeClr val="tx1"/>
                          </a:solidFill>
                        </a:rPr>
                        <a:t>Miscellaneous, Other</a:t>
                      </a:r>
                    </a:p>
                  </a:txBody>
                  <a:tcPr>
                    <a:solidFill>
                      <a:srgbClr val="F2EDF7"/>
                    </a:solidFill>
                  </a:tcPr>
                </a:tc>
                <a:tc hMerge="1">
                  <a:txBody>
                    <a:bodyPr/>
                    <a:lstStyle/>
                    <a:p>
                      <a:endParaRPr lang="en-US" b="1" dirty="0">
                        <a:solidFill>
                          <a:schemeClr val="bg1"/>
                        </a:solidFill>
                      </a:endParaRPr>
                    </a:p>
                  </a:txBody>
                  <a:tcPr anchor="b">
                    <a:solidFill>
                      <a:srgbClr val="523178"/>
                    </a:solidFill>
                  </a:tcPr>
                </a:tc>
                <a:extLst>
                  <a:ext uri="{0D108BD9-81ED-4DB2-BD59-A6C34878D82A}">
                    <a16:rowId xmlns:a16="http://schemas.microsoft.com/office/drawing/2014/main" val="2048978459"/>
                  </a:ext>
                </a:extLst>
              </a:tr>
              <a:tr h="370840">
                <a:tc>
                  <a:txBody>
                    <a:bodyPr/>
                    <a:lstStyle/>
                    <a:p>
                      <a:pPr marL="0" indent="0">
                        <a:buFont typeface="Arial" panose="020B0604020202020204" pitchFamily="34" charset="0"/>
                        <a:buNone/>
                      </a:pPr>
                      <a:r>
                        <a:rPr lang="en-US" dirty="0"/>
                        <a:t>Ondansetron</a:t>
                      </a:r>
                    </a:p>
                  </a:txBody>
                  <a:tcPr/>
                </a:tc>
                <a:tc>
                  <a:txBody>
                    <a:bodyPr/>
                    <a:lstStyle/>
                    <a:p>
                      <a:pPr marL="0" indent="0">
                        <a:buFont typeface="Arial" panose="020B0604020202020204" pitchFamily="34" charset="0"/>
                        <a:buNone/>
                      </a:pPr>
                      <a:r>
                        <a:rPr lang="en-US" dirty="0"/>
                        <a:t>No interactions expected. No dose adjustment required.</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Acid-reducing agents</a:t>
                      </a:r>
                    </a:p>
                  </a:txBody>
                  <a:tcPr/>
                </a:tc>
                <a:tc>
                  <a:txBody>
                    <a:bodyPr/>
                    <a:lstStyle/>
                    <a:p>
                      <a:pPr marL="0" indent="0">
                        <a:buFont typeface="Arial" panose="020B0604020202020204" pitchFamily="34" charset="0"/>
                        <a:buNone/>
                      </a:pPr>
                      <a:r>
                        <a:rPr lang="en-US" dirty="0"/>
                        <a:t>See NYSDOH AI resource Drug-Drug Interaction Guide: From HIV Prevention to Treatment &gt; Acid-Reducing Agents.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Anticoagulants</a:t>
                      </a:r>
                    </a:p>
                  </a:txBody>
                  <a:tcPr/>
                </a:tc>
                <a:tc>
                  <a:txBody>
                    <a:bodyPr/>
                    <a:lstStyle/>
                    <a:p>
                      <a:pPr marL="0" indent="0">
                        <a:buFont typeface="Arial" panose="020B0604020202020204" pitchFamily="34" charset="0"/>
                        <a:buNone/>
                      </a:pPr>
                      <a:r>
                        <a:rPr lang="en-US" dirty="0"/>
                        <a:t>See NYSDOH AI resource Drug-Drug Interaction Guide: From HIV Prevention to Treatment &gt; Anticoagulants.</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Non-opioid analgesics</a:t>
                      </a:r>
                    </a:p>
                  </a:txBody>
                  <a:tcPr/>
                </a:tc>
                <a:tc>
                  <a:txBody>
                    <a:bodyPr/>
                    <a:lstStyle/>
                    <a:p>
                      <a:pPr marL="0" indent="0">
                        <a:buFont typeface="Arial" panose="020B0604020202020204" pitchFamily="34" charset="0"/>
                        <a:buNone/>
                      </a:pPr>
                      <a:r>
                        <a:rPr lang="en-US" dirty="0"/>
                        <a:t>See NYSDOH AI resource Drug-Drug Interaction Guide: From HIV Prevention to Treatment &gt; Nonopioid Pain Medications for potential interactions between NSAIDs and tenofovir disoproxil fumarate.</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Opioid analgesics</a:t>
                      </a:r>
                    </a:p>
                  </a:txBody>
                  <a:tcPr/>
                </a:tc>
                <a:tc>
                  <a:txBody>
                    <a:bodyPr/>
                    <a:lstStyle/>
                    <a:p>
                      <a:pPr marL="0" indent="0">
                        <a:buFont typeface="Arial" panose="020B0604020202020204" pitchFamily="34" charset="0"/>
                        <a:buNone/>
                      </a:pPr>
                      <a:r>
                        <a:rPr lang="en-US" dirty="0"/>
                        <a:t>See NYSDOH </a:t>
                      </a:r>
                      <a:r>
                        <a:rPr lang="en-US"/>
                        <a:t>AI resource Drug-Drug Interaction Guide: From HIV Prevention to Treatment </a:t>
                      </a:r>
                      <a:r>
                        <a:rPr lang="en-US" dirty="0"/>
                        <a:t>&gt; Opioid Analgesics and Tramadol.</a:t>
                      </a:r>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18317051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Perioperative Care in Adults With HIV</a:t>
            </a:r>
          </a:p>
          <a:p>
            <a:r>
              <a:rPr lang="en-US" b="1" dirty="0"/>
              <a:t>Also available:</a:t>
            </a:r>
            <a:r>
              <a:rPr lang="en-US" dirty="0"/>
              <a:t> Printable PDF</a:t>
            </a:r>
          </a:p>
        </p:txBody>
      </p:sp>
      <p:pic>
        <p:nvPicPr>
          <p:cNvPr id="7" name="Picture 6">
            <a:extLst>
              <a:ext uri="{FF2B5EF4-FFF2-40B4-BE49-F238E27FC236}">
                <a16:creationId xmlns:a16="http://schemas.microsoft.com/office/drawing/2014/main" id="{74301F20-9C63-42F8-8693-080E35690B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999" y="3220452"/>
            <a:ext cx="2242804" cy="2242804"/>
          </a:xfrm>
          <a:prstGeom prst="rect">
            <a:avLst/>
          </a:prstGeom>
        </p:spPr>
      </p:pic>
      <p:pic>
        <p:nvPicPr>
          <p:cNvPr id="8" name="Picture 7">
            <a:extLst>
              <a:ext uri="{FF2B5EF4-FFF2-40B4-BE49-F238E27FC236}">
                <a16:creationId xmlns:a16="http://schemas.microsoft.com/office/drawing/2014/main" id="{3398BB1B-ED11-461A-AD39-8F2975031D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9" name="TextBox 8">
            <a:extLst>
              <a:ext uri="{FF2B5EF4-FFF2-40B4-BE49-F238E27FC236}">
                <a16:creationId xmlns:a16="http://schemas.microsoft.com/office/drawing/2014/main" id="{4A04DC29-A6BB-4A4E-90D5-0D4A0F4071DF}"/>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spTree>
    <p:extLst>
      <p:ext uri="{BB962C8B-B14F-4D97-AF65-F5344CB8AC3E}">
        <p14:creationId xmlns:p14="http://schemas.microsoft.com/office/powerpoint/2010/main" val="1205125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5B73A-ECBB-4E0F-8F62-2CFDDA43FE8B}"/>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C890419E-DA99-465C-8BB4-9D4841C2E3AC}"/>
              </a:ext>
            </a:extLst>
          </p:cNvPr>
          <p:cNvSpPr>
            <a:spLocks noGrp="1"/>
          </p:cNvSpPr>
          <p:nvPr>
            <p:ph idx="1"/>
          </p:nvPr>
        </p:nvSpPr>
        <p:spPr/>
        <p:txBody>
          <a:bodyPr/>
          <a:lstStyle/>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Make clear that HIV is not a contraindication to surgery.</a:t>
            </a:r>
          </a:p>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Advise that HIV does not increase surgical risk in virally suppressed patients and that HIV transmission to the surgical team is eliminated in virally suppressed patients.</a:t>
            </a:r>
          </a:p>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Provide guidance for managing risks of elective surgery in patients who are not virally suppressed.</a:t>
            </a:r>
          </a:p>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Emphasize that interruptions in antiretroviral therapy and opportunistic infection prophylaxis or treatment should be avoided.</a:t>
            </a:r>
          </a:p>
          <a:p>
            <a:endParaRPr lang="en-US" dirty="0"/>
          </a:p>
        </p:txBody>
      </p:sp>
      <p:sp>
        <p:nvSpPr>
          <p:cNvPr id="4" name="Footer Placeholder 3">
            <a:extLst>
              <a:ext uri="{FF2B5EF4-FFF2-40B4-BE49-F238E27FC236}">
                <a16:creationId xmlns:a16="http://schemas.microsoft.com/office/drawing/2014/main" id="{43020D94-5437-4DD5-A65E-5A657C781E15}"/>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F9919F8-5563-4491-8F49-71C8E486570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B41DF36-6F4D-4D95-ABFC-1BDCCD9D892D}"/>
              </a:ext>
            </a:extLst>
          </p:cNvPr>
          <p:cNvSpPr>
            <a:spLocks noGrp="1"/>
          </p:cNvSpPr>
          <p:nvPr>
            <p:ph type="dt" sz="half" idx="2"/>
          </p:nvPr>
        </p:nvSpPr>
        <p:spPr/>
        <p:txBody>
          <a:bodyPr/>
          <a:lstStyle/>
          <a:p>
            <a:r>
              <a:rPr lang="en-US"/>
              <a:t>NOVEMBER 2024</a:t>
            </a:r>
            <a:endParaRPr lang="en-US" dirty="0"/>
          </a:p>
        </p:txBody>
      </p:sp>
    </p:spTree>
    <p:extLst>
      <p:ext uri="{BB962C8B-B14F-4D97-AF65-F5344CB8AC3E}">
        <p14:creationId xmlns:p14="http://schemas.microsoft.com/office/powerpoint/2010/main" val="770667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116FB-4F1F-4528-8C0A-1E517ECAFDC1}"/>
              </a:ext>
            </a:extLst>
          </p:cNvPr>
          <p:cNvSpPr>
            <a:spLocks noGrp="1"/>
          </p:cNvSpPr>
          <p:nvPr>
            <p:ph type="title"/>
          </p:nvPr>
        </p:nvSpPr>
        <p:spPr/>
        <p:txBody>
          <a:bodyPr/>
          <a:lstStyle/>
          <a:p>
            <a:r>
              <a:rPr lang="en-US" dirty="0"/>
              <a:t>Recommendation:</a:t>
            </a:r>
            <a:br>
              <a:rPr lang="en-US" dirty="0"/>
            </a:br>
            <a:r>
              <a:rPr lang="en-US" dirty="0"/>
              <a:t>Emergency and Urgent Surgery</a:t>
            </a:r>
          </a:p>
        </p:txBody>
      </p:sp>
      <p:sp>
        <p:nvSpPr>
          <p:cNvPr id="3" name="Content Placeholder 2">
            <a:extLst>
              <a:ext uri="{FF2B5EF4-FFF2-40B4-BE49-F238E27FC236}">
                <a16:creationId xmlns:a16="http://schemas.microsoft.com/office/drawing/2014/main" id="{12273348-4A2B-45A0-BC2F-72C81901D9C9}"/>
              </a:ext>
            </a:extLst>
          </p:cNvPr>
          <p:cNvSpPr>
            <a:spLocks noGrp="1"/>
          </p:cNvSpPr>
          <p:nvPr>
            <p:ph idx="1"/>
          </p:nvPr>
        </p:nvSpPr>
        <p:spPr/>
        <p:txBody>
          <a:bodyPr/>
          <a:lstStyle/>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Clinicians should not delay an emergency or urgent surgical procedure to determine a patient’s CD4 count or HIV viral load. (A*)</a:t>
            </a:r>
            <a:endParaRPr lang="en-US" dirty="0"/>
          </a:p>
        </p:txBody>
      </p:sp>
      <p:sp>
        <p:nvSpPr>
          <p:cNvPr id="4" name="Footer Placeholder 3">
            <a:extLst>
              <a:ext uri="{FF2B5EF4-FFF2-40B4-BE49-F238E27FC236}">
                <a16:creationId xmlns:a16="http://schemas.microsoft.com/office/drawing/2014/main" id="{C485FEB2-7AB1-4463-B234-CE73D0CAFB0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2C10F25-1306-4393-8C16-058A337BDA19}"/>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BB72A42-FE5A-4438-870B-2F00EF24D022}"/>
              </a:ext>
            </a:extLst>
          </p:cNvPr>
          <p:cNvSpPr>
            <a:spLocks noGrp="1"/>
          </p:cNvSpPr>
          <p:nvPr>
            <p:ph type="dt" sz="half" idx="2"/>
          </p:nvPr>
        </p:nvSpPr>
        <p:spPr/>
        <p:txBody>
          <a:bodyPr/>
          <a:lstStyle/>
          <a:p>
            <a:r>
              <a:rPr lang="en-US"/>
              <a:t>NOVEMBER 2024</a:t>
            </a:r>
            <a:endParaRPr lang="en-US" dirty="0"/>
          </a:p>
        </p:txBody>
      </p:sp>
    </p:spTree>
    <p:extLst>
      <p:ext uri="{BB962C8B-B14F-4D97-AF65-F5344CB8AC3E}">
        <p14:creationId xmlns:p14="http://schemas.microsoft.com/office/powerpoint/2010/main" val="2890074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0B25-ED6F-49AB-AD7D-344E1AB597FE}"/>
              </a:ext>
            </a:extLst>
          </p:cNvPr>
          <p:cNvSpPr>
            <a:spLocks noGrp="1"/>
          </p:cNvSpPr>
          <p:nvPr>
            <p:ph type="title"/>
          </p:nvPr>
        </p:nvSpPr>
        <p:spPr/>
        <p:txBody>
          <a:bodyPr/>
          <a:lstStyle/>
          <a:p>
            <a:r>
              <a:rPr lang="en-US" dirty="0"/>
              <a:t>Recommendations:</a:t>
            </a:r>
            <a:br>
              <a:rPr lang="en-US" dirty="0"/>
            </a:br>
            <a:r>
              <a:rPr lang="en-US" dirty="0"/>
              <a:t>Elective Surgery: Determine HIV Clinical Status</a:t>
            </a:r>
          </a:p>
        </p:txBody>
      </p:sp>
      <p:sp>
        <p:nvSpPr>
          <p:cNvPr id="3" name="Content Placeholder 2">
            <a:extLst>
              <a:ext uri="{FF2B5EF4-FFF2-40B4-BE49-F238E27FC236}">
                <a16:creationId xmlns:a16="http://schemas.microsoft.com/office/drawing/2014/main" id="{DDCE0783-EF8A-4CE4-A10B-94140E617C66}"/>
              </a:ext>
            </a:extLst>
          </p:cNvPr>
          <p:cNvSpPr>
            <a:spLocks noGrp="1"/>
          </p:cNvSpPr>
          <p:nvPr>
            <p:ph idx="1"/>
          </p:nvPr>
        </p:nvSpPr>
        <p:spPr/>
        <p:txBody>
          <a:bodyPr>
            <a:normAutofit fontScale="62500" lnSpcReduction="20000"/>
          </a:bodyPr>
          <a:lstStyle/>
          <a:p>
            <a:r>
              <a:rPr lang="en-US" dirty="0"/>
              <a:t>As part of the standard preoperative evaluation for patients with HIV, clinicians should review the medical record for results of an HIV viral load test within the previous 6 months and CD4 count within the previous 12 months; if one or both results are not available, the clinician should order laboratory testing to evaluate the patient’s HIV clinical status. (A3)</a:t>
            </a:r>
          </a:p>
          <a:p>
            <a:r>
              <a:rPr lang="en-US" dirty="0"/>
              <a:t>If a patient is taking ART and has an HIV viral load &lt;200 copies/mL and a CD4 count &gt;200 cells/mm</a:t>
            </a:r>
            <a:r>
              <a:rPr lang="en-US" baseline="30000" dirty="0"/>
              <a:t>3</a:t>
            </a:r>
            <a:r>
              <a:rPr lang="en-US" dirty="0"/>
              <a:t>, the clinician should proceed with the surgical plan as with a patient who does not have HIV. (A2)</a:t>
            </a:r>
          </a:p>
          <a:p>
            <a:r>
              <a:rPr lang="en-US" dirty="0"/>
              <a:t>If a patient’s HIV clinical status suggests an increased risk of surgical complications (e.g., unsuppressed HIV viral load or low CD4 count), the clinician should consult with an experienced HIV care provider to formulate a plan to optimize the patient’s HIV treatment and to estimate the likely timeline for improvement in HIV clinical status. (A3)</a:t>
            </a:r>
          </a:p>
          <a:p>
            <a:pPr lvl="1"/>
            <a:r>
              <a:rPr lang="en-US" dirty="0"/>
              <a:t>Clinicians should refer patients who are not taking ART to an experienced HIV care provider who can promptly initiate ART. (A1)</a:t>
            </a:r>
          </a:p>
          <a:p>
            <a:pPr lvl="1"/>
            <a:r>
              <a:rPr lang="en-US" dirty="0"/>
              <a:t>If optimized ART is likely to improve the patient’s clinical status within an acceptable amount of time, then the clinician should inform the patient of the benefits and any potential risks of delaying elective surgery and engage the patient in shared decision-making regarding when to proceed. (A3)</a:t>
            </a:r>
          </a:p>
          <a:p>
            <a:pPr lvl="1"/>
            <a:r>
              <a:rPr lang="en-US" dirty="0"/>
              <a:t>If the patient chooses not to pursue a change in HIV treatment or the benefit of surgery will be compromised by waiting, the clinician should explain the potential surgical risks associated with immunosuppression and uncontrolled viremia and engage the patient in shared decision-making regarding when to proceed with elective surgery. (A3)</a:t>
            </a:r>
          </a:p>
          <a:p>
            <a:endParaRPr lang="en-US" dirty="0"/>
          </a:p>
        </p:txBody>
      </p:sp>
      <p:sp>
        <p:nvSpPr>
          <p:cNvPr id="4" name="Footer Placeholder 3">
            <a:extLst>
              <a:ext uri="{FF2B5EF4-FFF2-40B4-BE49-F238E27FC236}">
                <a16:creationId xmlns:a16="http://schemas.microsoft.com/office/drawing/2014/main" id="{469C9506-643B-459D-A232-99692A013F8A}"/>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CF7BCFB-A08F-4913-8130-ADBD454C105F}"/>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FF6CF15-5479-48C3-A951-CC0E87ED95B8}"/>
              </a:ext>
            </a:extLst>
          </p:cNvPr>
          <p:cNvSpPr>
            <a:spLocks noGrp="1"/>
          </p:cNvSpPr>
          <p:nvPr>
            <p:ph type="dt" sz="half" idx="2"/>
          </p:nvPr>
        </p:nvSpPr>
        <p:spPr/>
        <p:txBody>
          <a:bodyPr/>
          <a:lstStyle/>
          <a:p>
            <a:r>
              <a:rPr lang="en-US"/>
              <a:t>NOVEMBER 2024</a:t>
            </a:r>
            <a:endParaRPr lang="en-US" dirty="0"/>
          </a:p>
        </p:txBody>
      </p:sp>
    </p:spTree>
    <p:extLst>
      <p:ext uri="{BB962C8B-B14F-4D97-AF65-F5344CB8AC3E}">
        <p14:creationId xmlns:p14="http://schemas.microsoft.com/office/powerpoint/2010/main" val="12324209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FC1D0-2531-49E2-A232-CA39B71FD92E}"/>
              </a:ext>
            </a:extLst>
          </p:cNvPr>
          <p:cNvSpPr>
            <a:spLocks noGrp="1"/>
          </p:cNvSpPr>
          <p:nvPr>
            <p:ph type="title"/>
          </p:nvPr>
        </p:nvSpPr>
        <p:spPr/>
        <p:txBody>
          <a:bodyPr/>
          <a:lstStyle/>
          <a:p>
            <a:r>
              <a:rPr lang="en-US" dirty="0"/>
              <a:t>Recommendations:</a:t>
            </a:r>
            <a:br>
              <a:rPr lang="en-US" dirty="0"/>
            </a:br>
            <a:r>
              <a:rPr lang="en-US" dirty="0"/>
              <a:t>Continue HIV Medications</a:t>
            </a:r>
          </a:p>
        </p:txBody>
      </p:sp>
      <p:sp>
        <p:nvSpPr>
          <p:cNvPr id="3" name="Content Placeholder 2">
            <a:extLst>
              <a:ext uri="{FF2B5EF4-FFF2-40B4-BE49-F238E27FC236}">
                <a16:creationId xmlns:a16="http://schemas.microsoft.com/office/drawing/2014/main" id="{60CB28D8-4F81-4931-A197-FD9CBBD35CBD}"/>
              </a:ext>
            </a:extLst>
          </p:cNvPr>
          <p:cNvSpPr>
            <a:spLocks noGrp="1"/>
          </p:cNvSpPr>
          <p:nvPr>
            <p:ph idx="1"/>
          </p:nvPr>
        </p:nvSpPr>
        <p:spPr/>
        <p:txBody>
          <a:bodyPr/>
          <a:lstStyle/>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Clinicians should consult with an experienced HIV care provider before interrupting a patient’s ART during the pre- and postoperative period if interruption cannot be avoided. (A1)</a:t>
            </a:r>
          </a:p>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Clinicians should consult with an experienced HIV care provider before interrupting a patient’s treatment or prophylaxis for OIs if interruption cannot be avoided. (A3)</a:t>
            </a:r>
          </a:p>
          <a:p>
            <a:endParaRPr lang="en-US" dirty="0"/>
          </a:p>
        </p:txBody>
      </p:sp>
      <p:sp>
        <p:nvSpPr>
          <p:cNvPr id="4" name="Footer Placeholder 3">
            <a:extLst>
              <a:ext uri="{FF2B5EF4-FFF2-40B4-BE49-F238E27FC236}">
                <a16:creationId xmlns:a16="http://schemas.microsoft.com/office/drawing/2014/main" id="{C5E67F03-A5C8-4403-A149-26C3356CF5A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489215A-FF1D-4081-BE2F-68A1126120E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09F212B5-A43C-4B1E-B7D7-C9FE20430831}"/>
              </a:ext>
            </a:extLst>
          </p:cNvPr>
          <p:cNvSpPr>
            <a:spLocks noGrp="1"/>
          </p:cNvSpPr>
          <p:nvPr>
            <p:ph type="dt" sz="half" idx="2"/>
          </p:nvPr>
        </p:nvSpPr>
        <p:spPr/>
        <p:txBody>
          <a:bodyPr/>
          <a:lstStyle/>
          <a:p>
            <a:r>
              <a:rPr lang="en-US"/>
              <a:t>NOVEMBER 2024</a:t>
            </a:r>
            <a:endParaRPr lang="en-US" dirty="0"/>
          </a:p>
        </p:txBody>
      </p:sp>
    </p:spTree>
    <p:extLst>
      <p:ext uri="{BB962C8B-B14F-4D97-AF65-F5344CB8AC3E}">
        <p14:creationId xmlns:p14="http://schemas.microsoft.com/office/powerpoint/2010/main" val="2908788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5BBB4-B4C3-4711-A10E-0991A7E180DD}"/>
              </a:ext>
            </a:extLst>
          </p:cNvPr>
          <p:cNvSpPr>
            <a:spLocks noGrp="1"/>
          </p:cNvSpPr>
          <p:nvPr>
            <p:ph type="title"/>
          </p:nvPr>
        </p:nvSpPr>
        <p:spPr/>
        <p:txBody>
          <a:bodyPr/>
          <a:lstStyle/>
          <a:p>
            <a:r>
              <a:rPr lang="en-US" dirty="0"/>
              <a:t>Recommendation:</a:t>
            </a:r>
            <a:br>
              <a:rPr lang="en-US" dirty="0"/>
            </a:br>
            <a:r>
              <a:rPr lang="en-US" dirty="0"/>
              <a:t>Evaluate for Potential Drug-Drug Interactions</a:t>
            </a:r>
          </a:p>
        </p:txBody>
      </p:sp>
      <p:sp>
        <p:nvSpPr>
          <p:cNvPr id="3" name="Content Placeholder 2">
            <a:extLst>
              <a:ext uri="{FF2B5EF4-FFF2-40B4-BE49-F238E27FC236}">
                <a16:creationId xmlns:a16="http://schemas.microsoft.com/office/drawing/2014/main" id="{EB673776-A44A-4CCD-B533-4DA88D7B5E64}"/>
              </a:ext>
            </a:extLst>
          </p:cNvPr>
          <p:cNvSpPr>
            <a:spLocks noGrp="1"/>
          </p:cNvSpPr>
          <p:nvPr>
            <p:ph idx="1"/>
          </p:nvPr>
        </p:nvSpPr>
        <p:spPr/>
        <p:txBody>
          <a:bodyPr/>
          <a:lstStyle/>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Clinicians should evaluate potential drug-drug interactions with any surgery-associated medications, with particular attention to drug-drug interactions with PIs, NNRTIs, and boosters such as ritonavir or cobicistat. (A*)</a:t>
            </a:r>
          </a:p>
          <a:p>
            <a:endParaRPr lang="en-US" dirty="0"/>
          </a:p>
        </p:txBody>
      </p:sp>
      <p:sp>
        <p:nvSpPr>
          <p:cNvPr id="4" name="Footer Placeholder 3">
            <a:extLst>
              <a:ext uri="{FF2B5EF4-FFF2-40B4-BE49-F238E27FC236}">
                <a16:creationId xmlns:a16="http://schemas.microsoft.com/office/drawing/2014/main" id="{A95FF9D2-AAEF-4CA9-81FD-B2C01BB14FA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EF44875E-85CB-4023-882C-D45855EFDBF8}"/>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319D3FF-003D-4B4F-9E87-2F1292B8FCEF}"/>
              </a:ext>
            </a:extLst>
          </p:cNvPr>
          <p:cNvSpPr>
            <a:spLocks noGrp="1"/>
          </p:cNvSpPr>
          <p:nvPr>
            <p:ph type="dt" sz="half" idx="2"/>
          </p:nvPr>
        </p:nvSpPr>
        <p:spPr/>
        <p:txBody>
          <a:bodyPr/>
          <a:lstStyle/>
          <a:p>
            <a:r>
              <a:rPr lang="en-US"/>
              <a:t>NOVEMBER 2024</a:t>
            </a:r>
            <a:endParaRPr lang="en-US" dirty="0"/>
          </a:p>
        </p:txBody>
      </p:sp>
    </p:spTree>
    <p:extLst>
      <p:ext uri="{BB962C8B-B14F-4D97-AF65-F5344CB8AC3E}">
        <p14:creationId xmlns:p14="http://schemas.microsoft.com/office/powerpoint/2010/main" val="42010842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1BB2BA-987A-42E7-8E3E-1D3A4B1220ED}"/>
              </a:ext>
            </a:extLst>
          </p:cNvPr>
          <p:cNvSpPr>
            <a:spLocks noGrp="1"/>
          </p:cNvSpPr>
          <p:nvPr>
            <p:ph type="title"/>
          </p:nvPr>
        </p:nvSpPr>
        <p:spPr/>
        <p:txBody>
          <a:bodyPr/>
          <a:lstStyle/>
          <a:p>
            <a:r>
              <a:rPr lang="en-US" dirty="0"/>
              <a:t>Key Points</a:t>
            </a:r>
          </a:p>
        </p:txBody>
      </p:sp>
      <p:sp>
        <p:nvSpPr>
          <p:cNvPr id="3" name="Content Placeholder 2">
            <a:extLst>
              <a:ext uri="{FF2B5EF4-FFF2-40B4-BE49-F238E27FC236}">
                <a16:creationId xmlns:a16="http://schemas.microsoft.com/office/drawing/2014/main" id="{FE3B4C22-1852-4EAA-898C-28AE8F227F35}"/>
              </a:ext>
            </a:extLst>
          </p:cNvPr>
          <p:cNvSpPr>
            <a:spLocks noGrp="1"/>
          </p:cNvSpPr>
          <p:nvPr>
            <p:ph idx="1"/>
          </p:nvPr>
        </p:nvSpPr>
        <p:spPr/>
        <p:txBody>
          <a:bodyPr>
            <a:normAutofit fontScale="92500" lnSpcReduction="10000"/>
          </a:bodyPr>
          <a:lstStyle/>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The risk of HIV transmission from patient to healthcare worker during surgical procedures is extremely low; from 1985 to 1999, 2 surgical technicians and no surgeons reported occupational HIV transmission to the Centers for Disease Control and Prevention, with none since 1999.</a:t>
            </a:r>
          </a:p>
          <a:p>
            <a:pPr marL="342900" marR="0" lvl="0" indent="-342900">
              <a:spcBef>
                <a:spcPts val="300"/>
              </a:spcBef>
              <a:spcAft>
                <a:spcPts val="300"/>
              </a:spcAft>
              <a:buFont typeface="Calibri" panose="020F0502020204030204" pitchFamily="34" charset="0"/>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When performing surgery on patients with HIV, clinicians should employ standard universal surgical precautions to prevent exposure to blood and bodily fluids.</a:t>
            </a:r>
          </a:p>
          <a:p>
            <a:pPr lvl="1"/>
            <a:r>
              <a:rPr lang="en-US" dirty="0">
                <a:effectLst/>
                <a:latin typeface="Calibri" panose="020F0502020204030204" pitchFamily="34" charset="0"/>
                <a:ea typeface="Calibri" panose="020F0502020204030204" pitchFamily="34" charset="0"/>
                <a:cs typeface="Times New Roman" panose="02020603050405020304" pitchFamily="18" charset="0"/>
              </a:rPr>
              <a:t>If exposure to the blood or body fluids of a patient with HIV occurs, follow standard institutional protocols and consult the NYSDOH AI guideline </a:t>
            </a:r>
            <a:r>
              <a:rPr lang="en-US" u="sng" dirty="0">
                <a:solidFill>
                  <a:srgbClr val="0047BB"/>
                </a:solidFill>
                <a:effectLst/>
                <a:latin typeface="Calibri" panose="020F0502020204030204" pitchFamily="34" charset="0"/>
                <a:ea typeface="Calibri" panose="020F0502020204030204" pitchFamily="34" charset="0"/>
                <a:cs typeface="Times New Roman" panose="02020603050405020304" pitchFamily="18" charset="0"/>
                <a:hlinkClick r:id="rId2"/>
              </a:rPr>
              <a:t>PEP to Prevent HIV Infection</a:t>
            </a:r>
            <a:r>
              <a:rPr lang="en-US" dirty="0">
                <a:effectLst/>
                <a:latin typeface="Calibri" panose="020F0502020204030204" pitchFamily="34" charset="0"/>
                <a:ea typeface="Calibri" panose="020F0502020204030204" pitchFamily="34" charset="0"/>
                <a:cs typeface="Times New Roman" panose="02020603050405020304" pitchFamily="18" charset="0"/>
              </a:rPr>
              <a:t>.</a:t>
            </a:r>
          </a:p>
          <a:p>
            <a:r>
              <a:rPr lang="en-US" sz="2800" dirty="0">
                <a:effectLst/>
                <a:latin typeface="Calibri" panose="020F0502020204030204" pitchFamily="34" charset="0"/>
                <a:ea typeface="Calibri" panose="020F0502020204030204" pitchFamily="34" charset="0"/>
                <a:cs typeface="Times New Roman" panose="02020603050405020304" pitchFamily="18" charset="0"/>
              </a:rPr>
              <a:t>In individuals with controlled HIV and higher CD4 counts, the risk of surgical complications and postoperative mortality is approximately the same as in individuals without HIV.</a:t>
            </a:r>
            <a:endParaRPr lang="en-US" dirty="0"/>
          </a:p>
        </p:txBody>
      </p:sp>
      <p:sp>
        <p:nvSpPr>
          <p:cNvPr id="4" name="Footer Placeholder 3">
            <a:extLst>
              <a:ext uri="{FF2B5EF4-FFF2-40B4-BE49-F238E27FC236}">
                <a16:creationId xmlns:a16="http://schemas.microsoft.com/office/drawing/2014/main" id="{35BBE9D5-9FCC-4FDE-B86E-80639B734A16}"/>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234F42D-E8EE-4A2E-AD82-7615CF055506}"/>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C6AF31C-2EE9-4902-8534-BD0A7CDFC353}"/>
              </a:ext>
            </a:extLst>
          </p:cNvPr>
          <p:cNvSpPr>
            <a:spLocks noGrp="1"/>
          </p:cNvSpPr>
          <p:nvPr>
            <p:ph type="dt" sz="half" idx="2"/>
          </p:nvPr>
        </p:nvSpPr>
        <p:spPr/>
        <p:txBody>
          <a:bodyPr/>
          <a:lstStyle/>
          <a:p>
            <a:r>
              <a:rPr lang="en-US"/>
              <a:t>NOVEMBER 2024</a:t>
            </a:r>
            <a:endParaRPr lang="en-US" dirty="0"/>
          </a:p>
        </p:txBody>
      </p:sp>
    </p:spTree>
    <p:extLst>
      <p:ext uri="{BB962C8B-B14F-4D97-AF65-F5344CB8AC3E}">
        <p14:creationId xmlns:p14="http://schemas.microsoft.com/office/powerpoint/2010/main" val="1442194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E22CC-3531-4FE4-8440-69AB9A32C82D}"/>
              </a:ext>
            </a:extLst>
          </p:cNvPr>
          <p:cNvSpPr>
            <a:spLocks noGrp="1"/>
          </p:cNvSpPr>
          <p:nvPr>
            <p:ph type="title"/>
          </p:nvPr>
        </p:nvSpPr>
        <p:spPr/>
        <p:txBody>
          <a:bodyPr>
            <a:normAutofit fontScale="90000"/>
          </a:bodyPr>
          <a:lstStyle/>
          <a:p>
            <a:r>
              <a:rPr lang="en-US" dirty="0"/>
              <a:t>Potential Drug-Drug Interactions Between Medications Commonly Used in Perioperative Management and Antiretroviral Agents</a:t>
            </a:r>
          </a:p>
        </p:txBody>
      </p:sp>
      <p:sp>
        <p:nvSpPr>
          <p:cNvPr id="4" name="Footer Placeholder 3">
            <a:extLst>
              <a:ext uri="{FF2B5EF4-FFF2-40B4-BE49-F238E27FC236}">
                <a16:creationId xmlns:a16="http://schemas.microsoft.com/office/drawing/2014/main" id="{E914E83A-89B9-40FE-BBF0-2BCF75EBCFB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D04F58-65EA-4CBD-9760-2CE1400DAC3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F8BC5-97BD-4706-BA78-03749874F290}"/>
              </a:ext>
            </a:extLst>
          </p:cNvPr>
          <p:cNvSpPr>
            <a:spLocks noGrp="1"/>
          </p:cNvSpPr>
          <p:nvPr>
            <p:ph type="dt" sz="half" idx="2"/>
          </p:nvPr>
        </p:nvSpPr>
        <p:spPr/>
        <p:txBody>
          <a:bodyPr/>
          <a:lstStyle/>
          <a:p>
            <a:r>
              <a:rPr lang="en-US"/>
              <a:t>NOVEMBER 2024</a:t>
            </a:r>
            <a:endParaRPr lang="en-US" dirty="0"/>
          </a:p>
        </p:txBody>
      </p:sp>
      <p:graphicFrame>
        <p:nvGraphicFramePr>
          <p:cNvPr id="7" name="Table 6">
            <a:extLst>
              <a:ext uri="{FF2B5EF4-FFF2-40B4-BE49-F238E27FC236}">
                <a16:creationId xmlns:a16="http://schemas.microsoft.com/office/drawing/2014/main" id="{F8BC2F77-44EE-425E-B19C-177781356D5B}"/>
              </a:ext>
            </a:extLst>
          </p:cNvPr>
          <p:cNvGraphicFramePr>
            <a:graphicFrameLocks noGrp="1"/>
          </p:cNvGraphicFramePr>
          <p:nvPr>
            <p:extLst>
              <p:ext uri="{D42A27DB-BD31-4B8C-83A1-F6EECF244321}">
                <p14:modId xmlns:p14="http://schemas.microsoft.com/office/powerpoint/2010/main" val="1614544386"/>
              </p:ext>
            </p:extLst>
          </p:nvPr>
        </p:nvGraphicFramePr>
        <p:xfrm>
          <a:off x="487279" y="1634541"/>
          <a:ext cx="11217442" cy="3850640"/>
        </p:xfrm>
        <a:graphic>
          <a:graphicData uri="http://schemas.openxmlformats.org/drawingml/2006/table">
            <a:tbl>
              <a:tblPr firstRow="1" bandRow="1">
                <a:tableStyleId>{5940675A-B579-460E-94D1-54222C63F5DA}</a:tableStyleId>
              </a:tblPr>
              <a:tblGrid>
                <a:gridCol w="3429000">
                  <a:extLst>
                    <a:ext uri="{9D8B030D-6E8A-4147-A177-3AD203B41FA5}">
                      <a16:colId xmlns:a16="http://schemas.microsoft.com/office/drawing/2014/main" val="2965091158"/>
                    </a:ext>
                  </a:extLst>
                </a:gridCol>
                <a:gridCol w="7788442">
                  <a:extLst>
                    <a:ext uri="{9D8B030D-6E8A-4147-A177-3AD203B41FA5}">
                      <a16:colId xmlns:a16="http://schemas.microsoft.com/office/drawing/2014/main" val="1943214951"/>
                    </a:ext>
                  </a:extLst>
                </a:gridCol>
              </a:tblGrid>
              <a:tr h="370840">
                <a:tc>
                  <a:txBody>
                    <a:bodyPr/>
                    <a:lstStyle/>
                    <a:p>
                      <a:r>
                        <a:rPr lang="en-US" b="1" dirty="0">
                          <a:solidFill>
                            <a:schemeClr val="bg1"/>
                          </a:solidFill>
                        </a:rPr>
                        <a:t>Perioperative Medication or Class</a:t>
                      </a:r>
                    </a:p>
                  </a:txBody>
                  <a:tcPr>
                    <a:solidFill>
                      <a:srgbClr val="523178"/>
                    </a:solidFill>
                  </a:tcPr>
                </a:tc>
                <a:tc>
                  <a:txBody>
                    <a:bodyPr/>
                    <a:lstStyle/>
                    <a:p>
                      <a:r>
                        <a:rPr lang="en-US" b="1" dirty="0">
                          <a:solidFill>
                            <a:schemeClr val="bg1"/>
                          </a:solidFill>
                        </a:rPr>
                        <a:t>Antiretroviral Medication or Class</a:t>
                      </a:r>
                    </a:p>
                  </a:txBody>
                  <a:tcPr anchor="b">
                    <a:solidFill>
                      <a:srgbClr val="523178"/>
                    </a:solidFill>
                  </a:tcPr>
                </a:tc>
                <a:extLst>
                  <a:ext uri="{0D108BD9-81ED-4DB2-BD59-A6C34878D82A}">
                    <a16:rowId xmlns:a16="http://schemas.microsoft.com/office/drawing/2014/main" val="2453518215"/>
                  </a:ext>
                </a:extLst>
              </a:tr>
              <a:tr h="370840">
                <a:tc gridSpan="2">
                  <a:txBody>
                    <a:bodyPr/>
                    <a:lstStyle/>
                    <a:p>
                      <a:r>
                        <a:rPr lang="en-US" b="0" i="1" dirty="0">
                          <a:solidFill>
                            <a:schemeClr val="tx1"/>
                          </a:solidFill>
                        </a:rPr>
                        <a:t>Anesthetics</a:t>
                      </a:r>
                    </a:p>
                  </a:txBody>
                  <a:tcPr>
                    <a:solidFill>
                      <a:srgbClr val="F2EDF7"/>
                    </a:solidFill>
                  </a:tcPr>
                </a:tc>
                <a:tc hMerge="1">
                  <a:txBody>
                    <a:bodyPr/>
                    <a:lstStyle/>
                    <a:p>
                      <a:endParaRPr lang="en-US" b="1" dirty="0">
                        <a:solidFill>
                          <a:schemeClr val="bg1"/>
                        </a:solidFill>
                      </a:endParaRPr>
                    </a:p>
                  </a:txBody>
                  <a:tcPr anchor="b">
                    <a:solidFill>
                      <a:srgbClr val="523178"/>
                    </a:solidFill>
                  </a:tcPr>
                </a:tc>
                <a:extLst>
                  <a:ext uri="{0D108BD9-81ED-4DB2-BD59-A6C34878D82A}">
                    <a16:rowId xmlns:a16="http://schemas.microsoft.com/office/drawing/2014/main" val="2048978459"/>
                  </a:ext>
                </a:extLst>
              </a:tr>
              <a:tr h="370840">
                <a:tc>
                  <a:txBody>
                    <a:bodyPr/>
                    <a:lstStyle/>
                    <a:p>
                      <a:pPr marL="0" indent="0">
                        <a:buFont typeface="Arial" panose="020B0604020202020204" pitchFamily="34" charset="0"/>
                        <a:buNone/>
                      </a:pPr>
                      <a:r>
                        <a:rPr lang="en-US" dirty="0"/>
                        <a:t>Fentanyl</a:t>
                      </a:r>
                    </a:p>
                  </a:txBody>
                  <a:tcPr/>
                </a:tc>
                <a:tc>
                  <a:txBody>
                    <a:bodyPr/>
                    <a:lstStyle/>
                    <a:p>
                      <a:pPr marL="137160" indent="-137160">
                        <a:buFont typeface="Arial" panose="020B0604020202020204" pitchFamily="34" charset="0"/>
                        <a:buChar char="•"/>
                      </a:pPr>
                      <a:r>
                        <a:rPr lang="en-US" b="1" dirty="0"/>
                        <a:t>All boosted PIs:</a:t>
                      </a:r>
                      <a:r>
                        <a:rPr lang="en-US" dirty="0"/>
                        <a:t> Increased fentanyl blood levels possible due to strong inhibition of CYP3A4 with cobicistat and ritonavir. Monitor for fentanyl-related adverse effects, including potentially fatal respiratory depression.</a:t>
                      </a:r>
                    </a:p>
                    <a:p>
                      <a:pPr marL="137160" indent="-137160">
                        <a:buFont typeface="Arial" panose="020B0604020202020204" pitchFamily="34" charset="0"/>
                        <a:buChar char="•"/>
                      </a:pPr>
                      <a:r>
                        <a:rPr lang="en-US" b="1" dirty="0"/>
                        <a:t>Bictegravir, cabotegravir (oral or injectable), dolutegravir, raltegravir:</a:t>
                      </a:r>
                      <a:r>
                        <a:rPr lang="en-US" dirty="0"/>
                        <a:t> No change in fentanyl level expected. No dose adjustment required.</a:t>
                      </a:r>
                    </a:p>
                    <a:p>
                      <a:pPr marL="137160" indent="-137160">
                        <a:buFont typeface="Arial" panose="020B0604020202020204" pitchFamily="34" charset="0"/>
                        <a:buChar char="•"/>
                      </a:pPr>
                      <a:r>
                        <a:rPr lang="en-US" b="1" dirty="0"/>
                        <a:t>Elvitegravir, boosted:</a:t>
                      </a:r>
                      <a:r>
                        <a:rPr lang="en-US" dirty="0"/>
                        <a:t> Increased fentanyl blood levels possible due to strong inhibition of CYP3A4 with cobicistat and ritonavir. Monitor for fentanyl efficacy and adverse effects, including potentially fatal respiratory depression.</a:t>
                      </a:r>
                    </a:p>
                    <a:p>
                      <a:pPr marL="137160" indent="-137160">
                        <a:buFont typeface="Arial" panose="020B0604020202020204" pitchFamily="34" charset="0"/>
                        <a:buChar char="•"/>
                      </a:pPr>
                      <a:r>
                        <a:rPr lang="en-US" b="1" dirty="0"/>
                        <a:t>Lenacapavir:</a:t>
                      </a:r>
                      <a:r>
                        <a:rPr lang="en-US" dirty="0"/>
                        <a:t> Increased fentanyl blood levels possible due to moderate inhibition of CYP3A4. Consider fentanyl dose reduction until the effects of the combination are known; monitor for respiratory depression and sedation.</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3981225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E22CC-3531-4FE4-8440-69AB9A32C82D}"/>
              </a:ext>
            </a:extLst>
          </p:cNvPr>
          <p:cNvSpPr>
            <a:spLocks noGrp="1"/>
          </p:cNvSpPr>
          <p:nvPr>
            <p:ph type="title"/>
          </p:nvPr>
        </p:nvSpPr>
        <p:spPr/>
        <p:txBody>
          <a:bodyPr>
            <a:normAutofit fontScale="90000"/>
          </a:bodyPr>
          <a:lstStyle/>
          <a:p>
            <a:r>
              <a:rPr lang="en-US" dirty="0"/>
              <a:t>Potential Drug-Drug Interactions Between Medications Commonly Used in Perioperative Management and Antiretroviral Agents</a:t>
            </a:r>
          </a:p>
        </p:txBody>
      </p:sp>
      <p:sp>
        <p:nvSpPr>
          <p:cNvPr id="4" name="Footer Placeholder 3">
            <a:extLst>
              <a:ext uri="{FF2B5EF4-FFF2-40B4-BE49-F238E27FC236}">
                <a16:creationId xmlns:a16="http://schemas.microsoft.com/office/drawing/2014/main" id="{E914E83A-89B9-40FE-BBF0-2BCF75EBCFBE}"/>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F0D04F58-65EA-4CBD-9760-2CE1400DAC3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630F8BC5-97BD-4706-BA78-03749874F290}"/>
              </a:ext>
            </a:extLst>
          </p:cNvPr>
          <p:cNvSpPr>
            <a:spLocks noGrp="1"/>
          </p:cNvSpPr>
          <p:nvPr>
            <p:ph type="dt" sz="half" idx="2"/>
          </p:nvPr>
        </p:nvSpPr>
        <p:spPr/>
        <p:txBody>
          <a:bodyPr/>
          <a:lstStyle/>
          <a:p>
            <a:r>
              <a:rPr lang="en-US"/>
              <a:t>NOVEMBER 2024</a:t>
            </a:r>
            <a:endParaRPr lang="en-US" dirty="0"/>
          </a:p>
        </p:txBody>
      </p:sp>
      <p:graphicFrame>
        <p:nvGraphicFramePr>
          <p:cNvPr id="7" name="Table 6">
            <a:extLst>
              <a:ext uri="{FF2B5EF4-FFF2-40B4-BE49-F238E27FC236}">
                <a16:creationId xmlns:a16="http://schemas.microsoft.com/office/drawing/2014/main" id="{F8BC2F77-44EE-425E-B19C-177781356D5B}"/>
              </a:ext>
            </a:extLst>
          </p:cNvPr>
          <p:cNvGraphicFramePr>
            <a:graphicFrameLocks noGrp="1"/>
          </p:cNvGraphicFramePr>
          <p:nvPr>
            <p:extLst>
              <p:ext uri="{D42A27DB-BD31-4B8C-83A1-F6EECF244321}">
                <p14:modId xmlns:p14="http://schemas.microsoft.com/office/powerpoint/2010/main" val="2786729840"/>
              </p:ext>
            </p:extLst>
          </p:nvPr>
        </p:nvGraphicFramePr>
        <p:xfrm>
          <a:off x="487279" y="1634541"/>
          <a:ext cx="11217442" cy="4490720"/>
        </p:xfrm>
        <a:graphic>
          <a:graphicData uri="http://schemas.openxmlformats.org/drawingml/2006/table">
            <a:tbl>
              <a:tblPr firstRow="1" bandRow="1">
                <a:tableStyleId>{5940675A-B579-460E-94D1-54222C63F5DA}</a:tableStyleId>
              </a:tblPr>
              <a:tblGrid>
                <a:gridCol w="3429000">
                  <a:extLst>
                    <a:ext uri="{9D8B030D-6E8A-4147-A177-3AD203B41FA5}">
                      <a16:colId xmlns:a16="http://schemas.microsoft.com/office/drawing/2014/main" val="2965091158"/>
                    </a:ext>
                  </a:extLst>
                </a:gridCol>
                <a:gridCol w="7788442">
                  <a:extLst>
                    <a:ext uri="{9D8B030D-6E8A-4147-A177-3AD203B41FA5}">
                      <a16:colId xmlns:a16="http://schemas.microsoft.com/office/drawing/2014/main" val="1943214951"/>
                    </a:ext>
                  </a:extLst>
                </a:gridCol>
              </a:tblGrid>
              <a:tr h="370840">
                <a:tc>
                  <a:txBody>
                    <a:bodyPr/>
                    <a:lstStyle/>
                    <a:p>
                      <a:r>
                        <a:rPr lang="en-US" b="1" dirty="0">
                          <a:solidFill>
                            <a:schemeClr val="bg1"/>
                          </a:solidFill>
                        </a:rPr>
                        <a:t>Perioperative Medication or Class</a:t>
                      </a:r>
                    </a:p>
                  </a:txBody>
                  <a:tcPr>
                    <a:solidFill>
                      <a:srgbClr val="523178"/>
                    </a:solidFill>
                  </a:tcPr>
                </a:tc>
                <a:tc>
                  <a:txBody>
                    <a:bodyPr/>
                    <a:lstStyle/>
                    <a:p>
                      <a:r>
                        <a:rPr lang="en-US" b="1" dirty="0">
                          <a:solidFill>
                            <a:schemeClr val="bg1"/>
                          </a:solidFill>
                        </a:rPr>
                        <a:t>Antiretroviral Medication or Class</a:t>
                      </a:r>
                    </a:p>
                  </a:txBody>
                  <a:tcPr anchor="b">
                    <a:solidFill>
                      <a:srgbClr val="523178"/>
                    </a:solidFill>
                  </a:tcPr>
                </a:tc>
                <a:extLst>
                  <a:ext uri="{0D108BD9-81ED-4DB2-BD59-A6C34878D82A}">
                    <a16:rowId xmlns:a16="http://schemas.microsoft.com/office/drawing/2014/main" val="2453518215"/>
                  </a:ext>
                </a:extLst>
              </a:tr>
              <a:tr h="370840">
                <a:tc gridSpan="2">
                  <a:txBody>
                    <a:bodyPr/>
                    <a:lstStyle/>
                    <a:p>
                      <a:r>
                        <a:rPr lang="en-US" b="0" i="1" dirty="0">
                          <a:solidFill>
                            <a:schemeClr val="tx1"/>
                          </a:solidFill>
                        </a:rPr>
                        <a:t>Anesthetics, cont.</a:t>
                      </a:r>
                    </a:p>
                  </a:txBody>
                  <a:tcPr>
                    <a:solidFill>
                      <a:srgbClr val="F2EDF7"/>
                    </a:solidFill>
                  </a:tcPr>
                </a:tc>
                <a:tc hMerge="1">
                  <a:txBody>
                    <a:bodyPr/>
                    <a:lstStyle/>
                    <a:p>
                      <a:endParaRPr lang="en-US" b="1" dirty="0">
                        <a:solidFill>
                          <a:schemeClr val="bg1"/>
                        </a:solidFill>
                      </a:endParaRPr>
                    </a:p>
                  </a:txBody>
                  <a:tcPr anchor="b">
                    <a:solidFill>
                      <a:srgbClr val="523178"/>
                    </a:solidFill>
                  </a:tcPr>
                </a:tc>
                <a:extLst>
                  <a:ext uri="{0D108BD9-81ED-4DB2-BD59-A6C34878D82A}">
                    <a16:rowId xmlns:a16="http://schemas.microsoft.com/office/drawing/2014/main" val="2048978459"/>
                  </a:ext>
                </a:extLst>
              </a:tr>
              <a:tr h="370840">
                <a:tc>
                  <a:txBody>
                    <a:bodyPr/>
                    <a:lstStyle/>
                    <a:p>
                      <a:pPr marL="0" indent="0">
                        <a:buFont typeface="Arial" panose="020B0604020202020204" pitchFamily="34" charset="0"/>
                        <a:buNone/>
                      </a:pPr>
                      <a:r>
                        <a:rPr lang="en-US" dirty="0"/>
                        <a:t>Lidocaine</a:t>
                      </a:r>
                    </a:p>
                  </a:txBody>
                  <a:tcPr/>
                </a:tc>
                <a:tc>
                  <a:txBody>
                    <a:bodyPr/>
                    <a:lstStyle/>
                    <a:p>
                      <a:pPr marL="137160" indent="-137160">
                        <a:buFont typeface="Arial" panose="020B0604020202020204" pitchFamily="34" charset="0"/>
                        <a:buChar char="•"/>
                      </a:pPr>
                      <a:r>
                        <a:rPr lang="en-US" sz="1600" b="1" dirty="0"/>
                        <a:t>Atazanavir, </a:t>
                      </a:r>
                      <a:r>
                        <a:rPr lang="en-US" sz="1600" b="1" dirty="0" err="1"/>
                        <a:t>unboosted</a:t>
                      </a:r>
                      <a:r>
                        <a:rPr lang="en-US" sz="1600" b="1" dirty="0"/>
                        <a:t>:</a:t>
                      </a:r>
                      <a:r>
                        <a:rPr lang="en-US" sz="1600" dirty="0"/>
                        <a:t> Possible increased lidocaine levels due to CYP3A4 inhibition from PI. Consider alternative antiretroviral or antiarrhythmic agents. If coadministered, monitor for antiarrhythmic-related adverse effects.</a:t>
                      </a:r>
                    </a:p>
                    <a:p>
                      <a:pPr marL="137160" indent="-137160">
                        <a:buFont typeface="Arial" panose="020B0604020202020204" pitchFamily="34" charset="0"/>
                        <a:buChar char="•"/>
                      </a:pPr>
                      <a:r>
                        <a:rPr lang="en-US" sz="1600" b="1" dirty="0"/>
                        <a:t>All boosted PIs:</a:t>
                      </a:r>
                      <a:r>
                        <a:rPr lang="en-US" sz="1600" dirty="0"/>
                        <a:t> Possible increased lidocaine levels due to CYP3A4 inhibition from cobicistat and ritonavir. Do not coadminister.</a:t>
                      </a:r>
                    </a:p>
                    <a:p>
                      <a:pPr marL="137160" indent="-137160">
                        <a:buFont typeface="Arial" panose="020B0604020202020204" pitchFamily="34" charset="0"/>
                        <a:buChar char="•"/>
                      </a:pPr>
                      <a:r>
                        <a:rPr lang="en-US" sz="1600" b="1" dirty="0"/>
                        <a:t>Bictegravir, cabotegravir (oral or injectable), dolutegravir, raltegravir:</a:t>
                      </a:r>
                      <a:r>
                        <a:rPr lang="en-US" sz="1600" dirty="0"/>
                        <a:t> No interaction expected with lidocaine. No dose adjustment needed.</a:t>
                      </a:r>
                    </a:p>
                    <a:p>
                      <a:pPr marL="137160" indent="-137160">
                        <a:buFont typeface="Arial" panose="020B0604020202020204" pitchFamily="34" charset="0"/>
                        <a:buChar char="•"/>
                      </a:pPr>
                      <a:r>
                        <a:rPr lang="en-US" sz="1600" b="1" dirty="0"/>
                        <a:t>Elvitegravir/cobicistat:</a:t>
                      </a:r>
                      <a:r>
                        <a:rPr lang="en-US" sz="1600" dirty="0"/>
                        <a:t> Possible increased lidocaine levels due to CYP3A4 inhibition from cobicistat. Do not coadminister.</a:t>
                      </a:r>
                    </a:p>
                    <a:p>
                      <a:pPr marL="137160" indent="-137160">
                        <a:buFont typeface="Arial" panose="020B0604020202020204" pitchFamily="34" charset="0"/>
                        <a:buChar char="•"/>
                      </a:pPr>
                      <a:r>
                        <a:rPr lang="en-US" sz="1600" b="1" dirty="0"/>
                        <a:t>Lenacapavir:</a:t>
                      </a:r>
                      <a:r>
                        <a:rPr lang="en-US" sz="1600" dirty="0"/>
                        <a:t> Possible increase in serum concentrations of the active metabolite(s) of lidocaine (systemic) due to moderate CYP3A4 inhibition; specifically, concentrations of monoethylglycinexylidide may be increased. Magnitude and clinical significance of this interaction appear greater with oral lidocaine administration compared with other administration routes (i.e., intravenous, intramuscular, inhaled); monitor for increased lidocaine toxicities when oral lidocaine is combined with moderate CYP3A4 inhibitors.</a:t>
                      </a:r>
                    </a:p>
                  </a:txBody>
                  <a:tcPr/>
                </a:tc>
                <a:extLst>
                  <a:ext uri="{0D108BD9-81ED-4DB2-BD59-A6C34878D82A}">
                    <a16:rowId xmlns:a16="http://schemas.microsoft.com/office/drawing/2014/main" val="3964962726"/>
                  </a:ext>
                </a:extLst>
              </a:tr>
            </a:tbl>
          </a:graphicData>
        </a:graphic>
      </p:graphicFrame>
    </p:spTree>
    <p:extLst>
      <p:ext uri="{BB962C8B-B14F-4D97-AF65-F5344CB8AC3E}">
        <p14:creationId xmlns:p14="http://schemas.microsoft.com/office/powerpoint/2010/main" val="3312012402"/>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2089</Words>
  <Application>Microsoft Office PowerPoint</Application>
  <PresentationFormat>Widescreen</PresentationFormat>
  <Paragraphs>162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Content</vt:lpstr>
      <vt:lpstr>PowerPoint Presentation</vt:lpstr>
      <vt:lpstr>Purpose of This Guideline</vt:lpstr>
      <vt:lpstr>Recommendation: Emergency and Urgent Surgery</vt:lpstr>
      <vt:lpstr>Recommendations: Elective Surgery: Determine HIV Clinical Status</vt:lpstr>
      <vt:lpstr>Recommendations: Continue HIV Medications</vt:lpstr>
      <vt:lpstr>Recommendation: Evaluate for Potential Drug-Drug Interactions</vt:lpstr>
      <vt:lpstr>Key Points</vt:lpstr>
      <vt:lpstr>Potential Drug-Drug Interactions Between Medications Commonly Used in Perioperative Management and Antiretroviral Agents</vt:lpstr>
      <vt:lpstr>Potential Drug-Drug Interactions Between Medications Commonly Used in Perioperative Management and Antiretroviral Agents</vt:lpstr>
      <vt:lpstr>Potential Drug-Drug Interactions Between Medications Commonly Used in Perioperative Management and Antiretroviral Agents</vt:lpstr>
      <vt:lpstr>Potential Drug-Drug Interactions Between Medications Commonly Used in Perioperative Management and Antiretroviral Agents</vt:lpstr>
      <vt:lpstr>Potential Drug-Drug Interactions Between Medications Commonly Used in Perioperative Management and Antiretroviral Agents</vt:lpstr>
      <vt:lpstr>Potential Drug-Drug Interactions Between Medications Commonly Used in Perioperative Management and Antiretroviral Agents</vt:lpstr>
      <vt:lpstr>Potential Drug-Drug Interactions Between Medications Commonly Used in Perioperative Management and Antiretroviral Agents</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29</cp:revision>
  <dcterms:created xsi:type="dcterms:W3CDTF">2022-05-26T16:37:43Z</dcterms:created>
  <dcterms:modified xsi:type="dcterms:W3CDTF">2025-10-08T13:05:43Z</dcterms:modified>
</cp:coreProperties>
</file>