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3" r:id="rId3"/>
    <p:sldId id="259" r:id="rId4"/>
    <p:sldId id="260" r:id="rId5"/>
    <p:sldId id="261" r:id="rId6"/>
    <p:sldId id="263" r:id="rId7"/>
    <p:sldId id="262" r:id="rId8"/>
    <p:sldId id="264" r:id="rId9"/>
    <p:sldId id="265" r:id="rId10"/>
    <p:sldId id="266" r:id="rId11"/>
    <p:sldId id="267" r:id="rId12"/>
    <p:sldId id="274" r:id="rId13"/>
    <p:sldId id="269" r:id="rId14"/>
    <p:sldId id="270" r:id="rId15"/>
    <p:sldId id="271" r:id="rId16"/>
    <p:sldId id="272"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5/3/2024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ivguidelines.org/guideline/hiv-testing/?mycollection=hiv-testing-acute-infec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cdc.gov/poxvirus/mpox/clinicians/clinical-recognition.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Prevention and Treatment of Mpox </a:t>
            </a:r>
          </a:p>
          <a:p>
            <a:pPr marL="0" indent="0" algn="ctr">
              <a:spcAft>
                <a:spcPts val="1800"/>
              </a:spcAft>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2024</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3FC3-96A2-47F0-B427-1784D5B03C73}"/>
              </a:ext>
            </a:extLst>
          </p:cNvPr>
          <p:cNvSpPr>
            <a:spLocks noGrp="1"/>
          </p:cNvSpPr>
          <p:nvPr>
            <p:ph type="title"/>
          </p:nvPr>
        </p:nvSpPr>
        <p:spPr>
          <a:xfrm>
            <a:off x="685800" y="385762"/>
            <a:ext cx="9717505" cy="1325563"/>
          </a:xfrm>
        </p:spPr>
        <p:txBody>
          <a:bodyPr/>
          <a:lstStyle/>
          <a:p>
            <a:r>
              <a:rPr lang="en-US" dirty="0"/>
              <a:t>Recommendations: </a:t>
            </a:r>
            <a:br>
              <a:rPr lang="en-US" dirty="0"/>
            </a:br>
            <a:r>
              <a:rPr lang="en-US" dirty="0"/>
              <a:t>Mpox Presentation and Diagnosis</a:t>
            </a:r>
          </a:p>
        </p:txBody>
      </p:sp>
      <p:sp>
        <p:nvSpPr>
          <p:cNvPr id="3" name="Content Placeholder 2">
            <a:extLst>
              <a:ext uri="{FF2B5EF4-FFF2-40B4-BE49-F238E27FC236}">
                <a16:creationId xmlns:a16="http://schemas.microsoft.com/office/drawing/2014/main" id="{F501E0F3-C2C2-45AE-98D1-E9C13F762DC0}"/>
              </a:ext>
            </a:extLst>
          </p:cNvPr>
          <p:cNvSpPr>
            <a:spLocks noGrp="1"/>
          </p:cNvSpPr>
          <p:nvPr>
            <p:ph idx="1"/>
          </p:nvPr>
        </p:nvSpPr>
        <p:spPr>
          <a:xfrm>
            <a:off x="685800" y="1724025"/>
            <a:ext cx="10833100" cy="5264150"/>
          </a:xfrm>
        </p:spPr>
        <p:txBody>
          <a:bodyPr>
            <a:normAutofit/>
          </a:bodyPr>
          <a:lstStyle/>
          <a:p>
            <a:r>
              <a:rPr lang="en-US" sz="2400" dirty="0"/>
              <a:t>Before evaluating people with suspected mpox, clinicians should don personal protective equipment, including a gown, an N95 respirator or comparable mask, eye protection, and gloves. (A3)</a:t>
            </a:r>
          </a:p>
          <a:p>
            <a:r>
              <a:rPr lang="en-US" sz="2400" dirty="0"/>
              <a:t>To diagnose mpox, clinicians should obtain 4 swabs for PCR testing: 2 specimens each taken from swabs of 2 skin lesions, whenever possible, preferably in different stages and at different body sites, without unroofing lesions. (A3)</a:t>
            </a:r>
          </a:p>
          <a:p>
            <a:r>
              <a:rPr lang="en-US" sz="2400" dirty="0"/>
              <a:t>Clinicians should recommend HIV antibody/antigen testing and STI testing (e.g., syphilis serologies and exposure-site gonorrhea and chlamydia NAAT) for any patient with suspected or confirmed sexually acquired mpox. (A3)</a:t>
            </a:r>
          </a:p>
          <a:p>
            <a:pPr lvl="1"/>
            <a:r>
              <a:rPr lang="en-US" sz="2400" dirty="0"/>
              <a:t>See the NYSDOH AI guideline </a:t>
            </a:r>
            <a:r>
              <a:rPr lang="en-US" sz="2400" dirty="0">
                <a:hlinkClick r:id="rId2"/>
              </a:rPr>
              <a:t>HIV Testing</a:t>
            </a:r>
            <a:r>
              <a:rPr lang="en-US" sz="2400" dirty="0"/>
              <a:t>.</a:t>
            </a:r>
          </a:p>
          <a:p>
            <a:r>
              <a:rPr lang="en-US" sz="2400" dirty="0"/>
              <a:t>Clinicians should recommend that patients with suspected or confirmed mpox avoid exposing others to lesions to reduce mpox transmission. (A*)</a:t>
            </a:r>
          </a:p>
          <a:p>
            <a:endParaRPr lang="en-US" dirty="0"/>
          </a:p>
        </p:txBody>
      </p:sp>
      <p:sp>
        <p:nvSpPr>
          <p:cNvPr id="4" name="Footer Placeholder 3">
            <a:extLst>
              <a:ext uri="{FF2B5EF4-FFF2-40B4-BE49-F238E27FC236}">
                <a16:creationId xmlns:a16="http://schemas.microsoft.com/office/drawing/2014/main" id="{33ACFDCA-CC31-4DA6-8333-643AAF1105B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8BBAD93-6C0D-410A-9B4B-D4793F810D9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14C430-D1C1-4714-8D3B-420FBF719574}"/>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2183942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6343-C111-4F13-9471-1DDBF5A07857}"/>
              </a:ext>
            </a:extLst>
          </p:cNvPr>
          <p:cNvSpPr>
            <a:spLocks noGrp="1"/>
          </p:cNvSpPr>
          <p:nvPr>
            <p:ph type="title"/>
          </p:nvPr>
        </p:nvSpPr>
        <p:spPr>
          <a:xfrm>
            <a:off x="596900" y="238542"/>
            <a:ext cx="9956800" cy="1325563"/>
          </a:xfrm>
        </p:spPr>
        <p:txBody>
          <a:bodyPr/>
          <a:lstStyle/>
          <a:p>
            <a:r>
              <a:rPr lang="en-US" dirty="0"/>
              <a:t>CDC Transmission Prevention Recommendations</a:t>
            </a:r>
          </a:p>
        </p:txBody>
      </p:sp>
      <p:sp>
        <p:nvSpPr>
          <p:cNvPr id="3" name="Content Placeholder 2">
            <a:extLst>
              <a:ext uri="{FF2B5EF4-FFF2-40B4-BE49-F238E27FC236}">
                <a16:creationId xmlns:a16="http://schemas.microsoft.com/office/drawing/2014/main" id="{9DBB9D96-7376-48CF-A745-78632AFDDC56}"/>
              </a:ext>
            </a:extLst>
          </p:cNvPr>
          <p:cNvSpPr>
            <a:spLocks noGrp="1"/>
          </p:cNvSpPr>
          <p:nvPr>
            <p:ph idx="1"/>
          </p:nvPr>
        </p:nvSpPr>
        <p:spPr>
          <a:xfrm>
            <a:off x="838200" y="1422400"/>
            <a:ext cx="10515600" cy="4754563"/>
          </a:xfrm>
        </p:spPr>
        <p:txBody>
          <a:bodyPr>
            <a:normAutofit fontScale="92500" lnSpcReduction="20000"/>
          </a:bodyPr>
          <a:lstStyle/>
          <a:p>
            <a:r>
              <a:rPr lang="en-US" sz="2600" dirty="0"/>
              <a:t>Isolate in the home if feasible</a:t>
            </a:r>
          </a:p>
          <a:p>
            <a:r>
              <a:rPr lang="en-US" sz="2600" dirty="0"/>
              <a:t>Avoid skin-to-skin and sexual contact</a:t>
            </a:r>
          </a:p>
          <a:p>
            <a:r>
              <a:rPr lang="en-US" sz="2600" dirty="0"/>
              <a:t>Avoid sharing of clothing, bed linens, and other soft, porous materials that may have come into contact with a lesion</a:t>
            </a:r>
          </a:p>
          <a:p>
            <a:r>
              <a:rPr lang="en-US" sz="2600" dirty="0"/>
              <a:t>Avoid sharing of eating or personal hygiene utensils, such as razors; if items must be shared, wash and disinfect after each use </a:t>
            </a:r>
          </a:p>
          <a:p>
            <a:r>
              <a:rPr lang="en-US" sz="2600" dirty="0"/>
              <a:t>Avoid exposing other people to lesions; when in public or shared spaces, cover all lesions with clothing, bandages, or gloves; wear a medical mask if in close proximity with other people for more than a brief encounter</a:t>
            </a:r>
          </a:p>
          <a:p>
            <a:r>
              <a:rPr lang="en-US" sz="2600" dirty="0">
                <a:effectLst/>
                <a:ea typeface="Calibri" panose="020F0502020204030204" pitchFamily="34" charset="0"/>
                <a:cs typeface="Times New Roman" panose="02020603050405020304" pitchFamily="18" charset="0"/>
              </a:rPr>
              <a:t>Wear a medical mask if in close proximity with other people for more than a brief encounter</a:t>
            </a:r>
          </a:p>
          <a:p>
            <a:r>
              <a:rPr lang="en-US"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individuals with suspected mpox, the above should be continued until mpox has been ruled out. For those with confirmed mpox, precautions should be continued until all lesions have crusted, crusts have separated, and a new layer of skin has formed underneath. </a:t>
            </a:r>
            <a:endParaRPr lang="en-US" sz="2600" dirty="0"/>
          </a:p>
        </p:txBody>
      </p:sp>
      <p:sp>
        <p:nvSpPr>
          <p:cNvPr id="4" name="Footer Placeholder 3">
            <a:extLst>
              <a:ext uri="{FF2B5EF4-FFF2-40B4-BE49-F238E27FC236}">
                <a16:creationId xmlns:a16="http://schemas.microsoft.com/office/drawing/2014/main" id="{7CC079C3-574E-4F21-AB7D-6DE5437D780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AF668F7-EAE8-41E9-900E-9D03B104084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230D14F-183C-48C0-A3B5-8BF7D5335D27}"/>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201873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6343-C111-4F13-9471-1DDBF5A07857}"/>
              </a:ext>
            </a:extLst>
          </p:cNvPr>
          <p:cNvSpPr>
            <a:spLocks noGrp="1"/>
          </p:cNvSpPr>
          <p:nvPr>
            <p:ph type="title"/>
          </p:nvPr>
        </p:nvSpPr>
        <p:spPr>
          <a:xfrm>
            <a:off x="596900" y="238542"/>
            <a:ext cx="9956800" cy="1325563"/>
          </a:xfrm>
        </p:spPr>
        <p:txBody>
          <a:bodyPr/>
          <a:lstStyle/>
          <a:p>
            <a:r>
              <a:rPr lang="en-US" dirty="0"/>
              <a:t>Stages of </a:t>
            </a:r>
            <a:r>
              <a:rPr lang="en-US" dirty="0" err="1"/>
              <a:t>Mpox</a:t>
            </a:r>
            <a:r>
              <a:rPr lang="en-US" dirty="0"/>
              <a:t> Lesions</a:t>
            </a:r>
          </a:p>
        </p:txBody>
      </p:sp>
      <p:sp>
        <p:nvSpPr>
          <p:cNvPr id="3" name="Content Placeholder 2">
            <a:extLst>
              <a:ext uri="{FF2B5EF4-FFF2-40B4-BE49-F238E27FC236}">
                <a16:creationId xmlns:a16="http://schemas.microsoft.com/office/drawing/2014/main" id="{9DBB9D96-7376-48CF-A745-78632AFDDC56}"/>
              </a:ext>
            </a:extLst>
          </p:cNvPr>
          <p:cNvSpPr>
            <a:spLocks noGrp="1"/>
          </p:cNvSpPr>
          <p:nvPr>
            <p:ph idx="1"/>
          </p:nvPr>
        </p:nvSpPr>
        <p:spPr>
          <a:xfrm>
            <a:off x="838200" y="4948989"/>
            <a:ext cx="10515600" cy="1227974"/>
          </a:xfrm>
        </p:spPr>
        <p:txBody>
          <a:bodyPr>
            <a:normAutofit/>
          </a:bodyPr>
          <a:lstStyle/>
          <a:p>
            <a:pPr marL="0" indent="0">
              <a:buNone/>
            </a:pPr>
            <a:r>
              <a:rPr lang="en-US" sz="2000" b="1" dirty="0"/>
              <a:t>Notes:</a:t>
            </a:r>
          </a:p>
          <a:p>
            <a:pPr marL="514350" indent="-514350">
              <a:buFont typeface="+mj-lt"/>
              <a:buAutoNum type="alphaLcPeriod"/>
            </a:pPr>
            <a:r>
              <a:rPr lang="en-US" sz="2000" dirty="0"/>
              <a:t>Photographs collected by the authors with patient consent.</a:t>
            </a:r>
          </a:p>
          <a:p>
            <a:pPr marL="514350" indent="-514350">
              <a:buFont typeface="+mj-lt"/>
              <a:buAutoNum type="alphaLcPeriod"/>
            </a:pPr>
            <a:r>
              <a:rPr lang="en-US" sz="2000" dirty="0"/>
              <a:t>See also Centers for Disease Control and Prevention </a:t>
            </a:r>
            <a:r>
              <a:rPr lang="en-US" sz="2000" dirty="0" err="1"/>
              <a:t>Mpox</a:t>
            </a:r>
            <a:r>
              <a:rPr lang="en-US" sz="2000" dirty="0"/>
              <a:t> &gt; </a:t>
            </a:r>
            <a:r>
              <a:rPr lang="en-US" sz="2000" dirty="0">
                <a:hlinkClick r:id="rId2"/>
              </a:rPr>
              <a:t>Clinical Recognition</a:t>
            </a:r>
            <a:r>
              <a:rPr lang="en-US" sz="2000" dirty="0"/>
              <a:t>.</a:t>
            </a:r>
          </a:p>
        </p:txBody>
      </p:sp>
      <p:sp>
        <p:nvSpPr>
          <p:cNvPr id="4" name="Footer Placeholder 3">
            <a:extLst>
              <a:ext uri="{FF2B5EF4-FFF2-40B4-BE49-F238E27FC236}">
                <a16:creationId xmlns:a16="http://schemas.microsoft.com/office/drawing/2014/main" id="{7CC079C3-574E-4F21-AB7D-6DE5437D780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AF668F7-EAE8-41E9-900E-9D03B104084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230D14F-183C-48C0-A3B5-8BF7D5335D27}"/>
              </a:ext>
            </a:extLst>
          </p:cNvPr>
          <p:cNvSpPr>
            <a:spLocks noGrp="1"/>
          </p:cNvSpPr>
          <p:nvPr>
            <p:ph type="dt" sz="half" idx="2"/>
          </p:nvPr>
        </p:nvSpPr>
        <p:spPr/>
        <p:txBody>
          <a:bodyPr/>
          <a:lstStyle/>
          <a:p>
            <a:r>
              <a:rPr lang="en-US" dirty="0"/>
              <a:t>MAY 2024</a:t>
            </a:r>
          </a:p>
        </p:txBody>
      </p:sp>
      <p:pic>
        <p:nvPicPr>
          <p:cNvPr id="8" name="Picture 7">
            <a:extLst>
              <a:ext uri="{FF2B5EF4-FFF2-40B4-BE49-F238E27FC236}">
                <a16:creationId xmlns:a16="http://schemas.microsoft.com/office/drawing/2014/main" id="{41F64DFB-BAAD-48EC-B4D1-05BD31D3D6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564105"/>
            <a:ext cx="11430000" cy="3095625"/>
          </a:xfrm>
          <a:prstGeom prst="rect">
            <a:avLst/>
          </a:prstGeom>
        </p:spPr>
      </p:pic>
    </p:spTree>
    <p:extLst>
      <p:ext uri="{BB962C8B-B14F-4D97-AF65-F5344CB8AC3E}">
        <p14:creationId xmlns:p14="http://schemas.microsoft.com/office/powerpoint/2010/main" val="298774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B266-7984-44BF-A84C-BEEB2DF525A5}"/>
              </a:ext>
            </a:extLst>
          </p:cNvPr>
          <p:cNvSpPr>
            <a:spLocks noGrp="1"/>
          </p:cNvSpPr>
          <p:nvPr>
            <p:ph type="title"/>
          </p:nvPr>
        </p:nvSpPr>
        <p:spPr>
          <a:xfrm>
            <a:off x="622300" y="365125"/>
            <a:ext cx="9717505" cy="1325563"/>
          </a:xfrm>
        </p:spPr>
        <p:txBody>
          <a:bodyPr/>
          <a:lstStyle/>
          <a:p>
            <a:r>
              <a:rPr lang="en-US" dirty="0"/>
              <a:t>Key Points: Mpox Presentation and Diagnosis</a:t>
            </a:r>
          </a:p>
        </p:txBody>
      </p:sp>
      <p:sp>
        <p:nvSpPr>
          <p:cNvPr id="3" name="Content Placeholder 2">
            <a:extLst>
              <a:ext uri="{FF2B5EF4-FFF2-40B4-BE49-F238E27FC236}">
                <a16:creationId xmlns:a16="http://schemas.microsoft.com/office/drawing/2014/main" id="{37C1418F-F350-4540-8E52-F7A35163E280}"/>
              </a:ext>
            </a:extLst>
          </p:cNvPr>
          <p:cNvSpPr>
            <a:spLocks noGrp="1"/>
          </p:cNvSpPr>
          <p:nvPr>
            <p:ph idx="1"/>
          </p:nvPr>
        </p:nvSpPr>
        <p:spPr>
          <a:xfrm>
            <a:off x="838200" y="1937546"/>
            <a:ext cx="10515600" cy="3371054"/>
          </a:xfrm>
        </p:spPr>
        <p:txBody>
          <a:bodyPr>
            <a:normAutofit/>
          </a:bodyPr>
          <a:lstStyle/>
          <a:p>
            <a:r>
              <a:rPr lang="en-US" sz="3200" dirty="0"/>
              <a:t>Test for mpox in patients who present with a rash that is potentially consistent with mpox, especially if epidemiologic criteria are present or a known exposure has occurred, regardless of vaccination status or prior infection.</a:t>
            </a:r>
          </a:p>
          <a:p>
            <a:r>
              <a:rPr lang="en-US" sz="3200" dirty="0"/>
              <a:t>Per New York State Public Health Law, all positive mpox test results must be reported to the local health department.</a:t>
            </a:r>
          </a:p>
        </p:txBody>
      </p:sp>
      <p:sp>
        <p:nvSpPr>
          <p:cNvPr id="4" name="Footer Placeholder 3">
            <a:extLst>
              <a:ext uri="{FF2B5EF4-FFF2-40B4-BE49-F238E27FC236}">
                <a16:creationId xmlns:a16="http://schemas.microsoft.com/office/drawing/2014/main" id="{8690E180-A8EC-400E-ABB8-16CFBDE5727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2BB6EDE-613F-4655-BA88-2B1D099B15F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F9CBE5A-B164-44E0-AC2C-AC79760A570B}"/>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2993606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028D-EAA4-4B0C-9913-1275174F40CF}"/>
              </a:ext>
            </a:extLst>
          </p:cNvPr>
          <p:cNvSpPr>
            <a:spLocks noGrp="1"/>
          </p:cNvSpPr>
          <p:nvPr>
            <p:ph type="title"/>
          </p:nvPr>
        </p:nvSpPr>
        <p:spPr>
          <a:xfrm>
            <a:off x="609600" y="248364"/>
            <a:ext cx="9806405" cy="646906"/>
          </a:xfrm>
        </p:spPr>
        <p:txBody>
          <a:bodyPr>
            <a:normAutofit/>
          </a:bodyPr>
          <a:lstStyle/>
          <a:p>
            <a:r>
              <a:rPr lang="en-US" sz="2400" dirty="0"/>
              <a:t>Common Differential Diagnoses for Clinical Syndromes Caused by Mpox </a:t>
            </a:r>
          </a:p>
        </p:txBody>
      </p:sp>
      <p:sp>
        <p:nvSpPr>
          <p:cNvPr id="4" name="Footer Placeholder 3">
            <a:extLst>
              <a:ext uri="{FF2B5EF4-FFF2-40B4-BE49-F238E27FC236}">
                <a16:creationId xmlns:a16="http://schemas.microsoft.com/office/drawing/2014/main" id="{EC01C996-B939-48E1-B1C7-62219CA8015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13FCB94-ABF8-4E9F-B88F-DF2764A1F90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7A1F7AD-3983-4851-BB24-5DA60EBEB4F7}"/>
              </a:ext>
            </a:extLst>
          </p:cNvPr>
          <p:cNvSpPr>
            <a:spLocks noGrp="1"/>
          </p:cNvSpPr>
          <p:nvPr>
            <p:ph type="dt" sz="half" idx="2"/>
          </p:nvPr>
        </p:nvSpPr>
        <p:spPr/>
        <p:txBody>
          <a:bodyPr/>
          <a:lstStyle/>
          <a:p>
            <a:r>
              <a:rPr lang="en-US" dirty="0"/>
              <a:t>MAY 2024</a:t>
            </a:r>
          </a:p>
        </p:txBody>
      </p:sp>
      <p:graphicFrame>
        <p:nvGraphicFramePr>
          <p:cNvPr id="7" name="Table 6">
            <a:extLst>
              <a:ext uri="{FF2B5EF4-FFF2-40B4-BE49-F238E27FC236}">
                <a16:creationId xmlns:a16="http://schemas.microsoft.com/office/drawing/2014/main" id="{206AF6C1-11D8-4CC0-B1AB-E5416D70F7E8}"/>
              </a:ext>
            </a:extLst>
          </p:cNvPr>
          <p:cNvGraphicFramePr>
            <a:graphicFrameLocks noGrp="1"/>
          </p:cNvGraphicFramePr>
          <p:nvPr>
            <p:extLst>
              <p:ext uri="{D42A27DB-BD31-4B8C-83A1-F6EECF244321}">
                <p14:modId xmlns:p14="http://schemas.microsoft.com/office/powerpoint/2010/main" val="1555987841"/>
              </p:ext>
            </p:extLst>
          </p:nvPr>
        </p:nvGraphicFramePr>
        <p:xfrm>
          <a:off x="609600" y="936942"/>
          <a:ext cx="11252200" cy="5419408"/>
        </p:xfrm>
        <a:graphic>
          <a:graphicData uri="http://schemas.openxmlformats.org/drawingml/2006/table">
            <a:tbl>
              <a:tblPr firstRow="1" bandRow="1">
                <a:tableStyleId>{5940675A-B579-460E-94D1-54222C63F5DA}</a:tableStyleId>
              </a:tblPr>
              <a:tblGrid>
                <a:gridCol w="2501900">
                  <a:extLst>
                    <a:ext uri="{9D8B030D-6E8A-4147-A177-3AD203B41FA5}">
                      <a16:colId xmlns:a16="http://schemas.microsoft.com/office/drawing/2014/main" val="2965091158"/>
                    </a:ext>
                  </a:extLst>
                </a:gridCol>
                <a:gridCol w="8750300">
                  <a:extLst>
                    <a:ext uri="{9D8B030D-6E8A-4147-A177-3AD203B41FA5}">
                      <a16:colId xmlns:a16="http://schemas.microsoft.com/office/drawing/2014/main" val="2036904806"/>
                    </a:ext>
                  </a:extLst>
                </a:gridCol>
              </a:tblGrid>
              <a:tr h="512128">
                <a:tc>
                  <a:txBody>
                    <a:bodyPr/>
                    <a:lstStyle/>
                    <a:p>
                      <a:r>
                        <a:rPr lang="en-US" sz="1600" b="1" dirty="0">
                          <a:solidFill>
                            <a:schemeClr val="bg1"/>
                          </a:solidFill>
                        </a:rPr>
                        <a:t>Clinical Syndrome</a:t>
                      </a:r>
                    </a:p>
                  </a:txBody>
                  <a:tcPr anchor="ctr">
                    <a:solidFill>
                      <a:srgbClr val="523178"/>
                    </a:solidFill>
                  </a:tcPr>
                </a:tc>
                <a:tc>
                  <a:txBody>
                    <a:bodyPr/>
                    <a:lstStyle/>
                    <a:p>
                      <a:r>
                        <a:rPr lang="en-US" sz="1600" b="1" dirty="0">
                          <a:solidFill>
                            <a:schemeClr val="bg1"/>
                          </a:solidFill>
                        </a:rPr>
                        <a:t>Common Differential Diagnoses and Distinguishing Features </a:t>
                      </a:r>
                    </a:p>
                  </a:txBody>
                  <a:tcPr anchor="ctr">
                    <a:solidFill>
                      <a:srgbClr val="523178"/>
                    </a:solidFill>
                  </a:tcPr>
                </a:tc>
                <a:extLst>
                  <a:ext uri="{0D108BD9-81ED-4DB2-BD59-A6C34878D82A}">
                    <a16:rowId xmlns:a16="http://schemas.microsoft.com/office/drawing/2014/main" val="1391323950"/>
                  </a:ext>
                </a:extLst>
              </a:tr>
              <a:tr h="0">
                <a:tc>
                  <a:txBody>
                    <a:bodyPr/>
                    <a:lstStyle/>
                    <a:p>
                      <a:pPr marL="0" indent="0">
                        <a:buFont typeface="Arial" panose="020B0604020202020204" pitchFamily="34" charset="0"/>
                        <a:buNone/>
                      </a:pPr>
                      <a:r>
                        <a:rPr lang="en-US" sz="1600" b="1" dirty="0"/>
                        <a:t>Rash, localized or general</a:t>
                      </a:r>
                    </a:p>
                  </a:txBody>
                  <a:tcPr/>
                </a:tc>
                <a:tc>
                  <a:txBody>
                    <a:bodyPr/>
                    <a:lstStyle/>
                    <a:p>
                      <a:pPr lvl="0"/>
                      <a:r>
                        <a:rPr lang="en-US" sz="1600" b="1" kern="1200" dirty="0">
                          <a:solidFill>
                            <a:schemeClr val="tx1"/>
                          </a:solidFill>
                          <a:effectLst/>
                          <a:latin typeface="+mn-lt"/>
                          <a:ea typeface="+mn-ea"/>
                          <a:cs typeface="+mn-cs"/>
                        </a:rPr>
                        <a:t>Herpes simplex virus:</a:t>
                      </a:r>
                      <a:r>
                        <a:rPr lang="en-US" sz="1600" kern="1200" dirty="0">
                          <a:solidFill>
                            <a:schemeClr val="tx1"/>
                          </a:solidFill>
                          <a:effectLst/>
                          <a:latin typeface="+mn-lt"/>
                          <a:ea typeface="+mn-ea"/>
                          <a:cs typeface="+mn-cs"/>
                        </a:rPr>
                        <a:t> History of prior outbreaks is common; generalized rash is less common; systemic symptoms are uncommon with localized rash</a:t>
                      </a:r>
                    </a:p>
                    <a:p>
                      <a:pPr lvl="0"/>
                      <a:r>
                        <a:rPr lang="en-US" sz="1600" b="1" kern="1200" dirty="0">
                          <a:solidFill>
                            <a:schemeClr val="tx1"/>
                          </a:solidFill>
                          <a:effectLst/>
                          <a:latin typeface="+mn-lt"/>
                          <a:ea typeface="+mn-ea"/>
                          <a:cs typeface="+mn-cs"/>
                        </a:rPr>
                        <a:t>Varicella zoster virus:</a:t>
                      </a:r>
                      <a:r>
                        <a:rPr lang="en-US" sz="1600" kern="1200" dirty="0">
                          <a:solidFill>
                            <a:schemeClr val="tx1"/>
                          </a:solidFill>
                          <a:effectLst/>
                          <a:latin typeface="+mn-lt"/>
                          <a:ea typeface="+mn-ea"/>
                          <a:cs typeface="+mn-cs"/>
                        </a:rPr>
                        <a:t> Dermatomal distribution (shingles); isolated anogenital involvement is less common</a:t>
                      </a:r>
                    </a:p>
                    <a:p>
                      <a:pPr lvl="0"/>
                      <a:r>
                        <a:rPr lang="en-US" sz="1600" b="1" kern="1200" dirty="0">
                          <a:solidFill>
                            <a:schemeClr val="tx1"/>
                          </a:solidFill>
                          <a:effectLst/>
                          <a:latin typeface="+mn-lt"/>
                          <a:ea typeface="+mn-ea"/>
                          <a:cs typeface="+mn-cs"/>
                        </a:rPr>
                        <a:t>Molluscum contagiosum:</a:t>
                      </a:r>
                      <a:r>
                        <a:rPr lang="en-US" sz="1600" kern="1200" dirty="0">
                          <a:solidFill>
                            <a:schemeClr val="tx1"/>
                          </a:solidFill>
                          <a:effectLst/>
                          <a:latin typeface="+mn-lt"/>
                          <a:ea typeface="+mn-ea"/>
                          <a:cs typeface="+mn-cs"/>
                        </a:rPr>
                        <a:t> Lesions are typically painless; systemic symptoms, mucosal involvement, and lesions on palms or soles are less common</a:t>
                      </a:r>
                    </a:p>
                    <a:p>
                      <a:pPr lvl="0"/>
                      <a:r>
                        <a:rPr lang="en-US" sz="1600" b="1" kern="1200" dirty="0">
                          <a:solidFill>
                            <a:schemeClr val="tx1"/>
                          </a:solidFill>
                          <a:effectLst/>
                          <a:latin typeface="+mn-lt"/>
                          <a:ea typeface="+mn-ea"/>
                          <a:cs typeface="+mn-cs"/>
                        </a:rPr>
                        <a:t>Secondary syphilis:</a:t>
                      </a:r>
                      <a:r>
                        <a:rPr lang="en-US" sz="1600" kern="1200" dirty="0">
                          <a:solidFill>
                            <a:schemeClr val="tx1"/>
                          </a:solidFill>
                          <a:effectLst/>
                          <a:latin typeface="+mn-lt"/>
                          <a:ea typeface="+mn-ea"/>
                          <a:cs typeface="+mn-cs"/>
                        </a:rPr>
                        <a:t> Rash typically presents without vesicles or umbilication, though can be ulcerated or pustular</a:t>
                      </a:r>
                    </a:p>
                    <a:p>
                      <a:r>
                        <a:rPr lang="en-US" sz="1600" b="1" kern="1200" dirty="0">
                          <a:solidFill>
                            <a:schemeClr val="tx1"/>
                          </a:solidFill>
                          <a:effectLst/>
                          <a:latin typeface="+mn-lt"/>
                          <a:ea typeface="+mn-ea"/>
                          <a:cs typeface="+mn-cs"/>
                        </a:rPr>
                        <a:t>Acute HIV:</a:t>
                      </a:r>
                      <a:r>
                        <a:rPr lang="en-US" sz="1600" kern="1200" dirty="0">
                          <a:solidFill>
                            <a:schemeClr val="tx1"/>
                          </a:solidFill>
                          <a:effectLst/>
                          <a:latin typeface="+mn-lt"/>
                          <a:ea typeface="+mn-ea"/>
                          <a:cs typeface="+mn-cs"/>
                        </a:rPr>
                        <a:t> Umbilication of skin lesions and anogenital involvement are uncommon</a:t>
                      </a:r>
                      <a:endParaRPr lang="en-US" sz="1600" dirty="0"/>
                    </a:p>
                  </a:txBody>
                  <a:tcPr/>
                </a:tc>
                <a:extLst>
                  <a:ext uri="{0D108BD9-81ED-4DB2-BD59-A6C34878D82A}">
                    <a16:rowId xmlns:a16="http://schemas.microsoft.com/office/drawing/2014/main" val="4279552632"/>
                  </a:ext>
                </a:extLst>
              </a:tr>
              <a:tr h="370840">
                <a:tc>
                  <a:txBody>
                    <a:bodyPr/>
                    <a:lstStyle/>
                    <a:p>
                      <a:pPr marL="0" indent="0">
                        <a:buFont typeface="Arial" panose="020B0604020202020204" pitchFamily="34" charset="0"/>
                        <a:buNone/>
                      </a:pPr>
                      <a:r>
                        <a:rPr lang="en-US" sz="1600" b="1" kern="1200" dirty="0">
                          <a:solidFill>
                            <a:schemeClr val="tx1"/>
                          </a:solidFill>
                          <a:effectLst/>
                          <a:latin typeface="+mn-lt"/>
                          <a:ea typeface="+mn-ea"/>
                          <a:cs typeface="+mn-cs"/>
                        </a:rPr>
                        <a:t>Genital ulcer</a:t>
                      </a:r>
                      <a:endParaRPr lang="en-US" sz="1600" b="1" dirty="0"/>
                    </a:p>
                  </a:txBody>
                  <a:tcPr/>
                </a:tc>
                <a:tc>
                  <a:txBody>
                    <a:bodyPr/>
                    <a:lstStyle/>
                    <a:p>
                      <a:pPr lvl="0"/>
                      <a:r>
                        <a:rPr lang="en-US" sz="1600" b="1" kern="1200" dirty="0">
                          <a:solidFill>
                            <a:schemeClr val="tx1"/>
                          </a:solidFill>
                          <a:effectLst/>
                          <a:latin typeface="+mn-lt"/>
                          <a:ea typeface="+mn-ea"/>
                          <a:cs typeface="+mn-cs"/>
                        </a:rPr>
                        <a:t>Herpes simplex virus:</a:t>
                      </a:r>
                      <a:r>
                        <a:rPr lang="en-US" sz="1600" kern="1200" dirty="0">
                          <a:solidFill>
                            <a:schemeClr val="tx1"/>
                          </a:solidFill>
                          <a:effectLst/>
                          <a:latin typeface="+mn-lt"/>
                          <a:ea typeface="+mn-ea"/>
                          <a:cs typeface="+mn-cs"/>
                        </a:rPr>
                        <a:t> History of prior outbreaks is common; systemic symptoms are rare</a:t>
                      </a:r>
                    </a:p>
                    <a:p>
                      <a:pPr lvl="0"/>
                      <a:r>
                        <a:rPr lang="en-US" sz="1600" b="1" kern="1200" dirty="0">
                          <a:solidFill>
                            <a:schemeClr val="tx1"/>
                          </a:solidFill>
                          <a:effectLst/>
                          <a:latin typeface="+mn-lt"/>
                          <a:ea typeface="+mn-ea"/>
                          <a:cs typeface="+mn-cs"/>
                        </a:rPr>
                        <a:t>Primary syphilis:</a:t>
                      </a:r>
                      <a:r>
                        <a:rPr lang="en-US" sz="1600" kern="1200" dirty="0">
                          <a:solidFill>
                            <a:schemeClr val="tx1"/>
                          </a:solidFill>
                          <a:effectLst/>
                          <a:latin typeface="+mn-lt"/>
                          <a:ea typeface="+mn-ea"/>
                          <a:cs typeface="+mn-cs"/>
                        </a:rPr>
                        <a:t> Typically painless</a:t>
                      </a:r>
                    </a:p>
                    <a:p>
                      <a:pPr lvl="0"/>
                      <a:r>
                        <a:rPr lang="en-US" sz="1600" b="1" kern="1200" dirty="0">
                          <a:solidFill>
                            <a:schemeClr val="tx1"/>
                          </a:solidFill>
                          <a:effectLst/>
                          <a:latin typeface="+mn-lt"/>
                          <a:ea typeface="+mn-ea"/>
                          <a:cs typeface="+mn-cs"/>
                        </a:rPr>
                        <a:t>Lymphogranuloma venereum:</a:t>
                      </a:r>
                      <a:r>
                        <a:rPr lang="en-US" sz="1600" kern="1200" dirty="0">
                          <a:solidFill>
                            <a:schemeClr val="tx1"/>
                          </a:solidFill>
                          <a:effectLst/>
                          <a:latin typeface="+mn-lt"/>
                          <a:ea typeface="+mn-ea"/>
                          <a:cs typeface="+mn-cs"/>
                        </a:rPr>
                        <a:t> Ulcer is typically painless and often resolved at time of presentation</a:t>
                      </a:r>
                    </a:p>
                    <a:p>
                      <a:r>
                        <a:rPr lang="en-US" sz="1600" b="1" kern="1200" dirty="0">
                          <a:solidFill>
                            <a:schemeClr val="tx1"/>
                          </a:solidFill>
                          <a:effectLst/>
                          <a:latin typeface="+mn-lt"/>
                          <a:ea typeface="+mn-ea"/>
                          <a:cs typeface="+mn-cs"/>
                        </a:rPr>
                        <a:t>Chancroid:</a:t>
                      </a:r>
                      <a:r>
                        <a:rPr lang="en-US" sz="1600" kern="1200" dirty="0">
                          <a:solidFill>
                            <a:schemeClr val="tx1"/>
                          </a:solidFill>
                          <a:effectLst/>
                          <a:latin typeface="+mn-lt"/>
                          <a:ea typeface="+mn-ea"/>
                          <a:cs typeface="+mn-cs"/>
                        </a:rPr>
                        <a:t> Currently rare in the United States </a:t>
                      </a:r>
                      <a:endParaRPr lang="en-US" sz="1600" dirty="0"/>
                    </a:p>
                  </a:txBody>
                  <a:tcPr/>
                </a:tc>
                <a:extLst>
                  <a:ext uri="{0D108BD9-81ED-4DB2-BD59-A6C34878D82A}">
                    <a16:rowId xmlns:a16="http://schemas.microsoft.com/office/drawing/2014/main" val="3964962726"/>
                  </a:ext>
                </a:extLst>
              </a:tr>
              <a:tr h="1112520">
                <a:tc>
                  <a:txBody>
                    <a:bodyPr/>
                    <a:lstStyle/>
                    <a:p>
                      <a:pPr marL="0" indent="0">
                        <a:buFont typeface="Arial" panose="020B0604020202020204" pitchFamily="34" charset="0"/>
                        <a:buNone/>
                      </a:pPr>
                      <a:r>
                        <a:rPr lang="en-US" sz="1600" b="1" kern="1200" dirty="0">
                          <a:solidFill>
                            <a:schemeClr val="tx1"/>
                          </a:solidFill>
                          <a:effectLst/>
                          <a:latin typeface="+mn-lt"/>
                          <a:ea typeface="+mn-ea"/>
                          <a:cs typeface="+mn-cs"/>
                        </a:rPr>
                        <a:t>Proctitis</a:t>
                      </a:r>
                    </a:p>
                  </a:txBody>
                  <a:tcPr/>
                </a:tc>
                <a:tc>
                  <a:txBody>
                    <a:bodyPr/>
                    <a:lstStyle/>
                    <a:p>
                      <a:pPr lvl="0"/>
                      <a:r>
                        <a:rPr lang="en-US" sz="1600" b="1" kern="1200" dirty="0">
                          <a:solidFill>
                            <a:schemeClr val="tx1"/>
                          </a:solidFill>
                          <a:effectLst/>
                          <a:latin typeface="+mn-lt"/>
                          <a:ea typeface="+mn-ea"/>
                          <a:cs typeface="+mn-cs"/>
                        </a:rPr>
                        <a:t>Gonorrhea:</a:t>
                      </a:r>
                      <a:r>
                        <a:rPr lang="en-US" sz="1600" kern="1200" dirty="0">
                          <a:solidFill>
                            <a:schemeClr val="tx1"/>
                          </a:solidFill>
                          <a:effectLst/>
                          <a:latin typeface="+mn-lt"/>
                          <a:ea typeface="+mn-ea"/>
                          <a:cs typeface="+mn-cs"/>
                        </a:rPr>
                        <a:t> No papular or vesicular lesions; no systemic symptoms</a:t>
                      </a:r>
                    </a:p>
                    <a:p>
                      <a:pPr lvl="0"/>
                      <a:r>
                        <a:rPr lang="en-US" sz="1600" b="1" kern="1200" dirty="0">
                          <a:solidFill>
                            <a:schemeClr val="tx1"/>
                          </a:solidFill>
                          <a:effectLst/>
                          <a:latin typeface="+mn-lt"/>
                          <a:ea typeface="+mn-ea"/>
                          <a:cs typeface="+mn-cs"/>
                        </a:rPr>
                        <a:t>Chlamydia (serovars D-K):</a:t>
                      </a:r>
                      <a:r>
                        <a:rPr lang="en-US" sz="1600" kern="1200" dirty="0">
                          <a:solidFill>
                            <a:schemeClr val="tx1"/>
                          </a:solidFill>
                          <a:effectLst/>
                          <a:latin typeface="+mn-lt"/>
                          <a:ea typeface="+mn-ea"/>
                          <a:cs typeface="+mn-cs"/>
                        </a:rPr>
                        <a:t> No papular or vesicular lesions; no systemic symptoms</a:t>
                      </a:r>
                    </a:p>
                    <a:p>
                      <a:pPr lvl="0"/>
                      <a:r>
                        <a:rPr lang="en-US" sz="1600" b="1" kern="1200" dirty="0">
                          <a:solidFill>
                            <a:schemeClr val="tx1"/>
                          </a:solidFill>
                          <a:effectLst/>
                          <a:latin typeface="+mn-lt"/>
                          <a:ea typeface="+mn-ea"/>
                          <a:cs typeface="+mn-cs"/>
                        </a:rPr>
                        <a:t>Lymphogranuloma venereum:</a:t>
                      </a:r>
                      <a:r>
                        <a:rPr lang="en-US" sz="1600" kern="1200" dirty="0">
                          <a:solidFill>
                            <a:schemeClr val="tx1"/>
                          </a:solidFill>
                          <a:effectLst/>
                          <a:latin typeface="+mn-lt"/>
                          <a:ea typeface="+mn-ea"/>
                          <a:cs typeface="+mn-cs"/>
                        </a:rPr>
                        <a:t> Genital ulcer is typically not concurrent with proctitis</a:t>
                      </a:r>
                    </a:p>
                    <a:p>
                      <a:pPr lvl="0"/>
                      <a:r>
                        <a:rPr lang="en-US" sz="1600" b="1" kern="1200" dirty="0">
                          <a:solidFill>
                            <a:schemeClr val="tx1"/>
                          </a:solidFill>
                          <a:effectLst/>
                          <a:latin typeface="+mn-lt"/>
                          <a:ea typeface="+mn-ea"/>
                          <a:cs typeface="+mn-cs"/>
                        </a:rPr>
                        <a:t>Secondary syphilis:</a:t>
                      </a:r>
                      <a:r>
                        <a:rPr lang="en-US" sz="1600" kern="1200" dirty="0">
                          <a:solidFill>
                            <a:schemeClr val="tx1"/>
                          </a:solidFill>
                          <a:effectLst/>
                          <a:latin typeface="+mn-lt"/>
                          <a:ea typeface="+mn-ea"/>
                          <a:cs typeface="+mn-cs"/>
                        </a:rPr>
                        <a:t> Can present with a rectal mass, but genital ulcers are generally not concurrent</a:t>
                      </a:r>
                    </a:p>
                    <a:p>
                      <a:pPr lvl="0"/>
                      <a:r>
                        <a:rPr lang="en-US" sz="1600" b="1" kern="1200" dirty="0">
                          <a:solidFill>
                            <a:schemeClr val="tx1"/>
                          </a:solidFill>
                          <a:effectLst/>
                          <a:latin typeface="+mn-lt"/>
                          <a:ea typeface="+mn-ea"/>
                          <a:cs typeface="+mn-cs"/>
                        </a:rPr>
                        <a:t>Herpes simplex virus:</a:t>
                      </a:r>
                      <a:r>
                        <a:rPr lang="en-US" sz="1600" kern="1200" dirty="0">
                          <a:solidFill>
                            <a:schemeClr val="tx1"/>
                          </a:solidFill>
                          <a:effectLst/>
                          <a:latin typeface="+mn-lt"/>
                          <a:ea typeface="+mn-ea"/>
                          <a:cs typeface="+mn-cs"/>
                        </a:rPr>
                        <a:t> History of prior outbreaks is common</a:t>
                      </a:r>
                    </a:p>
                    <a:p>
                      <a:r>
                        <a:rPr lang="en-US" sz="1600" b="1" kern="1200" dirty="0">
                          <a:solidFill>
                            <a:schemeClr val="tx1"/>
                          </a:solidFill>
                          <a:effectLst/>
                          <a:latin typeface="+mn-lt"/>
                          <a:ea typeface="+mn-ea"/>
                          <a:cs typeface="+mn-cs"/>
                        </a:rPr>
                        <a:t>Enteric bacteria:</a:t>
                      </a:r>
                      <a:r>
                        <a:rPr lang="en-US" sz="1600" kern="1200" dirty="0">
                          <a:solidFill>
                            <a:schemeClr val="tx1"/>
                          </a:solidFill>
                          <a:effectLst/>
                          <a:latin typeface="+mn-lt"/>
                          <a:ea typeface="+mn-ea"/>
                          <a:cs typeface="+mn-cs"/>
                        </a:rPr>
                        <a:t> No ulcers; no skin or mucosal lesions</a:t>
                      </a:r>
                      <a:endParaRPr lang="en-US" sz="1400" dirty="0"/>
                    </a:p>
                  </a:txBody>
                  <a:tcPr/>
                </a:tc>
                <a:extLst>
                  <a:ext uri="{0D108BD9-81ED-4DB2-BD59-A6C34878D82A}">
                    <a16:rowId xmlns:a16="http://schemas.microsoft.com/office/drawing/2014/main" val="2233240769"/>
                  </a:ext>
                </a:extLst>
              </a:tr>
            </a:tbl>
          </a:graphicData>
        </a:graphic>
      </p:graphicFrame>
    </p:spTree>
    <p:extLst>
      <p:ext uri="{BB962C8B-B14F-4D97-AF65-F5344CB8AC3E}">
        <p14:creationId xmlns:p14="http://schemas.microsoft.com/office/powerpoint/2010/main" val="400032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028D-EAA4-4B0C-9913-1275174F40CF}"/>
              </a:ext>
            </a:extLst>
          </p:cNvPr>
          <p:cNvSpPr>
            <a:spLocks noGrp="1"/>
          </p:cNvSpPr>
          <p:nvPr>
            <p:ph type="title"/>
          </p:nvPr>
        </p:nvSpPr>
        <p:spPr>
          <a:xfrm>
            <a:off x="469900" y="482600"/>
            <a:ext cx="9806405" cy="933847"/>
          </a:xfrm>
        </p:spPr>
        <p:txBody>
          <a:bodyPr>
            <a:normAutofit/>
          </a:bodyPr>
          <a:lstStyle/>
          <a:p>
            <a:r>
              <a:rPr lang="en-US" sz="3200" dirty="0"/>
              <a:t>Supportive Care Measures for Mpox Complications</a:t>
            </a:r>
          </a:p>
        </p:txBody>
      </p:sp>
      <p:sp>
        <p:nvSpPr>
          <p:cNvPr id="4" name="Footer Placeholder 3">
            <a:extLst>
              <a:ext uri="{FF2B5EF4-FFF2-40B4-BE49-F238E27FC236}">
                <a16:creationId xmlns:a16="http://schemas.microsoft.com/office/drawing/2014/main" id="{EC01C996-B939-48E1-B1C7-62219CA8015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13FCB94-ABF8-4E9F-B88F-DF2764A1F90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7A1F7AD-3983-4851-BB24-5DA60EBEB4F7}"/>
              </a:ext>
            </a:extLst>
          </p:cNvPr>
          <p:cNvSpPr>
            <a:spLocks noGrp="1"/>
          </p:cNvSpPr>
          <p:nvPr>
            <p:ph type="dt" sz="half" idx="2"/>
          </p:nvPr>
        </p:nvSpPr>
        <p:spPr/>
        <p:txBody>
          <a:bodyPr/>
          <a:lstStyle/>
          <a:p>
            <a:r>
              <a:rPr lang="en-US" dirty="0"/>
              <a:t>MAY 2024</a:t>
            </a:r>
          </a:p>
        </p:txBody>
      </p:sp>
      <p:graphicFrame>
        <p:nvGraphicFramePr>
          <p:cNvPr id="7" name="Table 6">
            <a:extLst>
              <a:ext uri="{FF2B5EF4-FFF2-40B4-BE49-F238E27FC236}">
                <a16:creationId xmlns:a16="http://schemas.microsoft.com/office/drawing/2014/main" id="{206AF6C1-11D8-4CC0-B1AB-E5416D70F7E8}"/>
              </a:ext>
            </a:extLst>
          </p:cNvPr>
          <p:cNvGraphicFramePr>
            <a:graphicFrameLocks noGrp="1"/>
          </p:cNvGraphicFramePr>
          <p:nvPr>
            <p:extLst>
              <p:ext uri="{D42A27DB-BD31-4B8C-83A1-F6EECF244321}">
                <p14:modId xmlns:p14="http://schemas.microsoft.com/office/powerpoint/2010/main" val="3794620779"/>
              </p:ext>
            </p:extLst>
          </p:nvPr>
        </p:nvGraphicFramePr>
        <p:xfrm>
          <a:off x="469900" y="1521777"/>
          <a:ext cx="11252199" cy="3418523"/>
        </p:xfrm>
        <a:graphic>
          <a:graphicData uri="http://schemas.openxmlformats.org/drawingml/2006/table">
            <a:tbl>
              <a:tblPr firstRow="1" bandRow="1">
                <a:tableStyleId>{5940675A-B579-460E-94D1-54222C63F5DA}</a:tableStyleId>
              </a:tblPr>
              <a:tblGrid>
                <a:gridCol w="3750733">
                  <a:extLst>
                    <a:ext uri="{9D8B030D-6E8A-4147-A177-3AD203B41FA5}">
                      <a16:colId xmlns:a16="http://schemas.microsoft.com/office/drawing/2014/main" val="2965091158"/>
                    </a:ext>
                  </a:extLst>
                </a:gridCol>
                <a:gridCol w="3750733">
                  <a:extLst>
                    <a:ext uri="{9D8B030D-6E8A-4147-A177-3AD203B41FA5}">
                      <a16:colId xmlns:a16="http://schemas.microsoft.com/office/drawing/2014/main" val="2036904806"/>
                    </a:ext>
                  </a:extLst>
                </a:gridCol>
                <a:gridCol w="3750733">
                  <a:extLst>
                    <a:ext uri="{9D8B030D-6E8A-4147-A177-3AD203B41FA5}">
                      <a16:colId xmlns:a16="http://schemas.microsoft.com/office/drawing/2014/main" val="3633903424"/>
                    </a:ext>
                  </a:extLst>
                </a:gridCol>
              </a:tblGrid>
              <a:tr h="449807">
                <a:tc>
                  <a:txBody>
                    <a:bodyPr/>
                    <a:lstStyle/>
                    <a:p>
                      <a:pPr marL="0" marR="0">
                        <a:spcBef>
                          <a:spcPts val="300"/>
                        </a:spcBef>
                        <a:spcAft>
                          <a:spcPts val="300"/>
                        </a:spcAft>
                      </a:pPr>
                      <a:r>
                        <a:rPr lang="en-US"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Proctitis</a:t>
                      </a:r>
                      <a:endPar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3178"/>
                    </a:solidFill>
                  </a:tcPr>
                </a:tc>
                <a:tc>
                  <a:txBody>
                    <a:bodyPr/>
                    <a:lstStyle/>
                    <a:p>
                      <a:pPr marL="0" marR="0">
                        <a:spcBef>
                          <a:spcPts val="300"/>
                        </a:spcBef>
                        <a:spcAft>
                          <a:spcPts val="300"/>
                        </a:spcAft>
                      </a:pPr>
                      <a:r>
                        <a:rPr lang="en-US"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Pharyngitis</a:t>
                      </a:r>
                      <a:endPar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3178"/>
                    </a:solidFill>
                  </a:tcPr>
                </a:tc>
                <a:tc>
                  <a:txBody>
                    <a:bodyPr/>
                    <a:lstStyle/>
                    <a:p>
                      <a:pPr marL="0" marR="0">
                        <a:spcBef>
                          <a:spcPts val="300"/>
                        </a:spcBef>
                        <a:spcAft>
                          <a:spcPts val="300"/>
                        </a:spcAft>
                      </a:pPr>
                      <a:r>
                        <a:rPr lang="en-US" sz="20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Genital lesions</a:t>
                      </a:r>
                      <a:endParaRPr lang="en-US"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523178"/>
                    </a:solidFill>
                  </a:tcPr>
                </a:tc>
                <a:extLst>
                  <a:ext uri="{0D108BD9-81ED-4DB2-BD59-A6C34878D82A}">
                    <a16:rowId xmlns:a16="http://schemas.microsoft.com/office/drawing/2014/main" val="1391323950"/>
                  </a:ext>
                </a:extLst>
              </a:tr>
              <a:tr h="2968716">
                <a:tc>
                  <a:txBody>
                    <a:bodyPr/>
                    <a:lstStyle/>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Stool softeners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Sitz baths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Lidocaine gel</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Nonsteroidal anti-inflammatory medications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Gabapentin</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Opioids (if indicated)</a:t>
                      </a:r>
                    </a:p>
                  </a:txBody>
                  <a:tcPr marL="68580" marR="68580" marT="0" marB="0"/>
                </a:tc>
                <a:tc>
                  <a:txBody>
                    <a:bodyPr/>
                    <a:lstStyle/>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Saltwater gargles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Viscous lidocaine</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Magic mouthwash</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Oral antiseptics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Nonsteroidal anti-inflammatory medications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Opioids (if indicated)</a:t>
                      </a:r>
                    </a:p>
                  </a:txBody>
                  <a:tcPr marL="68580" marR="68580" marT="0" marB="0"/>
                </a:tc>
                <a:tc>
                  <a:txBody>
                    <a:bodyPr/>
                    <a:lstStyle/>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Frequent bathing</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Keep lesions clean and dry</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If infected: Wet-to-dry dressings, systemic antibiotics</a:t>
                      </a:r>
                    </a:p>
                  </a:txBody>
                  <a:tcPr marL="68580" marR="68580" marT="0" marB="0"/>
                </a:tc>
                <a:extLst>
                  <a:ext uri="{0D108BD9-81ED-4DB2-BD59-A6C34878D82A}">
                    <a16:rowId xmlns:a16="http://schemas.microsoft.com/office/drawing/2014/main" val="4279552632"/>
                  </a:ext>
                </a:extLst>
              </a:tr>
            </a:tbl>
          </a:graphicData>
        </a:graphic>
      </p:graphicFrame>
    </p:spTree>
    <p:extLst>
      <p:ext uri="{BB962C8B-B14F-4D97-AF65-F5344CB8AC3E}">
        <p14:creationId xmlns:p14="http://schemas.microsoft.com/office/powerpoint/2010/main" val="521423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1401F-5BAB-4BDD-B602-1D794227A8A2}"/>
              </a:ext>
            </a:extLst>
          </p:cNvPr>
          <p:cNvSpPr>
            <a:spLocks noGrp="1"/>
          </p:cNvSpPr>
          <p:nvPr>
            <p:ph type="title"/>
          </p:nvPr>
        </p:nvSpPr>
        <p:spPr>
          <a:xfrm>
            <a:off x="596900" y="136525"/>
            <a:ext cx="9717505" cy="700088"/>
          </a:xfrm>
        </p:spPr>
        <p:txBody>
          <a:bodyPr/>
          <a:lstStyle/>
          <a:p>
            <a:r>
              <a:rPr lang="en-US" dirty="0"/>
              <a:t>Medical Countermeasures for Mpox</a:t>
            </a:r>
          </a:p>
        </p:txBody>
      </p:sp>
      <p:sp>
        <p:nvSpPr>
          <p:cNvPr id="3" name="Content Placeholder 2">
            <a:extLst>
              <a:ext uri="{FF2B5EF4-FFF2-40B4-BE49-F238E27FC236}">
                <a16:creationId xmlns:a16="http://schemas.microsoft.com/office/drawing/2014/main" id="{A6CAD9FE-0617-4804-86AE-FC1920C9FCA1}"/>
              </a:ext>
            </a:extLst>
          </p:cNvPr>
          <p:cNvSpPr>
            <a:spLocks noGrp="1"/>
          </p:cNvSpPr>
          <p:nvPr>
            <p:ph idx="1"/>
          </p:nvPr>
        </p:nvSpPr>
        <p:spPr>
          <a:xfrm>
            <a:off x="596900" y="836614"/>
            <a:ext cx="11023600" cy="5627686"/>
          </a:xfrm>
        </p:spPr>
        <p:txBody>
          <a:bodyPr>
            <a:normAutofit/>
          </a:bodyPr>
          <a:lstStyle/>
          <a:p>
            <a:r>
              <a:rPr lang="en-US" sz="2000" b="1" dirty="0"/>
              <a:t>Tecovirimat:</a:t>
            </a:r>
            <a:r>
              <a:rPr lang="en-US" sz="2000" dirty="0"/>
              <a:t> Clinicians are encouraged to inform all individuals with presumed or confirmed mpox about the NIH STOMP study, the primary means of access to tecovirimat. Patients who do not wish to or are unable to participate in the NIH STOMP study and patients who require IV tecovirimat may be eligible to receive the medication through the CDC EA-IND protocol (available only to individuals who have or are at risk of developing severe disease).</a:t>
            </a:r>
          </a:p>
          <a:p>
            <a:r>
              <a:rPr lang="en-US" sz="2000" b="1" dirty="0"/>
              <a:t>Cidofovir and brincidofovir:</a:t>
            </a:r>
            <a:r>
              <a:rPr lang="en-US" sz="2000" dirty="0"/>
              <a:t> Cidofovir is FDA-approved for IV treatment of CMV retinitis. Animal studies suggest cidofovir might be effective against orthopoxviruses, but there are no human data yet to confirm its effectiveness in treating mpox. Because of the risk of cidofovir-associated kidney damage, its IV form is typically reserved for severe mpox. Brincidofovir is thought to be less harmful to the kidneys but may lead to adverse effects. Brincidofovir is available through an EA-IND.</a:t>
            </a:r>
          </a:p>
          <a:p>
            <a:r>
              <a:rPr lang="en-US" sz="2000" b="1" dirty="0"/>
              <a:t>Vaccinia immune globulin intravenous (VIGIV): </a:t>
            </a:r>
            <a:r>
              <a:rPr lang="en-US" sz="2000" dirty="0"/>
              <a:t>Can be particularly advantageous for individuals with compromised immune systems, such as those with advanced HIV, who may be unable to produce an adequate antibody response to infection. </a:t>
            </a:r>
          </a:p>
          <a:p>
            <a:r>
              <a:rPr lang="en-US" sz="2000" dirty="0"/>
              <a:t>Use of cidofovir, brincidofovir, and vaccine immunoglobulins has been limited to patients with severe disease and should occur only in consultation with an experienced specialist or the CDC Clinical Consultation Team, available by email at poxvirus@CDC.gov.</a:t>
            </a:r>
          </a:p>
          <a:p>
            <a:r>
              <a:rPr lang="en-US" sz="2000" b="1" dirty="0"/>
              <a:t>Trifluridine: </a:t>
            </a:r>
            <a:r>
              <a:rPr lang="en-US" sz="2000" dirty="0"/>
              <a:t>Has in vitro activity against orthopoxviruses and is FDA-approved for treatment of eye infections caused by herpes simplex virus. Can be offered to patients with mpox ocular disease.</a:t>
            </a:r>
          </a:p>
        </p:txBody>
      </p:sp>
      <p:sp>
        <p:nvSpPr>
          <p:cNvPr id="4" name="Footer Placeholder 3">
            <a:extLst>
              <a:ext uri="{FF2B5EF4-FFF2-40B4-BE49-F238E27FC236}">
                <a16:creationId xmlns:a16="http://schemas.microsoft.com/office/drawing/2014/main" id="{5C186A81-8D1E-4E44-8939-271B149216D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8FFCA77-08C1-48C7-AFD0-352443187ED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C31D6F2-BD37-418D-954A-06B735CAAB02}"/>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3704672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Prevention and Treatment of Mpox </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BBDF-79F4-489E-8032-4141A0CF5000}"/>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286AFCC8-5928-4F2C-8014-D4B5EBA3261B}"/>
              </a:ext>
            </a:extLst>
          </p:cNvPr>
          <p:cNvSpPr>
            <a:spLocks noGrp="1"/>
          </p:cNvSpPr>
          <p:nvPr>
            <p:ph idx="1"/>
          </p:nvPr>
        </p:nvSpPr>
        <p:spPr/>
        <p:txBody>
          <a:bodyPr/>
          <a:lstStyle/>
          <a:p>
            <a:pPr marL="0" indent="0">
              <a:buNone/>
            </a:pPr>
            <a:r>
              <a:rPr lang="en-US"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November 2022, the CDC aligned its terminology with that of the WHO and adopted the term mpox to refer to monkeypox, to reduce negative effects, including stigma, associated with the use of the term monkeypox. Mpox refers to the disease caused by infection with the human monkeypox virus (MPXV), a member of the </a:t>
            </a:r>
            <a:r>
              <a:rPr lang="en-US" i="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Orthopoxvirus</a:t>
            </a:r>
            <a:r>
              <a:rPr lang="en-US"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genus related to the smallpox virus, but the use of the 2 terms and associated abbreviations is not standardized. The NYSDOH AI guideline uses the term mpox to refer to the virus and the associated disease.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8DDEC26E-DBA2-4A8C-97E3-20718973DE4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00C7EA9-B158-4BF4-B0CF-FA24C424D10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7CC2D40-7ECD-4391-8D7D-F8C6121D39EA}"/>
              </a:ext>
            </a:extLst>
          </p:cNvPr>
          <p:cNvSpPr>
            <a:spLocks noGrp="1"/>
          </p:cNvSpPr>
          <p:nvPr>
            <p:ph type="dt" sz="half" idx="2"/>
          </p:nvPr>
        </p:nvSpPr>
        <p:spPr/>
        <p:txBody>
          <a:bodyPr/>
          <a:lstStyle/>
          <a:p>
            <a:r>
              <a:rPr lang="en-US"/>
              <a:t>MONTH YEAR</a:t>
            </a:r>
            <a:endParaRPr lang="en-US" dirty="0"/>
          </a:p>
        </p:txBody>
      </p:sp>
    </p:spTree>
    <p:extLst>
      <p:ext uri="{BB962C8B-B14F-4D97-AF65-F5344CB8AC3E}">
        <p14:creationId xmlns:p14="http://schemas.microsoft.com/office/powerpoint/2010/main" val="388189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1FF5-5041-43D8-99C0-BA09BF9B9D2D}"/>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10F69A15-9986-4816-8499-DA133FDCB403}"/>
              </a:ext>
            </a:extLst>
          </p:cNvPr>
          <p:cNvSpPr>
            <a:spLocks noGrp="1"/>
          </p:cNvSpPr>
          <p:nvPr>
            <p:ph idx="1"/>
          </p:nvPr>
        </p:nvSpPr>
        <p:spPr/>
        <p:txBody>
          <a:bodyPr/>
          <a:lstStyle/>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Increase clinicians’ awareness of and ability to recognize the common clinical manifestations of mpox and diagnose the disease in their patients.</a:t>
            </a:r>
          </a:p>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Provide clinicians with evidence-based recommendations on primary prevention, diagnostic testing, and supportive care and treatment of </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mpox</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Increase clinicians’ awareness of recommended precautions to reduce occupational exposure to and community transmission of </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mpox</a:t>
            </a:r>
            <a:r>
              <a:rPr lang="en-US"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Footer Placeholder 3">
            <a:extLst>
              <a:ext uri="{FF2B5EF4-FFF2-40B4-BE49-F238E27FC236}">
                <a16:creationId xmlns:a16="http://schemas.microsoft.com/office/drawing/2014/main" id="{1D2945F3-1011-4523-85A1-16232B24EDA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99462F2-E193-441C-BA74-F7F76FA8C33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AC4663A-697F-45E8-9182-04B02FE0B383}"/>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130934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D29BB-1F71-4D4F-883C-A3A095363EAB}"/>
              </a:ext>
            </a:extLst>
          </p:cNvPr>
          <p:cNvSpPr>
            <a:spLocks noGrp="1"/>
          </p:cNvSpPr>
          <p:nvPr>
            <p:ph type="title"/>
          </p:nvPr>
        </p:nvSpPr>
        <p:spPr/>
        <p:txBody>
          <a:bodyPr/>
          <a:lstStyle/>
          <a:p>
            <a:r>
              <a:rPr lang="en-US" dirty="0"/>
              <a:t>Key Points: Clade I and Clade II Mpox</a:t>
            </a:r>
          </a:p>
        </p:txBody>
      </p:sp>
      <p:sp>
        <p:nvSpPr>
          <p:cNvPr id="3" name="Content Placeholder 2">
            <a:extLst>
              <a:ext uri="{FF2B5EF4-FFF2-40B4-BE49-F238E27FC236}">
                <a16:creationId xmlns:a16="http://schemas.microsoft.com/office/drawing/2014/main" id="{CAFA19C6-47C5-4C72-8442-FA43B92DC73C}"/>
              </a:ext>
            </a:extLst>
          </p:cNvPr>
          <p:cNvSpPr>
            <a:spLocks noGrp="1"/>
          </p:cNvSpPr>
          <p:nvPr>
            <p:ph idx="1"/>
          </p:nvPr>
        </p:nvSpPr>
        <p:spPr/>
        <p:txBody>
          <a:bodyPr>
            <a:normAutofit/>
          </a:bodyPr>
          <a:lstStyle/>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This guideline is intended to provide guidance for mpox prevention and treatment in general; however, because clade IIb dominated the 2022 worldwide outbreak, the majority of evidence supporting the clinical descriptions and recommendations pertain to clade II </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mpox</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For recommendations on testing if clade I mpox is suspected, such as in a patient who traveled to the Democratic Republic of Congo within 21 days, care providers in New York City can call the Provider Access Line at 1-866-692-3641; care providers in other counties in New York State can call the Office of Sexual Health and Epidemiology at 1-518-474-3598 during business hours or 1-866-881-2809 during evenings, weekends, and holidays. </a:t>
            </a:r>
          </a:p>
        </p:txBody>
      </p:sp>
      <p:sp>
        <p:nvSpPr>
          <p:cNvPr id="4" name="Footer Placeholder 3">
            <a:extLst>
              <a:ext uri="{FF2B5EF4-FFF2-40B4-BE49-F238E27FC236}">
                <a16:creationId xmlns:a16="http://schemas.microsoft.com/office/drawing/2014/main" id="{D6F678D3-A350-41D6-ABE3-C55FAE375F9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1327535-B11F-4920-85B3-E5E285C3C75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C954820-B3D6-46FC-95EB-6AECBDE12398}"/>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137596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4719-8F0A-43AE-B70D-495F341729A1}"/>
              </a:ext>
            </a:extLst>
          </p:cNvPr>
          <p:cNvSpPr>
            <a:spLocks noGrp="1"/>
          </p:cNvSpPr>
          <p:nvPr>
            <p:ph type="title"/>
          </p:nvPr>
        </p:nvSpPr>
        <p:spPr/>
        <p:txBody>
          <a:bodyPr/>
          <a:lstStyle/>
          <a:p>
            <a:r>
              <a:rPr lang="en-US" dirty="0"/>
              <a:t>Mpox Clinical Presentation</a:t>
            </a:r>
          </a:p>
        </p:txBody>
      </p:sp>
      <p:sp>
        <p:nvSpPr>
          <p:cNvPr id="3" name="Content Placeholder 2">
            <a:extLst>
              <a:ext uri="{FF2B5EF4-FFF2-40B4-BE49-F238E27FC236}">
                <a16:creationId xmlns:a16="http://schemas.microsoft.com/office/drawing/2014/main" id="{E315D3A9-6FFD-4107-92C1-20FE05A66E77}"/>
              </a:ext>
            </a:extLst>
          </p:cNvPr>
          <p:cNvSpPr>
            <a:spLocks noGrp="1"/>
          </p:cNvSpPr>
          <p:nvPr>
            <p:ph idx="1"/>
          </p:nvPr>
        </p:nvSpPr>
        <p:spPr/>
        <p:txBody>
          <a:bodyPr>
            <a:normAutofit/>
          </a:bodyPr>
          <a:lstStyle/>
          <a:p>
            <a:pPr marL="342900" marR="0" lvl="0" indent="-342900">
              <a:spcBef>
                <a:spcPts val="300"/>
              </a:spcBef>
              <a:spcAft>
                <a:spcPts val="300"/>
              </a:spcAft>
              <a:buFont typeface="Symbol" panose="05050102010706020507" pitchFamily="18" charset="2"/>
              <a:buChar char=""/>
            </a:pPr>
            <a:r>
              <a:rPr lang="en-US" kern="100" dirty="0" err="1">
                <a:effectLst/>
                <a:latin typeface="Calibri" panose="020F0502020204030204" pitchFamily="34" charset="0"/>
                <a:ea typeface="Calibri" panose="020F0502020204030204" pitchFamily="34" charset="0"/>
                <a:cs typeface="Times New Roman" panose="02020603050405020304" pitchFamily="18" charset="0"/>
              </a:rPr>
              <a:t>Mpox</a:t>
            </a:r>
            <a:r>
              <a:rPr lang="en-US" kern="100" dirty="0">
                <a:effectLst/>
                <a:latin typeface="Calibri" panose="020F0502020204030204" pitchFamily="34" charset="0"/>
                <a:ea typeface="Calibri" panose="020F0502020204030204" pitchFamily="34" charset="0"/>
                <a:cs typeface="Times New Roman" panose="02020603050405020304" pitchFamily="18" charset="0"/>
              </a:rPr>
              <a:t> is characterized by a skin rash that can be macular, papular, vesicular, or pustular. Lesions in different stages may be present simultaneously.</a:t>
            </a:r>
          </a:p>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Skin rash may or may not be accompanied by a systemic prodrome of fever, malaise, headache, myalgias, and lymphadenopathy.</a:t>
            </a:r>
          </a:p>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Mucosal involvement, especially proctitis or pharyngitis, is common.</a:t>
            </a:r>
          </a:p>
          <a:p>
            <a:pPr marL="342900" marR="0" lvl="0" indent="-342900">
              <a:spcBef>
                <a:spcPts val="300"/>
              </a:spcBef>
              <a:spcAft>
                <a:spcPts val="300"/>
              </a:spcAft>
              <a:buFont typeface="Symbol" panose="05050102010706020507" pitchFamily="18" charset="2"/>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Coinfection with sexually transmitted infections is common.</a:t>
            </a:r>
          </a:p>
          <a:p>
            <a:pPr marL="342900" marR="0" lvl="0" indent="-342900">
              <a:spcBef>
                <a:spcPts val="300"/>
              </a:spcBef>
              <a:spcAft>
                <a:spcPts val="3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Immunocompromised individuals, including those with advanced HIV, are more likely to develop severe manifestations.</a:t>
            </a:r>
            <a:endParaRPr lang="en-US" sz="4000" dirty="0"/>
          </a:p>
        </p:txBody>
      </p:sp>
      <p:sp>
        <p:nvSpPr>
          <p:cNvPr id="4" name="Footer Placeholder 3">
            <a:extLst>
              <a:ext uri="{FF2B5EF4-FFF2-40B4-BE49-F238E27FC236}">
                <a16:creationId xmlns:a16="http://schemas.microsoft.com/office/drawing/2014/main" id="{12A86D6C-2F46-42C6-B5B3-4AB65EE8083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741A117-F3E7-4B43-88F6-1217726F93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D24B5A6-D018-4EBF-A259-67295C5F3D25}"/>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171238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4719-8F0A-43AE-B70D-495F341729A1}"/>
              </a:ext>
            </a:extLst>
          </p:cNvPr>
          <p:cNvSpPr>
            <a:spLocks noGrp="1"/>
          </p:cNvSpPr>
          <p:nvPr>
            <p:ph type="title"/>
          </p:nvPr>
        </p:nvSpPr>
        <p:spPr>
          <a:xfrm>
            <a:off x="685800" y="442118"/>
            <a:ext cx="9717505" cy="1325563"/>
          </a:xfrm>
        </p:spPr>
        <p:txBody>
          <a:bodyPr/>
          <a:lstStyle/>
          <a:p>
            <a:r>
              <a:rPr lang="en-US" dirty="0"/>
              <a:t>Mpox Transmission Prevention and Infection Control for Healthcare Providers</a:t>
            </a:r>
          </a:p>
        </p:txBody>
      </p:sp>
      <p:sp>
        <p:nvSpPr>
          <p:cNvPr id="3" name="Content Placeholder 2">
            <a:extLst>
              <a:ext uri="{FF2B5EF4-FFF2-40B4-BE49-F238E27FC236}">
                <a16:creationId xmlns:a16="http://schemas.microsoft.com/office/drawing/2014/main" id="{E315D3A9-6FFD-4107-92C1-20FE05A66E77}"/>
              </a:ext>
            </a:extLst>
          </p:cNvPr>
          <p:cNvSpPr>
            <a:spLocks noGrp="1"/>
          </p:cNvSpPr>
          <p:nvPr>
            <p:ph idx="1"/>
          </p:nvPr>
        </p:nvSpPr>
        <p:spPr>
          <a:xfrm>
            <a:off x="838200" y="2209802"/>
            <a:ext cx="10515600" cy="3924298"/>
          </a:xfrm>
        </p:spPr>
        <p:txBody>
          <a:bodyPr>
            <a:normAutofit/>
          </a:bodyPr>
          <a:lstStyle/>
          <a:p>
            <a:pPr marL="0" marR="0" indent="0">
              <a:spcBef>
                <a:spcPts val="300"/>
              </a:spcBef>
              <a:spcAft>
                <a:spcPts val="3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Healthcare providers:</a:t>
            </a:r>
            <a:r>
              <a:rPr lang="en-US" dirty="0">
                <a:effectLst/>
                <a:latin typeface="Calibri" panose="020F0502020204030204" pitchFamily="34" charset="0"/>
                <a:ea typeface="Calibri" panose="020F0502020204030204" pitchFamily="34" charset="0"/>
                <a:cs typeface="Times New Roman" panose="02020603050405020304" pitchFamily="18" charset="0"/>
              </a:rPr>
              <a:t> Use of personal protective equipment, including a gown, gloves, eyewear, and an N-95 or comparable respirator mask, will help prevent occupational exposure in healthcare providers who are evaluating or collecting a specimen from a patient with suspected mpox. There is no need to unroof lesions before swabbing, and this practice may increase the risk of needlestick injury and occupational infection.</a:t>
            </a:r>
          </a:p>
        </p:txBody>
      </p:sp>
      <p:sp>
        <p:nvSpPr>
          <p:cNvPr id="4" name="Footer Placeholder 3">
            <a:extLst>
              <a:ext uri="{FF2B5EF4-FFF2-40B4-BE49-F238E27FC236}">
                <a16:creationId xmlns:a16="http://schemas.microsoft.com/office/drawing/2014/main" id="{12A86D6C-2F46-42C6-B5B3-4AB65EE8083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741A117-F3E7-4B43-88F6-1217726F93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D24B5A6-D018-4EBF-A259-67295C5F3D25}"/>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252184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4719-8F0A-43AE-B70D-495F341729A1}"/>
              </a:ext>
            </a:extLst>
          </p:cNvPr>
          <p:cNvSpPr>
            <a:spLocks noGrp="1"/>
          </p:cNvSpPr>
          <p:nvPr>
            <p:ph type="title"/>
          </p:nvPr>
        </p:nvSpPr>
        <p:spPr>
          <a:xfrm>
            <a:off x="609600" y="136525"/>
            <a:ext cx="9717505" cy="1325563"/>
          </a:xfrm>
        </p:spPr>
        <p:txBody>
          <a:bodyPr/>
          <a:lstStyle/>
          <a:p>
            <a:r>
              <a:rPr lang="en-US" dirty="0"/>
              <a:t>Mpox Transmission Prevention and Infection Control for Patients</a:t>
            </a:r>
          </a:p>
        </p:txBody>
      </p:sp>
      <p:sp>
        <p:nvSpPr>
          <p:cNvPr id="3" name="Content Placeholder 2">
            <a:extLst>
              <a:ext uri="{FF2B5EF4-FFF2-40B4-BE49-F238E27FC236}">
                <a16:creationId xmlns:a16="http://schemas.microsoft.com/office/drawing/2014/main" id="{E315D3A9-6FFD-4107-92C1-20FE05A66E77}"/>
              </a:ext>
            </a:extLst>
          </p:cNvPr>
          <p:cNvSpPr>
            <a:spLocks noGrp="1"/>
          </p:cNvSpPr>
          <p:nvPr>
            <p:ph idx="1"/>
          </p:nvPr>
        </p:nvSpPr>
        <p:spPr>
          <a:xfrm>
            <a:off x="838200" y="1462088"/>
            <a:ext cx="10515600" cy="4714875"/>
          </a:xfrm>
        </p:spPr>
        <p:txBody>
          <a:bodyPr>
            <a:normAutofit lnSpcReduction="10000"/>
          </a:bodyPr>
          <a:lstStyle/>
          <a:p>
            <a:pPr marL="0" marR="0" indent="0">
              <a:spcBef>
                <a:spcPts val="300"/>
              </a:spcBef>
              <a:spcAft>
                <a:spcPts val="3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Patients:</a:t>
            </a:r>
            <a:r>
              <a:rPr lang="en-US" sz="2400" dirty="0">
                <a:effectLst/>
                <a:latin typeface="Calibri" panose="020F0502020204030204" pitchFamily="34" charset="0"/>
                <a:ea typeface="Calibri" panose="020F0502020204030204" pitchFamily="34" charset="0"/>
                <a:cs typeface="Times New Roman" panose="02020603050405020304" pitchFamily="18" charset="0"/>
              </a:rPr>
              <a:t> Although, ideally, patients with mpox will isolate at home and remain separate from other people, this may not always be feasible. To reduce the risk of community transmission, advise patients with confirmed or suspected mpox to do the following until all lesions have healed and other symptoms have resolved:</a:t>
            </a:r>
          </a:p>
          <a:p>
            <a:pPr marL="342900" marR="0" lvl="0" indent="-342900">
              <a:spcBef>
                <a:spcPts val="300"/>
              </a:spcBef>
              <a:spcAft>
                <a:spcPts val="30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Times New Roman" panose="02020603050405020304" pitchFamily="18" charset="0"/>
              </a:rPr>
              <a:t>Avoid 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kin-to-skin and sexual contact</a:t>
            </a:r>
          </a:p>
          <a:p>
            <a:pPr marL="342900" marR="0" lvl="0" indent="-342900">
              <a:spcBef>
                <a:spcPts val="300"/>
              </a:spcBef>
              <a:spcAft>
                <a:spcPts val="30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Times New Roman" panose="02020603050405020304" pitchFamily="18" charset="0"/>
              </a:rPr>
              <a:t>Avoid 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haring clothing, bed linens, and other soft, porous materials that may have come into contact with a lesion</a:t>
            </a:r>
          </a:p>
          <a:p>
            <a:pPr marL="342900" marR="0" lvl="0" indent="-342900">
              <a:spcBef>
                <a:spcPts val="300"/>
              </a:spcBef>
              <a:spcAft>
                <a:spcPts val="30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Times New Roman" panose="02020603050405020304" pitchFamily="18" charset="0"/>
              </a:rPr>
              <a:t>Avoid 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haring eating or personal hygiene utensils, such as razors; if items must be shared, wash and disinfect after each use</a:t>
            </a:r>
          </a:p>
          <a:p>
            <a:pPr marL="342900" marR="0" lvl="0" indent="-342900">
              <a:spcBef>
                <a:spcPts val="300"/>
              </a:spcBef>
              <a:spcAft>
                <a:spcPts val="30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Times New Roman" panose="02020603050405020304" pitchFamily="18" charset="0"/>
              </a:rPr>
              <a:t>Avoid 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xposing other people to lesions; if an individual with mpox lesions must be in shared or public spaces, covering all lesions with clothing, bandages, or gloves can prevent transmission</a:t>
            </a:r>
          </a:p>
          <a:p>
            <a:pPr marL="342900" marR="0" lvl="0" indent="-342900">
              <a:spcBef>
                <a:spcPts val="300"/>
              </a:spcBef>
              <a:spcAft>
                <a:spcPts val="3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Wear a medical mask if in close proximity with other people for more than a brief encounter (per CDC)</a:t>
            </a:r>
          </a:p>
        </p:txBody>
      </p:sp>
      <p:sp>
        <p:nvSpPr>
          <p:cNvPr id="4" name="Footer Placeholder 3">
            <a:extLst>
              <a:ext uri="{FF2B5EF4-FFF2-40B4-BE49-F238E27FC236}">
                <a16:creationId xmlns:a16="http://schemas.microsoft.com/office/drawing/2014/main" id="{12A86D6C-2F46-42C6-B5B3-4AB65EE8083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741A117-F3E7-4B43-88F6-1217726F93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D24B5A6-D018-4EBF-A259-67295C5F3D25}"/>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3907366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3FC3-96A2-47F0-B427-1784D5B03C73}"/>
              </a:ext>
            </a:extLst>
          </p:cNvPr>
          <p:cNvSpPr>
            <a:spLocks noGrp="1"/>
          </p:cNvSpPr>
          <p:nvPr>
            <p:ph type="title"/>
          </p:nvPr>
        </p:nvSpPr>
        <p:spPr>
          <a:xfrm>
            <a:off x="685800" y="18255"/>
            <a:ext cx="9717505" cy="1325563"/>
          </a:xfrm>
        </p:spPr>
        <p:txBody>
          <a:bodyPr/>
          <a:lstStyle/>
          <a:p>
            <a:r>
              <a:rPr lang="en-US" dirty="0"/>
              <a:t>Recommendations: Mpox Prevention</a:t>
            </a:r>
          </a:p>
        </p:txBody>
      </p:sp>
      <p:sp>
        <p:nvSpPr>
          <p:cNvPr id="3" name="Content Placeholder 2">
            <a:extLst>
              <a:ext uri="{FF2B5EF4-FFF2-40B4-BE49-F238E27FC236}">
                <a16:creationId xmlns:a16="http://schemas.microsoft.com/office/drawing/2014/main" id="{F501E0F3-C2C2-45AE-98D1-E9C13F762DC0}"/>
              </a:ext>
            </a:extLst>
          </p:cNvPr>
          <p:cNvSpPr>
            <a:spLocks noGrp="1"/>
          </p:cNvSpPr>
          <p:nvPr>
            <p:ph idx="1"/>
          </p:nvPr>
        </p:nvSpPr>
        <p:spPr>
          <a:xfrm>
            <a:off x="838200" y="1092200"/>
            <a:ext cx="10833100" cy="5264150"/>
          </a:xfrm>
        </p:spPr>
        <p:txBody>
          <a:bodyPr>
            <a:normAutofit fontScale="92500" lnSpcReduction="20000"/>
          </a:bodyPr>
          <a:lstStyle/>
          <a:p>
            <a:r>
              <a:rPr lang="en-US" dirty="0"/>
              <a:t>Clinicians should recommend the MVA (brand name JYNNEOS) 2-dose vaccine series to individuals ≥18 years old who are at risk of acquiring mpox. (A2)</a:t>
            </a:r>
          </a:p>
          <a:p>
            <a:r>
              <a:rPr lang="en-US" dirty="0"/>
              <a:t>Clinicians should recommend the MVA 2-dose vaccine series to individuals between 6 months and 18 years old who are at risk of acquiring mpox. (A3) </a:t>
            </a:r>
          </a:p>
          <a:p>
            <a:pPr lvl="1"/>
            <a:r>
              <a:rPr lang="en-US" dirty="0"/>
              <a:t>In August 2022, the FDA issued an EUA for emergency use of the JYNNEOS vaccine in individuals &lt;18 years old.</a:t>
            </a:r>
          </a:p>
          <a:p>
            <a:r>
              <a:rPr lang="en-US" dirty="0"/>
              <a:t>Clinicians should encourage individuals being vaccinated with MVA to receive </a:t>
            </a:r>
            <a:r>
              <a:rPr lang="en-US" i="1" dirty="0"/>
              <a:t>both</a:t>
            </a:r>
            <a:r>
              <a:rPr lang="en-US" dirty="0"/>
              <a:t> doses in the series for optimal protection. (A2) </a:t>
            </a:r>
          </a:p>
          <a:p>
            <a:r>
              <a:rPr lang="en-US" dirty="0"/>
              <a:t>Clinicians should not offer vaccination to individuals with prior laboratory-confirmed </a:t>
            </a:r>
            <a:r>
              <a:rPr lang="en-US" dirty="0" err="1"/>
              <a:t>mpox</a:t>
            </a:r>
            <a:r>
              <a:rPr lang="en-US" dirty="0"/>
              <a:t>. (A3)</a:t>
            </a:r>
          </a:p>
          <a:p>
            <a:r>
              <a:rPr lang="en-US" dirty="0"/>
              <a:t>Clinicians should recommend the MVA vaccine as PEP to individuals who have been exposed to mpox within the past 14 days and for whom vaccination may reduce the risk of infection or decrease symptoms if infection has occurred. (A2)</a:t>
            </a:r>
          </a:p>
          <a:p>
            <a:r>
              <a:rPr lang="en-US" dirty="0"/>
              <a:t>Clinicians should vaccinate individuals with HIV who are at risk of acquiring mpox regardless of CD4 count or viral load. (A2)</a:t>
            </a:r>
          </a:p>
          <a:p>
            <a:endParaRPr lang="en-US" dirty="0"/>
          </a:p>
        </p:txBody>
      </p:sp>
      <p:sp>
        <p:nvSpPr>
          <p:cNvPr id="4" name="Footer Placeholder 3">
            <a:extLst>
              <a:ext uri="{FF2B5EF4-FFF2-40B4-BE49-F238E27FC236}">
                <a16:creationId xmlns:a16="http://schemas.microsoft.com/office/drawing/2014/main" id="{33ACFDCA-CC31-4DA6-8333-643AAF1105B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8BBAD93-6C0D-410A-9B4B-D4793F810D9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14C430-D1C1-4714-8D3B-420FBF719574}"/>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102076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CBDA6-3676-4C69-B0C2-0FB26A746629}"/>
              </a:ext>
            </a:extLst>
          </p:cNvPr>
          <p:cNvSpPr>
            <a:spLocks noGrp="1"/>
          </p:cNvSpPr>
          <p:nvPr>
            <p:ph type="title"/>
          </p:nvPr>
        </p:nvSpPr>
        <p:spPr>
          <a:xfrm>
            <a:off x="571500" y="-15875"/>
            <a:ext cx="9717505" cy="1325563"/>
          </a:xfrm>
        </p:spPr>
        <p:txBody>
          <a:bodyPr/>
          <a:lstStyle/>
          <a:p>
            <a:r>
              <a:rPr lang="en-US" dirty="0"/>
              <a:t>CDC Recommendations for Mpox Vaccination</a:t>
            </a:r>
          </a:p>
        </p:txBody>
      </p:sp>
      <p:sp>
        <p:nvSpPr>
          <p:cNvPr id="3" name="Content Placeholder 2">
            <a:extLst>
              <a:ext uri="{FF2B5EF4-FFF2-40B4-BE49-F238E27FC236}">
                <a16:creationId xmlns:a16="http://schemas.microsoft.com/office/drawing/2014/main" id="{81101005-CC97-442C-977E-9DD91051725C}"/>
              </a:ext>
            </a:extLst>
          </p:cNvPr>
          <p:cNvSpPr>
            <a:spLocks noGrp="1"/>
          </p:cNvSpPr>
          <p:nvPr>
            <p:ph idx="1"/>
          </p:nvPr>
        </p:nvSpPr>
        <p:spPr>
          <a:xfrm>
            <a:off x="838200" y="1028700"/>
            <a:ext cx="10515600" cy="5327650"/>
          </a:xfrm>
        </p:spPr>
        <p:txBody>
          <a:bodyPr>
            <a:normAutofit fontScale="92500" lnSpcReduction="10000"/>
          </a:bodyPr>
          <a:lstStyle/>
          <a:p>
            <a:pPr marL="0" marR="0" indent="0">
              <a:spcBef>
                <a:spcPts val="600"/>
              </a:spcBef>
              <a:spcAft>
                <a:spcPts val="6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Mpox vaccination should be offered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People who had known or suspected exposure to someone with mpox</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People who had a sex partner in the past 2 weeks who was diagnosed with mpox</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Gay, bisexual, and other men who have sex with men, and transgender or nonbinary people (including adolescents who fall into any of these categories) who, in the past 6 months, have had:</a:t>
            </a:r>
          </a:p>
          <a:p>
            <a:pPr marL="742950" marR="0" lvl="1" indent="-285750">
              <a:spcBef>
                <a:spcPts val="300"/>
              </a:spcBef>
              <a:spcAft>
                <a:spcPts val="300"/>
              </a:spcAft>
              <a:buFont typeface="Courier New" panose="02070309020205020404" pitchFamily="49"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 new diagnosis of 1 or more sexually transmitted infections (e.g., chlamydia, gonorrhea, syphilis)</a:t>
            </a:r>
          </a:p>
          <a:p>
            <a:pPr marL="742950" marR="0" lvl="1" indent="-285750">
              <a:spcBef>
                <a:spcPts val="300"/>
              </a:spcBef>
              <a:spcAft>
                <a:spcPts val="300"/>
              </a:spcAft>
              <a:buFont typeface="Courier New" panose="02070309020205020404" pitchFamily="49"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More than 1 sex partner</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People who have had any of the following in the past 6 months:</a:t>
            </a:r>
          </a:p>
          <a:p>
            <a:pPr marL="742950" marR="0" lvl="1" indent="-285750">
              <a:spcBef>
                <a:spcPts val="300"/>
              </a:spcBef>
              <a:spcAft>
                <a:spcPts val="300"/>
              </a:spcAft>
              <a:buFont typeface="Courier New" panose="02070309020205020404" pitchFamily="49"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Sex at a commercial sex venue</a:t>
            </a:r>
          </a:p>
          <a:p>
            <a:pPr marL="742950" marR="0" lvl="1" indent="-285750">
              <a:spcBef>
                <a:spcPts val="300"/>
              </a:spcBef>
              <a:spcAft>
                <a:spcPts val="300"/>
              </a:spcAft>
              <a:buFont typeface="Courier New" panose="02070309020205020404" pitchFamily="49"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Sex in association with a large public event in a geographic area where mpox transmission is occurring</a:t>
            </a:r>
          </a:p>
          <a:p>
            <a:pPr marL="742950" marR="0" lvl="1" indent="-285750">
              <a:spcBef>
                <a:spcPts val="300"/>
              </a:spcBef>
              <a:spcAft>
                <a:spcPts val="300"/>
              </a:spcAft>
              <a:buFont typeface="Courier New" panose="02070309020205020404" pitchFamily="49" charset="0"/>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Sex in exchange for money or other items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People who are sex partners of people with the above risks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People who anticipate experiencing any of the above scenarios</a:t>
            </a:r>
          </a:p>
          <a:p>
            <a:pPr marL="342900" marR="0" lvl="0" indent="-342900">
              <a:spcBef>
                <a:spcPts val="300"/>
              </a:spcBef>
              <a:spcAft>
                <a:spcPts val="3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People with HIV or other causes of immunosuppression who have had recent or anticipate potential mpox exposure</a:t>
            </a:r>
          </a:p>
          <a:p>
            <a:pPr marL="342900" marR="0" lvl="0" indent="-342900">
              <a:spcBef>
                <a:spcPts val="300"/>
              </a:spcBef>
              <a:spcAft>
                <a:spcPts val="3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People who work with orthopoxviruses in a laboratory</a:t>
            </a:r>
            <a:endParaRPr lang="en-US" sz="6000" dirty="0"/>
          </a:p>
        </p:txBody>
      </p:sp>
      <p:sp>
        <p:nvSpPr>
          <p:cNvPr id="4" name="Footer Placeholder 3">
            <a:extLst>
              <a:ext uri="{FF2B5EF4-FFF2-40B4-BE49-F238E27FC236}">
                <a16:creationId xmlns:a16="http://schemas.microsoft.com/office/drawing/2014/main" id="{1783C982-B886-4AB9-868B-DB73F2C9F10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D787A7-CB5C-43E1-BA93-B718815A423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B91D46C-F048-4E6D-842C-AF67D65A54C4}"/>
              </a:ext>
            </a:extLst>
          </p:cNvPr>
          <p:cNvSpPr>
            <a:spLocks noGrp="1"/>
          </p:cNvSpPr>
          <p:nvPr>
            <p:ph type="dt" sz="half" idx="2"/>
          </p:nvPr>
        </p:nvSpPr>
        <p:spPr/>
        <p:txBody>
          <a:bodyPr/>
          <a:lstStyle/>
          <a:p>
            <a:r>
              <a:rPr lang="en-US" dirty="0"/>
              <a:t>MAY 2024</a:t>
            </a:r>
          </a:p>
        </p:txBody>
      </p:sp>
    </p:spTree>
    <p:extLst>
      <p:ext uri="{BB962C8B-B14F-4D97-AF65-F5344CB8AC3E}">
        <p14:creationId xmlns:p14="http://schemas.microsoft.com/office/powerpoint/2010/main" val="2239631601"/>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2265</Words>
  <Application>Microsoft Office PowerPoint</Application>
  <PresentationFormat>Widescreen</PresentationFormat>
  <Paragraphs>172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Symbol</vt:lpstr>
      <vt:lpstr>Content</vt:lpstr>
      <vt:lpstr>PowerPoint Presentation</vt:lpstr>
      <vt:lpstr>Terminology</vt:lpstr>
      <vt:lpstr>Purpose of This Guideline</vt:lpstr>
      <vt:lpstr>Key Points: Clade I and Clade II Mpox</vt:lpstr>
      <vt:lpstr>Mpox Clinical Presentation</vt:lpstr>
      <vt:lpstr>Mpox Transmission Prevention and Infection Control for Healthcare Providers</vt:lpstr>
      <vt:lpstr>Mpox Transmission Prevention and Infection Control for Patients</vt:lpstr>
      <vt:lpstr>Recommendations: Mpox Prevention</vt:lpstr>
      <vt:lpstr>CDC Recommendations for Mpox Vaccination</vt:lpstr>
      <vt:lpstr>Recommendations:  Mpox Presentation and Diagnosis</vt:lpstr>
      <vt:lpstr>CDC Transmission Prevention Recommendations</vt:lpstr>
      <vt:lpstr>Stages of Mpox Lesions</vt:lpstr>
      <vt:lpstr>Key Points: Mpox Presentation and Diagnosis</vt:lpstr>
      <vt:lpstr>Common Differential Diagnoses for Clinical Syndromes Caused by Mpox </vt:lpstr>
      <vt:lpstr>Supportive Care Measures for Mpox Complications</vt:lpstr>
      <vt:lpstr>Medical Countermeasures for Mpox</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61</cp:revision>
  <dcterms:created xsi:type="dcterms:W3CDTF">2022-05-26T16:37:43Z</dcterms:created>
  <dcterms:modified xsi:type="dcterms:W3CDTF">2024-05-03T18:06:16Z</dcterms:modified>
</cp:coreProperties>
</file>