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0" r:id="rId3"/>
    <p:sldId id="258" r:id="rId4"/>
    <p:sldId id="264" r:id="rId5"/>
    <p:sldId id="269" r:id="rId6"/>
    <p:sldId id="265" r:id="rId7"/>
    <p:sldId id="266" r:id="rId8"/>
    <p:sldId id="288" r:id="rId9"/>
    <p:sldId id="277" r:id="rId10"/>
    <p:sldId id="279" r:id="rId11"/>
    <p:sldId id="285" r:id="rId12"/>
    <p:sldId id="281" r:id="rId13"/>
    <p:sldId id="280" r:id="rId14"/>
    <p:sldId id="290" r:id="rId15"/>
    <p:sldId id="282" r:id="rId16"/>
    <p:sldId id="286" r:id="rId17"/>
    <p:sldId id="283" r:id="rId18"/>
    <p:sldId id="267" r:id="rId19"/>
    <p:sldId id="268" r:id="rId20"/>
    <p:sldId id="284" r:id="rId21"/>
    <p:sldId id="287" r:id="rId22"/>
    <p:sldId id="289" r:id="rId23"/>
    <p:sldId id="257" r:id="rId24"/>
    <p:sldId id="25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 Ham" initials="JH" lastIdx="2" clrIdx="0">
    <p:extLst>
      <p:ext uri="{19B8F6BF-5375-455C-9EA6-DF929625EA0E}">
        <p15:presenceInfo xmlns:p15="http://schemas.microsoft.com/office/powerpoint/2012/main" userId="J H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6" d="100"/>
          <a:sy n="66" d="100"/>
        </p:scale>
        <p:origin x="55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4/18/2024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844462230"/>
              </p:ext>
            </p:extLst>
          </p:nvPr>
        </p:nvGraphicFramePr>
        <p:xfrm>
          <a:off x="2005263" y="2679032"/>
          <a:ext cx="8082548" cy="2201775"/>
        </p:xfrm>
        <a:graphic>
          <a:graphicData uri="http://schemas.openxmlformats.org/drawingml/2006/table">
            <a:tbl>
              <a:tblPr firstRow="1" bandRow="1">
                <a:tableStyleId>{5940675A-B579-460E-94D1-54222C63F5DA}</a:tableStyleId>
              </a:tblPr>
              <a:tblGrid>
                <a:gridCol w="2020637">
                  <a:extLst>
                    <a:ext uri="{9D8B030D-6E8A-4147-A177-3AD203B41FA5}">
                      <a16:colId xmlns:a16="http://schemas.microsoft.com/office/drawing/2014/main" val="2965091158"/>
                    </a:ext>
                  </a:extLst>
                </a:gridCol>
                <a:gridCol w="2020637">
                  <a:extLst>
                    <a:ext uri="{9D8B030D-6E8A-4147-A177-3AD203B41FA5}">
                      <a16:colId xmlns:a16="http://schemas.microsoft.com/office/drawing/2014/main" val="1943214951"/>
                    </a:ext>
                  </a:extLst>
                </a:gridCol>
                <a:gridCol w="2020637">
                  <a:extLst>
                    <a:ext uri="{9D8B030D-6E8A-4147-A177-3AD203B41FA5}">
                      <a16:colId xmlns:a16="http://schemas.microsoft.com/office/drawing/2014/main" val="2036904806"/>
                    </a:ext>
                  </a:extLst>
                </a:gridCol>
                <a:gridCol w="2020637">
                  <a:extLst>
                    <a:ext uri="{9D8B030D-6E8A-4147-A177-3AD203B41FA5}">
                      <a16:colId xmlns:a16="http://schemas.microsoft.com/office/drawing/2014/main" val="2736412188"/>
                    </a:ext>
                  </a:extLst>
                </a:gridCol>
              </a:tblGrid>
              <a:tr h="367203">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67203">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67203">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67203">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67203">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cssnow.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Treatment of Opioid Use Disorder</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p:txBody>
          <a:bodyPr>
            <a:normAutofit/>
          </a:bodyPr>
          <a:lstStyle/>
          <a:p>
            <a:r>
              <a:rPr lang="en-US" sz="3200" dirty="0"/>
              <a:t>Buprenorphine/Naloxone: Standard Initiation</a:t>
            </a: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a:t>www.hivguidelines.org</a:t>
            </a:r>
            <a:endParaRPr lang="en-US" dirty="0"/>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2187719770"/>
              </p:ext>
            </p:extLst>
          </p:nvPr>
        </p:nvGraphicFramePr>
        <p:xfrm>
          <a:off x="838200" y="1627312"/>
          <a:ext cx="10134600" cy="4543460"/>
        </p:xfrm>
        <a:graphic>
          <a:graphicData uri="http://schemas.openxmlformats.org/drawingml/2006/table">
            <a:tbl>
              <a:tblPr firstRow="1" bandRow="1">
                <a:tableStyleId>{5940675A-B579-460E-94D1-54222C63F5DA}</a:tableStyleId>
              </a:tblPr>
              <a:tblGrid>
                <a:gridCol w="2381898">
                  <a:extLst>
                    <a:ext uri="{9D8B030D-6E8A-4147-A177-3AD203B41FA5}">
                      <a16:colId xmlns:a16="http://schemas.microsoft.com/office/drawing/2014/main" val="2965091158"/>
                    </a:ext>
                  </a:extLst>
                </a:gridCol>
                <a:gridCol w="3361303">
                  <a:extLst>
                    <a:ext uri="{9D8B030D-6E8A-4147-A177-3AD203B41FA5}">
                      <a16:colId xmlns:a16="http://schemas.microsoft.com/office/drawing/2014/main" val="1943214951"/>
                    </a:ext>
                  </a:extLst>
                </a:gridCol>
                <a:gridCol w="4391399">
                  <a:extLst>
                    <a:ext uri="{9D8B030D-6E8A-4147-A177-3AD203B41FA5}">
                      <a16:colId xmlns:a16="http://schemas.microsoft.com/office/drawing/2014/main" val="2036904806"/>
                    </a:ext>
                  </a:extLst>
                </a:gridCol>
              </a:tblGrid>
              <a:tr h="450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Formulation and </a:t>
                      </a:r>
                      <a:br>
                        <a:rPr lang="en-US" sz="1400" b="1" dirty="0">
                          <a:solidFill>
                            <a:schemeClr val="bg1"/>
                          </a:solidFill>
                          <a:effectLst/>
                        </a:rPr>
                      </a:br>
                      <a:r>
                        <a:rPr lang="en-US" sz="1400" b="1" dirty="0">
                          <a:solidFill>
                            <a:schemeClr val="bg1"/>
                          </a:solidFill>
                          <a:effectLst/>
                        </a:rPr>
                        <a:t>Mechanism of Action</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Dosing (individualize as indicated)</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b">
                    <a:solidFill>
                      <a:srgbClr val="523178"/>
                    </a:solidFill>
                  </a:tcPr>
                </a:tc>
                <a:tc>
                  <a:txBody>
                    <a:bodyPr/>
                    <a:lstStyle/>
                    <a:p>
                      <a:r>
                        <a:rPr lang="en-US" sz="1400" b="1" dirty="0">
                          <a:solidFill>
                            <a:schemeClr val="bg1"/>
                          </a:solidFill>
                        </a:rPr>
                        <a:t>Considerations for Use</a:t>
                      </a:r>
                    </a:p>
                  </a:txBody>
                  <a:tcPr anchor="b">
                    <a:solidFill>
                      <a:srgbClr val="523178"/>
                    </a:solidFill>
                  </a:tcPr>
                </a:tc>
                <a:extLst>
                  <a:ext uri="{0D108BD9-81ED-4DB2-BD59-A6C34878D82A}">
                    <a16:rowId xmlns:a16="http://schemas.microsoft.com/office/drawing/2014/main" val="1391323950"/>
                  </a:ext>
                </a:extLst>
              </a:tr>
              <a:tr h="4025300">
                <a:tc>
                  <a:txBody>
                    <a:bodyPr/>
                    <a:lstStyle/>
                    <a:p>
                      <a:pPr marL="0" marR="0">
                        <a:spcBef>
                          <a:spcPts val="300"/>
                        </a:spcBef>
                        <a:spcAft>
                          <a:spcPts val="300"/>
                        </a:spcAft>
                      </a:pPr>
                      <a:r>
                        <a:rPr lang="en-US" sz="1200" b="1" dirty="0">
                          <a:effectLst/>
                        </a:rPr>
                        <a:t>BUP/NLX sublingual film and tablet </a:t>
                      </a:r>
                      <a:r>
                        <a:rPr lang="en-US" sz="1200" dirty="0">
                          <a:effectLst/>
                        </a:rPr>
                        <a:t>(multiple brands</a:t>
                      </a:r>
                      <a:r>
                        <a:rPr lang="en-US" sz="1200" dirty="0">
                          <a:solidFill>
                            <a:schemeClr val="tx1"/>
                          </a:solidFill>
                          <a:effectLst/>
                        </a:rPr>
                        <a:t>)</a:t>
                      </a:r>
                    </a:p>
                    <a:p>
                      <a:pPr marL="0" marR="0">
                        <a:spcBef>
                          <a:spcPts val="300"/>
                        </a:spcBef>
                        <a:spcAft>
                          <a:spcPts val="300"/>
                        </a:spcAft>
                      </a:pPr>
                      <a:r>
                        <a:rPr lang="en-US" sz="1200" dirty="0">
                          <a:effectLst/>
                        </a:rPr>
                        <a:t> </a:t>
                      </a:r>
                    </a:p>
                    <a:p>
                      <a:pPr marL="0" marR="0">
                        <a:spcBef>
                          <a:spcPts val="300"/>
                        </a:spcBef>
                        <a:spcAft>
                          <a:spcPts val="300"/>
                        </a:spcAft>
                      </a:pPr>
                      <a:r>
                        <a:rPr lang="en-US" sz="1200" b="1" dirty="0">
                          <a:effectLst/>
                        </a:rPr>
                        <a:t>Mechanism: </a:t>
                      </a:r>
                      <a:r>
                        <a:rPr lang="en-US" sz="1200" dirty="0">
                          <a:effectLst/>
                        </a:rPr>
                        <a:t>Partial opioid agonist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37160" indent="-137160">
                        <a:buFont typeface="Arial" panose="020B0604020202020204" pitchFamily="34" charset="0"/>
                        <a:buChar char="•"/>
                      </a:pPr>
                      <a:endParaRPr lang="en-US" sz="1200" dirty="0"/>
                    </a:p>
                  </a:txBody>
                  <a:tcPr/>
                </a:tc>
                <a:tc>
                  <a:txBody>
                    <a:bodyPr/>
                    <a:lstStyle/>
                    <a:p>
                      <a:pPr marL="0" marR="0" lvl="0" indent="0">
                        <a:spcBef>
                          <a:spcPts val="100"/>
                        </a:spcBef>
                        <a:spcAft>
                          <a:spcPts val="100"/>
                        </a:spcAft>
                        <a:buSzPts val="800"/>
                        <a:buFont typeface="Arial" panose="020B0604020202020204" pitchFamily="34" charset="0"/>
                        <a:buNone/>
                      </a:pPr>
                      <a:r>
                        <a:rPr lang="en-US" sz="1200" b="1" dirty="0">
                          <a:effectLst/>
                        </a:rPr>
                        <a:t>Standard initiation:</a:t>
                      </a:r>
                    </a:p>
                    <a:p>
                      <a:pPr marL="171450" marR="0" lvl="0" indent="-171450">
                        <a:spcBef>
                          <a:spcPts val="100"/>
                        </a:spcBef>
                        <a:spcAft>
                          <a:spcPts val="100"/>
                        </a:spcAft>
                        <a:buFont typeface="Arial" panose="020B0604020202020204" pitchFamily="34" charset="0"/>
                        <a:buChar char="•"/>
                      </a:pPr>
                      <a:r>
                        <a:rPr lang="en-US" sz="1200" b="1" dirty="0">
                          <a:effectLst/>
                        </a:rPr>
                        <a:t>Initial BUP dose:</a:t>
                      </a:r>
                      <a:r>
                        <a:rPr lang="en-US" sz="1200" dirty="0">
                          <a:effectLst/>
                        </a:rPr>
                        <a:t> 2 mg to 8 mg once patient is experiencing mild to moderate opioid withdrawal</a:t>
                      </a:r>
                    </a:p>
                    <a:p>
                      <a:pPr marL="171450" marR="0" lvl="0" indent="-171450">
                        <a:spcBef>
                          <a:spcPts val="100"/>
                        </a:spcBef>
                        <a:spcAft>
                          <a:spcPts val="100"/>
                        </a:spcAft>
                        <a:buFont typeface="Arial" panose="020B0604020202020204" pitchFamily="34" charset="0"/>
                        <a:buChar char="•"/>
                      </a:pPr>
                      <a:r>
                        <a:rPr lang="en-US" sz="1200" b="1" dirty="0">
                          <a:effectLst/>
                        </a:rPr>
                        <a:t>Titration:</a:t>
                      </a:r>
                      <a:r>
                        <a:rPr lang="en-US" sz="1200" dirty="0">
                          <a:effectLst/>
                        </a:rPr>
                        <a:t> Increase BUP dose every 1 to 2 hours by increments of 2 mg to 4 mg over 2 to 7 days until opioid cravings and withdrawal symptoms are controlled.</a:t>
                      </a:r>
                    </a:p>
                    <a:p>
                      <a:pPr marL="0" marR="0" lvl="0" indent="0">
                        <a:spcBef>
                          <a:spcPts val="100"/>
                        </a:spcBef>
                        <a:spcAft>
                          <a:spcPts val="100"/>
                        </a:spcAft>
                        <a:buSzPts val="800"/>
                        <a:buFont typeface="Arial" panose="020B0604020202020204" pitchFamily="34" charset="0"/>
                        <a:buNone/>
                      </a:pPr>
                      <a:r>
                        <a:rPr lang="en-US" sz="1200" b="1" dirty="0">
                          <a:effectLst/>
                        </a:rPr>
                        <a:t>Long-term treatment: </a:t>
                      </a:r>
                      <a:r>
                        <a:rPr lang="en-US" sz="1200" dirty="0">
                          <a:effectLst/>
                        </a:rPr>
                        <a:t>The maximum dose of BUP is typically 24 mg taken once daily.</a:t>
                      </a:r>
                    </a:p>
                    <a:p>
                      <a:pPr marL="171450" marR="0" lvl="0" indent="-171450">
                        <a:spcBef>
                          <a:spcPts val="100"/>
                        </a:spcBef>
                        <a:spcAft>
                          <a:spcPts val="100"/>
                        </a:spcAft>
                        <a:buFont typeface="Arial" panose="020B0604020202020204" pitchFamily="34" charset="0"/>
                        <a:buChar char="•"/>
                      </a:pPr>
                      <a:r>
                        <a:rPr lang="en-US" sz="1200" dirty="0">
                          <a:effectLst/>
                        </a:rPr>
                        <a:t>Increasing the dose up to 32 mg daily may be indicated for individuals with ongoing withdrawal, cravings, or opioid use.</a:t>
                      </a:r>
                    </a:p>
                    <a:p>
                      <a:pPr marL="171450" marR="0" lvl="0" indent="-171450">
                        <a:spcBef>
                          <a:spcPts val="100"/>
                        </a:spcBef>
                        <a:spcAft>
                          <a:spcPts val="100"/>
                        </a:spcAft>
                        <a:buFont typeface="Arial" panose="020B0604020202020204" pitchFamily="34" charset="0"/>
                        <a:buChar char="•"/>
                      </a:pPr>
                      <a:r>
                        <a:rPr lang="en-US" sz="1200" dirty="0">
                          <a:effectLst/>
                        </a:rPr>
                        <a:t>The individualized dose that is most effective in supporting treatment goals should be continued as long-term treatment.</a:t>
                      </a:r>
                    </a:p>
                    <a:p>
                      <a:pPr marL="171450" marR="0" lvl="0" indent="-171450">
                        <a:spcBef>
                          <a:spcPts val="100"/>
                        </a:spcBef>
                        <a:spcAft>
                          <a:spcPts val="100"/>
                        </a:spcAft>
                        <a:buFont typeface="Arial" panose="020B0604020202020204" pitchFamily="34" charset="0"/>
                        <a:buChar char="•"/>
                      </a:pPr>
                      <a:r>
                        <a:rPr lang="en-US" sz="1200" dirty="0">
                          <a:effectLst/>
                        </a:rPr>
                        <a:t>The total BUP dose can be divided by 2 or 3 for dosing throughout the day per patient preference.</a:t>
                      </a:r>
                      <a:endParaRPr lang="en-US" sz="1200" dirty="0"/>
                    </a:p>
                  </a:txBody>
                  <a:tcPr/>
                </a:tc>
                <a:tc>
                  <a:txBody>
                    <a:bodyPr/>
                    <a:lstStyle/>
                    <a:p>
                      <a:pPr marL="0" marR="0" lvl="0" indent="0">
                        <a:spcBef>
                          <a:spcPts val="100"/>
                        </a:spcBef>
                        <a:spcAft>
                          <a:spcPts val="100"/>
                        </a:spcAft>
                        <a:buSzPts val="800"/>
                        <a:buFont typeface="Arial" panose="020B0604020202020204" pitchFamily="34" charset="0"/>
                        <a:buNone/>
                      </a:pPr>
                      <a:r>
                        <a:rPr lang="en-US" sz="1200" b="1" dirty="0">
                          <a:effectLst/>
                        </a:rPr>
                        <a:t>Standard initiation: </a:t>
                      </a:r>
                      <a:r>
                        <a:rPr lang="en-US" sz="1200" dirty="0">
                          <a:effectLst/>
                        </a:rPr>
                        <a:t>Confirm opioid withdrawal symptoms and severity by observation or patient report before starting BUP/NLX.</a:t>
                      </a:r>
                    </a:p>
                    <a:p>
                      <a:pPr marL="171450" marR="0" lvl="0" indent="-171450">
                        <a:spcBef>
                          <a:spcPts val="100"/>
                        </a:spcBef>
                        <a:spcAft>
                          <a:spcPts val="100"/>
                        </a:spcAft>
                        <a:buSzPct val="100000"/>
                        <a:buFont typeface="Arial" panose="020B0604020202020204" pitchFamily="34" charset="0"/>
                        <a:buChar char="•"/>
                      </a:pPr>
                      <a:r>
                        <a:rPr lang="en-US" sz="1200" dirty="0">
                          <a:effectLst/>
                        </a:rPr>
                        <a:t>Ensure that the patient understands the dosing schedule and how to take BUP/NLX: avoid swallowing and let the medication dissolve under the tongue.</a:t>
                      </a:r>
                    </a:p>
                    <a:p>
                      <a:pPr marL="0" marR="0" lvl="0" indent="0">
                        <a:spcBef>
                          <a:spcPts val="100"/>
                        </a:spcBef>
                        <a:spcAft>
                          <a:spcPts val="100"/>
                        </a:spcAft>
                        <a:buSzPts val="800"/>
                        <a:buFont typeface="Arial" panose="020B0604020202020204" pitchFamily="34" charset="0"/>
                        <a:buNone/>
                      </a:pPr>
                      <a:r>
                        <a:rPr lang="en-US" sz="1200" b="1" dirty="0">
                          <a:effectLst/>
                        </a:rPr>
                        <a:t>Maximum dose: </a:t>
                      </a:r>
                      <a:r>
                        <a:rPr lang="en-US" sz="1200" dirty="0">
                          <a:effectLst/>
                        </a:rPr>
                        <a:t>If a patient has opioid withdrawal symptoms or cravings that are not controlled by the FDA-approved BUP maximum dose of 24 mg daily, dosing up to 32 mg daily may be beneficial but may require insurance prior authorization. In New York, as of January 18, 2024, the state Medicaid program covers up to 32 mg BUP daily for OUD treatment without prior authorization.</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79552632"/>
                  </a:ext>
                </a:extLst>
              </a:tr>
            </a:tbl>
          </a:graphicData>
        </a:graphic>
      </p:graphicFrame>
      <p:sp>
        <p:nvSpPr>
          <p:cNvPr id="8" name="Date Placeholder 1">
            <a:extLst>
              <a:ext uri="{FF2B5EF4-FFF2-40B4-BE49-F238E27FC236}">
                <a16:creationId xmlns:a16="http://schemas.microsoft.com/office/drawing/2014/main" id="{D13E5E9F-89B1-43D0-BC83-C2067A1C76CE}"/>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1045937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p:txBody>
          <a:bodyPr>
            <a:normAutofit/>
          </a:bodyPr>
          <a:lstStyle/>
          <a:p>
            <a:r>
              <a:rPr lang="en-US" sz="3200" dirty="0"/>
              <a:t>Buprenorphine/Naloxone: Low-Dose Initiation </a:t>
            </a:r>
            <a:r>
              <a:rPr lang="en-US" sz="3200" dirty="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With </a:t>
            </a:r>
            <a:br>
              <a:rPr lang="en-US" sz="3200" dirty="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br>
            <a:r>
              <a:rPr lang="en-US" sz="3200" dirty="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Opioid Continuation </a:t>
            </a:r>
            <a:endParaRPr lang="en-US" sz="3200" i="1" dirty="0"/>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a:t>www.hivguidelines.org</a:t>
            </a:r>
            <a:endParaRPr lang="en-US" dirty="0"/>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3152773279"/>
              </p:ext>
            </p:extLst>
          </p:nvPr>
        </p:nvGraphicFramePr>
        <p:xfrm>
          <a:off x="838200" y="1627313"/>
          <a:ext cx="10076848" cy="4644013"/>
        </p:xfrm>
        <a:graphic>
          <a:graphicData uri="http://schemas.openxmlformats.org/drawingml/2006/table">
            <a:tbl>
              <a:tblPr firstRow="1" bandRow="1">
                <a:tableStyleId>{5940675A-B579-460E-94D1-54222C63F5DA}</a:tableStyleId>
              </a:tblPr>
              <a:tblGrid>
                <a:gridCol w="2471442">
                  <a:extLst>
                    <a:ext uri="{9D8B030D-6E8A-4147-A177-3AD203B41FA5}">
                      <a16:colId xmlns:a16="http://schemas.microsoft.com/office/drawing/2014/main" val="2965091158"/>
                    </a:ext>
                  </a:extLst>
                </a:gridCol>
                <a:gridCol w="3487668">
                  <a:extLst>
                    <a:ext uri="{9D8B030D-6E8A-4147-A177-3AD203B41FA5}">
                      <a16:colId xmlns:a16="http://schemas.microsoft.com/office/drawing/2014/main" val="1943214951"/>
                    </a:ext>
                  </a:extLst>
                </a:gridCol>
                <a:gridCol w="4117738">
                  <a:extLst>
                    <a:ext uri="{9D8B030D-6E8A-4147-A177-3AD203B41FA5}">
                      <a16:colId xmlns:a16="http://schemas.microsoft.com/office/drawing/2014/main" val="2036904806"/>
                    </a:ext>
                  </a:extLst>
                </a:gridCol>
              </a:tblGrid>
              <a:tr h="54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Formulation and </a:t>
                      </a:r>
                      <a:br>
                        <a:rPr lang="en-US" sz="1400" b="1" dirty="0">
                          <a:solidFill>
                            <a:schemeClr val="bg1"/>
                          </a:solidFill>
                          <a:effectLst/>
                        </a:rPr>
                      </a:br>
                      <a:r>
                        <a:rPr lang="en-US" sz="1400" b="1" dirty="0">
                          <a:solidFill>
                            <a:schemeClr val="bg1"/>
                          </a:solidFill>
                          <a:effectLst/>
                        </a:rPr>
                        <a:t>Mechanism of Action</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Dosing (individualize as indicated)</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b">
                    <a:solidFill>
                      <a:srgbClr val="523178"/>
                    </a:solidFill>
                  </a:tcPr>
                </a:tc>
                <a:tc>
                  <a:txBody>
                    <a:bodyPr/>
                    <a:lstStyle/>
                    <a:p>
                      <a:r>
                        <a:rPr lang="en-US" sz="1400" b="1" dirty="0">
                          <a:solidFill>
                            <a:schemeClr val="bg1"/>
                          </a:solidFill>
                        </a:rPr>
                        <a:t>Considerations for Use</a:t>
                      </a:r>
                    </a:p>
                  </a:txBody>
                  <a:tcPr anchor="b">
                    <a:solidFill>
                      <a:srgbClr val="523178"/>
                    </a:solidFill>
                  </a:tcPr>
                </a:tc>
                <a:extLst>
                  <a:ext uri="{0D108BD9-81ED-4DB2-BD59-A6C34878D82A}">
                    <a16:rowId xmlns:a16="http://schemas.microsoft.com/office/drawing/2014/main" val="1391323950"/>
                  </a:ext>
                </a:extLst>
              </a:tr>
              <a:tr h="4100168">
                <a:tc>
                  <a:txBody>
                    <a:bodyPr/>
                    <a:lstStyle/>
                    <a:p>
                      <a:pPr marL="0" marR="0">
                        <a:spcBef>
                          <a:spcPts val="300"/>
                        </a:spcBef>
                        <a:spcAft>
                          <a:spcPts val="300"/>
                        </a:spcAft>
                      </a:pPr>
                      <a:r>
                        <a:rPr lang="en-US" sz="1200" b="1" dirty="0">
                          <a:effectLst/>
                          <a:latin typeface="+mn-lt"/>
                        </a:rPr>
                        <a:t>BUP/NLX sublingual film and tablet </a:t>
                      </a:r>
                      <a:r>
                        <a:rPr lang="en-US" sz="1200" dirty="0">
                          <a:effectLst/>
                          <a:latin typeface="+mn-lt"/>
                        </a:rPr>
                        <a:t>(multiple brands</a:t>
                      </a:r>
                      <a:r>
                        <a:rPr lang="en-US" sz="1200" dirty="0">
                          <a:solidFill>
                            <a:schemeClr val="tx1"/>
                          </a:solidFill>
                          <a:effectLst/>
                          <a:latin typeface="+mn-lt"/>
                        </a:rPr>
                        <a:t>)</a:t>
                      </a:r>
                    </a:p>
                    <a:p>
                      <a:pPr marL="0" marR="0">
                        <a:spcBef>
                          <a:spcPts val="300"/>
                        </a:spcBef>
                        <a:spcAft>
                          <a:spcPts val="300"/>
                        </a:spcAft>
                      </a:pPr>
                      <a:r>
                        <a:rPr lang="en-US" sz="1200" dirty="0">
                          <a:effectLst/>
                          <a:latin typeface="+mn-lt"/>
                        </a:rPr>
                        <a:t> </a:t>
                      </a:r>
                    </a:p>
                    <a:p>
                      <a:pPr marL="0" marR="0">
                        <a:spcBef>
                          <a:spcPts val="300"/>
                        </a:spcBef>
                        <a:spcAft>
                          <a:spcPts val="300"/>
                        </a:spcAft>
                      </a:pPr>
                      <a:r>
                        <a:rPr lang="en-US" sz="1200" b="1" dirty="0">
                          <a:effectLst/>
                          <a:latin typeface="+mn-lt"/>
                        </a:rPr>
                        <a:t>Mechanism: </a:t>
                      </a:r>
                      <a:r>
                        <a:rPr lang="en-US" sz="1200" dirty="0">
                          <a:effectLst/>
                          <a:latin typeface="+mn-lt"/>
                        </a:rPr>
                        <a:t>Partial opioid agonist</a:t>
                      </a:r>
                      <a:endParaRPr lang="en-US" sz="1200" dirty="0">
                        <a:effectLst/>
                        <a:latin typeface="+mn-lt"/>
                        <a:ea typeface="Calibri" panose="020F0502020204030204" pitchFamily="34" charset="0"/>
                        <a:cs typeface="Times New Roman" panose="02020603050405020304" pitchFamily="18" charset="0"/>
                      </a:endParaRPr>
                    </a:p>
                    <a:p>
                      <a:pPr marL="137160" indent="-137160">
                        <a:buFont typeface="Arial" panose="020B0604020202020204" pitchFamily="34" charset="0"/>
                        <a:buChar char="•"/>
                      </a:pPr>
                      <a:endParaRPr lang="en-US" sz="1200" dirty="0">
                        <a:latin typeface="+mn-lt"/>
                      </a:endParaRPr>
                    </a:p>
                  </a:txBody>
                  <a:tcPr/>
                </a:tc>
                <a:tc>
                  <a:txBody>
                    <a:bodyPr/>
                    <a:lstStyle/>
                    <a:p>
                      <a:pPr marL="0" marR="0" lvl="0" indent="0">
                        <a:spcBef>
                          <a:spcPts val="100"/>
                        </a:spcBef>
                        <a:spcAft>
                          <a:spcPts val="100"/>
                        </a:spcAft>
                        <a:buSzPts val="800"/>
                        <a:buFont typeface="Symbol" panose="05050102010706020507" pitchFamily="18" charset="2"/>
                        <a:buNone/>
                      </a:pPr>
                      <a:r>
                        <a:rPr lang="en-US" sz="1200" b="1" dirty="0">
                          <a:effectLst/>
                          <a:latin typeface="+mn-lt"/>
                        </a:rPr>
                        <a:t>LDB-OC </a:t>
                      </a:r>
                      <a:r>
                        <a:rPr lang="en-US" sz="1200" b="0" dirty="0">
                          <a:effectLst/>
                          <a:latin typeface="+mn-lt"/>
                        </a:rPr>
                        <a:t>(previously known as </a:t>
                      </a:r>
                      <a:r>
                        <a:rPr lang="en-US" sz="1200" b="0" dirty="0" err="1">
                          <a:effectLst/>
                          <a:latin typeface="+mn-lt"/>
                        </a:rPr>
                        <a:t>microdosing</a:t>
                      </a:r>
                      <a:r>
                        <a:rPr lang="en-US" sz="1200" b="0" dirty="0">
                          <a:effectLst/>
                          <a:latin typeface="+mn-lt"/>
                        </a:rPr>
                        <a:t> or micro-induction)</a:t>
                      </a:r>
                      <a:r>
                        <a:rPr lang="en-US" sz="1200" b="1" dirty="0">
                          <a:effectLst/>
                          <a:latin typeface="+mn-lt"/>
                        </a:rPr>
                        <a:t>:</a:t>
                      </a:r>
                    </a:p>
                    <a:p>
                      <a:pPr marL="285750" marR="0" lvl="0" indent="-285750">
                        <a:spcBef>
                          <a:spcPts val="100"/>
                        </a:spcBef>
                        <a:spcAft>
                          <a:spcPts val="100"/>
                        </a:spcAft>
                        <a:buFont typeface="Arial" panose="020B0604020202020204" pitchFamily="34" charset="0"/>
                        <a:buChar char="•"/>
                      </a:pPr>
                      <a:r>
                        <a:rPr lang="en-US" sz="1200" b="1" dirty="0">
                          <a:effectLst/>
                          <a:latin typeface="+mn-lt"/>
                        </a:rPr>
                        <a:t>Initial BUP dose: </a:t>
                      </a:r>
                      <a:r>
                        <a:rPr lang="en-US" sz="1200" dirty="0">
                          <a:effectLst/>
                          <a:latin typeface="+mn-lt"/>
                        </a:rPr>
                        <a:t>0.25 to 0.5 mg while patient continues taking full opioid agonist</a:t>
                      </a:r>
                    </a:p>
                    <a:p>
                      <a:pPr marL="285750" marR="0" lvl="0" indent="-285750">
                        <a:spcBef>
                          <a:spcPts val="100"/>
                        </a:spcBef>
                        <a:spcAft>
                          <a:spcPts val="100"/>
                        </a:spcAft>
                        <a:buFont typeface="Arial" panose="020B0604020202020204" pitchFamily="34" charset="0"/>
                        <a:buChar char="•"/>
                      </a:pPr>
                      <a:r>
                        <a:rPr lang="en-US" sz="1200" b="1" dirty="0">
                          <a:effectLst/>
                          <a:latin typeface="+mn-lt"/>
                        </a:rPr>
                        <a:t>Titration:</a:t>
                      </a:r>
                      <a:r>
                        <a:rPr lang="en-US" sz="1200" dirty="0">
                          <a:effectLst/>
                          <a:latin typeface="+mn-lt"/>
                        </a:rPr>
                        <a:t> Increase with low-dose increments of BUP over 7 days to reach therapeutic level; discontinue full opioid agonist.</a:t>
                      </a:r>
                    </a:p>
                    <a:p>
                      <a:pPr marL="0" marR="0" lvl="0" indent="0">
                        <a:spcBef>
                          <a:spcPts val="100"/>
                        </a:spcBef>
                        <a:spcAft>
                          <a:spcPts val="100"/>
                        </a:spcAft>
                        <a:buFont typeface="Arial" panose="020B0604020202020204" pitchFamily="34" charset="0"/>
                        <a:buNone/>
                      </a:pPr>
                      <a:r>
                        <a:rPr lang="en-US" sz="1200" b="1" dirty="0">
                          <a:effectLst/>
                          <a:latin typeface="+mn-lt"/>
                        </a:rPr>
                        <a:t>Long-term treatment: </a:t>
                      </a:r>
                      <a:r>
                        <a:rPr lang="en-US" sz="1200" dirty="0">
                          <a:effectLst/>
                          <a:latin typeface="+mn-lt"/>
                        </a:rPr>
                        <a:t>The maximum dose of BUP is typically 24 mg taken once daily.</a:t>
                      </a:r>
                    </a:p>
                    <a:p>
                      <a:pPr marL="285750" marR="0" lvl="0" indent="-285750">
                        <a:spcBef>
                          <a:spcPts val="100"/>
                        </a:spcBef>
                        <a:spcAft>
                          <a:spcPts val="100"/>
                        </a:spcAft>
                        <a:buFont typeface="Arial" panose="020B0604020202020204" pitchFamily="34" charset="0"/>
                        <a:buChar char="•"/>
                      </a:pPr>
                      <a:r>
                        <a:rPr lang="en-US" sz="1200" dirty="0">
                          <a:effectLst/>
                          <a:latin typeface="+mn-lt"/>
                        </a:rPr>
                        <a:t>Increasing the dose up to 32 mg daily may be indicated for individuals with ongoing withdrawal, cravings, or opioid use.</a:t>
                      </a:r>
                    </a:p>
                    <a:p>
                      <a:pPr marL="285750" marR="0" lvl="0" indent="-285750">
                        <a:spcBef>
                          <a:spcPts val="100"/>
                        </a:spcBef>
                        <a:spcAft>
                          <a:spcPts val="100"/>
                        </a:spcAft>
                        <a:buFont typeface="Arial" panose="020B0604020202020204" pitchFamily="34" charset="0"/>
                        <a:buChar char="•"/>
                      </a:pPr>
                      <a:r>
                        <a:rPr lang="en-US" sz="1200" dirty="0">
                          <a:effectLst/>
                          <a:latin typeface="+mn-lt"/>
                        </a:rPr>
                        <a:t>The individualized dose that is most effective in supporting treatment goals should be continued as long-term treatment.</a:t>
                      </a:r>
                    </a:p>
                    <a:p>
                      <a:pPr marL="285750" marR="0" lvl="0" indent="-285750">
                        <a:spcBef>
                          <a:spcPts val="100"/>
                        </a:spcBef>
                        <a:spcAft>
                          <a:spcPts val="100"/>
                        </a:spcAft>
                        <a:buFont typeface="Arial" panose="020B0604020202020204" pitchFamily="34" charset="0"/>
                        <a:buChar char="•"/>
                      </a:pPr>
                      <a:r>
                        <a:rPr lang="en-US" sz="1200" dirty="0">
                          <a:effectLst/>
                          <a:latin typeface="+mn-lt"/>
                        </a:rPr>
                        <a:t>The total BUP dose can be divided by 2 or 3 for dosing throughout the day per patient preference.</a:t>
                      </a:r>
                    </a:p>
                    <a:p>
                      <a:pPr marL="285750" marR="0" lvl="0" indent="-285750">
                        <a:spcBef>
                          <a:spcPts val="100"/>
                        </a:spcBef>
                        <a:spcAft>
                          <a:spcPts val="100"/>
                        </a:spcAft>
                        <a:buFont typeface="Courier New" panose="02070309020205020404" pitchFamily="49" charset="0"/>
                        <a:buChar char="­"/>
                      </a:pPr>
                      <a:endParaRPr lang="en-US" sz="1200" dirty="0">
                        <a:effectLst/>
                        <a:latin typeface="+mn-lt"/>
                      </a:endParaRPr>
                    </a:p>
                  </a:txBody>
                  <a:tcPr/>
                </a:tc>
                <a:tc>
                  <a:txBody>
                    <a:bodyPr/>
                    <a:lstStyle/>
                    <a:p>
                      <a:pPr marL="0" marR="0" lvl="0" indent="0" algn="l" defTabSz="914400" rtl="0" eaLnBrk="1" fontAlgn="auto" latinLnBrk="0" hangingPunct="1">
                        <a:lnSpc>
                          <a:spcPct val="100000"/>
                        </a:lnSpc>
                        <a:spcBef>
                          <a:spcPts val="100"/>
                        </a:spcBef>
                        <a:spcAft>
                          <a:spcPts val="100"/>
                        </a:spcAft>
                        <a:buClrTx/>
                        <a:buSzPts val="800"/>
                        <a:buFont typeface="Symbol" panose="05050102010706020507" pitchFamily="18" charset="2"/>
                        <a:buNone/>
                        <a:tabLst/>
                        <a:defRPr/>
                      </a:pPr>
                      <a:r>
                        <a:rPr lang="en-US" sz="1200" b="1" dirty="0">
                          <a:effectLst/>
                          <a:latin typeface="+mn-lt"/>
                        </a:rPr>
                        <a:t>LDB-OC: </a:t>
                      </a:r>
                      <a:r>
                        <a:rPr lang="en-US" sz="1200" dirty="0">
                          <a:effectLst/>
                          <a:latin typeface="+mn-lt"/>
                        </a:rPr>
                        <a:t>Does </a:t>
                      </a:r>
                      <a:r>
                        <a:rPr lang="en-US" sz="1200" i="1" dirty="0">
                          <a:effectLst/>
                          <a:latin typeface="+mn-lt"/>
                        </a:rPr>
                        <a:t>not</a:t>
                      </a:r>
                      <a:r>
                        <a:rPr lang="en-US" sz="1200" u="none" dirty="0">
                          <a:effectLst/>
                          <a:latin typeface="+mn-lt"/>
                        </a:rPr>
                        <a:t> </a:t>
                      </a:r>
                      <a:r>
                        <a:rPr lang="en-US" sz="1200" dirty="0">
                          <a:effectLst/>
                          <a:latin typeface="+mn-lt"/>
                        </a:rPr>
                        <a:t>require opioid withdrawal and can be an alternative for patients who may not be able to tolerate standard initiation</a:t>
                      </a:r>
                    </a:p>
                    <a:p>
                      <a:pPr marL="342900" marR="0" lvl="0" indent="-342900">
                        <a:spcBef>
                          <a:spcPts val="100"/>
                        </a:spcBef>
                        <a:spcAft>
                          <a:spcPts val="100"/>
                        </a:spcAft>
                        <a:buFont typeface="Arial" panose="020B0604020202020204" pitchFamily="34" charset="0"/>
                        <a:buChar char="•"/>
                      </a:pPr>
                      <a:r>
                        <a:rPr lang="en-US" sz="1200" dirty="0">
                          <a:effectLst/>
                          <a:latin typeface="+mn-lt"/>
                        </a:rPr>
                        <a:t>Individualized patient protocols, pharmacy blister packing, and care coordination with close follow-up are essential to success of low-dose initiation.</a:t>
                      </a:r>
                    </a:p>
                    <a:p>
                      <a:pPr marL="342900" marR="0" lvl="0" indent="-342900">
                        <a:spcBef>
                          <a:spcPts val="100"/>
                        </a:spcBef>
                        <a:spcAft>
                          <a:spcPts val="100"/>
                        </a:spcAft>
                        <a:buFont typeface="Arial" panose="020B0604020202020204" pitchFamily="34" charset="0"/>
                        <a:buChar char="•"/>
                      </a:pPr>
                      <a:r>
                        <a:rPr lang="en-US" sz="1200" dirty="0">
                          <a:effectLst/>
                          <a:latin typeface="+mn-lt"/>
                        </a:rPr>
                        <a:t>Expert consultation may be helpful to guide individualization and coordination of low-dose initiation.</a:t>
                      </a:r>
                    </a:p>
                    <a:p>
                      <a:pPr marL="342900" marR="0" lvl="0" indent="-342900">
                        <a:spcBef>
                          <a:spcPts val="100"/>
                        </a:spcBef>
                        <a:spcAft>
                          <a:spcPts val="100"/>
                        </a:spcAft>
                        <a:buFont typeface="Arial" panose="020B0604020202020204" pitchFamily="34" charset="0"/>
                        <a:buChar char="•"/>
                      </a:pPr>
                      <a:r>
                        <a:rPr lang="en-US" sz="1200" dirty="0">
                          <a:effectLst/>
                          <a:latin typeface="+mn-lt"/>
                        </a:rPr>
                        <a:t>Discuss the risks of ongoing nonprescribed opioid use and strategies to maximize safe use.</a:t>
                      </a:r>
                    </a:p>
                    <a:p>
                      <a:pPr marL="342900" marR="0" lvl="0" indent="-342900">
                        <a:spcBef>
                          <a:spcPts val="100"/>
                        </a:spcBef>
                        <a:spcAft>
                          <a:spcPts val="100"/>
                        </a:spcAft>
                        <a:buFont typeface="Arial" panose="020B0604020202020204" pitchFamily="34" charset="0"/>
                        <a:buChar char="•"/>
                      </a:pPr>
                      <a:r>
                        <a:rPr lang="en-US" sz="1200" dirty="0">
                          <a:effectLst/>
                          <a:latin typeface="+mn-lt"/>
                        </a:rPr>
                        <a:t>Ensure that the patient understands the dosing schedule, how to cut the medication into smaller doses, and to avoid swallowing and let the medication dissolve under the tongue.</a:t>
                      </a:r>
                    </a:p>
                    <a:p>
                      <a:pPr marL="0" marR="0" lvl="0" indent="0">
                        <a:spcBef>
                          <a:spcPts val="100"/>
                        </a:spcBef>
                        <a:spcAft>
                          <a:spcPts val="100"/>
                        </a:spcAft>
                        <a:buFont typeface="Arial" panose="020B0604020202020204" pitchFamily="34" charset="0"/>
                        <a:buNone/>
                      </a:pPr>
                      <a:r>
                        <a:rPr lang="en-US" sz="1200" b="1" dirty="0">
                          <a:effectLst/>
                          <a:latin typeface="+mn-lt"/>
                        </a:rPr>
                        <a:t>Maximum dose</a:t>
                      </a:r>
                      <a:r>
                        <a:rPr lang="en-US" sz="1200" dirty="0">
                          <a:effectLst/>
                          <a:latin typeface="+mn-lt"/>
                        </a:rPr>
                        <a:t>: If a patient has opioid withdrawal symptoms or cravings that are not controlled by the FDA-approved BUP maximum dose of 24 mg daily, dosing up to 32 mg daily may be beneficial but may require insurance prior authorization. In New York, as of January 18, 2024, the state Medicaid program covers up to 32 mg BUP daily for OUD treatment without prior authorization.</a:t>
                      </a:r>
                    </a:p>
                  </a:txBody>
                  <a:tcPr/>
                </a:tc>
                <a:extLst>
                  <a:ext uri="{0D108BD9-81ED-4DB2-BD59-A6C34878D82A}">
                    <a16:rowId xmlns:a16="http://schemas.microsoft.com/office/drawing/2014/main" val="4279552632"/>
                  </a:ext>
                </a:extLst>
              </a:tr>
            </a:tbl>
          </a:graphicData>
        </a:graphic>
      </p:graphicFrame>
      <p:sp>
        <p:nvSpPr>
          <p:cNvPr id="8" name="Date Placeholder 1">
            <a:extLst>
              <a:ext uri="{FF2B5EF4-FFF2-40B4-BE49-F238E27FC236}">
                <a16:creationId xmlns:a16="http://schemas.microsoft.com/office/drawing/2014/main" id="{C1BAED3D-F213-4C4A-AA83-DC11B1A9FBE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1891036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Example Protocol for Outpatient Low-Dose </a:t>
            </a:r>
            <a:r>
              <a:rPr lang="en-US" sz="3200" dirty="0"/>
              <a:t>Buprenorphine</a:t>
            </a:r>
            <a:br>
              <a:rPr lang="en-US" sz="3200" dirty="0"/>
            </a:br>
            <a:r>
              <a:rPr lang="en-US" sz="3200" dirty="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With Opioid Continuation </a:t>
            </a:r>
            <a:r>
              <a:rPr lang="en-US" sz="2400" dirty="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a:t>
            </a:r>
            <a:r>
              <a:rPr lang="en-US" sz="2400" dirty="0" err="1">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a,b</a:t>
            </a:r>
            <a:r>
              <a:rPr lang="en-US" sz="2400" dirty="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a:t>
            </a:r>
            <a:endParaRPr lang="en-US" sz="24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a:t>www.hivguidelines.org</a:t>
            </a:r>
            <a:endParaRPr lang="en-US" dirty="0"/>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2556577388"/>
              </p:ext>
            </p:extLst>
          </p:nvPr>
        </p:nvGraphicFramePr>
        <p:xfrm>
          <a:off x="838200" y="1585098"/>
          <a:ext cx="10452234" cy="4479125"/>
        </p:xfrm>
        <a:graphic>
          <a:graphicData uri="http://schemas.openxmlformats.org/drawingml/2006/table">
            <a:tbl>
              <a:tblPr firstRow="1" bandRow="1">
                <a:tableStyleId>{5940675A-B579-460E-94D1-54222C63F5DA}</a:tableStyleId>
              </a:tblPr>
              <a:tblGrid>
                <a:gridCol w="1110916">
                  <a:extLst>
                    <a:ext uri="{9D8B030D-6E8A-4147-A177-3AD203B41FA5}">
                      <a16:colId xmlns:a16="http://schemas.microsoft.com/office/drawing/2014/main" val="2965091158"/>
                    </a:ext>
                  </a:extLst>
                </a:gridCol>
                <a:gridCol w="2831431">
                  <a:extLst>
                    <a:ext uri="{9D8B030D-6E8A-4147-A177-3AD203B41FA5}">
                      <a16:colId xmlns:a16="http://schemas.microsoft.com/office/drawing/2014/main" val="1943214951"/>
                    </a:ext>
                  </a:extLst>
                </a:gridCol>
                <a:gridCol w="2526632">
                  <a:extLst>
                    <a:ext uri="{9D8B030D-6E8A-4147-A177-3AD203B41FA5}">
                      <a16:colId xmlns:a16="http://schemas.microsoft.com/office/drawing/2014/main" val="2036904806"/>
                    </a:ext>
                  </a:extLst>
                </a:gridCol>
                <a:gridCol w="3983255">
                  <a:extLst>
                    <a:ext uri="{9D8B030D-6E8A-4147-A177-3AD203B41FA5}">
                      <a16:colId xmlns:a16="http://schemas.microsoft.com/office/drawing/2014/main" val="2736412188"/>
                    </a:ext>
                  </a:extLst>
                </a:gridCol>
              </a:tblGrid>
              <a:tr h="267765">
                <a:tc>
                  <a:txBody>
                    <a:bodyPr/>
                    <a:lstStyle/>
                    <a:p>
                      <a:pPr marL="0" indent="0">
                        <a:buFont typeface="Arial" panose="020B0604020202020204" pitchFamily="34" charset="0"/>
                        <a:buNone/>
                      </a:pPr>
                      <a:r>
                        <a:rPr lang="en-US" b="1" dirty="0">
                          <a:solidFill>
                            <a:schemeClr val="bg1"/>
                          </a:solidFill>
                        </a:rPr>
                        <a:t>Day</a:t>
                      </a: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dirty="0">
                          <a:solidFill>
                            <a:schemeClr val="bg1"/>
                          </a:solidFill>
                          <a:effectLst/>
                        </a:rPr>
                        <a:t>Dosing of BUP [c]</a:t>
                      </a:r>
                      <a:endParaRPr lang="en-US"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dirty="0">
                          <a:solidFill>
                            <a:schemeClr val="bg1"/>
                          </a:solidFill>
                          <a:effectLst/>
                        </a:rPr>
                        <a:t>Total Daily Dose of BUP</a:t>
                      </a:r>
                      <a:endParaRPr lang="en-US"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dirty="0">
                          <a:solidFill>
                            <a:schemeClr val="bg1"/>
                          </a:solidFill>
                          <a:effectLst/>
                        </a:rPr>
                        <a:t>Full Opioid Agonist Use/Administration</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b">
                    <a:solidFill>
                      <a:srgbClr val="523178"/>
                    </a:solidFill>
                  </a:tcPr>
                </a:tc>
                <a:extLst>
                  <a:ext uri="{0D108BD9-81ED-4DB2-BD59-A6C34878D82A}">
                    <a16:rowId xmlns:a16="http://schemas.microsoft.com/office/drawing/2014/main" val="1391323950"/>
                  </a:ext>
                </a:extLst>
              </a:tr>
              <a:tr h="408081">
                <a:tc>
                  <a:txBody>
                    <a:bodyPr/>
                    <a:lstStyle/>
                    <a:p>
                      <a:pPr marL="0" indent="0">
                        <a:buFont typeface="Arial" panose="020B0604020202020204" pitchFamily="34" charset="0"/>
                        <a:buNone/>
                      </a:pPr>
                      <a:r>
                        <a:rPr lang="en-US"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0.5 mg once daily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0.5 mg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indent="0">
                        <a:buFont typeface="Arial" panose="020B0604020202020204" pitchFamily="34" charset="0"/>
                        <a:buNone/>
                      </a:pPr>
                      <a:r>
                        <a:rPr lang="en-US" dirty="0"/>
                        <a:t>Continue</a:t>
                      </a:r>
                    </a:p>
                  </a:txBody>
                  <a:tcPr/>
                </a:tc>
                <a:extLst>
                  <a:ext uri="{0D108BD9-81ED-4DB2-BD59-A6C34878D82A}">
                    <a16:rowId xmlns:a16="http://schemas.microsoft.com/office/drawing/2014/main" val="4279552632"/>
                  </a:ext>
                </a:extLst>
              </a:tr>
              <a:tr h="408081">
                <a:tc>
                  <a:txBody>
                    <a:bodyPr/>
                    <a:lstStyle/>
                    <a:p>
                      <a:pPr marL="0" indent="0">
                        <a:buFont typeface="Arial" panose="020B0604020202020204" pitchFamily="34" charset="0"/>
                        <a:buNone/>
                      </a:pPr>
                      <a:r>
                        <a:rPr lang="en-US"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0.5 mg twice daily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1 mg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Continue</a:t>
                      </a:r>
                    </a:p>
                  </a:txBody>
                  <a:tcPr/>
                </a:tc>
                <a:extLst>
                  <a:ext uri="{0D108BD9-81ED-4DB2-BD59-A6C34878D82A}">
                    <a16:rowId xmlns:a16="http://schemas.microsoft.com/office/drawing/2014/main" val="2624901610"/>
                  </a:ext>
                </a:extLst>
              </a:tr>
              <a:tr h="408081">
                <a:tc>
                  <a:txBody>
                    <a:bodyPr/>
                    <a:lstStyle/>
                    <a:p>
                      <a:pPr marL="0" indent="0">
                        <a:buFont typeface="Arial" panose="020B0604020202020204" pitchFamily="34" charset="0"/>
                        <a:buNone/>
                      </a:pPr>
                      <a:r>
                        <a:rPr lang="en-US"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1 mg twice daily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2 mg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Continue</a:t>
                      </a:r>
                    </a:p>
                  </a:txBody>
                  <a:tcPr/>
                </a:tc>
                <a:extLst>
                  <a:ext uri="{0D108BD9-81ED-4DB2-BD59-A6C34878D82A}">
                    <a16:rowId xmlns:a16="http://schemas.microsoft.com/office/drawing/2014/main" val="1185945218"/>
                  </a:ext>
                </a:extLst>
              </a:tr>
              <a:tr h="408082">
                <a:tc>
                  <a:txBody>
                    <a:bodyPr/>
                    <a:lstStyle/>
                    <a:p>
                      <a:pPr marL="0" indent="0">
                        <a:buFont typeface="Arial" panose="020B0604020202020204" pitchFamily="34" charset="0"/>
                        <a:buNone/>
                      </a:pPr>
                      <a:r>
                        <a:rPr lang="en-US"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2 mg twice daily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4 mg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Continue</a:t>
                      </a:r>
                    </a:p>
                  </a:txBody>
                  <a:tcPr/>
                </a:tc>
                <a:extLst>
                  <a:ext uri="{0D108BD9-81ED-4DB2-BD59-A6C34878D82A}">
                    <a16:rowId xmlns:a16="http://schemas.microsoft.com/office/drawing/2014/main" val="2384537949"/>
                  </a:ext>
                </a:extLst>
              </a:tr>
              <a:tr h="408081">
                <a:tc>
                  <a:txBody>
                    <a:bodyPr/>
                    <a:lstStyle/>
                    <a:p>
                      <a:pPr marL="0" indent="0">
                        <a:buFont typeface="Arial" panose="020B0604020202020204" pitchFamily="34" charset="0"/>
                        <a:buNone/>
                      </a:pPr>
                      <a:r>
                        <a:rPr lang="en-US"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3 mg twice daily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indent="0">
                        <a:buFont typeface="Arial" panose="020B0604020202020204" pitchFamily="34" charset="0"/>
                        <a:buNone/>
                      </a:pPr>
                      <a:r>
                        <a:rPr lang="en-US" dirty="0"/>
                        <a:t>6 mg</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Continue</a:t>
                      </a:r>
                    </a:p>
                  </a:txBody>
                  <a:tcPr/>
                </a:tc>
                <a:extLst>
                  <a:ext uri="{0D108BD9-81ED-4DB2-BD59-A6C34878D82A}">
                    <a16:rowId xmlns:a16="http://schemas.microsoft.com/office/drawing/2014/main" val="1207012361"/>
                  </a:ext>
                </a:extLst>
              </a:tr>
              <a:tr h="408081">
                <a:tc>
                  <a:txBody>
                    <a:bodyPr/>
                    <a:lstStyle/>
                    <a:p>
                      <a:pPr marL="0" indent="0">
                        <a:buFont typeface="Arial" panose="020B0604020202020204" pitchFamily="34" charset="0"/>
                        <a:buNone/>
                      </a:pPr>
                      <a:r>
                        <a:rPr lang="en-US"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4 mg twice daily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indent="0">
                        <a:buFont typeface="Arial" panose="020B0604020202020204" pitchFamily="34" charset="0"/>
                        <a:buNone/>
                      </a:pPr>
                      <a:r>
                        <a:rPr lang="en-US" dirty="0"/>
                        <a:t>8 mg</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Continue</a:t>
                      </a:r>
                    </a:p>
                  </a:txBody>
                  <a:tcPr/>
                </a:tc>
                <a:extLst>
                  <a:ext uri="{0D108BD9-81ED-4DB2-BD59-A6C34878D82A}">
                    <a16:rowId xmlns:a16="http://schemas.microsoft.com/office/drawing/2014/main" val="1193505590"/>
                  </a:ext>
                </a:extLst>
              </a:tr>
              <a:tr h="659038">
                <a:tc>
                  <a:txBody>
                    <a:bodyPr/>
                    <a:lstStyle/>
                    <a:p>
                      <a:pPr marL="0" indent="0">
                        <a:buFont typeface="Arial" panose="020B0604020202020204" pitchFamily="34" charset="0"/>
                        <a:buNone/>
                      </a:pPr>
                      <a:r>
                        <a:rPr lang="en-US"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8 mg AM and 4 mg PM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indent="0">
                        <a:buFont typeface="Arial" panose="020B0604020202020204" pitchFamily="34" charset="0"/>
                        <a:buNone/>
                      </a:pPr>
                      <a:r>
                        <a:rPr lang="en-US" dirty="0"/>
                        <a:t>12 mg</a:t>
                      </a:r>
                    </a:p>
                  </a:txBody>
                  <a:tcPr/>
                </a:tc>
                <a:tc>
                  <a:txBody>
                    <a:bodyPr/>
                    <a:lstStyle/>
                    <a:p>
                      <a:pPr marL="0" indent="0">
                        <a:buFont typeface="Arial" panose="020B0604020202020204" pitchFamily="34" charset="0"/>
                        <a:buNone/>
                      </a:pPr>
                      <a:r>
                        <a:rPr lang="en-US" dirty="0"/>
                        <a:t>STOP</a:t>
                      </a:r>
                    </a:p>
                  </a:txBody>
                  <a:tcPr/>
                </a:tc>
                <a:extLst>
                  <a:ext uri="{0D108BD9-81ED-4DB2-BD59-A6C34878D82A}">
                    <a16:rowId xmlns:a16="http://schemas.microsoft.com/office/drawing/2014/main" val="521717452"/>
                  </a:ext>
                </a:extLst>
              </a:tr>
              <a:tr h="883660">
                <a:tc gridSpan="4">
                  <a:txBody>
                    <a:bodyPr/>
                    <a:lstStyle/>
                    <a:p>
                      <a:pPr marL="342900" marR="0" lvl="0" indent="-342900">
                        <a:spcBef>
                          <a:spcPts val="0"/>
                        </a:spcBef>
                        <a:spcAft>
                          <a:spcPts val="0"/>
                        </a:spcAft>
                        <a:buClr>
                          <a:srgbClr val="222222"/>
                        </a:buClr>
                        <a:buFont typeface="+mj-lt"/>
                        <a:buAutoNum type="alphaLcPeriod"/>
                      </a:pPr>
                      <a:r>
                        <a:rPr lang="en-US" sz="1200" dirty="0">
                          <a:effectLst/>
                        </a:rPr>
                        <a:t>This 7-day protocol is based on clinical review articles and the author’s experience. Protocols should be individualized to the patient and can be shortened or extended in duration.</a:t>
                      </a:r>
                    </a:p>
                    <a:p>
                      <a:pPr marL="342900" marR="0" lvl="0" indent="-342900">
                        <a:spcBef>
                          <a:spcPts val="0"/>
                        </a:spcBef>
                        <a:spcAft>
                          <a:spcPts val="0"/>
                        </a:spcAft>
                        <a:buClr>
                          <a:srgbClr val="222222"/>
                        </a:buClr>
                        <a:buFont typeface="+mj-lt"/>
                        <a:buAutoNum type="alphaLcPeriod"/>
                      </a:pPr>
                      <a:r>
                        <a:rPr lang="en-US" sz="1200" dirty="0">
                          <a:effectLst/>
                        </a:rPr>
                        <a:t>Low-dose BUP with opioid continuation was previously known as </a:t>
                      </a:r>
                      <a:r>
                        <a:rPr lang="en-US" sz="1200" dirty="0" err="1">
                          <a:effectLst/>
                        </a:rPr>
                        <a:t>microdosing</a:t>
                      </a:r>
                      <a:r>
                        <a:rPr lang="en-US" sz="1200" dirty="0">
                          <a:effectLst/>
                        </a:rPr>
                        <a:t> or micro-induction.</a:t>
                      </a:r>
                    </a:p>
                    <a:p>
                      <a:pPr marL="342900" marR="0" lvl="0" indent="-342900">
                        <a:spcBef>
                          <a:spcPts val="0"/>
                        </a:spcBef>
                        <a:spcAft>
                          <a:spcPts val="600"/>
                        </a:spcAft>
                        <a:buClr>
                          <a:srgbClr val="222222"/>
                        </a:buClr>
                        <a:buFont typeface="+mj-lt"/>
                        <a:buAutoNum type="alphaLcPeriod"/>
                      </a:pPr>
                      <a:r>
                        <a:rPr lang="en-US" sz="1200" dirty="0">
                          <a:effectLst/>
                        </a:rPr>
                        <a:t>Low-dose initiation requires splitting the BUP/NLX 2 mg/0.5 mg films or tablets. A quarter of a film or tablet is a 0.5 mg BUP dose; half of a film or tablet is a 1 mg BUP dose. </a:t>
                      </a: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a:tc>
                <a:tc hMerge="1">
                  <a:txBody>
                    <a:bodyPr/>
                    <a:lstStyle/>
                    <a:p>
                      <a:pPr marL="137160" indent="-137160">
                        <a:buFont typeface="Arial" panose="020B0604020202020204" pitchFamily="34" charset="0"/>
                        <a:buChar char="•"/>
                      </a:pPr>
                      <a:endParaRPr lang="en-US"/>
                    </a:p>
                  </a:txBody>
                  <a:tcPr/>
                </a:tc>
                <a:tc hMerge="1">
                  <a:txBody>
                    <a:bodyPr/>
                    <a:lstStyle/>
                    <a:p>
                      <a:pPr marL="137160" indent="-137160">
                        <a:buFont typeface="Arial" panose="020B0604020202020204" pitchFamily="34" charset="0"/>
                        <a:buChar char="•"/>
                      </a:pPr>
                      <a:endParaRPr lang="en-US"/>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
        <p:nvSpPr>
          <p:cNvPr id="8" name="Date Placeholder 1">
            <a:extLst>
              <a:ext uri="{FF2B5EF4-FFF2-40B4-BE49-F238E27FC236}">
                <a16:creationId xmlns:a16="http://schemas.microsoft.com/office/drawing/2014/main" id="{F2C80D1D-2E04-4EF9-88C4-FD5935C68DFB}"/>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259150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p:txBody>
          <a:bodyPr>
            <a:normAutofit/>
          </a:bodyPr>
          <a:lstStyle/>
          <a:p>
            <a:r>
              <a:rPr lang="en-US" sz="3600" dirty="0"/>
              <a:t>Buprenorphine: Alternative Formulations</a:t>
            </a: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a:t>www.hivguidelines.org</a:t>
            </a:r>
            <a:endParaRPr lang="en-US" dirty="0"/>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98175148"/>
              </p:ext>
            </p:extLst>
          </p:nvPr>
        </p:nvGraphicFramePr>
        <p:xfrm>
          <a:off x="838199" y="1870074"/>
          <a:ext cx="10307856" cy="4114800"/>
        </p:xfrm>
        <a:graphic>
          <a:graphicData uri="http://schemas.openxmlformats.org/drawingml/2006/table">
            <a:tbl>
              <a:tblPr firstRow="1" bandRow="1">
                <a:tableStyleId>{5940675A-B579-460E-94D1-54222C63F5DA}</a:tableStyleId>
              </a:tblPr>
              <a:tblGrid>
                <a:gridCol w="2731578">
                  <a:extLst>
                    <a:ext uri="{9D8B030D-6E8A-4147-A177-3AD203B41FA5}">
                      <a16:colId xmlns:a16="http://schemas.microsoft.com/office/drawing/2014/main" val="2965091158"/>
                    </a:ext>
                  </a:extLst>
                </a:gridCol>
                <a:gridCol w="3102330">
                  <a:extLst>
                    <a:ext uri="{9D8B030D-6E8A-4147-A177-3AD203B41FA5}">
                      <a16:colId xmlns:a16="http://schemas.microsoft.com/office/drawing/2014/main" val="1943214951"/>
                    </a:ext>
                  </a:extLst>
                </a:gridCol>
                <a:gridCol w="4473948">
                  <a:extLst>
                    <a:ext uri="{9D8B030D-6E8A-4147-A177-3AD203B41FA5}">
                      <a16:colId xmlns:a16="http://schemas.microsoft.com/office/drawing/2014/main" val="2036904806"/>
                    </a:ext>
                  </a:extLst>
                </a:gridCol>
              </a:tblGrid>
              <a:tr h="415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Formulation and Mechanism of Action</a:t>
                      </a:r>
                      <a:endParaRPr lang="en-US" sz="1400"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Dosing (individualize as indicated)</a:t>
                      </a:r>
                      <a:endParaRPr lang="en-US" sz="1400"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Considerations for Use</a:t>
                      </a:r>
                      <a:endParaRPr lang="en-US" sz="1400" b="1" dirty="0">
                        <a:solidFill>
                          <a:schemeClr val="bg1"/>
                        </a:solidFill>
                      </a:endParaRPr>
                    </a:p>
                  </a:txBody>
                  <a:tcPr anchor="b">
                    <a:solidFill>
                      <a:srgbClr val="523178"/>
                    </a:solidFill>
                  </a:tcPr>
                </a:tc>
                <a:extLst>
                  <a:ext uri="{0D108BD9-81ED-4DB2-BD59-A6C34878D82A}">
                    <a16:rowId xmlns:a16="http://schemas.microsoft.com/office/drawing/2014/main" val="1391323950"/>
                  </a:ext>
                </a:extLst>
              </a:tr>
              <a:tr h="61006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effectLst/>
                        </a:rPr>
                        <a:t>BUP monotherapy sublingual tablets </a:t>
                      </a:r>
                      <a:r>
                        <a:rPr lang="en-US" sz="1200" dirty="0">
                          <a:effectLst/>
                        </a:rPr>
                        <a:t>(multiple brands)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37160" indent="-137160">
                        <a:buFont typeface="Arial" panose="020B0604020202020204" pitchFamily="34" charset="0"/>
                        <a:buChar char="•"/>
                      </a:pPr>
                      <a:endParaRPr lang="en-US"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rPr>
                        <a:t>See BUP/NLX dosing, previous.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rPr>
                        <a:t>See BUP/NLX considerations for use, previous.</a:t>
                      </a:r>
                    </a:p>
                  </a:txBody>
                  <a:tcPr/>
                </a:tc>
                <a:extLst>
                  <a:ext uri="{0D108BD9-81ED-4DB2-BD59-A6C34878D82A}">
                    <a16:rowId xmlns:a16="http://schemas.microsoft.com/office/drawing/2014/main" val="4279552632"/>
                  </a:ext>
                </a:extLst>
              </a:tr>
              <a:tr h="2745312">
                <a:tc>
                  <a:txBody>
                    <a:bodyPr/>
                    <a:lstStyle/>
                    <a:p>
                      <a:pPr marL="0" marR="0">
                        <a:spcBef>
                          <a:spcPts val="600"/>
                        </a:spcBef>
                        <a:spcAft>
                          <a:spcPts val="600"/>
                        </a:spcAft>
                      </a:pPr>
                      <a:r>
                        <a:rPr lang="en-US" sz="1200" b="1" dirty="0">
                          <a:effectLst/>
                        </a:rPr>
                        <a:t>XR-BUP subcutaneous depot injections </a:t>
                      </a:r>
                      <a:r>
                        <a:rPr lang="en-US" sz="1200" dirty="0">
                          <a:effectLst/>
                        </a:rPr>
                        <a:t>(</a:t>
                      </a:r>
                      <a:r>
                        <a:rPr lang="en-US" sz="1200" u="none" dirty="0">
                          <a:effectLst/>
                        </a:rPr>
                        <a:t>multiple brands)</a:t>
                      </a:r>
                    </a:p>
                    <a:p>
                      <a:pPr marL="0" marR="0">
                        <a:spcBef>
                          <a:spcPts val="300"/>
                        </a:spcBef>
                        <a:spcAft>
                          <a:spcPts val="300"/>
                        </a:spcAft>
                      </a:pPr>
                      <a:r>
                        <a:rPr lang="en-US" sz="1200" dirty="0">
                          <a:effectLst/>
                        </a:rPr>
                        <a:t> </a:t>
                      </a:r>
                    </a:p>
                    <a:p>
                      <a:pPr marL="0" marR="0">
                        <a:spcBef>
                          <a:spcPts val="300"/>
                        </a:spcBef>
                        <a:spcAft>
                          <a:spcPts val="300"/>
                        </a:spcAft>
                      </a:pPr>
                      <a:r>
                        <a:rPr lang="en-US" sz="1200" b="1" dirty="0">
                          <a:effectLst/>
                        </a:rPr>
                        <a:t>Mechanism: </a:t>
                      </a:r>
                      <a:r>
                        <a:rPr lang="en-US" sz="1200" dirty="0">
                          <a:effectLst/>
                        </a:rPr>
                        <a:t>Partial opioid agonist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37160" indent="-137160">
                        <a:buFont typeface="Arial" panose="020B0604020202020204" pitchFamily="34" charset="0"/>
                        <a:buChar char="•"/>
                      </a:pPr>
                      <a:endParaRPr lang="en-US" sz="1200" dirty="0"/>
                    </a:p>
                  </a:txBody>
                  <a:tcPr/>
                </a:tc>
                <a:tc>
                  <a:txBody>
                    <a:bodyPr/>
                    <a:lstStyle/>
                    <a:p>
                      <a:pPr marL="0" marR="0" lvl="0" indent="0">
                        <a:spcBef>
                          <a:spcPts val="300"/>
                        </a:spcBef>
                        <a:spcAft>
                          <a:spcPts val="300"/>
                        </a:spcAft>
                        <a:buSzPct val="100000"/>
                        <a:buFont typeface="Arial" panose="020B0604020202020204" pitchFamily="34" charset="0"/>
                        <a:buNone/>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Sublocade</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(monthly)</a:t>
                      </a:r>
                    </a:p>
                    <a:p>
                      <a:pPr marL="171450" marR="0" lvl="0" indent="-171450">
                        <a:spcBef>
                          <a:spcPts val="300"/>
                        </a:spcBef>
                        <a:spcAft>
                          <a:spcPts val="300"/>
                        </a:spcAft>
                        <a:buSzPct val="100000"/>
                        <a:buFont typeface="Arial" panose="020B0604020202020204" pitchFamily="34" charset="0"/>
                        <a:buChar char="•"/>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Oral initiation</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Patients should tolerate taking sublingual BUP ≥8 mg per day for ≥7 days prior to injection initiation.</a:t>
                      </a:r>
                    </a:p>
                    <a:p>
                      <a:pPr marL="171450" marR="0" lvl="0" indent="-171450">
                        <a:spcBef>
                          <a:spcPts val="300"/>
                        </a:spcBef>
                        <a:spcAft>
                          <a:spcPts val="300"/>
                        </a:spcAft>
                        <a:buSzPct val="100000"/>
                        <a:buFont typeface="Arial" panose="020B0604020202020204" pitchFamily="34" charset="0"/>
                        <a:buChar char="•"/>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Injection initiation</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Administer the first 300 mg injection at week 1, and the second 300 mg injection 4 weeks after the first.</a:t>
                      </a:r>
                    </a:p>
                    <a:p>
                      <a:pPr marL="171450" marR="0" lvl="0" indent="-171450">
                        <a:spcBef>
                          <a:spcPts val="300"/>
                        </a:spcBef>
                        <a:spcAft>
                          <a:spcPts val="300"/>
                        </a:spcAft>
                        <a:buSzPct val="100000"/>
                        <a:buFont typeface="Arial" panose="020B0604020202020204" pitchFamily="34" charset="0"/>
                        <a:buChar char="•"/>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Long-term treatment</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Administer maintenance dose of 100 mg or 300 mg every 4 weeks. The monthly dose that is most effective in managing opioid cravings and supporting treatment goals should be continued as maintenance treatment.</a:t>
                      </a:r>
                    </a:p>
                    <a:p>
                      <a:pPr marL="0" marR="0" lvl="0" indent="0">
                        <a:spcBef>
                          <a:spcPts val="300"/>
                        </a:spcBef>
                        <a:spcAft>
                          <a:spcPts val="300"/>
                        </a:spcAft>
                        <a:buSzPct val="100000"/>
                        <a:buFont typeface="Arial" panose="020B0604020202020204" pitchFamily="34" charset="0"/>
                        <a:buNone/>
                      </a:pP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marR="0" lvl="0" indent="-171450">
                        <a:spcBef>
                          <a:spcPts val="300"/>
                        </a:spcBef>
                        <a:spcAft>
                          <a:spcPts val="300"/>
                        </a:spcAft>
                        <a:buSzPct val="100000"/>
                        <a:buFont typeface="Arial" panose="020B0604020202020204" pitchFamily="34" charset="0"/>
                        <a:buChar char="•"/>
                      </a:pPr>
                      <a:r>
                        <a:rPr lang="en-US" sz="1200" dirty="0">
                          <a:effectLst/>
                        </a:rPr>
                        <a:t>Must be delivered from pharmacies or distributors that are certified by the manufacturer’s REMS.</a:t>
                      </a:r>
                    </a:p>
                    <a:p>
                      <a:pPr marL="0" marR="0" lvl="0" indent="0">
                        <a:spcBef>
                          <a:spcPts val="300"/>
                        </a:spcBef>
                        <a:spcAft>
                          <a:spcPts val="300"/>
                        </a:spcAft>
                        <a:buSzPct val="100000"/>
                        <a:buFont typeface="Arial" panose="020B0604020202020204" pitchFamily="34" charset="0"/>
                        <a:buNone/>
                      </a:pPr>
                      <a:r>
                        <a:rPr lang="en-US" sz="1200" b="1" dirty="0">
                          <a:effectLst/>
                        </a:rPr>
                        <a:t>Sublocade</a:t>
                      </a:r>
                    </a:p>
                    <a:p>
                      <a:pPr marL="171450" marR="0" lvl="0" indent="-171450">
                        <a:spcBef>
                          <a:spcPts val="300"/>
                        </a:spcBef>
                        <a:spcAft>
                          <a:spcPts val="300"/>
                        </a:spcAft>
                        <a:buSzPct val="100000"/>
                        <a:buFont typeface="Arial" panose="020B0604020202020204" pitchFamily="34" charset="0"/>
                        <a:buChar char="•"/>
                      </a:pPr>
                      <a:r>
                        <a:rPr lang="en-US" sz="1200" b="0" dirty="0">
                          <a:effectLst/>
                        </a:rPr>
                        <a:t>Store in refrigeration; can only be stored at room temperature for up to 12 weeks. </a:t>
                      </a:r>
                    </a:p>
                    <a:p>
                      <a:pPr marL="171450" marR="0" lvl="0" indent="-171450">
                        <a:spcBef>
                          <a:spcPts val="300"/>
                        </a:spcBef>
                        <a:spcAft>
                          <a:spcPts val="300"/>
                        </a:spcAft>
                        <a:buSzPct val="100000"/>
                        <a:buFont typeface="Arial" panose="020B0604020202020204" pitchFamily="34" charset="0"/>
                        <a:buChar char="•"/>
                      </a:pPr>
                      <a:r>
                        <a:rPr lang="en-US" sz="1200" b="0" dirty="0">
                          <a:effectLst/>
                        </a:rPr>
                        <a:t>Administer subcutaneously in abdominal region.</a:t>
                      </a:r>
                    </a:p>
                    <a:p>
                      <a:pPr marL="171450" marR="0" lvl="0" indent="-171450">
                        <a:spcBef>
                          <a:spcPts val="300"/>
                        </a:spcBef>
                        <a:spcAft>
                          <a:spcPts val="300"/>
                        </a:spcAft>
                        <a:buSzPct val="100000"/>
                        <a:buFont typeface="Arial" panose="020B0604020202020204" pitchFamily="34" charset="0"/>
                        <a:buChar char="•"/>
                      </a:pPr>
                      <a:r>
                        <a:rPr lang="en-US" sz="1200" b="0" dirty="0">
                          <a:effectLst/>
                        </a:rPr>
                        <a:t>Maintenance doses can be administered up to 2 weeks late without clinically significant impact.</a:t>
                      </a:r>
                    </a:p>
                    <a:p>
                      <a:pPr marL="0" marR="0" lvl="0" indent="0">
                        <a:spcBef>
                          <a:spcPts val="300"/>
                        </a:spcBef>
                        <a:spcAft>
                          <a:spcPts val="300"/>
                        </a:spcAft>
                        <a:buSzPct val="100000"/>
                        <a:buFont typeface="Arial" panose="020B0604020202020204" pitchFamily="34" charset="0"/>
                        <a:buNone/>
                      </a:pPr>
                      <a:endParaRPr lang="en-US" sz="1200" b="1" dirty="0">
                        <a:effectLst/>
                      </a:endParaRPr>
                    </a:p>
                  </a:txBody>
                  <a:tcPr/>
                </a:tc>
                <a:extLst>
                  <a:ext uri="{0D108BD9-81ED-4DB2-BD59-A6C34878D82A}">
                    <a16:rowId xmlns:a16="http://schemas.microsoft.com/office/drawing/2014/main" val="1892322312"/>
                  </a:ext>
                </a:extLst>
              </a:tr>
            </a:tbl>
          </a:graphicData>
        </a:graphic>
      </p:graphicFrame>
      <p:sp>
        <p:nvSpPr>
          <p:cNvPr id="8" name="Date Placeholder 1">
            <a:extLst>
              <a:ext uri="{FF2B5EF4-FFF2-40B4-BE49-F238E27FC236}">
                <a16:creationId xmlns:a16="http://schemas.microsoft.com/office/drawing/2014/main" id="{CF2EB44E-59AB-40DF-8151-B66E80601EF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2703925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p:txBody>
          <a:bodyPr>
            <a:normAutofit/>
          </a:bodyPr>
          <a:lstStyle/>
          <a:p>
            <a:r>
              <a:rPr lang="en-US" dirty="0"/>
              <a:t>Buprenorphine: Alternative Formulations</a:t>
            </a:r>
            <a:r>
              <a:rPr lang="en-US" sz="4000" i="1" dirty="0"/>
              <a:t> </a:t>
            </a:r>
            <a:r>
              <a:rPr lang="en-US" sz="2700" i="1" dirty="0"/>
              <a:t>continued</a:t>
            </a:r>
            <a:endParaRPr lang="en-US" sz="2700" dirty="0">
              <a:highlight>
                <a:srgbClr val="FFFF00"/>
              </a:highlight>
            </a:endParaRP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a:t>www.hivguidelines.org</a:t>
            </a:r>
            <a:endParaRPr lang="en-US" dirty="0"/>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1696853287"/>
              </p:ext>
            </p:extLst>
          </p:nvPr>
        </p:nvGraphicFramePr>
        <p:xfrm>
          <a:off x="838199" y="1870074"/>
          <a:ext cx="10307856" cy="4099560"/>
        </p:xfrm>
        <a:graphic>
          <a:graphicData uri="http://schemas.openxmlformats.org/drawingml/2006/table">
            <a:tbl>
              <a:tblPr firstRow="1" bandRow="1">
                <a:tableStyleId>{5940675A-B579-460E-94D1-54222C63F5DA}</a:tableStyleId>
              </a:tblPr>
              <a:tblGrid>
                <a:gridCol w="2731578">
                  <a:extLst>
                    <a:ext uri="{9D8B030D-6E8A-4147-A177-3AD203B41FA5}">
                      <a16:colId xmlns:a16="http://schemas.microsoft.com/office/drawing/2014/main" val="2965091158"/>
                    </a:ext>
                  </a:extLst>
                </a:gridCol>
                <a:gridCol w="3862155">
                  <a:extLst>
                    <a:ext uri="{9D8B030D-6E8A-4147-A177-3AD203B41FA5}">
                      <a16:colId xmlns:a16="http://schemas.microsoft.com/office/drawing/2014/main" val="1943214951"/>
                    </a:ext>
                  </a:extLst>
                </a:gridCol>
                <a:gridCol w="3714123">
                  <a:extLst>
                    <a:ext uri="{9D8B030D-6E8A-4147-A177-3AD203B41FA5}">
                      <a16:colId xmlns:a16="http://schemas.microsoft.com/office/drawing/2014/main" val="2036904806"/>
                    </a:ext>
                  </a:extLst>
                </a:gridCol>
              </a:tblGrid>
              <a:tr h="415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Formulation and Mechanism of Action</a:t>
                      </a:r>
                      <a:endParaRPr lang="en-US" sz="1400"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Dosing (individualize as indicated)</a:t>
                      </a:r>
                      <a:endParaRPr lang="en-US" sz="1400"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Considerations for Use</a:t>
                      </a:r>
                      <a:endParaRPr lang="en-US" sz="1400" b="1" dirty="0">
                        <a:solidFill>
                          <a:schemeClr val="bg1"/>
                        </a:solidFill>
                      </a:endParaRPr>
                    </a:p>
                  </a:txBody>
                  <a:tcPr anchor="b">
                    <a:solidFill>
                      <a:srgbClr val="523178"/>
                    </a:solidFill>
                  </a:tcPr>
                </a:tc>
                <a:extLst>
                  <a:ext uri="{0D108BD9-81ED-4DB2-BD59-A6C34878D82A}">
                    <a16:rowId xmlns:a16="http://schemas.microsoft.com/office/drawing/2014/main" val="1391323950"/>
                  </a:ext>
                </a:extLst>
              </a:tr>
              <a:tr h="2745312">
                <a:tc>
                  <a:txBody>
                    <a:bodyPr/>
                    <a:lstStyle/>
                    <a:p>
                      <a:pPr marL="0" marR="0">
                        <a:spcBef>
                          <a:spcPts val="600"/>
                        </a:spcBef>
                        <a:spcAft>
                          <a:spcPts val="600"/>
                        </a:spcAft>
                      </a:pPr>
                      <a:r>
                        <a:rPr lang="en-US" sz="1200" b="1" dirty="0">
                          <a:effectLst/>
                        </a:rPr>
                        <a:t>XR-BUP subcutaneous depot injections </a:t>
                      </a:r>
                      <a:r>
                        <a:rPr lang="en-US" sz="1200" dirty="0">
                          <a:effectLst/>
                        </a:rPr>
                        <a:t>(</a:t>
                      </a:r>
                      <a:r>
                        <a:rPr lang="en-US" sz="1200" u="none" dirty="0">
                          <a:effectLst/>
                        </a:rPr>
                        <a:t>multiple brands)</a:t>
                      </a:r>
                    </a:p>
                    <a:p>
                      <a:pPr marL="0" marR="0">
                        <a:spcBef>
                          <a:spcPts val="300"/>
                        </a:spcBef>
                        <a:spcAft>
                          <a:spcPts val="300"/>
                        </a:spcAft>
                      </a:pPr>
                      <a:r>
                        <a:rPr lang="en-US" sz="1200" dirty="0">
                          <a:effectLst/>
                        </a:rPr>
                        <a:t> </a:t>
                      </a:r>
                    </a:p>
                    <a:p>
                      <a:pPr marL="0" marR="0">
                        <a:spcBef>
                          <a:spcPts val="300"/>
                        </a:spcBef>
                        <a:spcAft>
                          <a:spcPts val="300"/>
                        </a:spcAft>
                      </a:pPr>
                      <a:r>
                        <a:rPr lang="en-US" sz="1200" b="1" dirty="0">
                          <a:effectLst/>
                        </a:rPr>
                        <a:t>Mechanism: </a:t>
                      </a:r>
                      <a:r>
                        <a:rPr lang="en-US" sz="1200" dirty="0">
                          <a:effectLst/>
                        </a:rPr>
                        <a:t>Partial opioid agonist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37160" indent="-137160">
                        <a:buFont typeface="Arial" panose="020B0604020202020204" pitchFamily="34" charset="0"/>
                        <a:buChar char="•"/>
                      </a:pPr>
                      <a:endParaRPr lang="en-US" sz="1200" dirty="0"/>
                    </a:p>
                  </a:txBody>
                  <a:tcPr/>
                </a:tc>
                <a:tc>
                  <a:txBody>
                    <a:bodyPr/>
                    <a:lstStyle/>
                    <a:p>
                      <a:pPr marL="0" marR="0" lvl="0" indent="0">
                        <a:spcBef>
                          <a:spcPts val="300"/>
                        </a:spcBef>
                        <a:spcAft>
                          <a:spcPts val="300"/>
                        </a:spcAft>
                        <a:buSzPct val="100000"/>
                        <a:buFont typeface="Arial" panose="020B0604020202020204" pitchFamily="34" charset="0"/>
                        <a:buNone/>
                      </a:pPr>
                      <a:r>
                        <a:rPr lang="en-US" sz="12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Brixadi</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(weekly or monthly)</a:t>
                      </a:r>
                    </a:p>
                    <a:p>
                      <a:pPr marL="171450" marR="0" lvl="0" indent="-171450">
                        <a:spcBef>
                          <a:spcPts val="300"/>
                        </a:spcBef>
                        <a:spcAft>
                          <a:spcPts val="300"/>
                        </a:spcAft>
                        <a:buSzPct val="100000"/>
                        <a:buFont typeface="Arial" panose="020B0604020202020204" pitchFamily="34" charset="0"/>
                        <a:buChar char="•"/>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Oral initiation</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Administer a 4 mg sublingual dose to test BUP tolerance without precipitated withdrawal.</a:t>
                      </a:r>
                    </a:p>
                    <a:p>
                      <a:pPr marL="171450" marR="0" lvl="0" indent="-171450">
                        <a:spcBef>
                          <a:spcPts val="300"/>
                        </a:spcBef>
                        <a:spcAft>
                          <a:spcPts val="300"/>
                        </a:spcAft>
                        <a:buSzPct val="100000"/>
                        <a:buFont typeface="Arial" panose="020B0604020202020204" pitchFamily="34" charset="0"/>
                        <a:buChar char="•"/>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Injection initiation</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628650" marR="0" lvl="1" indent="-171450">
                        <a:spcBef>
                          <a:spcPts val="300"/>
                        </a:spcBef>
                        <a:spcAft>
                          <a:spcPts val="300"/>
                        </a:spcAft>
                        <a:buSzPct val="100000"/>
                        <a:buFont typeface="Arial" panose="020B0604020202020204" pitchFamily="34" charset="0"/>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patients not already taking sublingual BUP</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administer a first dose of </a:t>
                      </a: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Brixadi</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16 mg followed by an additional dose of 8 mg within 3 days of the first dose for a total weekly dose of 24 mg. An additional 8 mg dose can be administered at least 24 hours after the previous injection for a total weekly dose of 32 mg.</a:t>
                      </a:r>
                    </a:p>
                    <a:p>
                      <a:pPr marL="628650" marR="0" lvl="1" indent="-171450">
                        <a:spcBef>
                          <a:spcPts val="300"/>
                        </a:spcBef>
                        <a:spcAft>
                          <a:spcPts val="300"/>
                        </a:spcAft>
                        <a:buSzPct val="100000"/>
                        <a:buFont typeface="Arial" panose="020B0604020202020204" pitchFamily="34" charset="0"/>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patients already taking sublingual BUP</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administer the corresponding dose of </a:t>
                      </a: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Brixadi</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weekly or monthly for the initial dose. See prescribing information for dose equivalents.</a:t>
                      </a:r>
                    </a:p>
                    <a:p>
                      <a:pPr marL="171450" marR="0" lvl="0" indent="-171450">
                        <a:spcBef>
                          <a:spcPts val="300"/>
                        </a:spcBef>
                        <a:spcAft>
                          <a:spcPts val="300"/>
                        </a:spcAft>
                        <a:buSzPct val="100000"/>
                        <a:buFont typeface="Arial" panose="020B0604020202020204" pitchFamily="34" charset="0"/>
                        <a:buChar char="•"/>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Long-term treatment</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Dose is individualized with a maximum dose of 32 mg weekly or 128 mg monthly.</a:t>
                      </a:r>
                    </a:p>
                  </a:txBody>
                  <a:tcPr/>
                </a:tc>
                <a:tc>
                  <a:txBody>
                    <a:bodyPr/>
                    <a:lstStyle/>
                    <a:p>
                      <a:pPr marL="171450" marR="0" lvl="0" indent="-171450">
                        <a:spcBef>
                          <a:spcPts val="300"/>
                        </a:spcBef>
                        <a:spcAft>
                          <a:spcPts val="300"/>
                        </a:spcAft>
                        <a:buSzPct val="100000"/>
                        <a:buFont typeface="Arial" panose="020B0604020202020204" pitchFamily="34" charset="0"/>
                        <a:buChar char="•"/>
                      </a:pPr>
                      <a:r>
                        <a:rPr lang="en-US" sz="1200" dirty="0">
                          <a:effectLst/>
                        </a:rPr>
                        <a:t>Must be delivered from pharmacies or distributors that are certified by the manufacturer’s REMS.</a:t>
                      </a:r>
                    </a:p>
                    <a:p>
                      <a:pPr marL="0" marR="0" lvl="0" indent="0">
                        <a:spcBef>
                          <a:spcPts val="300"/>
                        </a:spcBef>
                        <a:spcAft>
                          <a:spcPts val="300"/>
                        </a:spcAft>
                        <a:buSzPct val="100000"/>
                        <a:buFont typeface="Arial" panose="020B0604020202020204" pitchFamily="34" charset="0"/>
                        <a:buNone/>
                      </a:pPr>
                      <a:r>
                        <a:rPr lang="en-US" sz="1200" b="1" dirty="0" err="1">
                          <a:effectLst/>
                        </a:rPr>
                        <a:t>Brixadi</a:t>
                      </a:r>
                      <a:r>
                        <a:rPr lang="en-US" sz="1200" b="1" dirty="0">
                          <a:effectLst/>
                        </a:rPr>
                        <a:t> </a:t>
                      </a:r>
                    </a:p>
                    <a:p>
                      <a:pPr marL="171450" marR="0" lvl="0" indent="-171450">
                        <a:spcBef>
                          <a:spcPts val="300"/>
                        </a:spcBef>
                        <a:spcAft>
                          <a:spcPts val="300"/>
                        </a:spcAft>
                        <a:buSzPct val="100000"/>
                        <a:buFont typeface="Arial" panose="020B0604020202020204" pitchFamily="34" charset="0"/>
                        <a:buChar char="•"/>
                      </a:pPr>
                      <a:r>
                        <a:rPr lang="en-US" sz="1200" b="0" dirty="0">
                          <a:effectLst/>
                        </a:rPr>
                        <a:t>Store at room temperature.</a:t>
                      </a:r>
                    </a:p>
                    <a:p>
                      <a:pPr marL="171450" marR="0" lvl="0" indent="-171450">
                        <a:spcBef>
                          <a:spcPts val="300"/>
                        </a:spcBef>
                        <a:spcAft>
                          <a:spcPts val="300"/>
                        </a:spcAft>
                        <a:buSzPct val="100000"/>
                        <a:buFont typeface="Arial" panose="020B0604020202020204" pitchFamily="34" charset="0"/>
                        <a:buChar char="•"/>
                      </a:pPr>
                      <a:r>
                        <a:rPr lang="en-US" sz="1200" b="0" dirty="0">
                          <a:effectLst/>
                        </a:rPr>
                        <a:t>Administer subcutaneously in the abdomen, buttock, or thigh.</a:t>
                      </a:r>
                    </a:p>
                    <a:p>
                      <a:pPr marL="171450" marR="0" lvl="0" indent="-171450">
                        <a:spcBef>
                          <a:spcPts val="300"/>
                        </a:spcBef>
                        <a:spcAft>
                          <a:spcPts val="300"/>
                        </a:spcAft>
                        <a:buSzPct val="100000"/>
                        <a:buFont typeface="Arial" panose="020B0604020202020204" pitchFamily="34" charset="0"/>
                        <a:buChar char="•"/>
                      </a:pPr>
                      <a:r>
                        <a:rPr lang="en-US" sz="1200" b="0" dirty="0">
                          <a:effectLst/>
                        </a:rPr>
                        <a:t>After 4 consecutive injections in one of the sites noted above, the injection can be administered subcutaneously in the upper arm.</a:t>
                      </a:r>
                    </a:p>
                    <a:p>
                      <a:pPr marL="0" marR="0" lvl="0" indent="0">
                        <a:spcBef>
                          <a:spcPts val="300"/>
                        </a:spcBef>
                        <a:spcAft>
                          <a:spcPts val="300"/>
                        </a:spcAft>
                        <a:buSzPct val="100000"/>
                        <a:buFont typeface="Arial" panose="020B0604020202020204" pitchFamily="34" charset="0"/>
                        <a:buNone/>
                      </a:pPr>
                      <a:endParaRPr lang="en-US" sz="1200" b="1" dirty="0">
                        <a:effectLst/>
                      </a:endParaRPr>
                    </a:p>
                  </a:txBody>
                  <a:tcPr/>
                </a:tc>
                <a:extLst>
                  <a:ext uri="{0D108BD9-81ED-4DB2-BD59-A6C34878D82A}">
                    <a16:rowId xmlns:a16="http://schemas.microsoft.com/office/drawing/2014/main" val="1892322312"/>
                  </a:ext>
                </a:extLst>
              </a:tr>
            </a:tbl>
          </a:graphicData>
        </a:graphic>
      </p:graphicFrame>
      <p:sp>
        <p:nvSpPr>
          <p:cNvPr id="8" name="Date Placeholder 1">
            <a:extLst>
              <a:ext uri="{FF2B5EF4-FFF2-40B4-BE49-F238E27FC236}">
                <a16:creationId xmlns:a16="http://schemas.microsoft.com/office/drawing/2014/main" id="{CF2EB44E-59AB-40DF-8151-B66E80601EF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1004977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p:txBody>
          <a:bodyPr>
            <a:normAutofit/>
          </a:bodyPr>
          <a:lstStyle/>
          <a:p>
            <a:r>
              <a:rPr lang="en-US" sz="3600" dirty="0"/>
              <a:t>Considerations When Choosing Buprenorphine or Methadone (Preferred Agents for OUD Treatment)</a:t>
            </a: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dirty="0"/>
              <a:t>NYSDOH AIDS Institute Clinical Guidelines Program</a:t>
            </a:r>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dirty="0"/>
              <a:t>www.hivguidelines.org</a:t>
            </a:r>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2678413183"/>
              </p:ext>
            </p:extLst>
          </p:nvPr>
        </p:nvGraphicFramePr>
        <p:xfrm>
          <a:off x="838199" y="1780248"/>
          <a:ext cx="10625489" cy="3761956"/>
        </p:xfrm>
        <a:graphic>
          <a:graphicData uri="http://schemas.openxmlformats.org/drawingml/2006/table">
            <a:tbl>
              <a:tblPr firstRow="1" bandRow="1">
                <a:tableStyleId>{5940675A-B579-460E-94D1-54222C63F5DA}</a:tableStyleId>
              </a:tblPr>
              <a:tblGrid>
                <a:gridCol w="1670332">
                  <a:extLst>
                    <a:ext uri="{9D8B030D-6E8A-4147-A177-3AD203B41FA5}">
                      <a16:colId xmlns:a16="http://schemas.microsoft.com/office/drawing/2014/main" val="2965091158"/>
                    </a:ext>
                  </a:extLst>
                </a:gridCol>
                <a:gridCol w="4068732">
                  <a:extLst>
                    <a:ext uri="{9D8B030D-6E8A-4147-A177-3AD203B41FA5}">
                      <a16:colId xmlns:a16="http://schemas.microsoft.com/office/drawing/2014/main" val="295621575"/>
                    </a:ext>
                  </a:extLst>
                </a:gridCol>
                <a:gridCol w="4886425">
                  <a:extLst>
                    <a:ext uri="{9D8B030D-6E8A-4147-A177-3AD203B41FA5}">
                      <a16:colId xmlns:a16="http://schemas.microsoft.com/office/drawing/2014/main" val="2845130934"/>
                    </a:ext>
                  </a:extLst>
                </a:gridCol>
              </a:tblGrid>
              <a:tr h="305226">
                <a:tc>
                  <a:txBody>
                    <a:bodyPr/>
                    <a:lstStyle/>
                    <a:p>
                      <a:r>
                        <a:rPr lang="en-US" sz="1400" b="1" dirty="0">
                          <a:solidFill>
                            <a:schemeClr val="bg1"/>
                          </a:solidFill>
                        </a:rPr>
                        <a:t>Consideration</a:t>
                      </a:r>
                    </a:p>
                  </a:txBody>
                  <a:tcPr>
                    <a:solidFill>
                      <a:srgbClr val="523178"/>
                    </a:solidFill>
                  </a:tcPr>
                </a:tc>
                <a:tc>
                  <a:txBody>
                    <a:bodyPr/>
                    <a:lstStyle/>
                    <a:p>
                      <a:r>
                        <a:rPr lang="en-US" sz="1400" b="1" dirty="0">
                          <a:solidFill>
                            <a:schemeClr val="bg1"/>
                          </a:solidFill>
                        </a:rPr>
                        <a:t>Buprenorphine</a:t>
                      </a:r>
                      <a:endParaRPr lang="en-US" sz="1400" dirty="0"/>
                    </a:p>
                  </a:txBody>
                  <a:tcPr>
                    <a:solidFill>
                      <a:srgbClr val="523178"/>
                    </a:solidFill>
                  </a:tcPr>
                </a:tc>
                <a:tc>
                  <a:txBody>
                    <a:bodyPr/>
                    <a:lstStyle/>
                    <a:p>
                      <a:r>
                        <a:rPr lang="en-US" sz="1400" b="1" dirty="0">
                          <a:solidFill>
                            <a:schemeClr val="bg1"/>
                          </a:solidFill>
                        </a:rPr>
                        <a:t>Methadone</a:t>
                      </a:r>
                      <a:endParaRPr lang="en-US" sz="1400" dirty="0"/>
                    </a:p>
                  </a:txBody>
                  <a:tcPr>
                    <a:solidFill>
                      <a:srgbClr val="523178"/>
                    </a:solidFill>
                  </a:tcPr>
                </a:tc>
                <a:extLst>
                  <a:ext uri="{0D108BD9-81ED-4DB2-BD59-A6C34878D82A}">
                    <a16:rowId xmlns:a16="http://schemas.microsoft.com/office/drawing/2014/main" val="1391323950"/>
                  </a:ext>
                </a:extLst>
              </a:tr>
              <a:tr h="48552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effectLst/>
                        </a:rPr>
                        <a:t>Effectiveness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effectLst/>
                        </a:rPr>
                        <a:t>Treatment of OUD with BUP or methadone is associated with reducing other opioid use, promoting treatment retention, and reducing all-cause and overdose-related mortality.</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US"/>
                    </a:p>
                  </a:txBody>
                  <a:tcPr/>
                </a:tc>
                <a:extLst>
                  <a:ext uri="{0D108BD9-81ED-4DB2-BD59-A6C34878D82A}">
                    <a16:rowId xmlns:a16="http://schemas.microsoft.com/office/drawing/2014/main" val="4279552632"/>
                  </a:ext>
                </a:extLst>
              </a:tr>
              <a:tr h="66456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effectLst/>
                        </a:rPr>
                        <a:t>Patient preferences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400" dirty="0"/>
                    </a:p>
                  </a:txBody>
                  <a:tcPr/>
                </a:tc>
                <a:tc>
                  <a:txBody>
                    <a:bodyPr/>
                    <a:lstStyle/>
                    <a:p>
                      <a:pPr marL="0" indent="0">
                        <a:buFont typeface="Arial" panose="020B0604020202020204" pitchFamily="34" charset="0"/>
                        <a:buNone/>
                      </a:pPr>
                      <a:r>
                        <a:rPr lang="en-US" sz="1400" dirty="0">
                          <a:effectLst/>
                        </a:rPr>
                        <a:t>May be preferable for patients who are new to pharmacologic OUD treatment, have had previous success with BUP, do not like or want to take methadone, or who have requested this medication</a:t>
                      </a:r>
                      <a:endParaRPr lang="en-US" sz="1400" dirty="0"/>
                    </a:p>
                  </a:txBody>
                  <a:tcPr/>
                </a:tc>
                <a:tc>
                  <a:txBody>
                    <a:bodyPr/>
                    <a:lstStyle/>
                    <a:p>
                      <a:pPr marL="0" indent="0">
                        <a:buFont typeface="Arial" panose="020B0604020202020204" pitchFamily="34" charset="0"/>
                        <a:buNone/>
                      </a:pPr>
                      <a:r>
                        <a:rPr lang="en-US" sz="1400">
                          <a:effectLst/>
                        </a:rPr>
                        <a:t>May be preferable for patients who have had previous success with methadone, do not like or want to take BUP, or who have requested this medication.</a:t>
                      </a:r>
                      <a:endParaRPr lang="en-US" sz="1400" dirty="0"/>
                    </a:p>
                  </a:txBody>
                  <a:tcPr/>
                </a:tc>
                <a:extLst>
                  <a:ext uri="{0D108BD9-81ED-4DB2-BD59-A6C34878D82A}">
                    <a16:rowId xmlns:a16="http://schemas.microsoft.com/office/drawing/2014/main" val="3607549376"/>
                  </a:ext>
                </a:extLst>
              </a:tr>
              <a:tr h="199369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effectLst/>
                        </a:rPr>
                        <a:t>Setting</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effectLst/>
                        </a:rPr>
                        <a:t>Available through various treatment settings, including office-based prescription or specialty opioid treatment programs (OTPs).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400" dirty="0"/>
                    </a:p>
                  </a:txBody>
                  <a:tcPr/>
                </a:tc>
                <a:tc>
                  <a:txBody>
                    <a:bodyPr/>
                    <a:lstStyle/>
                    <a:p>
                      <a:pPr marL="285750" marR="0" lvl="0" indent="-285750">
                        <a:spcBef>
                          <a:spcPts val="300"/>
                        </a:spcBef>
                        <a:spcAft>
                          <a:spcPts val="300"/>
                        </a:spcAft>
                        <a:buSzPct val="100000"/>
                        <a:buFont typeface="Arial" panose="020B0604020202020204" pitchFamily="34" charset="0"/>
                        <a:buChar char="•"/>
                      </a:pPr>
                      <a:r>
                        <a:rPr lang="en-US" sz="1400" dirty="0">
                          <a:effectLst/>
                        </a:rPr>
                        <a:t>Available only through a specialty OTP or a mobile medical unit (in New York State).</a:t>
                      </a:r>
                    </a:p>
                    <a:p>
                      <a:pPr marL="285750" marR="0" lvl="0" indent="-285750">
                        <a:spcBef>
                          <a:spcPts val="300"/>
                        </a:spcBef>
                        <a:spcAft>
                          <a:spcPts val="300"/>
                        </a:spcAft>
                        <a:buSzPct val="100000"/>
                        <a:buFont typeface="Arial" panose="020B0604020202020204" pitchFamily="34" charset="0"/>
                        <a:buChar char="•"/>
                      </a:pPr>
                      <a:r>
                        <a:rPr lang="en-US" sz="1400" kern="1200" dirty="0">
                          <a:solidFill>
                            <a:schemeClr val="tx1"/>
                          </a:solidFill>
                          <a:effectLst/>
                          <a:latin typeface="+mn-lt"/>
                          <a:ea typeface="+mn-ea"/>
                          <a:cs typeface="+mn-cs"/>
                        </a:rPr>
                        <a:t>Effective for 1 year after the end of the COVID-19 Public Health Emergency, OTPs have increased flexibility to provide unsupervised take-home doses of methadone, potentially up to 28-day supplies, depending on the patient’s time in treatment and the OTP clinician’s assessment of therapeutic risks and benefits.</a:t>
                      </a:r>
                      <a:endParaRPr lang="en-US" sz="1400" dirty="0"/>
                    </a:p>
                  </a:txBody>
                  <a:tcPr/>
                </a:tc>
                <a:extLst>
                  <a:ext uri="{0D108BD9-81ED-4DB2-BD59-A6C34878D82A}">
                    <a16:rowId xmlns:a16="http://schemas.microsoft.com/office/drawing/2014/main" val="2302328446"/>
                  </a:ext>
                </a:extLst>
              </a:tr>
            </a:tbl>
          </a:graphicData>
        </a:graphic>
      </p:graphicFrame>
      <p:sp>
        <p:nvSpPr>
          <p:cNvPr id="8" name="Date Placeholder 1">
            <a:extLst>
              <a:ext uri="{FF2B5EF4-FFF2-40B4-BE49-F238E27FC236}">
                <a16:creationId xmlns:a16="http://schemas.microsoft.com/office/drawing/2014/main" id="{4FFD904D-0A01-4B52-8494-06ED3F41D73F}"/>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893833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p:txBody>
          <a:bodyPr>
            <a:normAutofit/>
          </a:bodyPr>
          <a:lstStyle/>
          <a:p>
            <a:r>
              <a:rPr lang="en-US" sz="3600" dirty="0"/>
              <a:t>Considerations When Choosing Buprenorphine or Methadone (Preferred Agents for OUD Treatment) </a:t>
            </a:r>
            <a:r>
              <a:rPr lang="en-US" sz="2400" i="1" dirty="0"/>
              <a:t>continued</a:t>
            </a: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a:t>www.hivguidelines.org</a:t>
            </a:r>
            <a:endParaRPr lang="en-US" dirty="0"/>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871199477"/>
              </p:ext>
            </p:extLst>
          </p:nvPr>
        </p:nvGraphicFramePr>
        <p:xfrm>
          <a:off x="838200" y="1982548"/>
          <a:ext cx="10515600" cy="4191000"/>
        </p:xfrm>
        <a:graphic>
          <a:graphicData uri="http://schemas.openxmlformats.org/drawingml/2006/table">
            <a:tbl>
              <a:tblPr firstRow="1" bandRow="1">
                <a:tableStyleId>{5940675A-B579-460E-94D1-54222C63F5DA}</a:tableStyleId>
              </a:tblPr>
              <a:tblGrid>
                <a:gridCol w="2544272">
                  <a:extLst>
                    <a:ext uri="{9D8B030D-6E8A-4147-A177-3AD203B41FA5}">
                      <a16:colId xmlns:a16="http://schemas.microsoft.com/office/drawing/2014/main" val="2965091158"/>
                    </a:ext>
                  </a:extLst>
                </a:gridCol>
                <a:gridCol w="4232134">
                  <a:extLst>
                    <a:ext uri="{9D8B030D-6E8A-4147-A177-3AD203B41FA5}">
                      <a16:colId xmlns:a16="http://schemas.microsoft.com/office/drawing/2014/main" val="1684017910"/>
                    </a:ext>
                  </a:extLst>
                </a:gridCol>
                <a:gridCol w="3739194">
                  <a:extLst>
                    <a:ext uri="{9D8B030D-6E8A-4147-A177-3AD203B41FA5}">
                      <a16:colId xmlns:a16="http://schemas.microsoft.com/office/drawing/2014/main" val="2670617260"/>
                    </a:ext>
                  </a:extLst>
                </a:gridCol>
              </a:tblGrid>
              <a:tr h="303452">
                <a:tc>
                  <a:txBody>
                    <a:bodyPr/>
                    <a:lstStyle/>
                    <a:p>
                      <a:r>
                        <a:rPr lang="en-US" sz="1400" b="1" dirty="0">
                          <a:solidFill>
                            <a:schemeClr val="bg1"/>
                          </a:solidFill>
                        </a:rPr>
                        <a:t>Consideration</a:t>
                      </a:r>
                    </a:p>
                  </a:txBody>
                  <a:tcPr>
                    <a:solidFill>
                      <a:srgbClr val="523178"/>
                    </a:solidFill>
                  </a:tcPr>
                </a:tc>
                <a:tc>
                  <a:txBody>
                    <a:bodyPr/>
                    <a:lstStyle/>
                    <a:p>
                      <a:r>
                        <a:rPr lang="en-US" sz="1400" b="1" dirty="0">
                          <a:solidFill>
                            <a:schemeClr val="bg1"/>
                          </a:solidFill>
                        </a:rPr>
                        <a:t>Buprenorphine</a:t>
                      </a:r>
                      <a:endParaRPr lang="en-US" sz="1400" dirty="0"/>
                    </a:p>
                  </a:txBody>
                  <a:tcPr>
                    <a:solidFill>
                      <a:srgbClr val="523178"/>
                    </a:solidFill>
                  </a:tcPr>
                </a:tc>
                <a:tc>
                  <a:txBody>
                    <a:bodyPr/>
                    <a:lstStyle/>
                    <a:p>
                      <a:r>
                        <a:rPr lang="en-US" sz="1400" b="1" dirty="0">
                          <a:solidFill>
                            <a:schemeClr val="bg1"/>
                          </a:solidFill>
                        </a:rPr>
                        <a:t>Methadone</a:t>
                      </a:r>
                      <a:endParaRPr lang="en-US" sz="1400" dirty="0"/>
                    </a:p>
                  </a:txBody>
                  <a:tcPr>
                    <a:solidFill>
                      <a:srgbClr val="523178"/>
                    </a:solidFill>
                  </a:tcPr>
                </a:tc>
                <a:extLst>
                  <a:ext uri="{0D108BD9-81ED-4DB2-BD59-A6C34878D82A}">
                    <a16:rowId xmlns:a16="http://schemas.microsoft.com/office/drawing/2014/main" val="1391323950"/>
                  </a:ext>
                </a:extLst>
              </a:tr>
              <a:tr h="103252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effectLst/>
                        </a:rPr>
                        <a:t>Initiation</a:t>
                      </a:r>
                      <a:endParaRPr lang="en-US" sz="1400" dirty="0">
                        <a:solidFill>
                          <a:srgbClr val="000000"/>
                        </a:solidFill>
                        <a:effectLst/>
                        <a:latin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effectLst/>
                        </a:rPr>
                        <a:t>Opioid withdrawal is required for standard initiation.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effectLst/>
                        </a:rPr>
                        <a:t>Low-dose BUP with opioid continuation (previously known as </a:t>
                      </a:r>
                      <a:r>
                        <a:rPr lang="en-US" sz="1400" dirty="0" err="1">
                          <a:effectLst/>
                        </a:rPr>
                        <a:t>microdosing</a:t>
                      </a:r>
                      <a:r>
                        <a:rPr lang="en-US" sz="1400" dirty="0">
                          <a:effectLst/>
                        </a:rPr>
                        <a:t> or micro-induction) is an alternative strategy that does not require onset of opioid withdrawal.</a:t>
                      </a:r>
                      <a:endParaRPr lang="en-US" sz="1400" dirty="0">
                        <a:solidFill>
                          <a:srgbClr val="000000"/>
                        </a:solidFill>
                        <a:effectLst/>
                        <a:latin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effectLst/>
                        </a:rPr>
                        <a:t>Opioid withdrawal is not required for initiation. </a:t>
                      </a:r>
                      <a:endParaRPr lang="en-US" sz="1400" dirty="0">
                        <a:solidFill>
                          <a:srgbClr val="000000"/>
                        </a:solidFill>
                        <a:effectLst/>
                        <a:latin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79552632"/>
                  </a:ext>
                </a:extLst>
              </a:tr>
              <a:tr h="237313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effectLst/>
                        </a:rPr>
                        <a:t>Titration</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400" dirty="0"/>
                    </a:p>
                  </a:txBody>
                  <a:tcPr/>
                </a:tc>
                <a:tc>
                  <a:txBody>
                    <a:bodyPr/>
                    <a:lstStyle/>
                    <a:p>
                      <a:pPr marL="342900" marR="0" lvl="0" indent="-342900">
                        <a:spcBef>
                          <a:spcPts val="300"/>
                        </a:spcBef>
                        <a:spcAft>
                          <a:spcPts val="300"/>
                        </a:spcAft>
                        <a:buSzPts val="800"/>
                        <a:buFont typeface="Symbol" panose="05050102010706020507" pitchFamily="18" charset="2"/>
                        <a:buChar char=""/>
                      </a:pPr>
                      <a:r>
                        <a:rPr lang="en-US" sz="1400" dirty="0">
                          <a:effectLst/>
                        </a:rPr>
                        <a:t>Sublingual doses can be increased to an FDA-approved maximum of 24 mg per day to suppress opioid cravings and prevent withdrawal. </a:t>
                      </a:r>
                    </a:p>
                    <a:p>
                      <a:pPr marL="342900" marR="0" lvl="0" indent="-342900">
                        <a:spcBef>
                          <a:spcPts val="300"/>
                        </a:spcBef>
                        <a:spcAft>
                          <a:spcPts val="300"/>
                        </a:spcAft>
                        <a:buSzPts val="800"/>
                        <a:buFont typeface="Symbol" panose="05050102010706020507" pitchFamily="18" charset="2"/>
                        <a:buChar char=""/>
                      </a:pPr>
                      <a:r>
                        <a:rPr lang="en-US" sz="1400" dirty="0">
                          <a:effectLst/>
                        </a:rPr>
                        <a:t>Sublingual dose increases up to 32 mg daily may be indicated for individuals with ongoing withdrawal symptoms, cravings, or opioid use, but clear documentation of rationale and prior insurance authorization may be required. In New York, as of January 18, 2024, the state Medicaid program covers up to 32 mg BUP daily for OUD treatment without prior authorization.</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effectLst/>
                        </a:rPr>
                        <a:t>Dose can be increased gradually to suppress opioid cravings and prevent withdrawal, with no maximum dose.</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400" dirty="0"/>
                    </a:p>
                  </a:txBody>
                  <a:tcPr/>
                </a:tc>
                <a:extLst>
                  <a:ext uri="{0D108BD9-81ED-4DB2-BD59-A6C34878D82A}">
                    <a16:rowId xmlns:a16="http://schemas.microsoft.com/office/drawing/2014/main" val="510098177"/>
                  </a:ext>
                </a:extLst>
              </a:tr>
            </a:tbl>
          </a:graphicData>
        </a:graphic>
      </p:graphicFrame>
      <p:sp>
        <p:nvSpPr>
          <p:cNvPr id="8" name="Date Placeholder 1">
            <a:extLst>
              <a:ext uri="{FF2B5EF4-FFF2-40B4-BE49-F238E27FC236}">
                <a16:creationId xmlns:a16="http://schemas.microsoft.com/office/drawing/2014/main" id="{E0EA0409-8AC2-4C8F-A548-B17A197E22A3}"/>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3394247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p:txBody>
          <a:bodyPr>
            <a:normAutofit fontScale="90000"/>
          </a:bodyPr>
          <a:lstStyle/>
          <a:p>
            <a:r>
              <a:rPr lang="en-US" dirty="0"/>
              <a:t>Considerations When Choosing Buprenorphine or Methadone (Preferred Agents for OUD Treatment) </a:t>
            </a:r>
            <a:r>
              <a:rPr lang="en-US" sz="2400" i="1" dirty="0"/>
              <a:t>continued</a:t>
            </a: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a:t>www.hivguidelines.org</a:t>
            </a:r>
            <a:endParaRPr lang="en-US" dirty="0"/>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2223045485"/>
              </p:ext>
            </p:extLst>
          </p:nvPr>
        </p:nvGraphicFramePr>
        <p:xfrm>
          <a:off x="838200" y="1761423"/>
          <a:ext cx="10240478" cy="4323788"/>
        </p:xfrm>
        <a:graphic>
          <a:graphicData uri="http://schemas.openxmlformats.org/drawingml/2006/table">
            <a:tbl>
              <a:tblPr firstRow="1" bandRow="1">
                <a:tableStyleId>{5940675A-B579-460E-94D1-54222C63F5DA}</a:tableStyleId>
              </a:tblPr>
              <a:tblGrid>
                <a:gridCol w="1616242">
                  <a:extLst>
                    <a:ext uri="{9D8B030D-6E8A-4147-A177-3AD203B41FA5}">
                      <a16:colId xmlns:a16="http://schemas.microsoft.com/office/drawing/2014/main" val="2965091158"/>
                    </a:ext>
                  </a:extLst>
                </a:gridCol>
                <a:gridCol w="3484345">
                  <a:extLst>
                    <a:ext uri="{9D8B030D-6E8A-4147-A177-3AD203B41FA5}">
                      <a16:colId xmlns:a16="http://schemas.microsoft.com/office/drawing/2014/main" val="295621575"/>
                    </a:ext>
                  </a:extLst>
                </a:gridCol>
                <a:gridCol w="5139891">
                  <a:extLst>
                    <a:ext uri="{9D8B030D-6E8A-4147-A177-3AD203B41FA5}">
                      <a16:colId xmlns:a16="http://schemas.microsoft.com/office/drawing/2014/main" val="4091526125"/>
                    </a:ext>
                  </a:extLst>
                </a:gridCol>
              </a:tblGrid>
              <a:tr h="332599">
                <a:tc>
                  <a:txBody>
                    <a:bodyPr/>
                    <a:lstStyle/>
                    <a:p>
                      <a:r>
                        <a:rPr lang="en-US" sz="1400" b="1" dirty="0">
                          <a:solidFill>
                            <a:schemeClr val="bg1"/>
                          </a:solidFill>
                        </a:rPr>
                        <a:t>Consideration</a:t>
                      </a:r>
                    </a:p>
                  </a:txBody>
                  <a:tcPr>
                    <a:solidFill>
                      <a:srgbClr val="523178"/>
                    </a:solidFill>
                  </a:tcPr>
                </a:tc>
                <a:tc>
                  <a:txBody>
                    <a:bodyPr/>
                    <a:lstStyle/>
                    <a:p>
                      <a:r>
                        <a:rPr lang="en-US" sz="1400" b="1" dirty="0">
                          <a:solidFill>
                            <a:schemeClr val="bg1"/>
                          </a:solidFill>
                        </a:rPr>
                        <a:t>Buprenorphine</a:t>
                      </a:r>
                      <a:endParaRPr lang="en-US" sz="1400" dirty="0"/>
                    </a:p>
                  </a:txBody>
                  <a:tcPr>
                    <a:solidFill>
                      <a:srgbClr val="523178"/>
                    </a:solidFill>
                  </a:tcPr>
                </a:tc>
                <a:tc>
                  <a:txBody>
                    <a:bodyPr/>
                    <a:lstStyle/>
                    <a:p>
                      <a:r>
                        <a:rPr lang="en-US" sz="1400" b="1" dirty="0">
                          <a:solidFill>
                            <a:schemeClr val="bg1"/>
                          </a:solidFill>
                        </a:rPr>
                        <a:t>Methadone</a:t>
                      </a:r>
                      <a:endParaRPr lang="en-US" sz="1400" dirty="0"/>
                    </a:p>
                  </a:txBody>
                  <a:tcPr>
                    <a:solidFill>
                      <a:srgbClr val="523178"/>
                    </a:solidFill>
                  </a:tcPr>
                </a:tc>
                <a:extLst>
                  <a:ext uri="{0D108BD9-81ED-4DB2-BD59-A6C34878D82A}">
                    <a16:rowId xmlns:a16="http://schemas.microsoft.com/office/drawing/2014/main" val="1391323950"/>
                  </a:ext>
                </a:extLst>
              </a:tr>
              <a:tr h="169625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Adverse effects and safety</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marR="0" lvl="0" indent="-171450">
                        <a:spcBef>
                          <a:spcPts val="300"/>
                        </a:spcBef>
                        <a:spcAft>
                          <a:spcPts val="300"/>
                        </a:spcAft>
                        <a:buSzPct val="100000"/>
                        <a:buFont typeface="Arial" panose="020B0604020202020204" pitchFamily="34" charset="0"/>
                        <a:buChar char="•"/>
                      </a:pPr>
                      <a:r>
                        <a:rPr lang="en-US" sz="1200" dirty="0">
                          <a:effectLst/>
                        </a:rPr>
                        <a:t>Lower risk of respiratory depression and sedation than full-agonist opioids.</a:t>
                      </a:r>
                    </a:p>
                    <a:p>
                      <a:pPr marL="171450" marR="0" lvl="0" indent="-171450">
                        <a:spcBef>
                          <a:spcPts val="300"/>
                        </a:spcBef>
                        <a:spcAft>
                          <a:spcPts val="300"/>
                        </a:spcAft>
                        <a:buSzPct val="100000"/>
                        <a:buFont typeface="Arial" panose="020B0604020202020204" pitchFamily="34" charset="0"/>
                        <a:buChar char="•"/>
                      </a:pPr>
                      <a:r>
                        <a:rPr lang="en-US" sz="1200" dirty="0">
                          <a:effectLst/>
                        </a:rPr>
                        <a:t>Opioid-related adverse effects can occur, including constipation and sleep-disordered breathing.</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indent="-171450">
                        <a:buFont typeface="Arial" panose="020B0604020202020204" pitchFamily="34" charset="0"/>
                        <a:buChar char="•"/>
                      </a:pPr>
                      <a:r>
                        <a:rPr lang="en-US" sz="1200" dirty="0"/>
                        <a:t>Higher risk of respiratory depression and sedation than partial-agonist opioids; dose with caution in patients with severe respiratory disease or who are taking methadone in combination with other sedating substances.</a:t>
                      </a:r>
                    </a:p>
                    <a:p>
                      <a:pPr marL="171450" indent="-171450">
                        <a:buFont typeface="Arial" panose="020B0604020202020204" pitchFamily="34" charset="0"/>
                        <a:buChar char="•"/>
                      </a:pPr>
                      <a:r>
                        <a:rPr lang="en-US" sz="1200" dirty="0"/>
                        <a:t>Associated with QT prolongation, particularly with history of arrhythmia, structural heart disease, or concurrent use of other QTc prolonging medications.</a:t>
                      </a:r>
                    </a:p>
                    <a:p>
                      <a:pPr marL="171450" indent="-171450">
                        <a:buFont typeface="Arial" panose="020B0604020202020204" pitchFamily="34" charset="0"/>
                        <a:buChar char="•"/>
                      </a:pPr>
                      <a:r>
                        <a:rPr lang="en-US" sz="1200" dirty="0"/>
                        <a:t>Opioid-related adverse effects can occur, including constipation and sleep-disordered breathing.</a:t>
                      </a:r>
                    </a:p>
                  </a:txBody>
                  <a:tcPr/>
                </a:tc>
                <a:extLst>
                  <a:ext uri="{0D108BD9-81ED-4DB2-BD59-A6C34878D82A}">
                    <a16:rowId xmlns:a16="http://schemas.microsoft.com/office/drawing/2014/main" val="4279552632"/>
                  </a:ext>
                </a:extLst>
              </a:tr>
              <a:tr h="69845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Medication interaction</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Few clinically significant interactions with medications other than full opioid agonists.</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indent="0">
                        <a:buFont typeface="Arial" panose="020B0604020202020204" pitchFamily="34" charset="0"/>
                        <a:buNone/>
                      </a:pPr>
                      <a:r>
                        <a:rPr lang="en-US" sz="1200" dirty="0"/>
                        <a:t>Clinically significant interactions with medications that are metabolized by CYP450 enzymes can occur, leading to increased or decreased effects of methadone.</a:t>
                      </a:r>
                    </a:p>
                  </a:txBody>
                  <a:tcPr/>
                </a:tc>
                <a:extLst>
                  <a:ext uri="{0D108BD9-81ED-4DB2-BD59-A6C34878D82A}">
                    <a16:rowId xmlns:a16="http://schemas.microsoft.com/office/drawing/2014/main" val="3607549376"/>
                  </a:ext>
                </a:extLst>
              </a:tr>
              <a:tr h="69845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Counseling requirements </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Not required unless legally mandated, but clinicians can refer for behavioral therapy and support services.</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37160" indent="-137160">
                        <a:buFont typeface="Arial" panose="020B0604020202020204" pitchFamily="34" charset="0"/>
                        <a:buChar char="•"/>
                      </a:pPr>
                      <a:r>
                        <a:rPr lang="en-US" sz="1200" dirty="0"/>
                        <a:t>Specialty OTPs offer more structured counseling and support services than primary care settings.</a:t>
                      </a:r>
                    </a:p>
                    <a:p>
                      <a:pPr marL="137160" indent="-137160">
                        <a:buFont typeface="Arial" panose="020B0604020202020204" pitchFamily="34" charset="0"/>
                        <a:buChar char="•"/>
                      </a:pPr>
                      <a:r>
                        <a:rPr lang="en-US" sz="1200" dirty="0"/>
                        <a:t>In NYS, psychosocial counseling is not required for methadone treatment.</a:t>
                      </a:r>
                    </a:p>
                  </a:txBody>
                  <a:tcPr/>
                </a:tc>
                <a:extLst>
                  <a:ext uri="{0D108BD9-81ED-4DB2-BD59-A6C34878D82A}">
                    <a16:rowId xmlns:a16="http://schemas.microsoft.com/office/drawing/2014/main" val="2302328446"/>
                  </a:ext>
                </a:extLst>
              </a:tr>
              <a:tr h="89801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Treatment switch</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200" dirty="0"/>
                    </a:p>
                    <a:p>
                      <a:pPr marL="0" indent="0">
                        <a:buFont typeface="Arial" panose="020B0604020202020204" pitchFamily="34" charset="0"/>
                        <a:buNone/>
                      </a:pP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Switching to XR-BUP or methadone is possible if needed to control opioid cravings and withdrawal despite maximized sublingual BUP dosing.</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37160" indent="-137160">
                        <a:buFont typeface="Arial" panose="020B0604020202020204" pitchFamily="34" charset="0"/>
                        <a:buChar char="•"/>
                      </a:pPr>
                      <a:r>
                        <a:rPr lang="en-US" sz="1200" dirty="0"/>
                        <a:t>Can be considered when benefits outweigh risks</a:t>
                      </a:r>
                    </a:p>
                    <a:p>
                      <a:pPr marL="137160" indent="-137160">
                        <a:buFont typeface="Arial" panose="020B0604020202020204" pitchFamily="34" charset="0"/>
                        <a:buChar char="•"/>
                      </a:pPr>
                      <a:r>
                        <a:rPr lang="en-US" sz="1200" dirty="0"/>
                        <a:t>Closely monitor switch to BUP because of the potential for precipitated withdrawal. </a:t>
                      </a:r>
                    </a:p>
                  </a:txBody>
                  <a:tcPr/>
                </a:tc>
                <a:extLst>
                  <a:ext uri="{0D108BD9-81ED-4DB2-BD59-A6C34878D82A}">
                    <a16:rowId xmlns:a16="http://schemas.microsoft.com/office/drawing/2014/main" val="1715540259"/>
                  </a:ext>
                </a:extLst>
              </a:tr>
            </a:tbl>
          </a:graphicData>
        </a:graphic>
      </p:graphicFrame>
      <p:sp>
        <p:nvSpPr>
          <p:cNvPr id="8" name="Date Placeholder 1">
            <a:extLst>
              <a:ext uri="{FF2B5EF4-FFF2-40B4-BE49-F238E27FC236}">
                <a16:creationId xmlns:a16="http://schemas.microsoft.com/office/drawing/2014/main" id="{CFB019E5-EDE1-4DCB-A121-425D17E2A299}"/>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4111993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normAutofit/>
          </a:bodyPr>
          <a:lstStyle/>
          <a:p>
            <a:r>
              <a:rPr lang="en-US" dirty="0"/>
              <a:t>Recommendations: Methadone</a:t>
            </a:r>
            <a:endParaRPr lang="en-US" sz="2200" dirty="0"/>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normAutofit/>
          </a:bodyPr>
          <a:lstStyle/>
          <a:p>
            <a:pPr>
              <a:spcBef>
                <a:spcPts val="300"/>
              </a:spcBef>
              <a:spcAft>
                <a:spcPts val="300"/>
              </a:spcAft>
            </a:pPr>
            <a:r>
              <a:rPr lang="en-US" dirty="0"/>
              <a:t>Clinicians should recommend methadone as a preferred treatment for individuals with OUD. (A1) </a:t>
            </a:r>
          </a:p>
          <a:p>
            <a:pPr>
              <a:spcBef>
                <a:spcPts val="300"/>
              </a:spcBef>
              <a:spcAft>
                <a:spcPts val="300"/>
              </a:spcAft>
            </a:pPr>
            <a:r>
              <a:rPr lang="en-US" dirty="0"/>
              <a:t>Methadone is available only through an opioid treatment program; therefore, the clinician should refer a patient for methadone treatment if methadone is preferred, if BUP/NLX is not available to the patient, or if the maximum dose of BUP/NLX does not control the patient’s withdrawal symptoms or cravings. (A3)</a:t>
            </a:r>
          </a:p>
          <a:p>
            <a:pPr>
              <a:spcBef>
                <a:spcPts val="300"/>
              </a:spcBef>
              <a:spcAft>
                <a:spcPts val="300"/>
              </a:spcAft>
            </a:pPr>
            <a:endParaRPr lang="en-US" dirty="0"/>
          </a:p>
        </p:txBody>
      </p:sp>
      <p:sp>
        <p:nvSpPr>
          <p:cNvPr id="8" name="Date Placeholder 1">
            <a:extLst>
              <a:ext uri="{FF2B5EF4-FFF2-40B4-BE49-F238E27FC236}">
                <a16:creationId xmlns:a16="http://schemas.microsoft.com/office/drawing/2014/main" id="{4D201407-E339-4AEB-8D79-F94BF950097A}"/>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2698343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normAutofit/>
          </a:bodyPr>
          <a:lstStyle/>
          <a:p>
            <a:r>
              <a:rPr lang="en-US" dirty="0"/>
              <a:t>Recommendations: XR Naltrexone (Alternative)</a:t>
            </a:r>
            <a:endParaRPr lang="en-US" sz="2200" dirty="0"/>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normAutofit/>
          </a:bodyPr>
          <a:lstStyle/>
          <a:p>
            <a:pPr>
              <a:spcBef>
                <a:spcPts val="300"/>
              </a:spcBef>
              <a:spcAft>
                <a:spcPts val="300"/>
              </a:spcAft>
            </a:pPr>
            <a:r>
              <a:rPr lang="en-US" dirty="0"/>
              <a:t>Clinicians should offer XR naltrexone to patients with OUD who prefer naltrexone treatment or who are not able to access or meet their treatment goals with methadone or BUP/NLX. (A3)</a:t>
            </a:r>
          </a:p>
          <a:p>
            <a:pPr>
              <a:spcBef>
                <a:spcPts val="300"/>
              </a:spcBef>
              <a:spcAft>
                <a:spcPts val="300"/>
              </a:spcAft>
            </a:pPr>
            <a:r>
              <a:rPr lang="en-US" dirty="0"/>
              <a:t>When informing patients about XR naltrexone as a treatment option, clinicians should emphasize the strong motivation and adherence required for success. (B1)</a:t>
            </a:r>
          </a:p>
          <a:p>
            <a:pPr>
              <a:spcBef>
                <a:spcPts val="300"/>
              </a:spcBef>
              <a:spcAft>
                <a:spcPts val="300"/>
              </a:spcAft>
            </a:pPr>
            <a:r>
              <a:rPr lang="en-US" dirty="0"/>
              <a:t>Before administering XR naltrexone, clinicians should administer an NLX (or low-dose naltrexone) challenge and confirm that patients do not react to ensure that opioids have been cleared from the system. (A2)</a:t>
            </a:r>
          </a:p>
        </p:txBody>
      </p:sp>
      <p:sp>
        <p:nvSpPr>
          <p:cNvPr id="8" name="Date Placeholder 1">
            <a:extLst>
              <a:ext uri="{FF2B5EF4-FFF2-40B4-BE49-F238E27FC236}">
                <a16:creationId xmlns:a16="http://schemas.microsoft.com/office/drawing/2014/main" id="{9CE29A05-21ED-4A59-970E-5264B0E47CFE}"/>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2740444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Purpose of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normAutofit fontScale="92500"/>
          </a:bodyPr>
          <a:lstStyle/>
          <a:p>
            <a:r>
              <a:rPr lang="en-US" dirty="0"/>
              <a:t>Assist clinicians in engaging with patients about OUD treatment goals, including overdose prevention.</a:t>
            </a:r>
          </a:p>
          <a:p>
            <a:r>
              <a:rPr lang="en-US" dirty="0"/>
              <a:t>Provide up-to-date information about available OUD treatment options and their use.</a:t>
            </a:r>
          </a:p>
          <a:p>
            <a:r>
              <a:rPr lang="en-US" dirty="0"/>
              <a:t>Provide clinical recommendations for the use of BUP/NLX to treat OUD in the </a:t>
            </a:r>
            <a:r>
              <a:rPr lang="en-US" dirty="0" err="1"/>
              <a:t>nonspecialty</a:t>
            </a:r>
            <a:r>
              <a:rPr lang="en-US" dirty="0"/>
              <a:t> setting.</a:t>
            </a:r>
          </a:p>
          <a:p>
            <a:r>
              <a:rPr lang="en-US" dirty="0"/>
              <a:t>Increase the availability of </a:t>
            </a:r>
            <a:r>
              <a:rPr lang="en-US" dirty="0" err="1"/>
              <a:t>nonspecialty</a:t>
            </a:r>
            <a:r>
              <a:rPr lang="en-US" dirty="0"/>
              <a:t> treatment for adults with OUD.</a:t>
            </a:r>
          </a:p>
          <a:p>
            <a:r>
              <a:rPr lang="en-US" dirty="0"/>
              <a:t>Promote a harm reduction approach to the treatment of all SUDs, which involves practical strategies and ideas for reducing the negative consequences associated with substance use.</a:t>
            </a:r>
          </a:p>
        </p:txBody>
      </p:sp>
      <p:sp>
        <p:nvSpPr>
          <p:cNvPr id="9" name="Date Placeholder 1">
            <a:extLst>
              <a:ext uri="{FF2B5EF4-FFF2-40B4-BE49-F238E27FC236}">
                <a16:creationId xmlns:a16="http://schemas.microsoft.com/office/drawing/2014/main" id="{28D0631B-C196-4962-8A61-ECE0BD5832E0}"/>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142497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a:xfrm>
            <a:off x="766011" y="429294"/>
            <a:ext cx="10515600" cy="1325563"/>
          </a:xfrm>
        </p:spPr>
        <p:txBody>
          <a:bodyPr>
            <a:normAutofit/>
          </a:bodyPr>
          <a:lstStyle/>
          <a:p>
            <a:r>
              <a:rPr lang="en-US" dirty="0"/>
              <a:t>XR Naltrexone (Alternative)</a:t>
            </a: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dirty="0"/>
              <a:t>NYSDOH AIDS Institute Clinical Guidelines Program</a:t>
            </a:r>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dirty="0"/>
              <a:t>www.hivguidelines.org</a:t>
            </a:r>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1127971973"/>
              </p:ext>
            </p:extLst>
          </p:nvPr>
        </p:nvGraphicFramePr>
        <p:xfrm>
          <a:off x="838199" y="1870075"/>
          <a:ext cx="10519612" cy="4043987"/>
        </p:xfrm>
        <a:graphic>
          <a:graphicData uri="http://schemas.openxmlformats.org/drawingml/2006/table">
            <a:tbl>
              <a:tblPr firstRow="1" bandRow="1">
                <a:tableStyleId>{5940675A-B579-460E-94D1-54222C63F5DA}</a:tableStyleId>
              </a:tblPr>
              <a:tblGrid>
                <a:gridCol w="2091118">
                  <a:extLst>
                    <a:ext uri="{9D8B030D-6E8A-4147-A177-3AD203B41FA5}">
                      <a16:colId xmlns:a16="http://schemas.microsoft.com/office/drawing/2014/main" val="2965091158"/>
                    </a:ext>
                  </a:extLst>
                </a:gridCol>
                <a:gridCol w="4604368">
                  <a:extLst>
                    <a:ext uri="{9D8B030D-6E8A-4147-A177-3AD203B41FA5}">
                      <a16:colId xmlns:a16="http://schemas.microsoft.com/office/drawing/2014/main" val="1943214951"/>
                    </a:ext>
                  </a:extLst>
                </a:gridCol>
                <a:gridCol w="3824126">
                  <a:extLst>
                    <a:ext uri="{9D8B030D-6E8A-4147-A177-3AD203B41FA5}">
                      <a16:colId xmlns:a16="http://schemas.microsoft.com/office/drawing/2014/main" val="2036904806"/>
                    </a:ext>
                  </a:extLst>
                </a:gridCol>
              </a:tblGrid>
              <a:tr h="367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Formulations and Mechanism of Action</a:t>
                      </a:r>
                      <a:endParaRPr lang="en-US" sz="1400"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Dosing</a:t>
                      </a:r>
                      <a:endParaRPr lang="en-US" sz="1400"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Considerations for Use</a:t>
                      </a:r>
                      <a:endParaRPr lang="en-US" sz="1400" b="1" dirty="0">
                        <a:solidFill>
                          <a:schemeClr val="bg1"/>
                        </a:solidFill>
                      </a:endParaRPr>
                    </a:p>
                  </a:txBody>
                  <a:tcPr anchor="b">
                    <a:solidFill>
                      <a:srgbClr val="523178"/>
                    </a:solidFill>
                  </a:tcPr>
                </a:tc>
                <a:extLst>
                  <a:ext uri="{0D108BD9-81ED-4DB2-BD59-A6C34878D82A}">
                    <a16:rowId xmlns:a16="http://schemas.microsoft.com/office/drawing/2014/main" val="1391323950"/>
                  </a:ext>
                </a:extLst>
              </a:tr>
              <a:tr h="3525827">
                <a:tc>
                  <a:txBody>
                    <a:bodyPr/>
                    <a:lstStyle/>
                    <a:p>
                      <a:pPr marL="0" marR="0">
                        <a:spcBef>
                          <a:spcPts val="0"/>
                        </a:spcBef>
                        <a:spcAft>
                          <a:spcPts val="0"/>
                        </a:spcAft>
                      </a:pPr>
                      <a:r>
                        <a:rPr lang="en-US" sz="1400" b="1" dirty="0">
                          <a:effectLst/>
                        </a:rPr>
                        <a:t>XR naltrexone </a:t>
                      </a:r>
                      <a:r>
                        <a:rPr lang="en-US" sz="1400" dirty="0">
                          <a:effectLst/>
                        </a:rPr>
                        <a:t>(</a:t>
                      </a:r>
                      <a:r>
                        <a:rPr lang="en-US" sz="1400" u="none" dirty="0">
                          <a:effectLst/>
                        </a:rPr>
                        <a:t>Vivitrol</a:t>
                      </a:r>
                      <a:r>
                        <a:rPr lang="en-US" sz="1400" dirty="0">
                          <a:effectLst/>
                        </a:rPr>
                        <a:t>)</a:t>
                      </a:r>
                    </a:p>
                    <a:p>
                      <a:pPr marL="0" marR="0">
                        <a:spcBef>
                          <a:spcPts val="0"/>
                        </a:spcBef>
                        <a:spcAft>
                          <a:spcPts val="0"/>
                        </a:spcAft>
                      </a:pPr>
                      <a:r>
                        <a:rPr lang="en-US" sz="1400" dirty="0">
                          <a:effectLst/>
                        </a:rPr>
                        <a:t> </a:t>
                      </a:r>
                    </a:p>
                    <a:p>
                      <a:pPr marL="0" marR="0">
                        <a:spcBef>
                          <a:spcPts val="0"/>
                        </a:spcBef>
                        <a:spcAft>
                          <a:spcPts val="0"/>
                        </a:spcAft>
                      </a:pPr>
                      <a:r>
                        <a:rPr lang="en-US" sz="1400" b="1" dirty="0">
                          <a:effectLst/>
                        </a:rPr>
                        <a:t>Mechanism: </a:t>
                      </a:r>
                      <a:r>
                        <a:rPr lang="en-US" sz="1400" dirty="0">
                          <a:effectLst/>
                        </a:rPr>
                        <a:t>Opioid antagonist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4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solidFill>
                            <a:srgbClr val="000000"/>
                          </a:solidFill>
                          <a:effectLst/>
                          <a:latin typeface="Calibri" panose="020F0502020204030204" pitchFamily="34" charset="0"/>
                          <a:cs typeface="Times New Roman" panose="02020603050405020304" pitchFamily="18" charset="0"/>
                        </a:rPr>
                        <a:t>Initial and long-term treatment</a:t>
                      </a:r>
                      <a:r>
                        <a:rPr lang="en-US" sz="1400" dirty="0">
                          <a:solidFill>
                            <a:srgbClr val="000000"/>
                          </a:solidFill>
                          <a:effectLst/>
                          <a:latin typeface="Calibri" panose="020F0502020204030204" pitchFamily="34" charset="0"/>
                          <a:cs typeface="Times New Roman" panose="02020603050405020304" pitchFamily="18" charset="0"/>
                        </a:rPr>
                        <a:t> (intragluteal injections)</a:t>
                      </a:r>
                      <a:r>
                        <a:rPr lang="en-US" sz="1400" b="1" dirty="0">
                          <a:solidFill>
                            <a:srgbClr val="000000"/>
                          </a:solidFill>
                          <a:effectLst/>
                          <a:latin typeface="Calibri" panose="020F0502020204030204" pitchFamily="34" charset="0"/>
                          <a:cs typeface="Times New Roman" panose="02020603050405020304" pitchFamily="18" charset="0"/>
                        </a:rPr>
                        <a:t>:</a:t>
                      </a:r>
                      <a:r>
                        <a:rPr lang="en-US" sz="1400" dirty="0">
                          <a:solidFill>
                            <a:srgbClr val="000000"/>
                          </a:solidFill>
                          <a:effectLst/>
                          <a:latin typeface="Calibri" panose="020F0502020204030204" pitchFamily="34" charset="0"/>
                          <a:cs typeface="Times New Roman" panose="02020603050405020304" pitchFamily="18" charset="0"/>
                        </a:rPr>
                        <a:t> 380 mg every 28 days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Calibri" panose="020F0502020204030204" pitchFamily="34" charset="0"/>
                          <a:cs typeface="Times New Roman" panose="02020603050405020304" pitchFamily="18" charset="0"/>
                        </a:rPr>
                        <a:t>Before starting XR naltrexone, confirm appropriate washout period from last opioid use with an NLX challenge: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Calibri" panose="020F0502020204030204" pitchFamily="34" charset="0"/>
                          <a:cs typeface="Times New Roman" panose="02020603050405020304" pitchFamily="18" charset="0"/>
                        </a:rPr>
                        <a:t>Administer intranasal NLX as available (e.g., 4 mg/0.1 mL) and observe the patient’s reaction. In individuals with recent opioid use, this may precipitate opioid withdrawal.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Calibri" panose="020F0502020204030204" pitchFamily="34" charset="0"/>
                          <a:cs typeface="Times New Roman" panose="02020603050405020304" pitchFamily="18" charset="0"/>
                        </a:rPr>
                        <a:t>If intranasal NLX is not available, consider use of oral naltrexone, starting with a low dose (e.g., a quarter of a 50 mg tablet).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Calibri" panose="020F0502020204030204" pitchFamily="34" charset="0"/>
                          <a:cs typeface="Times New Roman" panose="02020603050405020304" pitchFamily="18" charset="0"/>
                        </a:rPr>
                        <a:t>If a patient is already taking oral naltrexone, an NLX challenge is not necessary.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effectLst/>
                        <a:latin typeface="Calibri" panose="020F0502020204030204" pitchFamily="34" charset="0"/>
                        <a:cs typeface="Times New Roman" panose="02020603050405020304" pitchFamily="18"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Inform patients of risk of precipitated and protracted opioid withdrawal if opioids are used before taking naltrexone.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Emphasize the strong motivation and adherence needed for treatment success.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Do not initiate naltrexone in patients with concomitant use of opioid analgesics or opioid agonists (e.g., methadone or BUP) with no plans for tapering or discontinuation.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p>
                  </a:txBody>
                  <a:tcPr/>
                </a:tc>
                <a:extLst>
                  <a:ext uri="{0D108BD9-81ED-4DB2-BD59-A6C34878D82A}">
                    <a16:rowId xmlns:a16="http://schemas.microsoft.com/office/drawing/2014/main" val="4279552632"/>
                  </a:ext>
                </a:extLst>
              </a:tr>
            </a:tbl>
          </a:graphicData>
        </a:graphic>
      </p:graphicFrame>
      <p:sp>
        <p:nvSpPr>
          <p:cNvPr id="8" name="Date Placeholder 1">
            <a:extLst>
              <a:ext uri="{FF2B5EF4-FFF2-40B4-BE49-F238E27FC236}">
                <a16:creationId xmlns:a16="http://schemas.microsoft.com/office/drawing/2014/main" id="{0C7E8E64-1BA5-4982-BCAC-5E842AA70403}"/>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2100528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a:xfrm>
            <a:off x="794084" y="381167"/>
            <a:ext cx="10515600" cy="1325563"/>
          </a:xfrm>
        </p:spPr>
        <p:txBody>
          <a:bodyPr>
            <a:normAutofit/>
          </a:bodyPr>
          <a:lstStyle/>
          <a:p>
            <a:r>
              <a:rPr lang="en-US" dirty="0"/>
              <a:t>XR Naltrexone (Alternative) </a:t>
            </a:r>
            <a:r>
              <a:rPr lang="en-US" sz="2700" i="1" dirty="0"/>
              <a:t>continued</a:t>
            </a: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a:t>www.hivguidelines.org</a:t>
            </a:r>
            <a:endParaRPr lang="en-US" dirty="0"/>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2577679016"/>
              </p:ext>
            </p:extLst>
          </p:nvPr>
        </p:nvGraphicFramePr>
        <p:xfrm>
          <a:off x="838199" y="1870074"/>
          <a:ext cx="10471485" cy="3810000"/>
        </p:xfrm>
        <a:graphic>
          <a:graphicData uri="http://schemas.openxmlformats.org/drawingml/2006/table">
            <a:tbl>
              <a:tblPr firstRow="1" bandRow="1">
                <a:tableStyleId>{5940675A-B579-460E-94D1-54222C63F5DA}</a:tableStyleId>
              </a:tblPr>
              <a:tblGrid>
                <a:gridCol w="2091118">
                  <a:extLst>
                    <a:ext uri="{9D8B030D-6E8A-4147-A177-3AD203B41FA5}">
                      <a16:colId xmlns:a16="http://schemas.microsoft.com/office/drawing/2014/main" val="2965091158"/>
                    </a:ext>
                  </a:extLst>
                </a:gridCol>
                <a:gridCol w="4604368">
                  <a:extLst>
                    <a:ext uri="{9D8B030D-6E8A-4147-A177-3AD203B41FA5}">
                      <a16:colId xmlns:a16="http://schemas.microsoft.com/office/drawing/2014/main" val="1943214951"/>
                    </a:ext>
                  </a:extLst>
                </a:gridCol>
                <a:gridCol w="3775999">
                  <a:extLst>
                    <a:ext uri="{9D8B030D-6E8A-4147-A177-3AD203B41FA5}">
                      <a16:colId xmlns:a16="http://schemas.microsoft.com/office/drawing/2014/main" val="2036904806"/>
                    </a:ext>
                  </a:extLst>
                </a:gridCol>
              </a:tblGrid>
              <a:tr h="464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Formulations and Mechanism of Action</a:t>
                      </a:r>
                      <a:endParaRPr lang="en-US" sz="1400"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Dosing</a:t>
                      </a:r>
                      <a:endParaRPr lang="en-US" sz="1400" b="1" dirty="0">
                        <a:solidFill>
                          <a:schemeClr val="bg1"/>
                        </a:solidFill>
                      </a:endParaRPr>
                    </a:p>
                  </a:txBody>
                  <a:tcPr anchor="b">
                    <a:solidFill>
                      <a:srgbClr val="52317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rPr>
                        <a:t>Considerations for Use</a:t>
                      </a:r>
                      <a:endParaRPr lang="en-US" sz="1400" b="1" dirty="0">
                        <a:solidFill>
                          <a:schemeClr val="bg1"/>
                        </a:solidFill>
                      </a:endParaRPr>
                    </a:p>
                  </a:txBody>
                  <a:tcPr anchor="b">
                    <a:solidFill>
                      <a:srgbClr val="523178"/>
                    </a:solidFill>
                  </a:tcPr>
                </a:tc>
                <a:extLst>
                  <a:ext uri="{0D108BD9-81ED-4DB2-BD59-A6C34878D82A}">
                    <a16:rowId xmlns:a16="http://schemas.microsoft.com/office/drawing/2014/main" val="1391323950"/>
                  </a:ext>
                </a:extLst>
              </a:tr>
              <a:tr h="3195172">
                <a:tc>
                  <a:txBody>
                    <a:bodyPr/>
                    <a:lstStyle/>
                    <a:p>
                      <a:pPr marL="0" marR="0">
                        <a:spcBef>
                          <a:spcPts val="0"/>
                        </a:spcBef>
                        <a:spcAft>
                          <a:spcPts val="0"/>
                        </a:spcAft>
                      </a:pPr>
                      <a:r>
                        <a:rPr lang="en-US" sz="1400" b="1" dirty="0">
                          <a:effectLst/>
                        </a:rPr>
                        <a:t>XR naltrexone </a:t>
                      </a:r>
                      <a:r>
                        <a:rPr lang="en-US" sz="1400" dirty="0">
                          <a:effectLst/>
                        </a:rPr>
                        <a:t>(</a:t>
                      </a:r>
                      <a:r>
                        <a:rPr lang="en-US" sz="1400" u="none" dirty="0">
                          <a:effectLst/>
                        </a:rPr>
                        <a:t>Vivitrol</a:t>
                      </a:r>
                      <a:r>
                        <a:rPr lang="en-US" sz="1400" dirty="0">
                          <a:effectLst/>
                        </a:rPr>
                        <a:t>)</a:t>
                      </a:r>
                    </a:p>
                    <a:p>
                      <a:pPr marL="0" marR="0">
                        <a:spcBef>
                          <a:spcPts val="0"/>
                        </a:spcBef>
                        <a:spcAft>
                          <a:spcPts val="0"/>
                        </a:spcAft>
                      </a:pPr>
                      <a:r>
                        <a:rPr lang="en-US" sz="1400" dirty="0">
                          <a:effectLst/>
                        </a:rPr>
                        <a:t> </a:t>
                      </a:r>
                    </a:p>
                    <a:p>
                      <a:pPr marL="0" marR="0">
                        <a:spcBef>
                          <a:spcPts val="0"/>
                        </a:spcBef>
                        <a:spcAft>
                          <a:spcPts val="0"/>
                        </a:spcAft>
                      </a:pPr>
                      <a:r>
                        <a:rPr lang="en-US" sz="1400" b="1" dirty="0">
                          <a:effectLst/>
                        </a:rPr>
                        <a:t>Mechanism: </a:t>
                      </a:r>
                      <a:r>
                        <a:rPr lang="en-US" sz="1400" dirty="0">
                          <a:effectLst/>
                        </a:rPr>
                        <a:t>Opioid antagonist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4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solidFill>
                            <a:srgbClr val="000000"/>
                          </a:solidFill>
                          <a:effectLst/>
                          <a:latin typeface="Calibri" panose="020F0502020204030204" pitchFamily="34" charset="0"/>
                          <a:cs typeface="Times New Roman" panose="02020603050405020304" pitchFamily="18" charset="0"/>
                        </a:rPr>
                        <a:t>Initial and long-term treatment</a:t>
                      </a:r>
                      <a:r>
                        <a:rPr lang="en-US" sz="1400" dirty="0">
                          <a:solidFill>
                            <a:srgbClr val="000000"/>
                          </a:solidFill>
                          <a:effectLst/>
                          <a:latin typeface="Calibri" panose="020F0502020204030204" pitchFamily="34" charset="0"/>
                          <a:cs typeface="Times New Roman" panose="02020603050405020304" pitchFamily="18" charset="0"/>
                        </a:rPr>
                        <a:t> (intragluteal injections)</a:t>
                      </a:r>
                      <a:r>
                        <a:rPr lang="en-US" sz="1400" b="1" dirty="0">
                          <a:solidFill>
                            <a:srgbClr val="000000"/>
                          </a:solidFill>
                          <a:effectLst/>
                          <a:latin typeface="Calibri" panose="020F0502020204030204" pitchFamily="34" charset="0"/>
                          <a:cs typeface="Times New Roman" panose="02020603050405020304" pitchFamily="18" charset="0"/>
                        </a:rPr>
                        <a:t>:</a:t>
                      </a:r>
                      <a:r>
                        <a:rPr lang="en-US" sz="1400" dirty="0">
                          <a:solidFill>
                            <a:srgbClr val="000000"/>
                          </a:solidFill>
                          <a:effectLst/>
                          <a:latin typeface="Calibri" panose="020F0502020204030204" pitchFamily="34" charset="0"/>
                          <a:cs typeface="Times New Roman" panose="02020603050405020304" pitchFamily="18" charset="0"/>
                        </a:rPr>
                        <a:t> 380 mg every 28 days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Calibri" panose="020F0502020204030204" pitchFamily="34" charset="0"/>
                          <a:cs typeface="Times New Roman" panose="02020603050405020304" pitchFamily="18" charset="0"/>
                        </a:rPr>
                        <a:t>Before administering the initial injection, inform patients of the potential adverse effects of naltrexone and initiate oral naltrexone. Advise the patient to:</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Calibri" panose="020F0502020204030204" pitchFamily="34" charset="0"/>
                          <a:cs typeface="Times New Roman" panose="02020603050405020304" pitchFamily="18" charset="0"/>
                        </a:rPr>
                        <a:t>Take 25 mg of oral naltrexone (half of a 50 mg naltrexone tablet).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Calibri" panose="020F0502020204030204" pitchFamily="34" charset="0"/>
                          <a:cs typeface="Times New Roman" panose="02020603050405020304" pitchFamily="18" charset="0"/>
                        </a:rPr>
                        <a:t>After 1 hour, if no adverse effects are experienced, take another 25 mg of oral naltrexone (second half of the 50 mg tablet).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Calibri" panose="020F0502020204030204" pitchFamily="34" charset="0"/>
                          <a:cs typeface="Times New Roman" panose="02020603050405020304" pitchFamily="18" charset="0"/>
                        </a:rPr>
                        <a:t>If adverse effects are not experienced, take 50 mg of oral naltrexone once daily for 2 to 3 days.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effectLst/>
                          <a:latin typeface="Calibri" panose="020F0502020204030204" pitchFamily="34" charset="0"/>
                          <a:cs typeface="Times New Roman" panose="02020603050405020304" pitchFamily="18" charset="0"/>
                        </a:rPr>
                        <a:t>If adverse effects are experienced, stop taking oral naltrexone.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effectLst/>
                        <a:latin typeface="Calibri" panose="020F0502020204030204" pitchFamily="34" charset="0"/>
                        <a:cs typeface="Times New Roman" panose="02020603050405020304" pitchFamily="18"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Contraindications: </a:t>
                      </a:r>
                      <a:r>
                        <a:rPr lang="en-US" sz="1400" b="0" dirty="0"/>
                        <a:t>Concomitant use of opioid analgesics or opioid agonists (e.g., methadone or BUP), current physiologic opioid dependence, acute opioid withdrawal, and failure on the NLX challenge test or a positive urine screen for opioids.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Warn patients of the increased risk of opioid overdose due to increased sensitivity after discontinuing naltrexone.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dirty="0"/>
                    </a:p>
                  </a:txBody>
                  <a:tcPr/>
                </a:tc>
                <a:extLst>
                  <a:ext uri="{0D108BD9-81ED-4DB2-BD59-A6C34878D82A}">
                    <a16:rowId xmlns:a16="http://schemas.microsoft.com/office/drawing/2014/main" val="4279552632"/>
                  </a:ext>
                </a:extLst>
              </a:tr>
            </a:tbl>
          </a:graphicData>
        </a:graphic>
      </p:graphicFrame>
      <p:sp>
        <p:nvSpPr>
          <p:cNvPr id="8" name="Date Placeholder 1">
            <a:extLst>
              <a:ext uri="{FF2B5EF4-FFF2-40B4-BE49-F238E27FC236}">
                <a16:creationId xmlns:a16="http://schemas.microsoft.com/office/drawing/2014/main" id="{8BE0207F-A539-436B-95BF-99A3963150EC}"/>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2689212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normAutofit/>
          </a:bodyPr>
          <a:lstStyle/>
          <a:p>
            <a:r>
              <a:rPr lang="en-US" sz="3600" dirty="0"/>
              <a:t>Pain Management for Patients with OUD</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normAutofit/>
          </a:bodyPr>
          <a:lstStyle/>
          <a:p>
            <a:pPr>
              <a:spcBef>
                <a:spcPts val="300"/>
              </a:spcBef>
              <a:spcAft>
                <a:spcPts val="3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Individuals with OUD often have co-occurring pain, including acute and chronic pain. </a:t>
            </a:r>
            <a:r>
              <a:rPr lang="en-US" sz="2000" i="0" dirty="0">
                <a:effectLst/>
                <a:latin typeface="Calibri" panose="020F0502020204030204" pitchFamily="34" charset="0"/>
                <a:ea typeface="Calibri" panose="020F0502020204030204" pitchFamily="34" charset="0"/>
                <a:cs typeface="Times New Roman" panose="02020603050405020304" pitchFamily="18" charset="0"/>
              </a:rPr>
              <a:t>In general, </a:t>
            </a:r>
            <a:r>
              <a:rPr lang="en-US" sz="2000" dirty="0">
                <a:effectLst/>
                <a:latin typeface="Calibri" panose="020F0502020204030204" pitchFamily="34" charset="0"/>
                <a:ea typeface="Calibri" panose="020F0502020204030204" pitchFamily="34" charset="0"/>
                <a:cs typeface="Times New Roman" panose="02020603050405020304" pitchFamily="18" charset="0"/>
              </a:rPr>
              <a:t>patients who are taking BUP or methadone for OUD treatment should continue to take their long-term treatment dose while optimizing nonopioid medications and nonpharmacologic treatments. </a:t>
            </a:r>
          </a:p>
          <a:p>
            <a:pPr>
              <a:spcBef>
                <a:spcPts val="300"/>
              </a:spcBef>
              <a:spcAft>
                <a:spcPts val="3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Temporarily increasing the BUP/NLX or methadone dose or splitting the dosing frequency may be effective for managing acute pain; the addition of a short-acting full-agonist opioid can be considered for management of moderate to severe acute pain.</a:t>
            </a:r>
          </a:p>
          <a:p>
            <a:pPr>
              <a:spcBef>
                <a:spcPts val="300"/>
              </a:spcBef>
              <a:spcAft>
                <a:spcPts val="3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When adding a full-agonist opioid analgesic, patients will likely need a higher dose than opioid-naive patients to achieve adequate analgesia.</a:t>
            </a:r>
          </a:p>
          <a:p>
            <a:pPr>
              <a:spcBef>
                <a:spcPts val="1200"/>
              </a:spcBef>
              <a:spcAft>
                <a:spcPts val="600"/>
              </a:spcAft>
            </a:pPr>
            <a:r>
              <a:rPr lang="en-US" sz="2000" dirty="0">
                <a:latin typeface="Calibri" panose="020F0502020204030204" pitchFamily="34" charset="0"/>
                <a:ea typeface="Calibri" panose="020F0502020204030204" pitchFamily="34" charset="0"/>
                <a:cs typeface="Times New Roman" panose="02020603050405020304" pitchFamily="18" charset="0"/>
              </a:rPr>
              <a:t>C</a:t>
            </a:r>
            <a:r>
              <a:rPr lang="en-US" sz="2000" dirty="0">
                <a:effectLst/>
                <a:latin typeface="Calibri" panose="020F0502020204030204" pitchFamily="34" charset="0"/>
                <a:ea typeface="Calibri" panose="020F0502020204030204" pitchFamily="34" charset="0"/>
                <a:cs typeface="Times New Roman" panose="02020603050405020304" pitchFamily="18" charset="0"/>
              </a:rPr>
              <a:t>onsult the </a:t>
            </a:r>
            <a:r>
              <a:rPr lang="en-US" sz="2000" i="0" dirty="0">
                <a:effectLst/>
                <a:latin typeface="Calibri" panose="020F0502020204030204" pitchFamily="34" charset="0"/>
                <a:ea typeface="Calibri" panose="020F0502020204030204" pitchFamily="34" charset="0"/>
                <a:cs typeface="Times New Roman" panose="02020603050405020304" pitchFamily="18" charset="0"/>
              </a:rPr>
              <a:t>American Society of Addiction Medicine National Practice Guideline for the Treatment of Opioid Use Disorder: 2020 Focused Update &gt; Special Populations: Individuals With Pain</a:t>
            </a:r>
            <a:r>
              <a:rPr lang="en-US" sz="1800" i="0" dirty="0">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Date Placeholder 1">
            <a:extLst>
              <a:ext uri="{FF2B5EF4-FFF2-40B4-BE49-F238E27FC236}">
                <a16:creationId xmlns:a16="http://schemas.microsoft.com/office/drawing/2014/main" id="{DE1FD90F-C2F9-40B4-B327-093419D9C2E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2042078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Treatment of Opioid Use Disorder</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270380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Recommendations: Treatment Considerations</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normAutofit fontScale="77500" lnSpcReduction="20000"/>
          </a:bodyPr>
          <a:lstStyle/>
          <a:p>
            <a:pPr marL="0" indent="0">
              <a:spcBef>
                <a:spcPts val="300"/>
              </a:spcBef>
              <a:spcAft>
                <a:spcPts val="300"/>
              </a:spcAft>
              <a:buNone/>
            </a:pPr>
            <a:r>
              <a:rPr lang="en-US" sz="1900" b="1" dirty="0">
                <a:effectLst/>
                <a:latin typeface="Calibri" panose="020F0502020204030204" pitchFamily="34" charset="0"/>
                <a:ea typeface="Calibri" panose="020F0502020204030204" pitchFamily="34" charset="0"/>
                <a:cs typeface="Calibri" panose="020F0502020204030204" pitchFamily="34" charset="0"/>
              </a:rPr>
              <a:t>Overdose Prevention</a:t>
            </a:r>
          </a:p>
          <a:p>
            <a:pPr>
              <a:lnSpc>
                <a:spcPct val="120000"/>
              </a:lnSpc>
              <a:spcBef>
                <a:spcPts val="300"/>
              </a:spcBef>
              <a:spcAft>
                <a:spcPts val="300"/>
              </a:spcAft>
              <a:buSzPct val="100000"/>
            </a:pPr>
            <a:r>
              <a:rPr lang="en-US" sz="2100" dirty="0">
                <a:solidFill>
                  <a:srgbClr val="000000"/>
                </a:solidFill>
                <a:effectLst/>
                <a:latin typeface="Calibri" panose="020F0502020204030204" pitchFamily="34" charset="0"/>
                <a:ea typeface="Calibri" panose="020F0502020204030204" pitchFamily="34" charset="0"/>
              </a:rPr>
              <a:t>Clinicians should provide overdose prevention counseling (A3); prescribe, dispense, or offer resources for NLX (A2); and dispense or offer resources for fentanyl and </a:t>
            </a:r>
            <a:r>
              <a:rPr lang="en-US" sz="2100" dirty="0">
                <a:solidFill>
                  <a:srgbClr val="000000"/>
                </a:solidFill>
                <a:latin typeface="Calibri" panose="020F0502020204030204" pitchFamily="34" charset="0"/>
                <a:ea typeface="Calibri" panose="020F0502020204030204" pitchFamily="34" charset="0"/>
              </a:rPr>
              <a:t>xylazine </a:t>
            </a:r>
            <a:r>
              <a:rPr lang="en-US" sz="2100" dirty="0">
                <a:solidFill>
                  <a:srgbClr val="000000"/>
                </a:solidFill>
                <a:effectLst/>
                <a:latin typeface="Calibri" panose="020F0502020204030204" pitchFamily="34" charset="0"/>
                <a:ea typeface="Calibri" panose="020F0502020204030204" pitchFamily="34" charset="0"/>
              </a:rPr>
              <a:t>test strips (if available) (A3) as part of OUD treatment evaluation.</a:t>
            </a:r>
          </a:p>
          <a:p>
            <a:pPr marL="0" indent="0">
              <a:lnSpc>
                <a:spcPct val="120000"/>
              </a:lnSpc>
              <a:spcBef>
                <a:spcPts val="300"/>
              </a:spcBef>
              <a:spcAft>
                <a:spcPts val="300"/>
              </a:spcAft>
              <a:buSzPct val="100000"/>
              <a:buNone/>
            </a:pPr>
            <a:r>
              <a:rPr lang="en-US" sz="1900" b="1" dirty="0">
                <a:effectLst/>
                <a:latin typeface="Calibri" panose="020F0502020204030204" pitchFamily="34" charset="0"/>
                <a:ea typeface="Calibri" panose="020F0502020204030204" pitchFamily="34" charset="0"/>
                <a:cs typeface="Times New Roman" panose="02020603050405020304" pitchFamily="18" charset="0"/>
              </a:rPr>
              <a:t>Who to Treat</a:t>
            </a:r>
          </a:p>
          <a:p>
            <a:pPr>
              <a:lnSpc>
                <a:spcPct val="11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Clinicians should offer pharmacologic treatment to adult patients with OUD (A1), including those who are not actively using opioids but are at risk of returning to use or overdose. (B3)</a:t>
            </a:r>
          </a:p>
          <a:p>
            <a:pPr>
              <a:lnSpc>
                <a:spcPct val="11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Clinicians should </a:t>
            </a:r>
            <a:r>
              <a:rPr lang="en-US" sz="1900" i="1" dirty="0">
                <a:effectLst/>
                <a:latin typeface="Calibri" panose="020F0502020204030204" pitchFamily="34" charset="0"/>
                <a:ea typeface="Calibri" panose="020F0502020204030204" pitchFamily="34" charset="0"/>
                <a:cs typeface="Times New Roman" panose="02020603050405020304" pitchFamily="18" charset="0"/>
              </a:rPr>
              <a:t>not</a:t>
            </a:r>
            <a:r>
              <a:rPr lang="en-US" sz="1900" dirty="0">
                <a:effectLst/>
                <a:latin typeface="Calibri" panose="020F0502020204030204" pitchFamily="34" charset="0"/>
                <a:ea typeface="Calibri" panose="020F0502020204030204" pitchFamily="34" charset="0"/>
                <a:cs typeface="Times New Roman" panose="02020603050405020304" pitchFamily="18" charset="0"/>
              </a:rPr>
              <a:t> exclude patients from pharmacologic OUD treatment because of:</a:t>
            </a:r>
          </a:p>
          <a:p>
            <a:pPr lvl="1">
              <a:lnSpc>
                <a:spcPct val="110000"/>
              </a:lnSpc>
              <a:spcBef>
                <a:spcPts val="300"/>
              </a:spcBef>
              <a:spcAft>
                <a:spcPts val="300"/>
              </a:spcAft>
            </a:pPr>
            <a:r>
              <a:rPr lang="en-US" sz="1900" dirty="0">
                <a:effectLst/>
                <a:latin typeface="Calibri" panose="020F0502020204030204" pitchFamily="34" charset="0"/>
                <a:ea typeface="Calibri" panose="020F0502020204030204" pitchFamily="34" charset="0"/>
                <a:cs typeface="Calibri" panose="020F0502020204030204" pitchFamily="34" charset="0"/>
              </a:rPr>
              <a:t>Previous OUD treatment failure, which is defined as the inability to adhere to medications for OUD or achieve treatment goals. (A3)</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300"/>
              </a:spcBef>
              <a:spcAft>
                <a:spcPts val="300"/>
              </a:spcAft>
            </a:pPr>
            <a:r>
              <a:rPr lang="en-US" sz="1900" dirty="0">
                <a:effectLst/>
                <a:latin typeface="Calibri" panose="020F0502020204030204" pitchFamily="34" charset="0"/>
                <a:ea typeface="Calibri" panose="020F0502020204030204" pitchFamily="34" charset="0"/>
                <a:cs typeface="Calibri" panose="020F0502020204030204" pitchFamily="34" charset="0"/>
              </a:rPr>
              <a:t>Lack of participation in structured psychosocial treatment, such as counseling, cognitive behavioral therapy, or contingency management. (A1) If a patient is court-ordered to participate in psychosocial therapy, the clinician’s primary responsibility is to maintain the therapeutic alliance and partner with the patient to address legal mandates.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300"/>
              </a:spcBef>
              <a:spcAft>
                <a:spcPts val="300"/>
              </a:spcAft>
            </a:pPr>
            <a:r>
              <a:rPr lang="en-US" sz="1900" dirty="0">
                <a:effectLst/>
                <a:latin typeface="Calibri" panose="020F0502020204030204" pitchFamily="34" charset="0"/>
                <a:ea typeface="Calibri" panose="020F0502020204030204" pitchFamily="34" charset="0"/>
                <a:cs typeface="Calibri" panose="020F0502020204030204" pitchFamily="34" charset="0"/>
              </a:rPr>
              <a:t>Co-occurring substance use or SUD. (A2)</a:t>
            </a:r>
          </a:p>
          <a:p>
            <a:pPr>
              <a:lnSpc>
                <a:spcPct val="11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Before discharging a patient treated for an opioid-related overdose or complication, and as medically indicated, clinicians in an ED or other acute care setting should initiate or recommend pharmacologic OUD treatment. (A1)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Date Placeholder 1">
            <a:extLst>
              <a:ext uri="{FF2B5EF4-FFF2-40B4-BE49-F238E27FC236}">
                <a16:creationId xmlns:a16="http://schemas.microsoft.com/office/drawing/2014/main" id="{B3F7E329-70AD-447E-B453-0D72169810D8}"/>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120512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sz="3600" dirty="0"/>
              <a:t>Recommendations: Treatment Considerations </a:t>
            </a:r>
            <a:r>
              <a:rPr lang="en-US" sz="2400" i="1" dirty="0"/>
              <a:t>continued</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normAutofit/>
          </a:bodyPr>
          <a:lstStyle/>
          <a:p>
            <a:pPr marL="0" indent="0">
              <a:spcBef>
                <a:spcPts val="300"/>
              </a:spcBef>
              <a:spcAft>
                <a:spcPts val="300"/>
              </a:spcAft>
              <a:buNone/>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Treatment Options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300"/>
              </a:spcBef>
              <a:spcAft>
                <a:spcPts val="3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Clinicians should obtain complete histories of patients’ previous OUD treatment, including tolerance of and success with medication initiation, experience with long-term treatment, adherence challenges, adverse effects, treatment duration, and reasons for stopping treatment. (A2)</a:t>
            </a:r>
          </a:p>
          <a:p>
            <a:pPr>
              <a:spcBef>
                <a:spcPts val="300"/>
              </a:spcBef>
              <a:spcAft>
                <a:spcPts val="3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BUP/NLX and methadone are the preferred treatments for OUD. Clinicians should inform patients with OUD about all available pharmacologic options (BUP, methadone, and XR naltrexone) and all formulations. (A3) </a:t>
            </a:r>
          </a:p>
          <a:p>
            <a:pPr>
              <a:spcBef>
                <a:spcPts val="300"/>
              </a:spcBef>
              <a:spcAft>
                <a:spcPts val="3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Because OUD is a chronic condition, clinicians should recommend long-term pharmacologic treatment rather than withdrawal management alone. (A1)</a:t>
            </a:r>
          </a:p>
          <a:p>
            <a:pPr>
              <a:spcBef>
                <a:spcPts val="300"/>
              </a:spcBef>
              <a:spcAft>
                <a:spcPts val="3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In choosing the best option for OUD treatment, clinicians should engage patients in shared decision-making that accounts for the patient’s opioid tolerance and preferences, available and accessible options, and comorbidities. (A3)</a:t>
            </a:r>
          </a:p>
          <a:p>
            <a:pPr>
              <a:spcBef>
                <a:spcPts val="300"/>
              </a:spcBef>
              <a:spcAft>
                <a:spcPts val="3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8" name="Date Placeholder 1">
            <a:extLst>
              <a:ext uri="{FF2B5EF4-FFF2-40B4-BE49-F238E27FC236}">
                <a16:creationId xmlns:a16="http://schemas.microsoft.com/office/drawing/2014/main" id="{1B75C480-A0B9-4AAB-BC4A-1990CF2CBBB9}"/>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68655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04521-70A1-48EC-BF49-46224B94DA47}"/>
              </a:ext>
            </a:extLst>
          </p:cNvPr>
          <p:cNvSpPr>
            <a:spLocks noGrp="1"/>
          </p:cNvSpPr>
          <p:nvPr>
            <p:ph type="title"/>
          </p:nvPr>
        </p:nvSpPr>
        <p:spPr>
          <a:xfrm>
            <a:off x="838200" y="365126"/>
            <a:ext cx="10515600" cy="961870"/>
          </a:xfrm>
        </p:spPr>
        <p:txBody>
          <a:bodyPr/>
          <a:lstStyle/>
          <a:p>
            <a:r>
              <a:rPr lang="en-US" dirty="0"/>
              <a:t>Key Points</a:t>
            </a:r>
          </a:p>
        </p:txBody>
      </p:sp>
      <p:sp>
        <p:nvSpPr>
          <p:cNvPr id="3" name="Content Placeholder 2">
            <a:extLst>
              <a:ext uri="{FF2B5EF4-FFF2-40B4-BE49-F238E27FC236}">
                <a16:creationId xmlns:a16="http://schemas.microsoft.com/office/drawing/2014/main" id="{C3DBCB92-5542-4BFA-AC3E-04091F8CDE2E}"/>
              </a:ext>
            </a:extLst>
          </p:cNvPr>
          <p:cNvSpPr>
            <a:spLocks noGrp="1"/>
          </p:cNvSpPr>
          <p:nvPr>
            <p:ph idx="1"/>
          </p:nvPr>
        </p:nvSpPr>
        <p:spPr>
          <a:xfrm>
            <a:off x="838200" y="1326995"/>
            <a:ext cx="10515600" cy="4750419"/>
          </a:xfrm>
        </p:spPr>
        <p:txBody>
          <a:bodyPr>
            <a:noAutofit/>
          </a:bodyPr>
          <a:lstStyle/>
          <a:p>
            <a:r>
              <a:rPr lang="en-US" sz="1800" dirty="0"/>
              <a:t>Harm reduction is a treatment goal.</a:t>
            </a:r>
          </a:p>
          <a:p>
            <a:r>
              <a:rPr lang="en-US" sz="1800" dirty="0"/>
              <a:t>Provide overdose prevention counseling; prescribe, dispense, or offer resources for NLX; and dispense or offer resources for fentanyl and xylazine test strips as part of OUD treatment evaluation.</a:t>
            </a:r>
          </a:p>
          <a:p>
            <a:r>
              <a:rPr lang="en-US" sz="1800" dirty="0">
                <a:effectLst/>
                <a:ea typeface="Calibri" panose="020F0502020204030204" pitchFamily="34" charset="0"/>
                <a:cs typeface="Times New Roman" panose="02020603050405020304" pitchFamily="18" charset="0"/>
              </a:rPr>
              <a:t>Counsel patients to:</a:t>
            </a:r>
          </a:p>
          <a:p>
            <a:pPr lvl="1"/>
            <a:r>
              <a:rPr lang="en-US" sz="1800" dirty="0">
                <a:solidFill>
                  <a:srgbClr val="000000"/>
                </a:solidFill>
                <a:effectLst/>
                <a:ea typeface="Calibri" panose="020F0502020204030204" pitchFamily="34" charset="0"/>
              </a:rPr>
              <a:t>Assume </a:t>
            </a:r>
            <a:r>
              <a:rPr lang="en-US" sz="1800" dirty="0">
                <a:effectLst/>
                <a:latin typeface="Calibri" panose="020F0502020204030204" pitchFamily="34" charset="0"/>
                <a:ea typeface="Calibri" panose="020F0502020204030204" pitchFamily="34" charset="0"/>
                <a:cs typeface="Times New Roman" panose="02020603050405020304" pitchFamily="18" charset="0"/>
              </a:rPr>
              <a:t>all illicitly manufactured opioids </a:t>
            </a:r>
            <a:r>
              <a:rPr lang="en-US" sz="1800" dirty="0">
                <a:solidFill>
                  <a:srgbClr val="000000"/>
                </a:solidFill>
                <a:effectLst/>
                <a:ea typeface="Calibri" panose="020F0502020204030204" pitchFamily="34" charset="0"/>
              </a:rPr>
              <a:t>will contain fentanyl or other high-potency synthetic opioids, and that stimulants and counterfeit pills may contain these agents. </a:t>
            </a:r>
          </a:p>
          <a:p>
            <a:pPr lvl="1"/>
            <a:r>
              <a:rPr lang="en-US" sz="1800" i="0" dirty="0">
                <a:solidFill>
                  <a:srgbClr val="000000"/>
                </a:solidFill>
                <a:effectLst/>
                <a:ea typeface="Calibri" panose="020F0502020204030204" pitchFamily="34" charset="0"/>
              </a:rPr>
              <a:t>When possible, test drugs with fentanyl test strips, xylazine test strips, or other drug-checking equipment</a:t>
            </a:r>
            <a:r>
              <a:rPr lang="en-US" sz="1800" dirty="0">
                <a:solidFill>
                  <a:srgbClr val="000000"/>
                </a:solidFill>
                <a:ea typeface="Calibri" panose="020F0502020204030204" pitchFamily="34" charset="0"/>
              </a:rPr>
              <a:t>. </a:t>
            </a:r>
            <a:r>
              <a:rPr lang="en-US" sz="1800" dirty="0">
                <a:solidFill>
                  <a:srgbClr val="000000"/>
                </a:solidFill>
                <a:effectLst/>
                <a:ea typeface="Calibri" panose="020F0502020204030204" pitchFamily="34" charset="0"/>
              </a:rPr>
              <a:t>Online sources include MATTERS (for NYS residents and programs, no charge), </a:t>
            </a:r>
            <a:r>
              <a:rPr lang="en-US" sz="1800" dirty="0" err="1">
                <a:solidFill>
                  <a:srgbClr val="000000"/>
                </a:solidFill>
                <a:effectLst/>
                <a:ea typeface="Calibri" panose="020F0502020204030204" pitchFamily="34" charset="0"/>
              </a:rPr>
              <a:t>DanceSafe</a:t>
            </a:r>
            <a:r>
              <a:rPr lang="en-US" sz="1800" dirty="0">
                <a:solidFill>
                  <a:srgbClr val="000000"/>
                </a:solidFill>
                <a:effectLst/>
                <a:ea typeface="Calibri" panose="020F0502020204030204" pitchFamily="34" charset="0"/>
              </a:rPr>
              <a:t>, and BTNX. Some NYS Authorized Syringe Exchange Sites may provide fentanyl test strips and other drug-checking systems.</a:t>
            </a:r>
          </a:p>
          <a:p>
            <a:pPr lvl="1"/>
            <a:r>
              <a:rPr lang="en-US" sz="1800" dirty="0">
                <a:solidFill>
                  <a:srgbClr val="000000"/>
                </a:solidFill>
                <a:effectLst/>
                <a:ea typeface="Calibri" panose="020F0502020204030204" pitchFamily="34" charset="0"/>
              </a:rPr>
              <a:t>Try not to use drugs alone. Arrange for someone to check in; use phone- and web-based apps (e.g., </a:t>
            </a:r>
            <a:r>
              <a:rPr lang="en-US" sz="1800" i="0" dirty="0">
                <a:solidFill>
                  <a:srgbClr val="000000"/>
                </a:solidFill>
                <a:effectLst/>
                <a:ea typeface="Calibri" panose="020F0502020204030204" pitchFamily="34" charset="0"/>
              </a:rPr>
              <a:t>Never Use Alone Inc</a:t>
            </a:r>
            <a:r>
              <a:rPr lang="en-US" sz="1800" dirty="0">
                <a:solidFill>
                  <a:srgbClr val="000000"/>
                </a:solidFill>
                <a:effectLst/>
                <a:ea typeface="Calibri" panose="020F0502020204030204" pitchFamily="34" charset="0"/>
              </a:rPr>
              <a:t>. at 800-484-3731).</a:t>
            </a:r>
          </a:p>
          <a:p>
            <a:pPr lvl="1"/>
            <a:r>
              <a:rPr lang="en-US" sz="1800" dirty="0">
                <a:solidFill>
                  <a:srgbClr val="000000"/>
                </a:solidFill>
                <a:effectLst/>
                <a:ea typeface="Calibri" panose="020F0502020204030204" pitchFamily="34" charset="0"/>
              </a:rPr>
              <a:t>When using any drug, start with a small amount.</a:t>
            </a:r>
          </a:p>
          <a:p>
            <a:pPr lvl="1"/>
            <a:r>
              <a:rPr lang="en-US" sz="1800" dirty="0">
                <a:effectLst/>
                <a:ea typeface="Calibri" panose="020F0502020204030204" pitchFamily="34" charset="0"/>
                <a:cs typeface="Times New Roman" panose="02020603050405020304" pitchFamily="18" charset="0"/>
              </a:rPr>
              <a:t>Carry NLX, learn how to use it, and encourage friends and contacts to do the same. The 4 mg NLX nasal spray formulation is available at pharmacies, at </a:t>
            </a:r>
            <a:r>
              <a:rPr lang="en-US" sz="1800" i="0" dirty="0">
                <a:effectLst/>
                <a:ea typeface="Calibri" panose="020F0502020204030204" pitchFamily="34" charset="0"/>
                <a:cs typeface="Times New Roman" panose="02020603050405020304" pitchFamily="18" charset="0"/>
              </a:rPr>
              <a:t>NYSDOH-Registered Opioid Overdose Prevention Programs</a:t>
            </a:r>
            <a:r>
              <a:rPr lang="en-US" sz="1800" dirty="0">
                <a:effectLst/>
                <a:ea typeface="Calibri" panose="020F0502020204030204" pitchFamily="34" charset="0"/>
                <a:cs typeface="Times New Roman" panose="02020603050405020304" pitchFamily="18" charset="0"/>
              </a:rPr>
              <a:t> (no charge), or online through </a:t>
            </a:r>
            <a:r>
              <a:rPr lang="en-US" sz="1800" i="0" dirty="0">
                <a:effectLst/>
                <a:ea typeface="Calibri" panose="020F0502020204030204" pitchFamily="34" charset="0"/>
                <a:cs typeface="Times New Roman" panose="02020603050405020304" pitchFamily="18" charset="0"/>
              </a:rPr>
              <a:t>NEXT Distro</a:t>
            </a:r>
            <a:r>
              <a:rPr lang="en-US" sz="1800" dirty="0">
                <a:effectLst/>
                <a:ea typeface="Calibri" panose="020F0502020204030204" pitchFamily="34" charset="0"/>
                <a:cs typeface="Times New Roman" panose="02020603050405020304" pitchFamily="18" charset="0"/>
              </a:rPr>
              <a:t>). NLX is covered by New York State Medicaid and most private insurers.</a:t>
            </a:r>
            <a:endParaRPr lang="en-US" sz="1800" dirty="0">
              <a:highlight>
                <a:srgbClr val="FFFF00"/>
              </a:highlight>
            </a:endParaRPr>
          </a:p>
        </p:txBody>
      </p:sp>
      <p:sp>
        <p:nvSpPr>
          <p:cNvPr id="4" name="Footer Placeholder 3">
            <a:extLst>
              <a:ext uri="{FF2B5EF4-FFF2-40B4-BE49-F238E27FC236}">
                <a16:creationId xmlns:a16="http://schemas.microsoft.com/office/drawing/2014/main" id="{36391A91-1306-4D4C-AFB2-687BD9471D9C}"/>
              </a:ext>
            </a:extLst>
          </p:cNvPr>
          <p:cNvSpPr>
            <a:spLocks noGrp="1"/>
          </p:cNvSpPr>
          <p:nvPr>
            <p:ph type="ftr" sz="quarter" idx="11"/>
          </p:nvPr>
        </p:nvSpPr>
        <p:spPr/>
        <p:txBody>
          <a:bodyPr/>
          <a:lstStyle/>
          <a:p>
            <a:r>
              <a:rPr lang="en-US" dirty="0"/>
              <a:t>NYSDOH AIDS Institute Clinical Guidelines Program</a:t>
            </a:r>
          </a:p>
        </p:txBody>
      </p:sp>
      <p:sp>
        <p:nvSpPr>
          <p:cNvPr id="5" name="Slide Number Placeholder 4">
            <a:extLst>
              <a:ext uri="{FF2B5EF4-FFF2-40B4-BE49-F238E27FC236}">
                <a16:creationId xmlns:a16="http://schemas.microsoft.com/office/drawing/2014/main" id="{E122EE15-70DB-4D64-9CC4-97103441D04C}"/>
              </a:ext>
            </a:extLst>
          </p:cNvPr>
          <p:cNvSpPr>
            <a:spLocks noGrp="1"/>
          </p:cNvSpPr>
          <p:nvPr>
            <p:ph type="sldNum" sz="quarter" idx="12"/>
          </p:nvPr>
        </p:nvSpPr>
        <p:spPr/>
        <p:txBody>
          <a:bodyPr/>
          <a:lstStyle/>
          <a:p>
            <a:r>
              <a:rPr lang="en-US"/>
              <a:t>www.hivguidelines.org</a:t>
            </a:r>
            <a:endParaRPr lang="en-US" dirty="0"/>
          </a:p>
        </p:txBody>
      </p:sp>
      <p:sp>
        <p:nvSpPr>
          <p:cNvPr id="7" name="Date Placeholder 1">
            <a:extLst>
              <a:ext uri="{FF2B5EF4-FFF2-40B4-BE49-F238E27FC236}">
                <a16:creationId xmlns:a16="http://schemas.microsoft.com/office/drawing/2014/main" id="{F2E207F4-E760-4E0B-A912-80EA6C9842E0}"/>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112583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Recommendations: Buprenorphine/Naloxone</a:t>
            </a:r>
            <a:br>
              <a:rPr lang="en-US" dirty="0"/>
            </a:br>
            <a:endParaRPr lang="en-US" sz="1600" dirty="0"/>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normAutofit/>
          </a:bodyPr>
          <a:lstStyle/>
          <a:p>
            <a:pPr>
              <a:spcBef>
                <a:spcPts val="30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Clinicians should recommend coformulated BUP/NLX as a preferred treatment for individuals with OUD. (A1)</a:t>
            </a:r>
          </a:p>
          <a:p>
            <a:pPr>
              <a:spcBef>
                <a:spcPts val="300"/>
              </a:spcBef>
              <a:spcAft>
                <a:spcPts val="3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Initiation setting: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Because both home-based (unobserved) initiation and office-based (observed) initiation are effective, clinicians should advise an initiation setting based on patients’ experience, comfort, and preferences and clinicians’ practice experience and support. (B2)</a:t>
            </a:r>
          </a:p>
          <a:p>
            <a:pPr>
              <a:spcBef>
                <a:spcPts val="300"/>
              </a:spcBef>
              <a:spcAft>
                <a:spcPts val="3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Precipitated withdrawal: </a:t>
            </a:r>
            <a:r>
              <a:rPr lang="en-US" sz="1800" dirty="0">
                <a:effectLst/>
                <a:latin typeface="Calibri" panose="020F0502020204030204" pitchFamily="34" charset="0"/>
                <a:ea typeface="Calibri" panose="020F0502020204030204" pitchFamily="34" charset="0"/>
                <a:cs typeface="Times New Roman" panose="02020603050405020304" pitchFamily="18" charset="0"/>
              </a:rPr>
              <a:t>Clinicians should assess the potential for, educate patients about, and have a clear protocol for managing precipitated withdrawal. (A3)</a:t>
            </a:r>
          </a:p>
          <a:p>
            <a:pPr>
              <a:spcBef>
                <a:spcPts val="300"/>
              </a:spcBef>
              <a:spcAft>
                <a:spcPts val="3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Standard initiation: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To minimize the risk of precipitated withdrawal, clinicians should advise patients to wait for the onset of mild to moderate opioid withdrawal before starting BUP/NLX treatment. (A2)</a:t>
            </a:r>
          </a:p>
          <a:p>
            <a:pPr lvl="1">
              <a:spcBef>
                <a:spcPts val="30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indicated, clinicians should provide adjunctive medications to relieve specific symptoms of acute opioid withdrawal. (B2) </a:t>
            </a:r>
          </a:p>
          <a:p>
            <a:pPr>
              <a:spcBef>
                <a:spcPts val="300"/>
              </a:spcBef>
              <a:spcAft>
                <a:spcPts val="3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Low-dose </a:t>
            </a:r>
            <a:r>
              <a:rPr lang="en-US" sz="1800" b="1" dirty="0">
                <a:latin typeface="Calibri" panose="020F0502020204030204" pitchFamily="34" charset="0"/>
                <a:ea typeface="Calibri" panose="020F0502020204030204" pitchFamily="34" charset="0"/>
                <a:cs typeface="Times New Roman" panose="02020603050405020304" pitchFamily="18" charset="0"/>
              </a:rPr>
              <a:t>BUP with opioid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initiation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(LDB-OC, previously known as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microdosing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or micro-induction)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who may be unable to tolerate opioid withdrawal before starting BUP/NLX, or for patients who have had prior experience with precipitated withdrawal with standard initiation, clinicians should offer LDB-OC as an alternative initiation approach. (A2)</a:t>
            </a:r>
            <a:endParaRPr lang="en-US" dirty="0"/>
          </a:p>
        </p:txBody>
      </p:sp>
      <p:sp>
        <p:nvSpPr>
          <p:cNvPr id="8" name="Date Placeholder 1">
            <a:extLst>
              <a:ext uri="{FF2B5EF4-FFF2-40B4-BE49-F238E27FC236}">
                <a16:creationId xmlns:a16="http://schemas.microsoft.com/office/drawing/2014/main" id="{C8EC42A6-B09C-4635-B182-B358706A3760}"/>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3996702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a:xfrm>
            <a:off x="838200" y="381311"/>
            <a:ext cx="10515600" cy="872956"/>
          </a:xfrm>
        </p:spPr>
        <p:txBody>
          <a:bodyPr>
            <a:normAutofit/>
          </a:bodyPr>
          <a:lstStyle/>
          <a:p>
            <a:r>
              <a:rPr lang="en-US" dirty="0"/>
              <a:t>Recommendations: Buprenorphine/Naloxone </a:t>
            </a:r>
            <a:r>
              <a:rPr lang="en-US" sz="2200" i="1" dirty="0"/>
              <a:t>continued</a:t>
            </a:r>
            <a:endParaRPr lang="en-US" sz="2200" dirty="0"/>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a:xfrm>
            <a:off x="919120" y="1141331"/>
            <a:ext cx="10515600" cy="5073351"/>
          </a:xfrm>
        </p:spPr>
        <p:txBody>
          <a:bodyPr>
            <a:normAutofit fontScale="77500" lnSpcReduction="20000"/>
          </a:bodyPr>
          <a:lstStyle/>
          <a:p>
            <a:pPr>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Clinicians should titrate BUP/NLX to the dose needed to control patients’ cravings, reduce or prevent withdrawal symptoms, and support treatment goals. (A3)</a:t>
            </a:r>
          </a:p>
          <a:p>
            <a:pPr>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If a patient has continued symptoms of opioid withdrawal, cravings, or opioid use despite the maximum dose of BUP/NLX approved by the FDA (24 mg/6 mg daily), the clinician should pursue 1 or more of the following strategies: </a:t>
            </a:r>
          </a:p>
          <a:p>
            <a:pPr lvl="1">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­Ensure the patient is taking the medication as prescribed. (A3)</a:t>
            </a:r>
          </a:p>
          <a:p>
            <a:pPr lvl="1">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Increase the total daily dose of BUP up to 32 mg, particularly for patients with chronic fentanyl exposure, and reassess the need for higher (&gt;24 mg daily) long-term dosing when patients have stabilized. (A2)</a:t>
            </a:r>
          </a:p>
          <a:p>
            <a:pPr lvl="1">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a:t>
            </a:r>
            <a:r>
              <a:rPr lang="en-US" sz="1900" dirty="0">
                <a:latin typeface="Calibri" panose="020F0502020204030204" pitchFamily="34" charset="0"/>
                <a:ea typeface="Calibri" panose="020F0502020204030204" pitchFamily="34" charset="0"/>
                <a:cs typeface="Times New Roman" panose="02020603050405020304" pitchFamily="18" charset="0"/>
              </a:rPr>
              <a:t>O</a:t>
            </a:r>
            <a:r>
              <a:rPr lang="en-US" sz="1900" dirty="0">
                <a:effectLst/>
                <a:latin typeface="Calibri" panose="020F0502020204030204" pitchFamily="34" charset="0"/>
                <a:ea typeface="Calibri" panose="020F0502020204030204" pitchFamily="34" charset="0"/>
                <a:cs typeface="Times New Roman" panose="02020603050405020304" pitchFamily="18" charset="0"/>
              </a:rPr>
              <a:t>ffer adjunctive medication and psychosocial treatment to relieve specific symptoms that persist after acute opioid withdrawal, known as protracted withdrawal or post-acute withdrawal syndrome. (B3)</a:t>
            </a:r>
          </a:p>
          <a:p>
            <a:pPr lvl="1">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­Offer long-acting injectable BUP. (A2)</a:t>
            </a:r>
          </a:p>
          <a:p>
            <a:pPr lvl="1">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­Offer referral to methadone treatment, if available and preferred by the patient. (A3)</a:t>
            </a:r>
          </a:p>
          <a:p>
            <a:pPr>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If a patient chooses to discontinue BUP/NLX treatment, the clinician should:</a:t>
            </a:r>
          </a:p>
          <a:p>
            <a:pPr lvl="1">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Discuss alternative medication, including methadone and naltrexone. (A1)</a:t>
            </a:r>
          </a:p>
          <a:p>
            <a:pPr lvl="1">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­Inform the patient about the risks of recurrence of use, reduced tolerance, and opioid overdose. (A3)</a:t>
            </a:r>
          </a:p>
          <a:p>
            <a:pPr lvl="1">
              <a:lnSpc>
                <a:spcPct val="120000"/>
              </a:lnSpc>
              <a:spcBef>
                <a:spcPts val="300"/>
              </a:spcBef>
              <a:spcAft>
                <a:spcPts val="3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­Offer the patient a slow, tapering decrease schedule to minimize withdrawal symptoms. (B3)</a:t>
            </a:r>
          </a:p>
          <a:p>
            <a:pPr>
              <a:lnSpc>
                <a:spcPct val="120000"/>
              </a:lnSpc>
              <a:spcBef>
                <a:spcPts val="300"/>
              </a:spcBef>
              <a:spcAft>
                <a:spcPts val="300"/>
              </a:spcAft>
            </a:pPr>
            <a:r>
              <a:rPr lang="en-US"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Clinicians should consult with or refer the patient to a clinician experienced in treatment of SUD if encountering challenges with BUP/NLX dosing (e.g., increases beyond the FDA-approved maximum dose), switching to long-acting injectable BUP, or tapering or discontinuing treatment. (A3)</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Date Placeholder 1">
            <a:extLst>
              <a:ext uri="{FF2B5EF4-FFF2-40B4-BE49-F238E27FC236}">
                <a16:creationId xmlns:a16="http://schemas.microsoft.com/office/drawing/2014/main" id="{DD094B4F-E410-4CBB-8A55-DC0299674573}"/>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4106290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14598-7BEE-4F7E-97DF-6C968BDE8EA2}"/>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Key Points</a:t>
            </a:r>
          </a:p>
        </p:txBody>
      </p:sp>
      <p:sp>
        <p:nvSpPr>
          <p:cNvPr id="3" name="Content Placeholder 2">
            <a:extLst>
              <a:ext uri="{FF2B5EF4-FFF2-40B4-BE49-F238E27FC236}">
                <a16:creationId xmlns:a16="http://schemas.microsoft.com/office/drawing/2014/main" id="{1910190A-3653-4689-8ADB-A753525A39F3}"/>
              </a:ext>
            </a:extLst>
          </p:cNvPr>
          <p:cNvSpPr>
            <a:spLocks noGrp="1"/>
          </p:cNvSpPr>
          <p:nvPr>
            <p:ph idx="1"/>
          </p:nvPr>
        </p:nvSpPr>
        <p:spPr/>
        <p:txBody>
          <a:bodyPr>
            <a:normAutofit/>
          </a:bodyPr>
          <a:lstStyle/>
          <a:p>
            <a:pPr>
              <a:spcBef>
                <a:spcPts val="300"/>
              </a:spcBef>
              <a:spcAft>
                <a:spcPts val="300"/>
              </a:spcAft>
              <a:buSzPct val="100000"/>
            </a:pPr>
            <a:r>
              <a:rPr lang="en-US" sz="2000" dirty="0">
                <a:solidFill>
                  <a:srgbClr val="000000"/>
                </a:solidFill>
                <a:effectLst/>
                <a:latin typeface="Calibri" panose="020F0502020204030204" pitchFamily="34" charset="0"/>
                <a:ea typeface="Calibri" panose="020F0502020204030204" pitchFamily="34" charset="0"/>
              </a:rPr>
              <a:t>Clinicians can contact expert consultants in OUD treatment through the following:</a:t>
            </a:r>
          </a:p>
          <a:p>
            <a:pPr lvl="1">
              <a:spcBef>
                <a:spcPts val="300"/>
              </a:spcBef>
              <a:spcAft>
                <a:spcPts val="3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CEI Line: 866-637-2342</a:t>
            </a:r>
          </a:p>
          <a:p>
            <a:pPr lvl="1">
              <a:spcBef>
                <a:spcPts val="300"/>
              </a:spcBef>
              <a:spcAft>
                <a:spcPts val="300"/>
              </a:spcAft>
            </a:pPr>
            <a:r>
              <a:rPr lang="en-US" sz="2000" i="0" u="sng" dirty="0">
                <a:solidFill>
                  <a:srgbClr val="0047BB"/>
                </a:solidFill>
                <a:effectLst/>
                <a:latin typeface="Calibri" panose="020F0502020204030204" pitchFamily="34" charset="0"/>
                <a:ea typeface="Calibri" panose="020F0502020204030204" pitchFamily="34" charset="0"/>
                <a:cs typeface="Times New Roman" panose="02020603050405020304" pitchFamily="18" charset="0"/>
                <a:hlinkClick r:id="rId2"/>
              </a:rPr>
              <a:t>Providers Clinical Support System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Calibri" panose="020F0502020204030204" pitchFamily="34" charset="0"/>
                <a:ea typeface="Calibri" panose="020F0502020204030204" pitchFamily="34" charset="0"/>
                <a:cs typeface="Times New Roman" panose="02020603050405020304" pitchFamily="18" charset="0"/>
              </a:rPr>
              <a:t>The NYSDOH Prescription Monitoring Program Registry must be consulted before providing each prescription for BUP/NLX. The database tracks individuals’ history of pharmacy-dispensed controlled substances, but it does not include medications dispensed in opioid treatment programs.</a:t>
            </a:r>
            <a:endParaRPr lang="en-US" sz="2000" dirty="0"/>
          </a:p>
        </p:txBody>
      </p:sp>
      <p:sp>
        <p:nvSpPr>
          <p:cNvPr id="4" name="Footer Placeholder 3">
            <a:extLst>
              <a:ext uri="{FF2B5EF4-FFF2-40B4-BE49-F238E27FC236}">
                <a16:creationId xmlns:a16="http://schemas.microsoft.com/office/drawing/2014/main" id="{494A9823-702E-47EA-8F9C-899D4A75732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C2B4592-F9AF-4B9E-98F2-604DBFF2B6E9}"/>
              </a:ext>
            </a:extLst>
          </p:cNvPr>
          <p:cNvSpPr>
            <a:spLocks noGrp="1"/>
          </p:cNvSpPr>
          <p:nvPr>
            <p:ph type="sldNum" sz="quarter" idx="12"/>
          </p:nvPr>
        </p:nvSpPr>
        <p:spPr/>
        <p:txBody>
          <a:bodyPr/>
          <a:lstStyle/>
          <a:p>
            <a:r>
              <a:rPr lang="en-US"/>
              <a:t>www.hivguidelines.org</a:t>
            </a:r>
            <a:endParaRPr lang="en-US" dirty="0"/>
          </a:p>
        </p:txBody>
      </p:sp>
      <p:sp>
        <p:nvSpPr>
          <p:cNvPr id="7" name="Date Placeholder 1">
            <a:extLst>
              <a:ext uri="{FF2B5EF4-FFF2-40B4-BE49-F238E27FC236}">
                <a16:creationId xmlns:a16="http://schemas.microsoft.com/office/drawing/2014/main" id="{C96B5B2E-C12F-4BBA-9812-70F599397F32}"/>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359061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FC40-61A1-4250-99CA-93C3834F1B32}"/>
              </a:ext>
            </a:extLst>
          </p:cNvPr>
          <p:cNvSpPr>
            <a:spLocks noGrp="1"/>
          </p:cNvSpPr>
          <p:nvPr>
            <p:ph type="title"/>
          </p:nvPr>
        </p:nvSpPr>
        <p:spPr/>
        <p:txBody>
          <a:bodyPr>
            <a:normAutofit/>
          </a:bodyPr>
          <a:lstStyle/>
          <a:p>
            <a:r>
              <a:rPr lang="en-US" sz="2800" dirty="0">
                <a:solidFill>
                  <a:srgbClr val="000000"/>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Adjunctive Medications to Relieve Acute Opioid Withdrawal Symptoms</a:t>
            </a:r>
            <a:endParaRPr lang="en-US" sz="28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4" name="Footer Placeholder 3">
            <a:extLst>
              <a:ext uri="{FF2B5EF4-FFF2-40B4-BE49-F238E27FC236}">
                <a16:creationId xmlns:a16="http://schemas.microsoft.com/office/drawing/2014/main" id="{777AD871-73C1-4CA6-A141-915B4A03F2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39C018-7CDB-4991-BA07-7D5BD49BD867}"/>
              </a:ext>
            </a:extLst>
          </p:cNvPr>
          <p:cNvSpPr>
            <a:spLocks noGrp="1"/>
          </p:cNvSpPr>
          <p:nvPr>
            <p:ph type="sldNum" sz="quarter" idx="12"/>
          </p:nvPr>
        </p:nvSpPr>
        <p:spPr/>
        <p:txBody>
          <a:bodyPr/>
          <a:lstStyle/>
          <a:p>
            <a:r>
              <a:rPr lang="en-US"/>
              <a:t>www.hivguidelines.org</a:t>
            </a:r>
            <a:endParaRPr lang="en-US" dirty="0"/>
          </a:p>
        </p:txBody>
      </p:sp>
      <p:graphicFrame>
        <p:nvGraphicFramePr>
          <p:cNvPr id="7" name="Table 6">
            <a:extLst>
              <a:ext uri="{FF2B5EF4-FFF2-40B4-BE49-F238E27FC236}">
                <a16:creationId xmlns:a16="http://schemas.microsoft.com/office/drawing/2014/main" id="{BCEEC44A-27A0-445E-8CBD-8FB259E23E18}"/>
              </a:ext>
            </a:extLst>
          </p:cNvPr>
          <p:cNvGraphicFramePr>
            <a:graphicFrameLocks noGrp="1"/>
          </p:cNvGraphicFramePr>
          <p:nvPr>
            <p:extLst>
              <p:ext uri="{D42A27DB-BD31-4B8C-83A1-F6EECF244321}">
                <p14:modId xmlns:p14="http://schemas.microsoft.com/office/powerpoint/2010/main" val="459421639"/>
              </p:ext>
            </p:extLst>
          </p:nvPr>
        </p:nvGraphicFramePr>
        <p:xfrm>
          <a:off x="838199" y="1463112"/>
          <a:ext cx="10355181" cy="4623461"/>
        </p:xfrm>
        <a:graphic>
          <a:graphicData uri="http://schemas.openxmlformats.org/drawingml/2006/table">
            <a:tbl>
              <a:tblPr firstRow="1" bandRow="1">
                <a:tableStyleId>{5940675A-B579-460E-94D1-54222C63F5DA}</a:tableStyleId>
              </a:tblPr>
              <a:tblGrid>
                <a:gridCol w="2008832">
                  <a:extLst>
                    <a:ext uri="{9D8B030D-6E8A-4147-A177-3AD203B41FA5}">
                      <a16:colId xmlns:a16="http://schemas.microsoft.com/office/drawing/2014/main" val="2965091158"/>
                    </a:ext>
                  </a:extLst>
                </a:gridCol>
                <a:gridCol w="3056464">
                  <a:extLst>
                    <a:ext uri="{9D8B030D-6E8A-4147-A177-3AD203B41FA5}">
                      <a16:colId xmlns:a16="http://schemas.microsoft.com/office/drawing/2014/main" val="1943214951"/>
                    </a:ext>
                  </a:extLst>
                </a:gridCol>
                <a:gridCol w="5289885">
                  <a:extLst>
                    <a:ext uri="{9D8B030D-6E8A-4147-A177-3AD203B41FA5}">
                      <a16:colId xmlns:a16="http://schemas.microsoft.com/office/drawing/2014/main" val="2036904806"/>
                    </a:ext>
                  </a:extLst>
                </a:gridCol>
              </a:tblGrid>
              <a:tr h="445831">
                <a:tc>
                  <a:txBody>
                    <a:bodyPr/>
                    <a:lstStyle/>
                    <a:p>
                      <a:r>
                        <a:rPr lang="en-US" sz="1400" b="1" kern="1200" dirty="0">
                          <a:solidFill>
                            <a:schemeClr val="bg1"/>
                          </a:solidFill>
                          <a:effectLst/>
                          <a:latin typeface="+mn-lt"/>
                          <a:ea typeface="+mn-ea"/>
                          <a:cs typeface="+mn-cs"/>
                        </a:rPr>
                        <a:t>Withdrawal Symptom</a:t>
                      </a:r>
                      <a:endParaRPr lang="en-US" sz="1400" b="1" dirty="0">
                        <a:solidFill>
                          <a:schemeClr val="bg1"/>
                        </a:solidFill>
                      </a:endParaRPr>
                    </a:p>
                  </a:txBody>
                  <a:tcPr>
                    <a:solidFill>
                      <a:srgbClr val="523178"/>
                    </a:solidFill>
                  </a:tcPr>
                </a:tc>
                <a:tc>
                  <a:txBody>
                    <a:bodyPr/>
                    <a:lstStyle/>
                    <a:p>
                      <a:r>
                        <a:rPr lang="en-US" sz="1400" b="1" kern="1200" dirty="0">
                          <a:solidFill>
                            <a:schemeClr val="bg1"/>
                          </a:solidFill>
                          <a:effectLst/>
                          <a:latin typeface="+mn-lt"/>
                          <a:ea typeface="+mn-ea"/>
                          <a:cs typeface="+mn-cs"/>
                        </a:rPr>
                        <a:t>Medication/Class</a:t>
                      </a:r>
                      <a:endParaRPr lang="en-US" sz="1400" b="1" dirty="0">
                        <a:solidFill>
                          <a:schemeClr val="bg1"/>
                        </a:solidFill>
                      </a:endParaRPr>
                    </a:p>
                  </a:txBody>
                  <a:tcPr>
                    <a:solidFill>
                      <a:srgbClr val="523178"/>
                    </a:solidFill>
                  </a:tcPr>
                </a:tc>
                <a:tc>
                  <a:txBody>
                    <a:bodyPr/>
                    <a:lstStyle/>
                    <a:p>
                      <a:r>
                        <a:rPr lang="en-US" sz="1400" b="1" kern="1200" dirty="0">
                          <a:solidFill>
                            <a:schemeClr val="bg1"/>
                          </a:solidFill>
                          <a:effectLst/>
                          <a:latin typeface="+mn-lt"/>
                          <a:ea typeface="+mn-ea"/>
                          <a:cs typeface="+mn-cs"/>
                        </a:rPr>
                        <a:t>Preferred Route/Dosage/Considerations</a:t>
                      </a:r>
                      <a:endParaRPr lang="en-US" sz="1400" b="1" dirty="0">
                        <a:solidFill>
                          <a:schemeClr val="bg1"/>
                        </a:solidFill>
                      </a:endParaRPr>
                    </a:p>
                  </a:txBody>
                  <a:tcPr>
                    <a:solidFill>
                      <a:srgbClr val="523178"/>
                    </a:solidFill>
                  </a:tcPr>
                </a:tc>
                <a:extLst>
                  <a:ext uri="{0D108BD9-81ED-4DB2-BD59-A6C34878D82A}">
                    <a16:rowId xmlns:a16="http://schemas.microsoft.com/office/drawing/2014/main" val="1391323950"/>
                  </a:ext>
                </a:extLst>
              </a:tr>
              <a:tr h="641752">
                <a:tc row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Autonomic hyperactivity, including muscle twitching, hot flushes or chills, restlessness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Clonidine (α-2 agonist)</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137160" indent="-137160">
                        <a:buFont typeface="Arial" panose="020B0604020202020204" pitchFamily="34" charset="0"/>
                        <a:buChar char="•"/>
                      </a:pPr>
                      <a:endParaRPr lang="en-US" sz="1200" dirty="0"/>
                    </a:p>
                  </a:txBody>
                  <a:tcPr/>
                </a:tc>
                <a:tc>
                  <a:txBody>
                    <a:bodyPr/>
                    <a:lstStyle/>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Oral, 0.1 to 0.3 mg ≤4 times daily</a:t>
                      </a:r>
                    </a:p>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Monitor blood pressure and heart rate after initial dose and before up-titration</a:t>
                      </a:r>
                    </a:p>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Not FDA-approved for opioid withdrawal management</a:t>
                      </a:r>
                    </a:p>
                  </a:txBody>
                  <a:tcPr/>
                </a:tc>
                <a:extLst>
                  <a:ext uri="{0D108BD9-81ED-4DB2-BD59-A6C34878D82A}">
                    <a16:rowId xmlns:a16="http://schemas.microsoft.com/office/drawing/2014/main" val="4279552632"/>
                  </a:ext>
                </a:extLst>
              </a:tr>
              <a:tr h="496424">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Lofexidine (α-2 agonist)</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p>
                  </a:txBody>
                  <a:tcPr/>
                </a:tc>
                <a:tc>
                  <a:txBody>
                    <a:bodyPr/>
                    <a:lstStyle/>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Oral, 0.54 mg ≤4 times daily</a:t>
                      </a:r>
                    </a:p>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FDA-approved for opioid withdrawal management; costly</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80847948"/>
                  </a:ext>
                </a:extLst>
              </a:tr>
              <a:tr h="47913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Diarrhea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Loperamide (peripheral μ opioid agonist)</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Oral, 4 mg followed by 2 mg as needed for each loose stool (up to 16 mg daily)</a:t>
                      </a:r>
                    </a:p>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Ensure adequate oral hydration</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964962726"/>
                  </a:ext>
                </a:extLst>
              </a:tr>
              <a:tr h="273742">
                <a:tc row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Insomnia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37160" indent="-137160">
                        <a:buFont typeface="Arial" panose="020B0604020202020204" pitchFamily="34" charset="0"/>
                        <a:buChar char="•"/>
                      </a:pP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Trazodone (sedating anti-depressant)</a:t>
                      </a:r>
                    </a:p>
                  </a:txBody>
                  <a:tcPr/>
                </a:tc>
                <a:tc>
                  <a:txBody>
                    <a:bodyPr/>
                    <a:lstStyle/>
                    <a:p>
                      <a:pPr marL="171450" marR="0" lvl="0" indent="-171450" algn="l" defTabSz="914400" rtl="0" eaLnBrk="1" fontAlgn="auto" latinLnBrk="0" hangingPunct="1">
                        <a:lnSpc>
                          <a:spcPct val="100000"/>
                        </a:lnSpc>
                        <a:spcBef>
                          <a:spcPts val="30"/>
                        </a:spcBef>
                        <a:spcAft>
                          <a:spcPts val="30"/>
                        </a:spcAft>
                        <a:buClrTx/>
                        <a:buSzPct val="100000"/>
                        <a:buFont typeface="Arial" panose="020B0604020202020204" pitchFamily="34" charset="0"/>
                        <a:buChar char="•"/>
                        <a:tabLst/>
                        <a:defRPr/>
                      </a:pPr>
                      <a:r>
                        <a:rPr lang="en-US" sz="1200" dirty="0">
                          <a:effectLst/>
                        </a:rPr>
                        <a:t>Oral, 25 to 100 mg once daily at night</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33240769"/>
                  </a:ext>
                </a:extLst>
              </a:tr>
              <a:tr h="273742">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Doxepin (sedating anti-depressant)</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marR="0" lvl="0" indent="-171450" algn="l" defTabSz="914400" rtl="0" eaLnBrk="1" fontAlgn="auto" latinLnBrk="0" hangingPunct="1">
                        <a:lnSpc>
                          <a:spcPct val="100000"/>
                        </a:lnSpc>
                        <a:spcBef>
                          <a:spcPts val="30"/>
                        </a:spcBef>
                        <a:spcAft>
                          <a:spcPts val="30"/>
                        </a:spcAft>
                        <a:buClrTx/>
                        <a:buSzPct val="100000"/>
                        <a:buFont typeface="Arial" panose="020B0604020202020204" pitchFamily="34" charset="0"/>
                        <a:buChar char="•"/>
                        <a:tabLst/>
                        <a:defRPr/>
                      </a:pPr>
                      <a:r>
                        <a:rPr lang="en-US" sz="1200" dirty="0">
                          <a:effectLst/>
                        </a:rPr>
                        <a:t>Oral, 10 to 50 mg once daily at night</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761167264"/>
                  </a:ext>
                </a:extLst>
              </a:tr>
              <a:tr h="340539">
                <a:tc rowSpan="2">
                  <a:txBody>
                    <a:bodyPr/>
                    <a:lstStyle/>
                    <a:p>
                      <a:pPr marL="0" indent="0">
                        <a:buFont typeface="Arial" panose="020B0604020202020204" pitchFamily="34" charset="0"/>
                        <a:buNone/>
                      </a:pPr>
                      <a:r>
                        <a:rPr lang="en-US" sz="1200" dirty="0"/>
                        <a:t>Muscle aches, joint pain, headache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Ibuprofen (NSAID)</a:t>
                      </a:r>
                    </a:p>
                  </a:txBody>
                  <a:tcPr/>
                </a:tc>
                <a:tc>
                  <a:txBody>
                    <a:bodyPr/>
                    <a:lstStyle/>
                    <a:p>
                      <a:pPr marL="171450" marR="0" lvl="0" indent="-171450" algn="l" defTabSz="914400" rtl="0" eaLnBrk="1" fontAlgn="auto" latinLnBrk="0" hangingPunct="1">
                        <a:lnSpc>
                          <a:spcPct val="100000"/>
                        </a:lnSpc>
                        <a:spcBef>
                          <a:spcPts val="30"/>
                        </a:spcBef>
                        <a:spcAft>
                          <a:spcPts val="30"/>
                        </a:spcAft>
                        <a:buClrTx/>
                        <a:buSzPct val="100000"/>
                        <a:buFont typeface="Arial" panose="020B0604020202020204" pitchFamily="34" charset="0"/>
                        <a:buChar char="•"/>
                        <a:tabLst/>
                        <a:defRPr/>
                      </a:pPr>
                      <a:r>
                        <a:rPr lang="en-US" sz="1200" dirty="0">
                          <a:effectLst/>
                        </a:rPr>
                        <a:t>Oral, 400 to 600 mg at least every 6 hours</a:t>
                      </a:r>
                    </a:p>
                    <a:p>
                      <a:pPr marL="171450" marR="0" lvl="0" indent="-171450" algn="l" defTabSz="914400" rtl="0" eaLnBrk="1" fontAlgn="auto" latinLnBrk="0" hangingPunct="1">
                        <a:lnSpc>
                          <a:spcPct val="100000"/>
                        </a:lnSpc>
                        <a:spcBef>
                          <a:spcPts val="30"/>
                        </a:spcBef>
                        <a:spcAft>
                          <a:spcPts val="30"/>
                        </a:spcAft>
                        <a:buClrTx/>
                        <a:buSzPct val="100000"/>
                        <a:buFont typeface="Arial" panose="020B0604020202020204" pitchFamily="34" charset="0"/>
                        <a:buChar char="•"/>
                        <a:tabLst/>
                        <a:defRPr/>
                      </a:pPr>
                      <a:r>
                        <a:rPr lang="en-US" sz="1200" dirty="0">
                          <a:effectLst/>
                        </a:rPr>
                        <a:t>Avoid use in patients with severe kidney disease and decompensated cirrhosis</a:t>
                      </a:r>
                    </a:p>
                  </a:txBody>
                  <a:tcPr/>
                </a:tc>
                <a:extLst>
                  <a:ext uri="{0D108BD9-81ED-4DB2-BD59-A6C34878D82A}">
                    <a16:rowId xmlns:a16="http://schemas.microsoft.com/office/drawing/2014/main" val="1170612783"/>
                  </a:ext>
                </a:extLst>
              </a:tr>
              <a:tr h="456236">
                <a:tc vMerge="1">
                  <a:txBody>
                    <a:bodyPr/>
                    <a:lstStyle/>
                    <a:p>
                      <a:endParaRPr lang="en-US"/>
                    </a:p>
                  </a:txBody>
                  <a:tcPr/>
                </a:tc>
                <a:tc>
                  <a:txBody>
                    <a:bodyPr/>
                    <a:lstStyle/>
                    <a:p>
                      <a:r>
                        <a:rPr lang="en-US" sz="1200" dirty="0">
                          <a:effectLst/>
                        </a:rPr>
                        <a:t>Acetaminophen (aniline analgesic)</a:t>
                      </a:r>
                      <a:endParaRPr lang="en-US" dirty="0"/>
                    </a:p>
                  </a:txBody>
                  <a:tcPr/>
                </a:tc>
                <a:tc>
                  <a:txBody>
                    <a:bodyPr/>
                    <a:lstStyle/>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Oral, 650 to 1,000 mg at least every 6 hours</a:t>
                      </a:r>
                    </a:p>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Use with caution in liver disease</a:t>
                      </a:r>
                      <a:endParaRPr lang="en-US" dirty="0"/>
                    </a:p>
                  </a:txBody>
                  <a:tcPr/>
                </a:tc>
                <a:extLst>
                  <a:ext uri="{0D108BD9-81ED-4DB2-BD59-A6C34878D82A}">
                    <a16:rowId xmlns:a16="http://schemas.microsoft.com/office/drawing/2014/main" val="1849465078"/>
                  </a:ext>
                </a:extLst>
              </a:tr>
              <a:tr h="638730">
                <a:tc row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Anxiety, restlessness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rPr>
                        <a:t>Diphenhydramine (antihistamine)</a:t>
                      </a:r>
                    </a:p>
                  </a:txBody>
                  <a:tcPr/>
                </a:tc>
                <a:tc>
                  <a:txBody>
                    <a:bodyPr/>
                    <a:lstStyle/>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Oral, 25 to 50 mg at least every 4 hours</a:t>
                      </a:r>
                    </a:p>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Can help with nausea</a:t>
                      </a:r>
                    </a:p>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Can be used during pregnancy</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554396577"/>
                  </a:ext>
                </a:extLst>
              </a:tr>
              <a:tr h="456236">
                <a:tc vMerge="1">
                  <a:txBody>
                    <a:bodyPr/>
                    <a:lstStyle/>
                    <a:p>
                      <a:endParaRPr lang="en-US"/>
                    </a:p>
                  </a:txBody>
                  <a:tcPr/>
                </a:tc>
                <a:tc>
                  <a:txBody>
                    <a:bodyPr/>
                    <a:lstStyle/>
                    <a:p>
                      <a:r>
                        <a:rPr lang="en-US" sz="1200" dirty="0">
                          <a:effectLst/>
                        </a:rPr>
                        <a:t>Hydroxyzine (antihistamine)</a:t>
                      </a:r>
                      <a:endParaRPr lang="en-US" dirty="0"/>
                    </a:p>
                  </a:txBody>
                  <a:tcPr/>
                </a:tc>
                <a:tc>
                  <a:txBody>
                    <a:bodyPr/>
                    <a:lstStyle/>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Oral, 25 to 100 mg at least every 6 hours</a:t>
                      </a:r>
                    </a:p>
                    <a:p>
                      <a:pPr marL="171450" marR="0" lvl="0" indent="-171450">
                        <a:lnSpc>
                          <a:spcPct val="100000"/>
                        </a:lnSpc>
                        <a:spcBef>
                          <a:spcPts val="30"/>
                        </a:spcBef>
                        <a:spcAft>
                          <a:spcPts val="30"/>
                        </a:spcAft>
                        <a:buSzPct val="100000"/>
                        <a:buFont typeface="Arial" panose="020B0604020202020204" pitchFamily="34" charset="0"/>
                        <a:buChar char="•"/>
                      </a:pPr>
                      <a:r>
                        <a:rPr lang="en-US" sz="1200" dirty="0">
                          <a:effectLst/>
                        </a:rPr>
                        <a:t>Can help with lacrimation and rhinorrhea</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26780632"/>
                  </a:ext>
                </a:extLst>
              </a:tr>
            </a:tbl>
          </a:graphicData>
        </a:graphic>
      </p:graphicFrame>
      <p:sp>
        <p:nvSpPr>
          <p:cNvPr id="8" name="Date Placeholder 1">
            <a:extLst>
              <a:ext uri="{FF2B5EF4-FFF2-40B4-BE49-F238E27FC236}">
                <a16:creationId xmlns:a16="http://schemas.microsoft.com/office/drawing/2014/main" id="{9E4EB18F-072E-4C4A-9A48-F0415793CAA0}"/>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2024</a:t>
            </a:r>
          </a:p>
        </p:txBody>
      </p:sp>
    </p:spTree>
    <p:extLst>
      <p:ext uri="{BB962C8B-B14F-4D97-AF65-F5344CB8AC3E}">
        <p14:creationId xmlns:p14="http://schemas.microsoft.com/office/powerpoint/2010/main" val="1217944642"/>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2107</TotalTime>
  <Words>4425</Words>
  <Application>Microsoft Office PowerPoint</Application>
  <PresentationFormat>Widescreen</PresentationFormat>
  <Paragraphs>367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Courier New</vt:lpstr>
      <vt:lpstr>Symbol</vt:lpstr>
      <vt:lpstr>Content</vt:lpstr>
      <vt:lpstr>PowerPoint Presentation</vt:lpstr>
      <vt:lpstr>Purpose of the Guideline</vt:lpstr>
      <vt:lpstr>Recommendations: Treatment Considerations</vt:lpstr>
      <vt:lpstr>Recommendations: Treatment Considerations continued</vt:lpstr>
      <vt:lpstr>Key Points</vt:lpstr>
      <vt:lpstr>Recommendations: Buprenorphine/Naloxone </vt:lpstr>
      <vt:lpstr>Recommendations: Buprenorphine/Naloxone continued</vt:lpstr>
      <vt:lpstr>Key Points</vt:lpstr>
      <vt:lpstr>Adjunctive Medications to Relieve Acute Opioid Withdrawal Symptoms</vt:lpstr>
      <vt:lpstr>Buprenorphine/Naloxone: Standard Initiation</vt:lpstr>
      <vt:lpstr>Buprenorphine/Naloxone: Low-Dose Initiation With  Opioid Continuation </vt:lpstr>
      <vt:lpstr>Example Protocol for Outpatient Low-Dose Buprenorphine With Opioid Continuation [a,b]</vt:lpstr>
      <vt:lpstr>Buprenorphine: Alternative Formulations</vt:lpstr>
      <vt:lpstr>Buprenorphine: Alternative Formulations continued</vt:lpstr>
      <vt:lpstr>Considerations When Choosing Buprenorphine or Methadone (Preferred Agents for OUD Treatment)</vt:lpstr>
      <vt:lpstr>Considerations When Choosing Buprenorphine or Methadone (Preferred Agents for OUD Treatment) continued</vt:lpstr>
      <vt:lpstr>Considerations When Choosing Buprenorphine or Methadone (Preferred Agents for OUD Treatment) continued</vt:lpstr>
      <vt:lpstr>Recommendations: Methadone</vt:lpstr>
      <vt:lpstr>Recommendations: XR Naltrexone (Alternative)</vt:lpstr>
      <vt:lpstr>XR Naltrexone (Alternative)</vt:lpstr>
      <vt:lpstr>XR Naltrexone (Alternative) continued</vt:lpstr>
      <vt:lpstr>Pain Management for Patients with OUD</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127</cp:revision>
  <dcterms:created xsi:type="dcterms:W3CDTF">2022-05-26T16:37:43Z</dcterms:created>
  <dcterms:modified xsi:type="dcterms:W3CDTF">2024-04-18T16:59:52Z</dcterms:modified>
</cp:coreProperties>
</file>