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9" r:id="rId3"/>
    <p:sldId id="260" r:id="rId4"/>
    <p:sldId id="263" r:id="rId5"/>
    <p:sldId id="261" r:id="rId6"/>
    <p:sldId id="264" r:id="rId7"/>
    <p:sldId id="262" r:id="rId8"/>
    <p:sldId id="265" r:id="rId9"/>
    <p:sldId id="266" r:id="rId10"/>
    <p:sldId id="267" r:id="rId11"/>
    <p:sldId id="268" r:id="rId12"/>
    <p:sldId id="269" r:id="rId13"/>
    <p:sldId id="270" r:id="rId14"/>
    <p:sldId id="257" r:id="rId15"/>
    <p:sldId id="25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6" d="100"/>
          <a:sy n="66" d="100"/>
        </p:scale>
        <p:origin x="55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4/18/2024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785534670"/>
              </p:ext>
            </p:extLst>
          </p:nvPr>
        </p:nvGraphicFramePr>
        <p:xfrm>
          <a:off x="838200" y="1843088"/>
          <a:ext cx="10515600" cy="2225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965091158"/>
                    </a:ext>
                  </a:extLst>
                </a:gridCol>
                <a:gridCol w="2628900">
                  <a:extLst>
                    <a:ext uri="{9D8B030D-6E8A-4147-A177-3AD203B41FA5}">
                      <a16:colId xmlns:a16="http://schemas.microsoft.com/office/drawing/2014/main" val="1943214951"/>
                    </a:ext>
                  </a:extLst>
                </a:gridCol>
                <a:gridCol w="2628900">
                  <a:extLst>
                    <a:ext uri="{9D8B030D-6E8A-4147-A177-3AD203B41FA5}">
                      <a16:colId xmlns:a16="http://schemas.microsoft.com/office/drawing/2014/main" val="2036904806"/>
                    </a:ext>
                  </a:extLst>
                </a:gridCol>
                <a:gridCol w="26289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SEPTEMBER 2023</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SEPTEMBER 2023</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dancesafe.org/product/fentanyl-test-strips-box-of-100/" TargetMode="External"/><Relationship Id="rId2" Type="http://schemas.openxmlformats.org/officeDocument/2006/relationships/hyperlink" Target="https://mattersnetwork.org/harmreduction/" TargetMode="External"/><Relationship Id="rId1" Type="http://schemas.openxmlformats.org/officeDocument/2006/relationships/slideLayout" Target="../slideLayouts/slideLayout2.xml"/><Relationship Id="rId5" Type="http://schemas.openxmlformats.org/officeDocument/2006/relationships/hyperlink" Target="https://www1.nyc.gov/assets/doh/downloads/pdf/basas/fentanyl-test-strips-brochure.pdf" TargetMode="External"/><Relationship Id="rId4" Type="http://schemas.openxmlformats.org/officeDocument/2006/relationships/hyperlink" Target="https://www.btnx.com/HarmReduction"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health.ny.gov/diseases/aids/consumers/prevention/needles_syringes/docs/sep_hours_site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hivguidelines.org/guideline/alcohol-use-disorder/?mytab=tab_0&amp;mycollection=substance-use" TargetMode="External"/><Relationship Id="rId2" Type="http://schemas.openxmlformats.org/officeDocument/2006/relationships/hyperlink" Target="https://www.hivguidelines.org/guideline/opioid-use-disorder/?mytab=tab_0&amp;mycollection=substance-us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prescribetoprevent.org/" TargetMode="External"/><Relationship Id="rId3" Type="http://schemas.openxmlformats.org/officeDocument/2006/relationships/hyperlink" Target="https://providerdirectory.aidsinstituteny.org/" TargetMode="External"/><Relationship Id="rId7" Type="http://schemas.openxmlformats.org/officeDocument/2006/relationships/hyperlink" Target="https://harmreduction.org/issues/overdose-prevention/overview/overdose-basics/understanding-naloxone/" TargetMode="External"/><Relationship Id="rId2" Type="http://schemas.openxmlformats.org/officeDocument/2006/relationships/hyperlink" Target="https://www.health.ny.gov/diseases/aids/general/opioid_overdose_prevention/directories.htm" TargetMode="External"/><Relationship Id="rId1" Type="http://schemas.openxmlformats.org/officeDocument/2006/relationships/slideLayout" Target="../slideLayouts/slideLayout2.xml"/><Relationship Id="rId6" Type="http://schemas.openxmlformats.org/officeDocument/2006/relationships/hyperlink" Target="https://www.nyc.gov/site/doh/providers/health-topics/overdose-prevention-resources-for-providers.page" TargetMode="External"/><Relationship Id="rId5" Type="http://schemas.openxmlformats.org/officeDocument/2006/relationships/hyperlink" Target="https://oasas.ny.gov/keywords/naloxone" TargetMode="External"/><Relationship Id="rId4" Type="http://schemas.openxmlformats.org/officeDocument/2006/relationships/hyperlink" Target="https://nextdistro.org/getnex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health.ny.gov/diseases/aids/consumers/prevention/needles_syringes/docs/sep_hours_sites.pdf" TargetMode="External"/><Relationship Id="rId2" Type="http://schemas.openxmlformats.org/officeDocument/2006/relationships/hyperlink" Target="https://www.health.ny.gov/diseases/aids/consumers/prevention/needles_syringes/esap/overview.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Substance Use Harm Reduction </a:t>
            </a:r>
            <a:br>
              <a:rPr lang="en-US" sz="5400" dirty="0">
                <a:effectLst>
                  <a:outerShdw blurRad="38100" dist="38100" dir="2700000" algn="tl">
                    <a:srgbClr val="000000">
                      <a:alpha val="43137"/>
                    </a:srgbClr>
                  </a:outerShdw>
                </a:effectLst>
              </a:rPr>
            </a:br>
            <a:r>
              <a:rPr lang="en-US" sz="5400" dirty="0">
                <a:effectLst>
                  <a:outerShdw blurRad="38100" dist="38100" dir="2700000" algn="tl">
                    <a:srgbClr val="000000">
                      <a:alpha val="43137"/>
                    </a:srgbClr>
                  </a:outerShdw>
                </a:effectLst>
              </a:rPr>
              <a:t>in Medical Care</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SEPTEMBER 2023</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4610-B299-472C-AB9D-960B2333D258}"/>
              </a:ext>
            </a:extLst>
          </p:cNvPr>
          <p:cNvSpPr>
            <a:spLocks noGrp="1"/>
          </p:cNvSpPr>
          <p:nvPr>
            <p:ph type="title"/>
          </p:nvPr>
        </p:nvSpPr>
        <p:spPr/>
        <p:txBody>
          <a:bodyPr/>
          <a:lstStyle/>
          <a:p>
            <a:r>
              <a:rPr lang="en-US" dirty="0"/>
              <a:t>Harm Reduction Resources in New York State: Drug Checking</a:t>
            </a:r>
          </a:p>
        </p:txBody>
      </p:sp>
      <p:sp>
        <p:nvSpPr>
          <p:cNvPr id="3" name="Content Placeholder 2">
            <a:extLst>
              <a:ext uri="{FF2B5EF4-FFF2-40B4-BE49-F238E27FC236}">
                <a16:creationId xmlns:a16="http://schemas.microsoft.com/office/drawing/2014/main" id="{091DA3EF-443C-43AB-AC4E-F72985815F68}"/>
              </a:ext>
            </a:extLst>
          </p:cNvPr>
          <p:cNvSpPr>
            <a:spLocks noGrp="1"/>
          </p:cNvSpPr>
          <p:nvPr>
            <p:ph idx="1"/>
          </p:nvPr>
        </p:nvSpPr>
        <p:spPr/>
        <p:txBody>
          <a:bodyPr>
            <a:normAutofit fontScale="92500" lnSpcReduction="20000"/>
          </a:bodyPr>
          <a:lstStyle/>
          <a:p>
            <a:pPr marL="0" indent="0">
              <a:buNone/>
            </a:pPr>
            <a:r>
              <a:rPr lang="en-US" b="1" dirty="0"/>
              <a:t>Fentanyl test strips:</a:t>
            </a:r>
          </a:p>
          <a:p>
            <a:r>
              <a:rPr lang="en-US" dirty="0"/>
              <a:t>Clinicians cannot prescribe fentanyl test strips, but programs can purchase the strips for distribution, and federal funds can be used for the purchase.</a:t>
            </a:r>
          </a:p>
          <a:p>
            <a:r>
              <a:rPr lang="en-US" dirty="0"/>
              <a:t>Online sources include </a:t>
            </a:r>
            <a:r>
              <a:rPr lang="en-US" dirty="0">
                <a:hlinkClick r:id="rId2"/>
              </a:rPr>
              <a:t>MATTERS</a:t>
            </a:r>
            <a:r>
              <a:rPr lang="en-US" dirty="0"/>
              <a:t> (for New York State residents and programs, no charge), </a:t>
            </a:r>
            <a:r>
              <a:rPr lang="en-US" dirty="0" err="1">
                <a:hlinkClick r:id="rId3"/>
              </a:rPr>
              <a:t>DanceSafe</a:t>
            </a:r>
            <a:r>
              <a:rPr lang="en-US" dirty="0"/>
              <a:t>, and </a:t>
            </a:r>
            <a:r>
              <a:rPr lang="en-US" dirty="0">
                <a:hlinkClick r:id="rId4"/>
              </a:rPr>
              <a:t>BTNX</a:t>
            </a:r>
            <a:r>
              <a:rPr lang="en-US" dirty="0"/>
              <a:t>. Some NYS Authorized Syringe Exchange Sites may provide fentanyl test strips and other drug-checking systems.</a:t>
            </a:r>
          </a:p>
          <a:p>
            <a:r>
              <a:rPr lang="en-US" dirty="0"/>
              <a:t>See NYC Health: </a:t>
            </a:r>
            <a:r>
              <a:rPr lang="en-US" dirty="0">
                <a:hlinkClick r:id="rId5"/>
              </a:rPr>
              <a:t>How to Test Your Drugs Using Fentanyl Test Strips</a:t>
            </a:r>
            <a:endParaRPr lang="en-US" dirty="0"/>
          </a:p>
          <a:p>
            <a:pPr marL="0" indent="0">
              <a:buNone/>
            </a:pPr>
            <a:r>
              <a:rPr lang="en-US" b="1" dirty="0"/>
              <a:t>Xylazine test strips:</a:t>
            </a:r>
          </a:p>
          <a:p>
            <a:r>
              <a:rPr lang="en-US" dirty="0"/>
              <a:t>Clinicians cannot prescribe xylazine test strips, but programs can purchase the strips for distribution, and federal funds can be used for the purchase.</a:t>
            </a:r>
          </a:p>
          <a:p>
            <a:r>
              <a:rPr lang="en-US" dirty="0"/>
              <a:t>Online sources include </a:t>
            </a:r>
            <a:r>
              <a:rPr lang="en-US" dirty="0">
                <a:hlinkClick r:id="rId2"/>
              </a:rPr>
              <a:t>MATTERS</a:t>
            </a:r>
            <a:r>
              <a:rPr lang="en-US" dirty="0"/>
              <a:t> (for NYS residents and programs, no charge) and </a:t>
            </a:r>
            <a:r>
              <a:rPr lang="en-US" dirty="0">
                <a:hlinkClick r:id="rId4"/>
              </a:rPr>
              <a:t>BTNX</a:t>
            </a:r>
            <a:r>
              <a:rPr lang="en-US" dirty="0"/>
              <a:t>.</a:t>
            </a:r>
          </a:p>
        </p:txBody>
      </p:sp>
      <p:sp>
        <p:nvSpPr>
          <p:cNvPr id="4" name="Footer Placeholder 3">
            <a:extLst>
              <a:ext uri="{FF2B5EF4-FFF2-40B4-BE49-F238E27FC236}">
                <a16:creationId xmlns:a16="http://schemas.microsoft.com/office/drawing/2014/main" id="{B1F0ED84-6BAC-4794-8F00-A0EB24F9721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1F67787-268C-4BA2-8F62-43CF798EE61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03D510B-7A97-49A8-89D0-5F3EF02E6C3F}"/>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2660978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7055-6BEB-4269-8F9E-9DC736203693}"/>
              </a:ext>
            </a:extLst>
          </p:cNvPr>
          <p:cNvSpPr>
            <a:spLocks noGrp="1"/>
          </p:cNvSpPr>
          <p:nvPr>
            <p:ph type="title"/>
          </p:nvPr>
        </p:nvSpPr>
        <p:spPr/>
        <p:txBody>
          <a:bodyPr/>
          <a:lstStyle/>
          <a:p>
            <a:r>
              <a:rPr lang="en-US" dirty="0"/>
              <a:t>Harm Reduction Resources in New York State: Drug User Health Hubs</a:t>
            </a:r>
          </a:p>
        </p:txBody>
      </p:sp>
      <p:sp>
        <p:nvSpPr>
          <p:cNvPr id="3" name="Content Placeholder 2">
            <a:extLst>
              <a:ext uri="{FF2B5EF4-FFF2-40B4-BE49-F238E27FC236}">
                <a16:creationId xmlns:a16="http://schemas.microsoft.com/office/drawing/2014/main" id="{A5B0647E-4550-4E96-BB89-21D608A1645D}"/>
              </a:ext>
            </a:extLst>
          </p:cNvPr>
          <p:cNvSpPr>
            <a:spLocks noGrp="1"/>
          </p:cNvSpPr>
          <p:nvPr>
            <p:ph idx="1"/>
          </p:nvPr>
        </p:nvSpPr>
        <p:spPr/>
        <p:txBody>
          <a:bodyPr/>
          <a:lstStyle/>
          <a:p>
            <a:r>
              <a:rPr lang="en-US" dirty="0"/>
              <a:t>These locations provide healthcare, mental health services, and pharmacologic treatment tailored to meet the needs of people who use drugs, especially those who inject drugs. Services may be provided on-site or through facilitated linkage to culturally competent care and treatment services.</a:t>
            </a:r>
          </a:p>
          <a:p>
            <a:r>
              <a:rPr lang="en-US" dirty="0"/>
              <a:t>For a list of drug user health hubs in New York State, see NYSDOH </a:t>
            </a:r>
            <a:r>
              <a:rPr lang="en-US" dirty="0">
                <a:hlinkClick r:id="rId2"/>
              </a:rPr>
              <a:t>Drug User Health</a:t>
            </a:r>
            <a:r>
              <a:rPr lang="en-US" dirty="0"/>
              <a:t>.</a:t>
            </a:r>
          </a:p>
        </p:txBody>
      </p:sp>
      <p:sp>
        <p:nvSpPr>
          <p:cNvPr id="4" name="Footer Placeholder 3">
            <a:extLst>
              <a:ext uri="{FF2B5EF4-FFF2-40B4-BE49-F238E27FC236}">
                <a16:creationId xmlns:a16="http://schemas.microsoft.com/office/drawing/2014/main" id="{CBC378F3-B286-48E9-B8C9-EC8918C88AE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FB021FB-1CB7-4103-A2A8-5C86EECF4B0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B52ECA7-1740-4BDB-BB7B-572820F2EAC9}"/>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1852968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F81CE-68C9-4E64-A059-032C06EA3705}"/>
              </a:ext>
            </a:extLst>
          </p:cNvPr>
          <p:cNvSpPr>
            <a:spLocks noGrp="1"/>
          </p:cNvSpPr>
          <p:nvPr>
            <p:ph type="title"/>
          </p:nvPr>
        </p:nvSpPr>
        <p:spPr/>
        <p:txBody>
          <a:bodyPr>
            <a:normAutofit fontScale="90000"/>
          </a:bodyPr>
          <a:lstStyle/>
          <a:p>
            <a:r>
              <a:rPr lang="en-US" dirty="0"/>
              <a:t>Recommendations:</a:t>
            </a:r>
            <a:br>
              <a:rPr lang="en-US" dirty="0"/>
            </a:br>
            <a:r>
              <a:rPr lang="en-US" dirty="0"/>
              <a:t>Avoiding Substance Use-Associated Discrimination</a:t>
            </a:r>
          </a:p>
        </p:txBody>
      </p:sp>
      <p:sp>
        <p:nvSpPr>
          <p:cNvPr id="3" name="Content Placeholder 2">
            <a:extLst>
              <a:ext uri="{FF2B5EF4-FFF2-40B4-BE49-F238E27FC236}">
                <a16:creationId xmlns:a16="http://schemas.microsoft.com/office/drawing/2014/main" id="{6A114043-A2BF-4B52-8310-711C9B32722F}"/>
              </a:ext>
            </a:extLst>
          </p:cNvPr>
          <p:cNvSpPr>
            <a:spLocks noGrp="1"/>
          </p:cNvSpPr>
          <p:nvPr>
            <p:ph idx="1"/>
          </p:nvPr>
        </p:nvSpPr>
        <p:spPr/>
        <p:txBody>
          <a:bodyPr/>
          <a:lstStyle/>
          <a:p>
            <a:r>
              <a:rPr lang="en-US" dirty="0"/>
              <a:t>Clinicians should examine their assumptions and decisions for any personal biases that may affect their ability to provide effective care for individuals who use substances. (A3)</a:t>
            </a:r>
          </a:p>
          <a:p>
            <a:r>
              <a:rPr lang="en-US" dirty="0"/>
              <a:t>Clinicians and other staff interacting with patients should use neutral terms to describe all aspects of substance use and avoid language that perpetuates stigma (see </a:t>
            </a:r>
            <a:r>
              <a:rPr lang="en-US" i="1" dirty="0"/>
              <a:t>Changing the Language of Substance Use</a:t>
            </a:r>
            <a:r>
              <a:rPr lang="en-US" dirty="0"/>
              <a:t>). (A2)</a:t>
            </a:r>
          </a:p>
        </p:txBody>
      </p:sp>
      <p:sp>
        <p:nvSpPr>
          <p:cNvPr id="4" name="Footer Placeholder 3">
            <a:extLst>
              <a:ext uri="{FF2B5EF4-FFF2-40B4-BE49-F238E27FC236}">
                <a16:creationId xmlns:a16="http://schemas.microsoft.com/office/drawing/2014/main" id="{D6F6716B-C650-4022-B96F-6F1CB8EF6F6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93175C9-8C63-4806-8ADE-4634794EF5D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C05AB7F-C9AC-4590-81AC-1F4ACBEA85E3}"/>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3216291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FCB60-AB0E-44D1-9370-D42F3C8DB379}"/>
              </a:ext>
            </a:extLst>
          </p:cNvPr>
          <p:cNvSpPr>
            <a:spLocks noGrp="1"/>
          </p:cNvSpPr>
          <p:nvPr>
            <p:ph type="title"/>
          </p:nvPr>
        </p:nvSpPr>
        <p:spPr/>
        <p:txBody>
          <a:bodyPr/>
          <a:lstStyle/>
          <a:p>
            <a:r>
              <a:rPr lang="en-US" dirty="0"/>
              <a:t>Changing the Language of Substance Use</a:t>
            </a:r>
          </a:p>
        </p:txBody>
      </p:sp>
      <p:graphicFrame>
        <p:nvGraphicFramePr>
          <p:cNvPr id="7" name="Content Placeholder 6">
            <a:extLst>
              <a:ext uri="{FF2B5EF4-FFF2-40B4-BE49-F238E27FC236}">
                <a16:creationId xmlns:a16="http://schemas.microsoft.com/office/drawing/2014/main" id="{E4DEBCEF-6157-4025-BDC0-AF898A8FC18D}"/>
              </a:ext>
            </a:extLst>
          </p:cNvPr>
          <p:cNvGraphicFramePr>
            <a:graphicFrameLocks noGrp="1"/>
          </p:cNvGraphicFramePr>
          <p:nvPr>
            <p:ph idx="1"/>
            <p:extLst>
              <p:ext uri="{D42A27DB-BD31-4B8C-83A1-F6EECF244321}">
                <p14:modId xmlns:p14="http://schemas.microsoft.com/office/powerpoint/2010/main" val="992534593"/>
              </p:ext>
            </p:extLst>
          </p:nvPr>
        </p:nvGraphicFramePr>
        <p:xfrm>
          <a:off x="838200" y="1563688"/>
          <a:ext cx="10515600" cy="323596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2952266485"/>
                    </a:ext>
                  </a:extLst>
                </a:gridCol>
                <a:gridCol w="5257800">
                  <a:extLst>
                    <a:ext uri="{9D8B030D-6E8A-4147-A177-3AD203B41FA5}">
                      <a16:colId xmlns:a16="http://schemas.microsoft.com/office/drawing/2014/main" val="419066587"/>
                    </a:ext>
                  </a:extLst>
                </a:gridCol>
              </a:tblGrid>
              <a:tr h="370840">
                <a:tc>
                  <a:txBody>
                    <a:bodyPr/>
                    <a:lstStyle/>
                    <a:p>
                      <a:r>
                        <a:rPr lang="en-US" b="1" dirty="0">
                          <a:solidFill>
                            <a:schemeClr val="bg1"/>
                          </a:solidFill>
                        </a:rPr>
                        <a:t>Neutral Term</a:t>
                      </a:r>
                    </a:p>
                  </a:txBody>
                  <a:tcPr>
                    <a:solidFill>
                      <a:srgbClr val="523178"/>
                    </a:solidFill>
                  </a:tcPr>
                </a:tc>
                <a:tc>
                  <a:txBody>
                    <a:bodyPr/>
                    <a:lstStyle/>
                    <a:p>
                      <a:r>
                        <a:rPr lang="en-US" b="1" dirty="0">
                          <a:solidFill>
                            <a:schemeClr val="bg1"/>
                          </a:solidFill>
                        </a:rPr>
                        <a:t>Stigmatizing Term</a:t>
                      </a:r>
                    </a:p>
                  </a:txBody>
                  <a:tcPr>
                    <a:solidFill>
                      <a:srgbClr val="523178"/>
                    </a:solidFill>
                  </a:tcPr>
                </a:tc>
                <a:extLst>
                  <a:ext uri="{0D108BD9-81ED-4DB2-BD59-A6C34878D82A}">
                    <a16:rowId xmlns:a16="http://schemas.microsoft.com/office/drawing/2014/main" val="396263475"/>
                  </a:ext>
                </a:extLst>
              </a:tr>
              <a:tr h="370840">
                <a:tc>
                  <a:txBody>
                    <a:bodyPr/>
                    <a:lstStyle/>
                    <a:p>
                      <a:pPr marL="0" indent="0">
                        <a:buFont typeface="Arial" panose="020B0604020202020204" pitchFamily="34" charset="0"/>
                        <a:buNone/>
                      </a:pPr>
                      <a:r>
                        <a:rPr lang="en-US" dirty="0"/>
                        <a:t>Substance use</a:t>
                      </a:r>
                    </a:p>
                  </a:txBody>
                  <a:tcPr/>
                </a:tc>
                <a:tc>
                  <a:txBody>
                    <a:bodyPr/>
                    <a:lstStyle/>
                    <a:p>
                      <a:pPr marL="0" indent="0">
                        <a:buFont typeface="Arial" panose="020B0604020202020204" pitchFamily="34" charset="0"/>
                        <a:buNone/>
                      </a:pPr>
                      <a:r>
                        <a:rPr lang="en-US" dirty="0"/>
                        <a:t>Substance abuse</a:t>
                      </a:r>
                    </a:p>
                  </a:txBody>
                  <a:tcPr/>
                </a:tc>
                <a:extLst>
                  <a:ext uri="{0D108BD9-81ED-4DB2-BD59-A6C34878D82A}">
                    <a16:rowId xmlns:a16="http://schemas.microsoft.com/office/drawing/2014/main" val="1498732752"/>
                  </a:ext>
                </a:extLst>
              </a:tr>
              <a:tr h="370840">
                <a:tc>
                  <a:txBody>
                    <a:bodyPr/>
                    <a:lstStyle/>
                    <a:p>
                      <a:pPr marL="0" indent="0">
                        <a:buFont typeface="Arial" panose="020B0604020202020204" pitchFamily="34" charset="0"/>
                        <a:buNone/>
                      </a:pPr>
                      <a:r>
                        <a:rPr lang="en-US" dirty="0"/>
                        <a:t>Use of nonprescription medication or drug</a:t>
                      </a:r>
                    </a:p>
                  </a:txBody>
                  <a:tcPr/>
                </a:tc>
                <a:tc>
                  <a:txBody>
                    <a:bodyPr/>
                    <a:lstStyle/>
                    <a:p>
                      <a:pPr marL="0" indent="0">
                        <a:buFont typeface="Arial" panose="020B0604020202020204" pitchFamily="34" charset="0"/>
                        <a:buNone/>
                      </a:pPr>
                      <a:r>
                        <a:rPr lang="en-US" dirty="0"/>
                        <a:t>Illicit drug use</a:t>
                      </a:r>
                    </a:p>
                  </a:txBody>
                  <a:tcPr/>
                </a:tc>
                <a:extLst>
                  <a:ext uri="{0D108BD9-81ED-4DB2-BD59-A6C34878D82A}">
                    <a16:rowId xmlns:a16="http://schemas.microsoft.com/office/drawing/2014/main" val="2496816009"/>
                  </a:ext>
                </a:extLst>
              </a:tr>
              <a:tr h="370840">
                <a:tc>
                  <a:txBody>
                    <a:bodyPr/>
                    <a:lstStyle/>
                    <a:p>
                      <a:pPr marL="0" indent="0">
                        <a:buFont typeface="Arial" panose="020B0604020202020204" pitchFamily="34" charset="0"/>
                        <a:buNone/>
                      </a:pPr>
                      <a:r>
                        <a:rPr lang="en-US" dirty="0"/>
                        <a:t>Pharmacologic treatment</a:t>
                      </a:r>
                    </a:p>
                  </a:txBody>
                  <a:tcPr/>
                </a:tc>
                <a:tc>
                  <a:txBody>
                    <a:bodyPr/>
                    <a:lstStyle/>
                    <a:p>
                      <a:pPr marL="0" indent="0">
                        <a:buFont typeface="Arial" panose="020B0604020202020204" pitchFamily="34" charset="0"/>
                        <a:buNone/>
                      </a:pPr>
                      <a:r>
                        <a:rPr lang="en-US" dirty="0"/>
                        <a:t>Medication-assisted treatment</a:t>
                      </a:r>
                    </a:p>
                  </a:txBody>
                  <a:tcPr/>
                </a:tc>
                <a:extLst>
                  <a:ext uri="{0D108BD9-81ED-4DB2-BD59-A6C34878D82A}">
                    <a16:rowId xmlns:a16="http://schemas.microsoft.com/office/drawing/2014/main" val="877219967"/>
                  </a:ext>
                </a:extLst>
              </a:tr>
              <a:tr h="370840">
                <a:tc>
                  <a:txBody>
                    <a:bodyPr/>
                    <a:lstStyle/>
                    <a:p>
                      <a:pPr marL="0" indent="0">
                        <a:buFont typeface="Arial" panose="020B0604020202020204" pitchFamily="34" charset="0"/>
                        <a:buNone/>
                      </a:pPr>
                      <a:r>
                        <a:rPr lang="en-US" dirty="0"/>
                        <a:t>A person who uses drugs, alcohol, or substances</a:t>
                      </a:r>
                    </a:p>
                  </a:txBody>
                  <a:tcPr/>
                </a:tc>
                <a:tc>
                  <a:txBody>
                    <a:bodyPr/>
                    <a:lstStyle/>
                    <a:p>
                      <a:pPr marL="0" indent="0">
                        <a:buFont typeface="Arial" panose="020B0604020202020204" pitchFamily="34" charset="0"/>
                        <a:buNone/>
                      </a:pPr>
                      <a:r>
                        <a:rPr lang="en-US" dirty="0"/>
                        <a:t>Drug addict, drug abuser, alcoholic, junkie, crackhead, tweaker, etc.</a:t>
                      </a:r>
                    </a:p>
                  </a:txBody>
                  <a:tcPr/>
                </a:tc>
                <a:extLst>
                  <a:ext uri="{0D108BD9-81ED-4DB2-BD59-A6C34878D82A}">
                    <a16:rowId xmlns:a16="http://schemas.microsoft.com/office/drawing/2014/main" val="1980821120"/>
                  </a:ext>
                </a:extLst>
              </a:tr>
              <a:tr h="370840">
                <a:tc>
                  <a:txBody>
                    <a:bodyPr/>
                    <a:lstStyle/>
                    <a:p>
                      <a:pPr marL="0" indent="0">
                        <a:buFont typeface="Arial" panose="020B0604020202020204" pitchFamily="34" charset="0"/>
                        <a:buNone/>
                      </a:pPr>
                      <a:r>
                        <a:rPr lang="en-US" dirty="0"/>
                        <a:t>A person who formerly used drugs or alcohol</a:t>
                      </a:r>
                    </a:p>
                  </a:txBody>
                  <a:tcPr/>
                </a:tc>
                <a:tc>
                  <a:txBody>
                    <a:bodyPr/>
                    <a:lstStyle/>
                    <a:p>
                      <a:pPr marL="0" indent="0">
                        <a:buFont typeface="Arial" panose="020B0604020202020204" pitchFamily="34" charset="0"/>
                        <a:buNone/>
                      </a:pPr>
                      <a:r>
                        <a:rPr lang="en-US" dirty="0"/>
                        <a:t>A person who got clean</a:t>
                      </a:r>
                    </a:p>
                  </a:txBody>
                  <a:tcPr/>
                </a:tc>
                <a:extLst>
                  <a:ext uri="{0D108BD9-81ED-4DB2-BD59-A6C34878D82A}">
                    <a16:rowId xmlns:a16="http://schemas.microsoft.com/office/drawing/2014/main" val="266975428"/>
                  </a:ext>
                </a:extLst>
              </a:tr>
              <a:tr h="370840">
                <a:tc>
                  <a:txBody>
                    <a:bodyPr/>
                    <a:lstStyle/>
                    <a:p>
                      <a:pPr marL="0" indent="0">
                        <a:buFont typeface="Arial" panose="020B0604020202020204" pitchFamily="34" charset="0"/>
                        <a:buNone/>
                      </a:pPr>
                      <a:r>
                        <a:rPr lang="en-US" dirty="0"/>
                        <a:t>Negative or positive toxicology results</a:t>
                      </a:r>
                    </a:p>
                  </a:txBody>
                  <a:tcPr/>
                </a:tc>
                <a:tc>
                  <a:txBody>
                    <a:bodyPr/>
                    <a:lstStyle/>
                    <a:p>
                      <a:pPr marL="0" indent="0">
                        <a:buFont typeface="Arial" panose="020B0604020202020204" pitchFamily="34" charset="0"/>
                        <a:buNone/>
                      </a:pPr>
                      <a:r>
                        <a:rPr lang="en-US" dirty="0"/>
                        <a:t>Clean or dirty toxicology results</a:t>
                      </a:r>
                    </a:p>
                  </a:txBody>
                  <a:tcPr/>
                </a:tc>
                <a:extLst>
                  <a:ext uri="{0D108BD9-81ED-4DB2-BD59-A6C34878D82A}">
                    <a16:rowId xmlns:a16="http://schemas.microsoft.com/office/drawing/2014/main" val="3056375590"/>
                  </a:ext>
                </a:extLst>
              </a:tr>
              <a:tr h="370840">
                <a:tc>
                  <a:txBody>
                    <a:bodyPr/>
                    <a:lstStyle/>
                    <a:p>
                      <a:pPr marL="0" indent="0">
                        <a:buFont typeface="Arial" panose="020B0604020202020204" pitchFamily="34" charset="0"/>
                        <a:buNone/>
                      </a:pPr>
                      <a:r>
                        <a:rPr lang="en-US" dirty="0"/>
                        <a:t>A recurrence of use or return to use</a:t>
                      </a:r>
                    </a:p>
                  </a:txBody>
                  <a:tcPr/>
                </a:tc>
                <a:tc>
                  <a:txBody>
                    <a:bodyPr/>
                    <a:lstStyle/>
                    <a:p>
                      <a:pPr marL="0" indent="0">
                        <a:buFont typeface="Arial" panose="020B0604020202020204" pitchFamily="34" charset="0"/>
                        <a:buNone/>
                      </a:pPr>
                      <a:r>
                        <a:rPr lang="en-US" dirty="0"/>
                        <a:t>Relapse</a:t>
                      </a:r>
                    </a:p>
                  </a:txBody>
                  <a:tcPr/>
                </a:tc>
                <a:extLst>
                  <a:ext uri="{0D108BD9-81ED-4DB2-BD59-A6C34878D82A}">
                    <a16:rowId xmlns:a16="http://schemas.microsoft.com/office/drawing/2014/main" val="767104529"/>
                  </a:ext>
                </a:extLst>
              </a:tr>
            </a:tbl>
          </a:graphicData>
        </a:graphic>
      </p:graphicFrame>
      <p:sp>
        <p:nvSpPr>
          <p:cNvPr id="4" name="Footer Placeholder 3">
            <a:extLst>
              <a:ext uri="{FF2B5EF4-FFF2-40B4-BE49-F238E27FC236}">
                <a16:creationId xmlns:a16="http://schemas.microsoft.com/office/drawing/2014/main" id="{4ECAE9D9-A2D7-4524-952D-FD3E40E8C9D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707A156-E71D-4623-8D7D-7FE3B72B4C5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B8556A0-AA00-4461-8988-D311A3487447}"/>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82686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Substance Use Harm Reduction in Medical Care</a:t>
            </a:r>
          </a:p>
          <a:p>
            <a:endParaRPr lang="en-US" dirty="0"/>
          </a:p>
          <a:p>
            <a:r>
              <a:rPr lang="en-US" b="1" dirty="0"/>
              <a:t>Also available:</a:t>
            </a:r>
            <a:r>
              <a:rPr lang="en-US" dirty="0"/>
              <a:t> Printable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A8A84-B4F6-477B-94C1-6A4E047A3738}"/>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9791CE83-36C2-4E25-8E99-B86109BDAA41}"/>
              </a:ext>
            </a:extLst>
          </p:cNvPr>
          <p:cNvSpPr>
            <a:spLocks noGrp="1"/>
          </p:cNvSpPr>
          <p:nvPr>
            <p:ph idx="1"/>
          </p:nvPr>
        </p:nvSpPr>
        <p:spPr/>
        <p:txBody>
          <a:bodyPr/>
          <a:lstStyle/>
          <a:p>
            <a:r>
              <a:rPr lang="en-US" dirty="0"/>
              <a:t>Promote adoption of practical harm reduction strategies to reduce the negative consequences associated with drug and alcohol use.</a:t>
            </a:r>
          </a:p>
          <a:p>
            <a:r>
              <a:rPr lang="en-US" dirty="0"/>
              <a:t>Increase awareness and use of NYSDOH and local/regional harm reduction resources.</a:t>
            </a:r>
          </a:p>
          <a:p>
            <a:r>
              <a:rPr lang="en-US" dirty="0"/>
              <a:t>Support healthcare clinicians in recognizing and addressing the effects of stigma, which can pose a barrier to individuals seeking substance use treatment and harm reduction services.</a:t>
            </a:r>
          </a:p>
        </p:txBody>
      </p:sp>
      <p:sp>
        <p:nvSpPr>
          <p:cNvPr id="4" name="Footer Placeholder 3">
            <a:extLst>
              <a:ext uri="{FF2B5EF4-FFF2-40B4-BE49-F238E27FC236}">
                <a16:creationId xmlns:a16="http://schemas.microsoft.com/office/drawing/2014/main" id="{3A888CD9-6446-4A5A-AC06-7F4DDA5E5D6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3125356-3103-4C91-9A78-95D919174F8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73018EB-B9F8-431F-994D-B7EF1C91B9CB}"/>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1422474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F082A-7C07-48D3-8C3B-64C9EF010CCE}"/>
              </a:ext>
            </a:extLst>
          </p:cNvPr>
          <p:cNvSpPr>
            <a:spLocks noGrp="1"/>
          </p:cNvSpPr>
          <p:nvPr>
            <p:ph type="title"/>
          </p:nvPr>
        </p:nvSpPr>
        <p:spPr/>
        <p:txBody>
          <a:bodyPr/>
          <a:lstStyle/>
          <a:p>
            <a:r>
              <a:rPr lang="en-US" dirty="0"/>
              <a:t>Recommendations:</a:t>
            </a:r>
            <a:br>
              <a:rPr lang="en-US" dirty="0"/>
            </a:br>
            <a:r>
              <a:rPr lang="en-US" dirty="0"/>
              <a:t>Implementing Substance Use Harm Reduction</a:t>
            </a:r>
          </a:p>
        </p:txBody>
      </p:sp>
      <p:sp>
        <p:nvSpPr>
          <p:cNvPr id="3" name="Content Placeholder 2">
            <a:extLst>
              <a:ext uri="{FF2B5EF4-FFF2-40B4-BE49-F238E27FC236}">
                <a16:creationId xmlns:a16="http://schemas.microsoft.com/office/drawing/2014/main" id="{291755A1-B412-4B86-A529-DB8099CAA878}"/>
              </a:ext>
            </a:extLst>
          </p:cNvPr>
          <p:cNvSpPr>
            <a:spLocks noGrp="1"/>
          </p:cNvSpPr>
          <p:nvPr>
            <p:ph idx="1"/>
          </p:nvPr>
        </p:nvSpPr>
        <p:spPr/>
        <p:txBody>
          <a:bodyPr>
            <a:normAutofit fontScale="92500" lnSpcReduction="20000"/>
          </a:bodyPr>
          <a:lstStyle/>
          <a:p>
            <a:r>
              <a:rPr lang="en-US" dirty="0"/>
              <a:t>For patients who use substances, whether or not they are engaged in SUD treatment, clinicians should continue to offer medical care, including HCV and HIV screening and treatment, HIV </a:t>
            </a:r>
            <a:r>
              <a:rPr lang="en-US" dirty="0" err="1"/>
              <a:t>PrEP</a:t>
            </a:r>
            <a:r>
              <a:rPr lang="en-US" dirty="0"/>
              <a:t>, and HIV PEP, as indicated. (A3)</a:t>
            </a:r>
          </a:p>
          <a:p>
            <a:r>
              <a:rPr lang="en-US" dirty="0"/>
              <a:t>Clinicians should offer or refer for harm reduction counseling and services, including counseling on safer substance use. (A3)</a:t>
            </a:r>
          </a:p>
          <a:p>
            <a:r>
              <a:rPr lang="en-US" dirty="0"/>
              <a:t>To assist in harm reduction and treatment planning, clinicians should ask patients about all of the substances they use, methods of use, use networks, and the role and effects of substance use in their daily lives. (A3)</a:t>
            </a:r>
          </a:p>
          <a:p>
            <a:r>
              <a:rPr lang="en-US" dirty="0"/>
              <a:t>Clinicians should collaborate with patients to set specific harm reduction/treatment goals, recognizing that goals other than full abstinence, such as reduced or safer use, are acceptable. (A3)</a:t>
            </a:r>
          </a:p>
          <a:p>
            <a:r>
              <a:rPr lang="en-US" dirty="0"/>
              <a:t>To reduce harms associated with drug injection, clinicians should refer patients to an NYS Authorized Syringe Exchange Site and advise patients against sharing and reusing equipment given the associated risks. (A2)</a:t>
            </a:r>
          </a:p>
        </p:txBody>
      </p:sp>
      <p:sp>
        <p:nvSpPr>
          <p:cNvPr id="4" name="Footer Placeholder 3">
            <a:extLst>
              <a:ext uri="{FF2B5EF4-FFF2-40B4-BE49-F238E27FC236}">
                <a16:creationId xmlns:a16="http://schemas.microsoft.com/office/drawing/2014/main" id="{D207C520-0431-4CBB-9DD7-934046EF53C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7A7CF40-8EFB-4F1C-8263-21DDC3D8FF8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F0B0C81-B297-46B3-B1FB-FB1580F42482}"/>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2554551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879AC-D0D6-4D65-87E4-DC55AFC27F15}"/>
              </a:ext>
            </a:extLst>
          </p:cNvPr>
          <p:cNvSpPr>
            <a:spLocks noGrp="1"/>
          </p:cNvSpPr>
          <p:nvPr>
            <p:ph type="title"/>
          </p:nvPr>
        </p:nvSpPr>
        <p:spPr/>
        <p:txBody>
          <a:bodyPr/>
          <a:lstStyle/>
          <a:p>
            <a:r>
              <a:rPr lang="en-US" dirty="0"/>
              <a:t>Key Points:</a:t>
            </a:r>
            <a:br>
              <a:rPr lang="en-US" dirty="0"/>
            </a:br>
            <a:r>
              <a:rPr lang="en-US" dirty="0"/>
              <a:t>Xylazine</a:t>
            </a:r>
          </a:p>
        </p:txBody>
      </p:sp>
      <p:sp>
        <p:nvSpPr>
          <p:cNvPr id="3" name="Content Placeholder 2">
            <a:extLst>
              <a:ext uri="{FF2B5EF4-FFF2-40B4-BE49-F238E27FC236}">
                <a16:creationId xmlns:a16="http://schemas.microsoft.com/office/drawing/2014/main" id="{4BC7B7EA-CC4E-432B-A23A-7FB85F510E7B}"/>
              </a:ext>
            </a:extLst>
          </p:cNvPr>
          <p:cNvSpPr>
            <a:spLocks noGrp="1"/>
          </p:cNvSpPr>
          <p:nvPr>
            <p:ph idx="1"/>
          </p:nvPr>
        </p:nvSpPr>
        <p:spPr/>
        <p:txBody>
          <a:bodyPr>
            <a:normAutofit/>
          </a:bodyPr>
          <a:lstStyle/>
          <a:p>
            <a:r>
              <a:rPr lang="en-US" dirty="0"/>
              <a:t>Xylazine, a nonopioid sedative used in animals, has increasingly been found in the nonprescription drug supply, frequently mixed with fentanyl.</a:t>
            </a:r>
          </a:p>
          <a:p>
            <a:r>
              <a:rPr lang="en-US" dirty="0"/>
              <a:t>Known as “</a:t>
            </a:r>
            <a:r>
              <a:rPr lang="en-US" dirty="0" err="1"/>
              <a:t>tranq</a:t>
            </a:r>
            <a:r>
              <a:rPr lang="en-US" dirty="0"/>
              <a:t>” or “</a:t>
            </a:r>
            <a:r>
              <a:rPr lang="en-US" dirty="0" err="1"/>
              <a:t>tranq</a:t>
            </a:r>
            <a:r>
              <a:rPr lang="en-US" dirty="0"/>
              <a:t> dope” when combined with heroin or fentanyl, xylazine has severe central nervous system depressant effects, and use may cause skin and soft tissue wounds, including ulceration.</a:t>
            </a:r>
          </a:p>
          <a:p>
            <a:r>
              <a:rPr lang="en-US" dirty="0"/>
              <a:t>Counsel patients to test drugs for xylazine.</a:t>
            </a:r>
          </a:p>
        </p:txBody>
      </p:sp>
      <p:sp>
        <p:nvSpPr>
          <p:cNvPr id="4" name="Footer Placeholder 3">
            <a:extLst>
              <a:ext uri="{FF2B5EF4-FFF2-40B4-BE49-F238E27FC236}">
                <a16:creationId xmlns:a16="http://schemas.microsoft.com/office/drawing/2014/main" id="{8A39B1AF-5F81-46A7-9126-0EC8ADAF93E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F1058F5-0A66-4DBC-A8AA-F74389DD7DF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0CDA709-1FB0-4F19-87F3-E3BB590A1613}"/>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230768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B8B9B-A651-4D7B-8C67-B99B8041E3F3}"/>
              </a:ext>
            </a:extLst>
          </p:cNvPr>
          <p:cNvSpPr>
            <a:spLocks noGrp="1"/>
          </p:cNvSpPr>
          <p:nvPr>
            <p:ph type="title"/>
          </p:nvPr>
        </p:nvSpPr>
        <p:spPr/>
        <p:txBody>
          <a:bodyPr/>
          <a:lstStyle/>
          <a:p>
            <a:r>
              <a:rPr lang="en-US" dirty="0"/>
              <a:t>Recommendations:</a:t>
            </a:r>
            <a:br>
              <a:rPr lang="en-US" dirty="0"/>
            </a:br>
            <a:r>
              <a:rPr lang="en-US" dirty="0"/>
              <a:t>Overdose Prevention</a:t>
            </a:r>
          </a:p>
        </p:txBody>
      </p:sp>
      <p:sp>
        <p:nvSpPr>
          <p:cNvPr id="3" name="Content Placeholder 2">
            <a:extLst>
              <a:ext uri="{FF2B5EF4-FFF2-40B4-BE49-F238E27FC236}">
                <a16:creationId xmlns:a16="http://schemas.microsoft.com/office/drawing/2014/main" id="{79AD4985-FC0B-4F11-847F-2EBD50B26AA5}"/>
              </a:ext>
            </a:extLst>
          </p:cNvPr>
          <p:cNvSpPr>
            <a:spLocks noGrp="1"/>
          </p:cNvSpPr>
          <p:nvPr>
            <p:ph idx="1"/>
          </p:nvPr>
        </p:nvSpPr>
        <p:spPr/>
        <p:txBody>
          <a:bodyPr>
            <a:normAutofit fontScale="77500" lnSpcReduction="20000"/>
          </a:bodyPr>
          <a:lstStyle/>
          <a:p>
            <a:r>
              <a:rPr lang="en-US" dirty="0"/>
              <a:t>Clinicians should educate patients on the risks of drug overdose, especially fentanyl overdose, discuss risk reduction strategies, and counsel patients to:</a:t>
            </a:r>
          </a:p>
          <a:p>
            <a:pPr lvl="1"/>
            <a:r>
              <a:rPr lang="en-US" dirty="0"/>
              <a:t>Assume that all illicitly manufactured opioids contain fentanyl or other high-potency synthetic opioids and that stimulants and counterfeit pills may contain these agents. (A3)</a:t>
            </a:r>
          </a:p>
          <a:p>
            <a:pPr lvl="1"/>
            <a:r>
              <a:rPr lang="en-US" dirty="0"/>
              <a:t>When possible, test drugs with fentanyl and xylazine test strips or other drug-checking systems. (A3)</a:t>
            </a:r>
          </a:p>
          <a:p>
            <a:pPr lvl="1"/>
            <a:r>
              <a:rPr lang="en-US" dirty="0"/>
              <a:t>Try not to use drugs alone. (A3)</a:t>
            </a:r>
          </a:p>
          <a:p>
            <a:pPr lvl="1"/>
            <a:r>
              <a:rPr lang="en-US" dirty="0"/>
              <a:t>Start with a small amount when using any drug. (A3)</a:t>
            </a:r>
          </a:p>
          <a:p>
            <a:pPr lvl="1"/>
            <a:r>
              <a:rPr lang="en-US" dirty="0"/>
              <a:t>Carry naloxone, learn how to use it to reverse an opioid overdose, and encourage friends and contacts to do the same. (A2)</a:t>
            </a:r>
          </a:p>
          <a:p>
            <a:r>
              <a:rPr lang="en-US" dirty="0"/>
              <a:t>Clinicians should offer or refer patients to a local or online resource for fentanyl and xylazine test strips and instructions on their use. (B3)</a:t>
            </a:r>
          </a:p>
          <a:p>
            <a:r>
              <a:rPr lang="en-US" dirty="0"/>
              <a:t>Clinicians should ensure that patients have access to NLX: prescribe the 4 mg NLX nasal spray formulation with refills or refer the patient to a local or online resource. (A2)</a:t>
            </a:r>
          </a:p>
        </p:txBody>
      </p:sp>
      <p:sp>
        <p:nvSpPr>
          <p:cNvPr id="4" name="Footer Placeholder 3">
            <a:extLst>
              <a:ext uri="{FF2B5EF4-FFF2-40B4-BE49-F238E27FC236}">
                <a16:creationId xmlns:a16="http://schemas.microsoft.com/office/drawing/2014/main" id="{2FDAC027-BEB2-4AA1-A473-AE2B388A1C6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7F2F99C-AAAB-4FAC-A17A-EDBEF65C174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6E80DEC-1F11-4712-808C-FDE11AAA0A28}"/>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830485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BEC04-3DB6-49E9-A3F3-4372D8D9B446}"/>
              </a:ext>
            </a:extLst>
          </p:cNvPr>
          <p:cNvSpPr>
            <a:spLocks noGrp="1"/>
          </p:cNvSpPr>
          <p:nvPr>
            <p:ph type="title"/>
          </p:nvPr>
        </p:nvSpPr>
        <p:spPr/>
        <p:txBody>
          <a:bodyPr/>
          <a:lstStyle/>
          <a:p>
            <a:r>
              <a:rPr lang="en-US" dirty="0"/>
              <a:t>Key Points:</a:t>
            </a:r>
            <a:br>
              <a:rPr lang="en-US" dirty="0"/>
            </a:br>
            <a:r>
              <a:rPr lang="en-US" dirty="0"/>
              <a:t>Opioid Overdose Prevention</a:t>
            </a:r>
          </a:p>
        </p:txBody>
      </p:sp>
      <p:sp>
        <p:nvSpPr>
          <p:cNvPr id="3" name="Content Placeholder 2">
            <a:extLst>
              <a:ext uri="{FF2B5EF4-FFF2-40B4-BE49-F238E27FC236}">
                <a16:creationId xmlns:a16="http://schemas.microsoft.com/office/drawing/2014/main" id="{B3A3E440-5C43-494B-896D-D7E3F6513917}"/>
              </a:ext>
            </a:extLst>
          </p:cNvPr>
          <p:cNvSpPr>
            <a:spLocks noGrp="1"/>
          </p:cNvSpPr>
          <p:nvPr>
            <p:ph idx="1"/>
          </p:nvPr>
        </p:nvSpPr>
        <p:spPr/>
        <p:txBody>
          <a:bodyPr/>
          <a:lstStyle/>
          <a:p>
            <a:r>
              <a:rPr lang="en-US" dirty="0"/>
              <a:t>Individuals who use stimulants may be exposed to fentanyl or other high-potency synthetic opioids through concurrent use of opioids or through illicitly manufactured stimulants that contain these agents.</a:t>
            </a:r>
          </a:p>
          <a:p>
            <a:r>
              <a:rPr lang="en-US" dirty="0"/>
              <a:t>Advise patients that all illicitly manufactured opioids will contain synthetic opioids and nonprescription stimulants and counterfeit pills may contain these agents.</a:t>
            </a:r>
          </a:p>
          <a:p>
            <a:r>
              <a:rPr lang="en-US" dirty="0"/>
              <a:t>Offer NLX, fentanyl and xylazine test strips, and other harm reduction strategies to patients who use nonprescription stimulants.</a:t>
            </a:r>
          </a:p>
        </p:txBody>
      </p:sp>
      <p:sp>
        <p:nvSpPr>
          <p:cNvPr id="4" name="Footer Placeholder 3">
            <a:extLst>
              <a:ext uri="{FF2B5EF4-FFF2-40B4-BE49-F238E27FC236}">
                <a16:creationId xmlns:a16="http://schemas.microsoft.com/office/drawing/2014/main" id="{1B4B8263-6B06-415B-B116-D1A1C3794A2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C6F20BB-F75D-4C0C-85E7-5B24385A865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50AE455-6A95-4651-888D-953A7DF3D21A}"/>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4195191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FBE04-2626-4480-B4A0-93DF2EE25C70}"/>
              </a:ext>
            </a:extLst>
          </p:cNvPr>
          <p:cNvSpPr>
            <a:spLocks noGrp="1"/>
          </p:cNvSpPr>
          <p:nvPr>
            <p:ph type="title"/>
          </p:nvPr>
        </p:nvSpPr>
        <p:spPr/>
        <p:txBody>
          <a:bodyPr/>
          <a:lstStyle/>
          <a:p>
            <a:r>
              <a:rPr lang="en-US" dirty="0"/>
              <a:t>Recommendations:</a:t>
            </a:r>
            <a:br>
              <a:rPr lang="en-US" dirty="0"/>
            </a:br>
            <a:r>
              <a:rPr lang="en-US" dirty="0"/>
              <a:t>Pharmacologic Treatment</a:t>
            </a:r>
          </a:p>
        </p:txBody>
      </p:sp>
      <p:sp>
        <p:nvSpPr>
          <p:cNvPr id="3" name="Content Placeholder 2">
            <a:extLst>
              <a:ext uri="{FF2B5EF4-FFF2-40B4-BE49-F238E27FC236}">
                <a16:creationId xmlns:a16="http://schemas.microsoft.com/office/drawing/2014/main" id="{754F4123-CC82-4436-8ABF-5A94554368B5}"/>
              </a:ext>
            </a:extLst>
          </p:cNvPr>
          <p:cNvSpPr>
            <a:spLocks noGrp="1"/>
          </p:cNvSpPr>
          <p:nvPr>
            <p:ph idx="1"/>
          </p:nvPr>
        </p:nvSpPr>
        <p:spPr/>
        <p:txBody>
          <a:bodyPr>
            <a:normAutofit lnSpcReduction="10000"/>
          </a:bodyPr>
          <a:lstStyle/>
          <a:p>
            <a:r>
              <a:rPr lang="en-US" dirty="0"/>
              <a:t>When indicated, clinicians should offer pharmacologic treatment for patients with an SUD. (A3)</a:t>
            </a:r>
          </a:p>
          <a:p>
            <a:pPr lvl="1"/>
            <a:r>
              <a:rPr lang="en-US" dirty="0"/>
              <a:t>See NYSDOH AI guidelines </a:t>
            </a:r>
            <a:r>
              <a:rPr lang="en-US" dirty="0">
                <a:hlinkClick r:id="rId2"/>
              </a:rPr>
              <a:t>Treatment of Opioid Use Disorder</a:t>
            </a:r>
            <a:r>
              <a:rPr lang="en-US" dirty="0"/>
              <a:t> and </a:t>
            </a:r>
            <a:r>
              <a:rPr lang="en-US" dirty="0">
                <a:hlinkClick r:id="rId3"/>
              </a:rPr>
              <a:t>Treatment of Alcohol Use Disorder</a:t>
            </a:r>
            <a:r>
              <a:rPr lang="en-US" dirty="0"/>
              <a:t>.</a:t>
            </a:r>
          </a:p>
          <a:p>
            <a:r>
              <a:rPr lang="en-US" dirty="0"/>
              <a:t>Clinicians should continue to prescribe SUD treatment for patients who continue or resume use. (A3)</a:t>
            </a:r>
          </a:p>
          <a:p>
            <a:endParaRPr lang="en-US" dirty="0"/>
          </a:p>
          <a:p>
            <a:pPr marL="0" indent="0">
              <a:buNone/>
            </a:pPr>
            <a:r>
              <a:rPr lang="en-US" b="1" dirty="0"/>
              <a:t>Key Point:</a:t>
            </a:r>
            <a:r>
              <a:rPr lang="en-US" dirty="0"/>
              <a:t> If the criminal justice system, child welfare services, or other similar entities discontinue an individual’s OUD treatment plan, clinicians can advocate for continuation of their patient’s pharmacologic treatment plan.</a:t>
            </a:r>
          </a:p>
        </p:txBody>
      </p:sp>
      <p:sp>
        <p:nvSpPr>
          <p:cNvPr id="4" name="Footer Placeholder 3">
            <a:extLst>
              <a:ext uri="{FF2B5EF4-FFF2-40B4-BE49-F238E27FC236}">
                <a16:creationId xmlns:a16="http://schemas.microsoft.com/office/drawing/2014/main" id="{545BE38A-286B-4AF9-80D7-40651EEBBCA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85C7014-D2A2-4B4E-AF5A-03A3B62813A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86E36CD-7524-4915-94D2-DD9A5E7F513C}"/>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1040827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ECB82-1220-411D-B930-45FAE54FC1D6}"/>
              </a:ext>
            </a:extLst>
          </p:cNvPr>
          <p:cNvSpPr>
            <a:spLocks noGrp="1"/>
          </p:cNvSpPr>
          <p:nvPr>
            <p:ph type="title"/>
          </p:nvPr>
        </p:nvSpPr>
        <p:spPr/>
        <p:txBody>
          <a:bodyPr/>
          <a:lstStyle/>
          <a:p>
            <a:r>
              <a:rPr lang="en-US" dirty="0"/>
              <a:t>Harm Reduction Resources in New York State: Naloxone (NLX)</a:t>
            </a:r>
          </a:p>
        </p:txBody>
      </p:sp>
      <p:sp>
        <p:nvSpPr>
          <p:cNvPr id="3" name="Content Placeholder 2">
            <a:extLst>
              <a:ext uri="{FF2B5EF4-FFF2-40B4-BE49-F238E27FC236}">
                <a16:creationId xmlns:a16="http://schemas.microsoft.com/office/drawing/2014/main" id="{6076523A-B9AE-411A-A659-4406A0573401}"/>
              </a:ext>
            </a:extLst>
          </p:cNvPr>
          <p:cNvSpPr>
            <a:spLocks noGrp="1"/>
          </p:cNvSpPr>
          <p:nvPr>
            <p:ph idx="1"/>
          </p:nvPr>
        </p:nvSpPr>
        <p:spPr/>
        <p:txBody>
          <a:bodyPr>
            <a:normAutofit fontScale="62500" lnSpcReduction="20000"/>
          </a:bodyPr>
          <a:lstStyle/>
          <a:p>
            <a:r>
              <a:rPr lang="en-US" dirty="0"/>
              <a:t>Clinicians can prescribe NLX as a 4 mg or 8 mg nasal spray with refills for patients at risk of experiencing or witnessing an overdose. NLX is also available in a prefilled syringe for injection and a solution for intravenous infusion.</a:t>
            </a:r>
          </a:p>
          <a:p>
            <a:r>
              <a:rPr lang="en-US" dirty="0"/>
              <a:t>Naloxone is covered by state Medicaid and most private insurers.</a:t>
            </a:r>
          </a:p>
          <a:p>
            <a:r>
              <a:rPr lang="en-US" dirty="0"/>
              <a:t>All pharmacies in New York State may dispense NLX without a patient-specific prescription to individuals who are at risk of an overdose or their family members or friends.</a:t>
            </a:r>
          </a:p>
          <a:p>
            <a:r>
              <a:rPr lang="en-US" dirty="0"/>
              <a:t>The NYSDOH </a:t>
            </a:r>
            <a:r>
              <a:rPr lang="en-US" dirty="0">
                <a:hlinkClick r:id="rId2"/>
              </a:rPr>
              <a:t>Naloxone Co-payment Assistance Program (N-CAP)</a:t>
            </a:r>
            <a:r>
              <a:rPr lang="en-US" dirty="0"/>
              <a:t> covers up to $40.00 of any co-payment for NLX obtained through insurance.</a:t>
            </a:r>
          </a:p>
          <a:p>
            <a:r>
              <a:rPr lang="en-US" dirty="0">
                <a:hlinkClick r:id="rId3"/>
              </a:rPr>
              <a:t>NYSDOH-Registered Opioid Overdose Prevention Programs</a:t>
            </a:r>
            <a:r>
              <a:rPr lang="en-US" dirty="0"/>
              <a:t>, which include syringe exchange and drug treatment programs and the New York State Department of Corrections and Community Supervision, distribute free NLX.</a:t>
            </a:r>
          </a:p>
          <a:p>
            <a:r>
              <a:rPr lang="en-US" b="1" dirty="0"/>
              <a:t>Mail-order:</a:t>
            </a:r>
            <a:r>
              <a:rPr lang="en-US" dirty="0"/>
              <a:t> NLX is available through the online, </a:t>
            </a:r>
            <a:r>
              <a:rPr lang="en-US"/>
              <a:t>mail-based platform </a:t>
            </a:r>
            <a:r>
              <a:rPr lang="en-US" dirty="0">
                <a:hlinkClick r:id="rId4"/>
              </a:rPr>
              <a:t>NEXT Distro</a:t>
            </a:r>
            <a:r>
              <a:rPr lang="en-US" dirty="0"/>
              <a:t>.</a:t>
            </a:r>
          </a:p>
          <a:p>
            <a:r>
              <a:rPr lang="en-US" b="1" dirty="0"/>
              <a:t>Resources:</a:t>
            </a:r>
          </a:p>
          <a:p>
            <a:pPr lvl="1"/>
            <a:r>
              <a:rPr lang="en-US" dirty="0"/>
              <a:t>OASAS Harm Reduction: </a:t>
            </a:r>
            <a:r>
              <a:rPr lang="en-US" dirty="0">
                <a:hlinkClick r:id="rId5"/>
              </a:rPr>
              <a:t>Virtual Opioid Overdose Rescue Training</a:t>
            </a:r>
            <a:endParaRPr lang="en-US" dirty="0"/>
          </a:p>
          <a:p>
            <a:pPr lvl="1"/>
            <a:r>
              <a:rPr lang="en-US" dirty="0"/>
              <a:t>NYC Health: </a:t>
            </a:r>
            <a:r>
              <a:rPr lang="en-US" dirty="0">
                <a:hlinkClick r:id="rId6"/>
              </a:rPr>
              <a:t>Overdose Prevention Resources for Providers</a:t>
            </a:r>
            <a:endParaRPr lang="en-US" dirty="0"/>
          </a:p>
          <a:p>
            <a:pPr lvl="1"/>
            <a:r>
              <a:rPr lang="en-US" dirty="0"/>
              <a:t>National Harm Reduction Coalition: </a:t>
            </a:r>
            <a:r>
              <a:rPr lang="en-US" dirty="0">
                <a:hlinkClick r:id="rId7"/>
              </a:rPr>
              <a:t>Understanding Naloxone</a:t>
            </a:r>
            <a:endParaRPr lang="en-US" dirty="0"/>
          </a:p>
          <a:p>
            <a:pPr lvl="1"/>
            <a:r>
              <a:rPr lang="en-US" dirty="0">
                <a:hlinkClick r:id="rId8"/>
              </a:rPr>
              <a:t>PrescribeToPrevent.org</a:t>
            </a:r>
            <a:endParaRPr lang="en-US" dirty="0"/>
          </a:p>
        </p:txBody>
      </p:sp>
      <p:sp>
        <p:nvSpPr>
          <p:cNvPr id="4" name="Footer Placeholder 3">
            <a:extLst>
              <a:ext uri="{FF2B5EF4-FFF2-40B4-BE49-F238E27FC236}">
                <a16:creationId xmlns:a16="http://schemas.microsoft.com/office/drawing/2014/main" id="{95F0E018-DC20-42AE-AF89-51D632121BE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BEB81C6-AD6D-4ACE-B65D-071D00325D3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DCA59C6-F8BC-4691-8470-1B0828D6F2A1}"/>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2530948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E7DDE-8544-4BEF-B888-00BC96474DA3}"/>
              </a:ext>
            </a:extLst>
          </p:cNvPr>
          <p:cNvSpPr>
            <a:spLocks noGrp="1"/>
          </p:cNvSpPr>
          <p:nvPr>
            <p:ph type="title"/>
          </p:nvPr>
        </p:nvSpPr>
        <p:spPr/>
        <p:txBody>
          <a:bodyPr/>
          <a:lstStyle/>
          <a:p>
            <a:r>
              <a:rPr lang="en-US" dirty="0"/>
              <a:t>Harm Reduction Resources in New York State: Sterile Needles and Syringes</a:t>
            </a:r>
          </a:p>
        </p:txBody>
      </p:sp>
      <p:sp>
        <p:nvSpPr>
          <p:cNvPr id="3" name="Content Placeholder 2">
            <a:extLst>
              <a:ext uri="{FF2B5EF4-FFF2-40B4-BE49-F238E27FC236}">
                <a16:creationId xmlns:a16="http://schemas.microsoft.com/office/drawing/2014/main" id="{158EA5C9-0B82-4AE1-9113-9A1559A5C19A}"/>
              </a:ext>
            </a:extLst>
          </p:cNvPr>
          <p:cNvSpPr>
            <a:spLocks noGrp="1"/>
          </p:cNvSpPr>
          <p:nvPr>
            <p:ph idx="1"/>
          </p:nvPr>
        </p:nvSpPr>
        <p:spPr/>
        <p:txBody>
          <a:bodyPr>
            <a:normAutofit fontScale="70000" lnSpcReduction="20000"/>
          </a:bodyPr>
          <a:lstStyle/>
          <a:p>
            <a:r>
              <a:rPr lang="en-US" dirty="0"/>
              <a:t>Clinicians can prescribe sterile needles and syringes with refills [b].</a:t>
            </a:r>
          </a:p>
          <a:p>
            <a:r>
              <a:rPr lang="en-US" dirty="0"/>
              <a:t>Licensed pharmacies, healthcare facilities, and healthcare providers can sell or furnish hypodermic needles or syringes to individuals ≥18 years old without a patient-specific prescription; see NYSDOH </a:t>
            </a:r>
            <a:r>
              <a:rPr lang="en-US" dirty="0">
                <a:hlinkClick r:id="rId2"/>
              </a:rPr>
              <a:t>Expanded Syringe Access Program: Overview of the Law and Regulations</a:t>
            </a:r>
            <a:r>
              <a:rPr lang="en-US" dirty="0"/>
              <a:t>.</a:t>
            </a:r>
          </a:p>
          <a:p>
            <a:r>
              <a:rPr lang="en-US" b="1" dirty="0"/>
              <a:t>Syringe exchange sites:</a:t>
            </a:r>
            <a:r>
              <a:rPr lang="en-US" dirty="0"/>
              <a:t> As of 2023, there are more than 30 syringe exchange programs in New York State; see </a:t>
            </a:r>
            <a:r>
              <a:rPr lang="en-US" dirty="0">
                <a:hlinkClick r:id="rId3"/>
              </a:rPr>
              <a:t>NYS Authorized Syringe Exchange Sites</a:t>
            </a:r>
            <a:r>
              <a:rPr lang="en-US" dirty="0"/>
              <a:t>.</a:t>
            </a:r>
          </a:p>
          <a:p>
            <a:pPr lvl="1"/>
            <a:r>
              <a:rPr lang="en-US" dirty="0"/>
              <a:t>Some sites offer individual and peer harm and risk reduction counseling; HIV, STI, and hepatitis counseling, screening, and testing; behavioral interventions; mental health counseling; opioid overdose prevention training; safety planning; aftercare for overdose; and care management. Syringe exchange sites can also evaluate individuals &lt;18 years old to determine whether syringes are needed.</a:t>
            </a:r>
          </a:p>
          <a:p>
            <a:r>
              <a:rPr lang="en-US" b="1" dirty="0"/>
              <a:t>Second-tier syringe exchange programs (STSEP):</a:t>
            </a:r>
            <a:r>
              <a:rPr lang="en-US" dirty="0"/>
              <a:t> Service providers, including community-based organizations, local health departments, accredited hospitals, and other accredited medical facilities, who have registered with NYS and added harm reduction services and supplies to existing services. Harm reduction services include client-centered education, counseling, and provision of sterile syringes and sharps containers. See NYS Authorized Syringe Exchange Sites. For more information contact Suzy.Lopez@health.ny.gov, STSEP Coordinator.</a:t>
            </a:r>
          </a:p>
        </p:txBody>
      </p:sp>
      <p:sp>
        <p:nvSpPr>
          <p:cNvPr id="4" name="Footer Placeholder 3">
            <a:extLst>
              <a:ext uri="{FF2B5EF4-FFF2-40B4-BE49-F238E27FC236}">
                <a16:creationId xmlns:a16="http://schemas.microsoft.com/office/drawing/2014/main" id="{9D577210-4F45-4936-A1F4-F79FD99CB3A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D8EFA7E-B9D1-47DC-81A5-471A8F8A6C9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63A0857-01A8-4807-8362-FED64B57D0B3}"/>
              </a:ext>
            </a:extLst>
          </p:cNvPr>
          <p:cNvSpPr>
            <a:spLocks noGrp="1"/>
          </p:cNvSpPr>
          <p:nvPr>
            <p:ph type="dt" sz="half" idx="2"/>
          </p:nvPr>
        </p:nvSpPr>
        <p:spPr/>
        <p:txBody>
          <a:bodyPr/>
          <a:lstStyle/>
          <a:p>
            <a:r>
              <a:rPr lang="en-US"/>
              <a:t>SEPTEMBER 2023</a:t>
            </a:r>
            <a:endParaRPr lang="en-US" dirty="0"/>
          </a:p>
        </p:txBody>
      </p:sp>
    </p:spTree>
    <p:extLst>
      <p:ext uri="{BB962C8B-B14F-4D97-AF65-F5344CB8AC3E}">
        <p14:creationId xmlns:p14="http://schemas.microsoft.com/office/powerpoint/2010/main" val="361990549"/>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1718</Words>
  <Application>Microsoft Office PowerPoint</Application>
  <PresentationFormat>Widescreen</PresentationFormat>
  <Paragraphs>131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Content</vt:lpstr>
      <vt:lpstr>PowerPoint Presentation</vt:lpstr>
      <vt:lpstr>Purpose of This Guideline</vt:lpstr>
      <vt:lpstr>Recommendations: Implementing Substance Use Harm Reduction</vt:lpstr>
      <vt:lpstr>Key Points: Xylazine</vt:lpstr>
      <vt:lpstr>Recommendations: Overdose Prevention</vt:lpstr>
      <vt:lpstr>Key Points: Opioid Overdose Prevention</vt:lpstr>
      <vt:lpstr>Recommendations: Pharmacologic Treatment</vt:lpstr>
      <vt:lpstr>Harm Reduction Resources in New York State: Naloxone (NLX)</vt:lpstr>
      <vt:lpstr>Harm Reduction Resources in New York State: Sterile Needles and Syringes</vt:lpstr>
      <vt:lpstr>Harm Reduction Resources in New York State: Drug Checking</vt:lpstr>
      <vt:lpstr>Harm Reduction Resources in New York State: Drug User Health Hubs</vt:lpstr>
      <vt:lpstr>Recommendations: Avoiding Substance Use-Associated Discrimination</vt:lpstr>
      <vt:lpstr>Changing the Language of Substance Use</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25</cp:revision>
  <dcterms:created xsi:type="dcterms:W3CDTF">2022-05-26T16:37:43Z</dcterms:created>
  <dcterms:modified xsi:type="dcterms:W3CDTF">2024-04-18T15:59:04Z</dcterms:modified>
</cp:coreProperties>
</file>