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57"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2021</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Management of Immune Reconstitution Inflammatory Syndrome (IRIS)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MARCH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5E4C-295A-4BFB-81D9-A852E1F1A1EF}"/>
              </a:ext>
            </a:extLst>
          </p:cNvPr>
          <p:cNvSpPr>
            <a:spLocks noGrp="1"/>
          </p:cNvSpPr>
          <p:nvPr>
            <p:ph type="title"/>
          </p:nvPr>
        </p:nvSpPr>
        <p:spPr/>
        <p:txBody>
          <a:bodyPr/>
          <a:lstStyle/>
          <a:p>
            <a:r>
              <a:rPr lang="en-US" dirty="0"/>
              <a:t>Recommendations: </a:t>
            </a:r>
            <a:br>
              <a:rPr lang="en-US" dirty="0"/>
            </a:br>
            <a:r>
              <a:rPr lang="en-US" dirty="0"/>
              <a:t>Cryptococcal Meningitis</a:t>
            </a:r>
          </a:p>
        </p:txBody>
      </p:sp>
      <p:sp>
        <p:nvSpPr>
          <p:cNvPr id="3" name="Content Placeholder 2">
            <a:extLst>
              <a:ext uri="{FF2B5EF4-FFF2-40B4-BE49-F238E27FC236}">
                <a16:creationId xmlns:a16="http://schemas.microsoft.com/office/drawing/2014/main" id="{589DEE90-058F-4FF9-A302-2AABEAD14E55}"/>
              </a:ext>
            </a:extLst>
          </p:cNvPr>
          <p:cNvSpPr>
            <a:spLocks noGrp="1"/>
          </p:cNvSpPr>
          <p:nvPr>
            <p:ph idx="1"/>
          </p:nvPr>
        </p:nvSpPr>
        <p:spPr/>
        <p:txBody>
          <a:bodyPr>
            <a:normAutofit fontScale="92500" lnSpcReduction="20000"/>
          </a:bodyPr>
          <a:lstStyle/>
          <a:p>
            <a:r>
              <a:rPr lang="en-US" dirty="0"/>
              <a:t>Clinicians should treat ART-naive patients diagnosed with cryptococcal meningitis with standard antifungal therapy and should:</a:t>
            </a:r>
          </a:p>
          <a:p>
            <a:pPr lvl="1"/>
            <a:r>
              <a:rPr lang="en-US" dirty="0"/>
              <a:t>Delay ART initiation until the patient has completed at least 2 weeks of antifungal treatment. (A1)</a:t>
            </a:r>
          </a:p>
          <a:p>
            <a:pPr lvl="1"/>
            <a:r>
              <a:rPr lang="en-US" dirty="0"/>
              <a:t>Consult with an experienced HIV care provider to determine optimal timing for ART initiation. (A3)</a:t>
            </a:r>
          </a:p>
          <a:p>
            <a:r>
              <a:rPr lang="en-US" dirty="0"/>
              <a:t>If the patient initiates ART before completing 10 weeks of antifungal therapy, the clinician should monitor closely for increased intracranial pressure and other signs and symptoms of IRIS and manage intracranial pressure aggressively. (A2)</a:t>
            </a:r>
          </a:p>
          <a:p>
            <a:r>
              <a:rPr lang="en-US" dirty="0"/>
              <a:t>For patients with other types of cryptococcal infection (not meningitis), clinicians should consult with an experienced HIV care provider to determine the timing of ART initiation. (A3)</a:t>
            </a:r>
          </a:p>
        </p:txBody>
      </p:sp>
      <p:sp>
        <p:nvSpPr>
          <p:cNvPr id="4" name="Footer Placeholder 3">
            <a:extLst>
              <a:ext uri="{FF2B5EF4-FFF2-40B4-BE49-F238E27FC236}">
                <a16:creationId xmlns:a16="http://schemas.microsoft.com/office/drawing/2014/main" id="{F03432C0-296D-4E03-8B6B-4967AC6CF0E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E53198-41E6-4A5D-AEDC-A09A5E0D672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0C0A174-A1BB-4B2F-A868-96D349E9DFB5}"/>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71428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FCD76-5229-4C12-94D7-5C8C97C0507C}"/>
              </a:ext>
            </a:extLst>
          </p:cNvPr>
          <p:cNvSpPr>
            <a:spLocks noGrp="1"/>
          </p:cNvSpPr>
          <p:nvPr>
            <p:ph type="title"/>
          </p:nvPr>
        </p:nvSpPr>
        <p:spPr/>
        <p:txBody>
          <a:bodyPr/>
          <a:lstStyle/>
          <a:p>
            <a:r>
              <a:rPr lang="en-US" dirty="0"/>
              <a:t>Key Points: </a:t>
            </a:r>
            <a:br>
              <a:rPr lang="en-US" dirty="0"/>
            </a:br>
            <a:r>
              <a:rPr lang="en-US" dirty="0"/>
              <a:t>Cryptococcal Meningitis</a:t>
            </a:r>
          </a:p>
        </p:txBody>
      </p:sp>
      <p:sp>
        <p:nvSpPr>
          <p:cNvPr id="3" name="Content Placeholder 2">
            <a:extLst>
              <a:ext uri="{FF2B5EF4-FFF2-40B4-BE49-F238E27FC236}">
                <a16:creationId xmlns:a16="http://schemas.microsoft.com/office/drawing/2014/main" id="{DA8F08F9-CB18-4C66-9FC7-A5688E1F45B6}"/>
              </a:ext>
            </a:extLst>
          </p:cNvPr>
          <p:cNvSpPr>
            <a:spLocks noGrp="1"/>
          </p:cNvSpPr>
          <p:nvPr>
            <p:ph idx="1"/>
          </p:nvPr>
        </p:nvSpPr>
        <p:spPr/>
        <p:txBody>
          <a:bodyPr/>
          <a:lstStyle/>
          <a:p>
            <a:r>
              <a:rPr lang="en-US" dirty="0"/>
              <a:t>Steroids should not be used routinely as induction therapy in treatment of cryptococcal IRIS.</a:t>
            </a:r>
          </a:p>
          <a:p>
            <a:r>
              <a:rPr lang="en-US" dirty="0"/>
              <a:t>Steroids are not effective in reducing intracranial pressure.</a:t>
            </a:r>
          </a:p>
        </p:txBody>
      </p:sp>
      <p:sp>
        <p:nvSpPr>
          <p:cNvPr id="4" name="Footer Placeholder 3">
            <a:extLst>
              <a:ext uri="{FF2B5EF4-FFF2-40B4-BE49-F238E27FC236}">
                <a16:creationId xmlns:a16="http://schemas.microsoft.com/office/drawing/2014/main" id="{11B44478-4413-4054-9E6C-EC887300723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81E5B81-84D4-4F76-86B2-3B63A7EC845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DCB60B7-1C3E-4F85-99D9-3C4D5DC6E00D}"/>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47768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C8E0-FB71-4DD0-93D5-DC604A153B15}"/>
              </a:ext>
            </a:extLst>
          </p:cNvPr>
          <p:cNvSpPr>
            <a:spLocks noGrp="1"/>
          </p:cNvSpPr>
          <p:nvPr>
            <p:ph type="title"/>
          </p:nvPr>
        </p:nvSpPr>
        <p:spPr/>
        <p:txBody>
          <a:bodyPr/>
          <a:lstStyle/>
          <a:p>
            <a:r>
              <a:rPr lang="en-US" dirty="0"/>
              <a:t>Recommendations: </a:t>
            </a:r>
            <a:br>
              <a:rPr lang="en-US" dirty="0"/>
            </a:br>
            <a:r>
              <a:rPr lang="en-US" dirty="0"/>
              <a:t>CMV Retinitis</a:t>
            </a:r>
          </a:p>
        </p:txBody>
      </p:sp>
      <p:sp>
        <p:nvSpPr>
          <p:cNvPr id="3" name="Content Placeholder 2">
            <a:extLst>
              <a:ext uri="{FF2B5EF4-FFF2-40B4-BE49-F238E27FC236}">
                <a16:creationId xmlns:a16="http://schemas.microsoft.com/office/drawing/2014/main" id="{D2CF6DEC-3E6C-476D-A6CE-BC836F3FA17C}"/>
              </a:ext>
            </a:extLst>
          </p:cNvPr>
          <p:cNvSpPr>
            <a:spLocks noGrp="1"/>
          </p:cNvSpPr>
          <p:nvPr>
            <p:ph idx="1"/>
          </p:nvPr>
        </p:nvSpPr>
        <p:spPr/>
        <p:txBody>
          <a:bodyPr>
            <a:normAutofit fontScale="85000" lnSpcReduction="20000"/>
          </a:bodyPr>
          <a:lstStyle/>
          <a:p>
            <a:r>
              <a:rPr lang="en-US" dirty="0"/>
              <a:t>Clinicians should not initiate ART immediately in patients with known or strongly suspected CMV retinitis (A2) but should consult with an experienced HIV care provider to determine the timing of ART initiation. (A3)</a:t>
            </a:r>
          </a:p>
          <a:p>
            <a:r>
              <a:rPr lang="en-US" dirty="0"/>
              <a:t>Clinicians should refer patients with HIV who have CD4 counts &lt;100 cells/mm</a:t>
            </a:r>
            <a:r>
              <a:rPr lang="en-US" baseline="30000" dirty="0"/>
              <a:t>3</a:t>
            </a:r>
            <a:r>
              <a:rPr lang="en-US" dirty="0"/>
              <a:t> but without known or suspected CMV for a dilated ophthalmologic examination as soon as possible after initiating ART to assess for signs of CMV. (A2) If the dilated exam shows signs of CMV, clinicians should consult with an experienced HIV care provider.</a:t>
            </a:r>
          </a:p>
          <a:p>
            <a:r>
              <a:rPr lang="en-US" dirty="0"/>
              <a:t>Clinicians should ensure that after initiating ART, patients with a history of CMV retinitis are monitored by dilated ophthalmologic examination to assess for possible IRIS as follows:</a:t>
            </a:r>
          </a:p>
          <a:p>
            <a:pPr lvl="1"/>
            <a:r>
              <a:rPr lang="en-US" dirty="0"/>
              <a:t>Every 3 months for the first year after initiation of ART. (A3)</a:t>
            </a:r>
          </a:p>
          <a:p>
            <a:pPr lvl="1"/>
            <a:r>
              <a:rPr lang="en-US" dirty="0"/>
              <a:t>Immediately if there is a change in visual acuity or development of floaters. (A2)</a:t>
            </a:r>
          </a:p>
        </p:txBody>
      </p:sp>
      <p:sp>
        <p:nvSpPr>
          <p:cNvPr id="4" name="Footer Placeholder 3">
            <a:extLst>
              <a:ext uri="{FF2B5EF4-FFF2-40B4-BE49-F238E27FC236}">
                <a16:creationId xmlns:a16="http://schemas.microsoft.com/office/drawing/2014/main" id="{2DDFAD78-BFA3-4B19-87F0-D4EB2126EEC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6E85FB-2FB2-4F5C-89D3-2677C8F82DF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D9CC2B5-57C9-48C8-A297-F7AD8C6E5875}"/>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116803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4ADB5-5C00-4C71-A329-F7588329D553}"/>
              </a:ext>
            </a:extLst>
          </p:cNvPr>
          <p:cNvSpPr>
            <a:spLocks noGrp="1"/>
          </p:cNvSpPr>
          <p:nvPr>
            <p:ph type="title"/>
          </p:nvPr>
        </p:nvSpPr>
        <p:spPr/>
        <p:txBody>
          <a:bodyPr/>
          <a:lstStyle/>
          <a:p>
            <a:r>
              <a:rPr lang="en-US" dirty="0"/>
              <a:t>Recommendations: </a:t>
            </a:r>
            <a:br>
              <a:rPr lang="en-US" dirty="0"/>
            </a:br>
            <a:r>
              <a:rPr lang="en-US" dirty="0"/>
              <a:t>Diagnosing IRIS</a:t>
            </a:r>
          </a:p>
        </p:txBody>
      </p:sp>
      <p:sp>
        <p:nvSpPr>
          <p:cNvPr id="3" name="Content Placeholder 2">
            <a:extLst>
              <a:ext uri="{FF2B5EF4-FFF2-40B4-BE49-F238E27FC236}">
                <a16:creationId xmlns:a16="http://schemas.microsoft.com/office/drawing/2014/main" id="{1ED86A65-7A57-4148-A242-A9A9E3EB5823}"/>
              </a:ext>
            </a:extLst>
          </p:cNvPr>
          <p:cNvSpPr>
            <a:spLocks noGrp="1"/>
          </p:cNvSpPr>
          <p:nvPr>
            <p:ph idx="1"/>
          </p:nvPr>
        </p:nvSpPr>
        <p:spPr/>
        <p:txBody>
          <a:bodyPr/>
          <a:lstStyle/>
          <a:p>
            <a:r>
              <a:rPr lang="en-US" dirty="0"/>
              <a:t>Clinicians should include IRIS as part of the differential diagnosis when inflammatory signs or symptoms occur following recent initiation of, re-initiation of, or a change to an ART regimen. (A3)</a:t>
            </a:r>
          </a:p>
          <a:p>
            <a:r>
              <a:rPr lang="en-US" dirty="0"/>
              <a:t>In assessing patients for IRIS, clinicians should exclude HIV disease progression, new infections, and drug reactions as underlying causes for inflammatory signs or symptoms. (A3)</a:t>
            </a:r>
          </a:p>
        </p:txBody>
      </p:sp>
      <p:sp>
        <p:nvSpPr>
          <p:cNvPr id="4" name="Footer Placeholder 3">
            <a:extLst>
              <a:ext uri="{FF2B5EF4-FFF2-40B4-BE49-F238E27FC236}">
                <a16:creationId xmlns:a16="http://schemas.microsoft.com/office/drawing/2014/main" id="{F51F5461-8509-429A-8517-B84E203EB4B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C4C81BF-D287-4677-BC48-74A59BD2AEA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EF58294-8C84-4E59-AC09-F8BEEDDF6E14}"/>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8508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C00D-5FA6-403D-ACA2-8939CF4B609C}"/>
              </a:ext>
            </a:extLst>
          </p:cNvPr>
          <p:cNvSpPr>
            <a:spLocks noGrp="1"/>
          </p:cNvSpPr>
          <p:nvPr>
            <p:ph type="title"/>
          </p:nvPr>
        </p:nvSpPr>
        <p:spPr>
          <a:xfrm>
            <a:off x="838200" y="0"/>
            <a:ext cx="10515600" cy="1325563"/>
          </a:xfrm>
        </p:spPr>
        <p:txBody>
          <a:bodyPr/>
          <a:lstStyle/>
          <a:p>
            <a:r>
              <a:rPr lang="en-US" dirty="0"/>
              <a:t>Major Presentations of IRIS</a:t>
            </a:r>
          </a:p>
        </p:txBody>
      </p:sp>
      <p:graphicFrame>
        <p:nvGraphicFramePr>
          <p:cNvPr id="7" name="Content Placeholder 6">
            <a:extLst>
              <a:ext uri="{FF2B5EF4-FFF2-40B4-BE49-F238E27FC236}">
                <a16:creationId xmlns:a16="http://schemas.microsoft.com/office/drawing/2014/main" id="{01C653B4-481E-499F-9DF7-8D1DC3BA91B6}"/>
              </a:ext>
            </a:extLst>
          </p:cNvPr>
          <p:cNvGraphicFramePr>
            <a:graphicFrameLocks noGrp="1"/>
          </p:cNvGraphicFramePr>
          <p:nvPr>
            <p:ph idx="1"/>
            <p:extLst>
              <p:ext uri="{D42A27DB-BD31-4B8C-83A1-F6EECF244321}">
                <p14:modId xmlns:p14="http://schemas.microsoft.com/office/powerpoint/2010/main" val="458298539"/>
              </p:ext>
            </p:extLst>
          </p:nvPr>
        </p:nvGraphicFramePr>
        <p:xfrm>
          <a:off x="838200" y="1052830"/>
          <a:ext cx="10515600" cy="5303520"/>
        </p:xfrm>
        <a:graphic>
          <a:graphicData uri="http://schemas.openxmlformats.org/drawingml/2006/table">
            <a:tbl>
              <a:tblPr firstRow="1" bandRow="1">
                <a:tableStyleId>{5940675A-B579-460E-94D1-54222C63F5DA}</a:tableStyleId>
              </a:tblPr>
              <a:tblGrid>
                <a:gridCol w="2586789">
                  <a:extLst>
                    <a:ext uri="{9D8B030D-6E8A-4147-A177-3AD203B41FA5}">
                      <a16:colId xmlns:a16="http://schemas.microsoft.com/office/drawing/2014/main" val="1466205750"/>
                    </a:ext>
                  </a:extLst>
                </a:gridCol>
                <a:gridCol w="7928811">
                  <a:extLst>
                    <a:ext uri="{9D8B030D-6E8A-4147-A177-3AD203B41FA5}">
                      <a16:colId xmlns:a16="http://schemas.microsoft.com/office/drawing/2014/main" val="2727547349"/>
                    </a:ext>
                  </a:extLst>
                </a:gridCol>
              </a:tblGrid>
              <a:tr h="370840">
                <a:tc>
                  <a:txBody>
                    <a:bodyPr/>
                    <a:lstStyle/>
                    <a:p>
                      <a:r>
                        <a:rPr lang="en-US" b="1" dirty="0">
                          <a:solidFill>
                            <a:schemeClr val="bg1"/>
                          </a:solidFill>
                        </a:rPr>
                        <a:t>Underlying Opportunistic Infection</a:t>
                      </a:r>
                    </a:p>
                  </a:txBody>
                  <a:tcPr anchor="b">
                    <a:solidFill>
                      <a:srgbClr val="523178"/>
                    </a:solidFill>
                  </a:tcPr>
                </a:tc>
                <a:tc>
                  <a:txBody>
                    <a:bodyPr/>
                    <a:lstStyle/>
                    <a:p>
                      <a:r>
                        <a:rPr lang="en-US" b="1" dirty="0">
                          <a:solidFill>
                            <a:schemeClr val="bg1"/>
                          </a:solidFill>
                        </a:rPr>
                        <a:t>IRIS Signs/Symptoms</a:t>
                      </a:r>
                    </a:p>
                  </a:txBody>
                  <a:tcPr anchor="b">
                    <a:solidFill>
                      <a:srgbClr val="523178"/>
                    </a:solidFill>
                  </a:tcPr>
                </a:tc>
                <a:extLst>
                  <a:ext uri="{0D108BD9-81ED-4DB2-BD59-A6C34878D82A}">
                    <a16:rowId xmlns:a16="http://schemas.microsoft.com/office/drawing/2014/main" val="2598060512"/>
                  </a:ext>
                </a:extLst>
              </a:tr>
              <a:tr h="370840">
                <a:tc>
                  <a:txBody>
                    <a:bodyPr/>
                    <a:lstStyle/>
                    <a:p>
                      <a:pPr marL="0" indent="0">
                        <a:buFont typeface="Arial" panose="020B0604020202020204" pitchFamily="34" charset="0"/>
                        <a:buNone/>
                      </a:pPr>
                      <a:r>
                        <a:rPr lang="en-US" dirty="0"/>
                        <a:t>Tuberculosis (TB)</a:t>
                      </a:r>
                    </a:p>
                  </a:txBody>
                  <a:tcPr/>
                </a:tc>
                <a:tc>
                  <a:txBody>
                    <a:bodyPr/>
                    <a:lstStyle/>
                    <a:p>
                      <a:pPr marL="137160" indent="-137160">
                        <a:buFont typeface="Arial" panose="020B0604020202020204" pitchFamily="34" charset="0"/>
                        <a:buChar char="•"/>
                      </a:pPr>
                      <a:r>
                        <a:rPr lang="en-US" dirty="0"/>
                        <a:t>Patients responding to TB treatment may have worsening of pulmonary symptoms, X-ray findings that suggest worsening of TB disease, enlarging lymph nodes causing airway obstruction, or meningeal symptoms.</a:t>
                      </a:r>
                    </a:p>
                    <a:p>
                      <a:pPr marL="137160" indent="-137160">
                        <a:buFont typeface="Arial" panose="020B0604020202020204" pitchFamily="34" charset="0"/>
                        <a:buChar char="•"/>
                      </a:pPr>
                      <a:r>
                        <a:rPr lang="en-US" dirty="0"/>
                        <a:t>Enlarging tuberculoma or pericardial effusions have been described.</a:t>
                      </a:r>
                    </a:p>
                    <a:p>
                      <a:pPr marL="137160" indent="-137160">
                        <a:buFont typeface="Arial" panose="020B0604020202020204" pitchFamily="34" charset="0"/>
                        <a:buChar char="•"/>
                      </a:pPr>
                      <a:r>
                        <a:rPr lang="en-US" dirty="0"/>
                        <a:t>TB-IRIS can also result in acute hepatitis, which may be difficult to distinguish from medication-induced toxicity.</a:t>
                      </a:r>
                    </a:p>
                    <a:p>
                      <a:pPr marL="137160" indent="-137160">
                        <a:buFont typeface="Arial" panose="020B0604020202020204" pitchFamily="34" charset="0"/>
                        <a:buChar char="•"/>
                      </a:pPr>
                      <a:r>
                        <a:rPr lang="en-US" dirty="0"/>
                        <a:t>Undiagnosed multidrug-resistant TB can mimic TB-IRIS and should be ruled out in patients whose symptoms worsen while receiving first-line TB treatment.</a:t>
                      </a:r>
                    </a:p>
                  </a:txBody>
                  <a:tcPr/>
                </a:tc>
                <a:extLst>
                  <a:ext uri="{0D108BD9-81ED-4DB2-BD59-A6C34878D82A}">
                    <a16:rowId xmlns:a16="http://schemas.microsoft.com/office/drawing/2014/main" val="3580574567"/>
                  </a:ext>
                </a:extLst>
              </a:tr>
              <a:tr h="370840">
                <a:tc>
                  <a:txBody>
                    <a:bodyPr/>
                    <a:lstStyle/>
                    <a:p>
                      <a:pPr marL="0" indent="0">
                        <a:buFont typeface="Arial" panose="020B0604020202020204" pitchFamily="34" charset="0"/>
                        <a:buNone/>
                      </a:pPr>
                      <a:r>
                        <a:rPr lang="en-US" i="1" dirty="0"/>
                        <a:t>Mycobacterium avium </a:t>
                      </a:r>
                      <a:r>
                        <a:rPr lang="en-US" dirty="0"/>
                        <a:t>complex (MAC)</a:t>
                      </a:r>
                    </a:p>
                  </a:txBody>
                  <a:tcPr/>
                </a:tc>
                <a:tc>
                  <a:txBody>
                    <a:bodyPr/>
                    <a:lstStyle/>
                    <a:p>
                      <a:pPr marL="137160" indent="-137160">
                        <a:buFont typeface="Arial" panose="020B0604020202020204" pitchFamily="34" charset="0"/>
                        <a:buChar char="•"/>
                      </a:pPr>
                      <a:r>
                        <a:rPr lang="en-US" dirty="0"/>
                        <a:t>May present as pulmonary disease or systemic inflammation that is indistinguishable from active MAC.</a:t>
                      </a:r>
                    </a:p>
                    <a:p>
                      <a:pPr marL="137160" indent="-137160">
                        <a:buFont typeface="Arial" panose="020B0604020202020204" pitchFamily="34" charset="0"/>
                        <a:buChar char="•"/>
                      </a:pPr>
                      <a:r>
                        <a:rPr lang="en-US" dirty="0"/>
                        <a:t>Atypical presentations, such as localized lymphadenitis or endobronchial mass lesions, may occur; osteomyelitis is an atypical late manifestation.</a:t>
                      </a:r>
                    </a:p>
                    <a:p>
                      <a:pPr marL="137160" indent="-137160">
                        <a:buFont typeface="Arial" panose="020B0604020202020204" pitchFamily="34" charset="0"/>
                        <a:buChar char="•"/>
                      </a:pPr>
                      <a:r>
                        <a:rPr lang="en-US" dirty="0"/>
                        <a:t>Patients with MAC-IRIS may not be bacteremic and may have no known history of a MAC diagnosis.</a:t>
                      </a:r>
                    </a:p>
                  </a:txBody>
                  <a:tcPr/>
                </a:tc>
                <a:extLst>
                  <a:ext uri="{0D108BD9-81ED-4DB2-BD59-A6C34878D82A}">
                    <a16:rowId xmlns:a16="http://schemas.microsoft.com/office/drawing/2014/main" val="3885673902"/>
                  </a:ext>
                </a:extLst>
              </a:tr>
              <a:tr h="370840">
                <a:tc>
                  <a:txBody>
                    <a:bodyPr/>
                    <a:lstStyle/>
                    <a:p>
                      <a:pPr marL="0" indent="0">
                        <a:buFont typeface="Arial" panose="020B0604020202020204" pitchFamily="34" charset="0"/>
                        <a:buNone/>
                      </a:pPr>
                      <a:r>
                        <a:rPr lang="en-US" dirty="0"/>
                        <a:t>Cryptococcal meningitis</a:t>
                      </a:r>
                    </a:p>
                  </a:txBody>
                  <a:tcPr/>
                </a:tc>
                <a:tc>
                  <a:txBody>
                    <a:bodyPr/>
                    <a:lstStyle/>
                    <a:p>
                      <a:pPr marL="0" indent="0">
                        <a:buFont typeface="Arial" panose="020B0604020202020204" pitchFamily="34" charset="0"/>
                        <a:buNone/>
                      </a:pPr>
                      <a:r>
                        <a:rPr lang="en-US" dirty="0"/>
                        <a:t>Usually presents as worsening of meningitis symptoms, including possible rapid hearing and/or vision loss, ataxia, and/or elevated intracranial pressure.</a:t>
                      </a:r>
                    </a:p>
                  </a:txBody>
                  <a:tcPr/>
                </a:tc>
                <a:extLst>
                  <a:ext uri="{0D108BD9-81ED-4DB2-BD59-A6C34878D82A}">
                    <a16:rowId xmlns:a16="http://schemas.microsoft.com/office/drawing/2014/main" val="1410388992"/>
                  </a:ext>
                </a:extLst>
              </a:tr>
            </a:tbl>
          </a:graphicData>
        </a:graphic>
      </p:graphicFrame>
      <p:sp>
        <p:nvSpPr>
          <p:cNvPr id="4" name="Footer Placeholder 3">
            <a:extLst>
              <a:ext uri="{FF2B5EF4-FFF2-40B4-BE49-F238E27FC236}">
                <a16:creationId xmlns:a16="http://schemas.microsoft.com/office/drawing/2014/main" id="{EE195897-BB05-4076-A928-317DD6D9C9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2B2CF5-4173-4EE0-B19F-4E8828EBFFC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308807-6568-474F-AB81-EDDEC4A1D9C0}"/>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12944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C00D-5FA6-403D-ACA2-8939CF4B609C}"/>
              </a:ext>
            </a:extLst>
          </p:cNvPr>
          <p:cNvSpPr>
            <a:spLocks noGrp="1"/>
          </p:cNvSpPr>
          <p:nvPr>
            <p:ph type="title"/>
          </p:nvPr>
        </p:nvSpPr>
        <p:spPr>
          <a:xfrm>
            <a:off x="838200" y="0"/>
            <a:ext cx="10515600" cy="1325563"/>
          </a:xfrm>
        </p:spPr>
        <p:txBody>
          <a:bodyPr/>
          <a:lstStyle/>
          <a:p>
            <a:r>
              <a:rPr lang="en-US" dirty="0"/>
              <a:t>Major Presentations of IRIS,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01C653B4-481E-499F-9DF7-8D1DC3BA91B6}"/>
              </a:ext>
            </a:extLst>
          </p:cNvPr>
          <p:cNvGraphicFramePr>
            <a:graphicFrameLocks noGrp="1"/>
          </p:cNvGraphicFramePr>
          <p:nvPr>
            <p:ph idx="1"/>
            <p:extLst>
              <p:ext uri="{D42A27DB-BD31-4B8C-83A1-F6EECF244321}">
                <p14:modId xmlns:p14="http://schemas.microsoft.com/office/powerpoint/2010/main" val="492109935"/>
              </p:ext>
            </p:extLst>
          </p:nvPr>
        </p:nvGraphicFramePr>
        <p:xfrm>
          <a:off x="838200" y="1175920"/>
          <a:ext cx="10515600" cy="5029200"/>
        </p:xfrm>
        <a:graphic>
          <a:graphicData uri="http://schemas.openxmlformats.org/drawingml/2006/table">
            <a:tbl>
              <a:tblPr firstRow="1" bandRow="1">
                <a:tableStyleId>{5940675A-B579-460E-94D1-54222C63F5DA}</a:tableStyleId>
              </a:tblPr>
              <a:tblGrid>
                <a:gridCol w="2586789">
                  <a:extLst>
                    <a:ext uri="{9D8B030D-6E8A-4147-A177-3AD203B41FA5}">
                      <a16:colId xmlns:a16="http://schemas.microsoft.com/office/drawing/2014/main" val="1466205750"/>
                    </a:ext>
                  </a:extLst>
                </a:gridCol>
                <a:gridCol w="7928811">
                  <a:extLst>
                    <a:ext uri="{9D8B030D-6E8A-4147-A177-3AD203B41FA5}">
                      <a16:colId xmlns:a16="http://schemas.microsoft.com/office/drawing/2014/main" val="2727547349"/>
                    </a:ext>
                  </a:extLst>
                </a:gridCol>
              </a:tblGrid>
              <a:tr h="370840">
                <a:tc>
                  <a:txBody>
                    <a:bodyPr/>
                    <a:lstStyle/>
                    <a:p>
                      <a:r>
                        <a:rPr lang="en-US" b="1" dirty="0">
                          <a:solidFill>
                            <a:schemeClr val="bg1"/>
                          </a:solidFill>
                        </a:rPr>
                        <a:t>Underlying Opportunistic Infection</a:t>
                      </a:r>
                    </a:p>
                  </a:txBody>
                  <a:tcPr anchor="b">
                    <a:solidFill>
                      <a:srgbClr val="523178"/>
                    </a:solidFill>
                  </a:tcPr>
                </a:tc>
                <a:tc>
                  <a:txBody>
                    <a:bodyPr/>
                    <a:lstStyle/>
                    <a:p>
                      <a:r>
                        <a:rPr lang="en-US" b="1" dirty="0">
                          <a:solidFill>
                            <a:schemeClr val="bg1"/>
                          </a:solidFill>
                        </a:rPr>
                        <a:t>IRIS Signs/Symptoms</a:t>
                      </a:r>
                    </a:p>
                  </a:txBody>
                  <a:tcPr anchor="b">
                    <a:solidFill>
                      <a:srgbClr val="523178"/>
                    </a:solidFill>
                  </a:tcPr>
                </a:tc>
                <a:extLst>
                  <a:ext uri="{0D108BD9-81ED-4DB2-BD59-A6C34878D82A}">
                    <a16:rowId xmlns:a16="http://schemas.microsoft.com/office/drawing/2014/main" val="2598060512"/>
                  </a:ext>
                </a:extLst>
              </a:tr>
              <a:tr h="370840">
                <a:tc>
                  <a:txBody>
                    <a:bodyPr/>
                    <a:lstStyle/>
                    <a:p>
                      <a:pPr marL="0" indent="0">
                        <a:buFont typeface="Arial" panose="020B0604020202020204" pitchFamily="34" charset="0"/>
                        <a:buNone/>
                      </a:pPr>
                      <a:r>
                        <a:rPr lang="en-US" dirty="0"/>
                        <a:t>Cytomegalovirus (CMV) retinitis</a:t>
                      </a:r>
                    </a:p>
                  </a:txBody>
                  <a:tcPr/>
                </a:tc>
                <a:tc>
                  <a:txBody>
                    <a:bodyPr/>
                    <a:lstStyle/>
                    <a:p>
                      <a:pPr marL="137160" indent="-137160">
                        <a:buFont typeface="Arial" panose="020B0604020202020204" pitchFamily="34" charset="0"/>
                        <a:buChar char="•"/>
                      </a:pPr>
                      <a:r>
                        <a:rPr lang="en-US" dirty="0"/>
                        <a:t>Presents as retinitis, </a:t>
                      </a:r>
                      <a:r>
                        <a:rPr lang="en-US" dirty="0" err="1"/>
                        <a:t>vitritis</a:t>
                      </a:r>
                      <a:r>
                        <a:rPr lang="en-US" dirty="0"/>
                        <a:t>, or uveitis (variable timing, with median time to immune reconstitution </a:t>
                      </a:r>
                      <a:r>
                        <a:rPr lang="en-US" dirty="0" err="1"/>
                        <a:t>vitritis</a:t>
                      </a:r>
                      <a:r>
                        <a:rPr lang="en-US" dirty="0"/>
                        <a:t> 20 weeks after ART initiation in one study):</a:t>
                      </a:r>
                    </a:p>
                    <a:p>
                      <a:pPr marL="594360" lvl="1" indent="-137160">
                        <a:buFont typeface="Arial" panose="020B0604020202020204" pitchFamily="34" charset="0"/>
                        <a:buChar char="•"/>
                      </a:pPr>
                      <a:r>
                        <a:rPr lang="en-US" dirty="0"/>
                        <a:t>Retinitis is inflammation that is usually at the site of previous CMV retinitis lesions.</a:t>
                      </a:r>
                    </a:p>
                    <a:p>
                      <a:pPr marL="594360" lvl="1" indent="-137160">
                        <a:buFont typeface="Arial" panose="020B0604020202020204" pitchFamily="34" charset="0"/>
                        <a:buChar char="•"/>
                      </a:pPr>
                      <a:r>
                        <a:rPr lang="en-US" dirty="0"/>
                        <a:t>Uveitis and </a:t>
                      </a:r>
                      <a:r>
                        <a:rPr lang="en-US" dirty="0" err="1"/>
                        <a:t>vitritis</a:t>
                      </a:r>
                      <a:r>
                        <a:rPr lang="en-US" dirty="0"/>
                        <a:t> are the presence of inflammatory cells in the eye as a result of IRIS and may help to distinguish IRIS from active CMV retinitis.</a:t>
                      </a:r>
                    </a:p>
                    <a:p>
                      <a:pPr marL="137160" indent="-137160">
                        <a:buFont typeface="Arial" panose="020B0604020202020204" pitchFamily="34" charset="0"/>
                        <a:buChar char="•"/>
                      </a:pPr>
                      <a:r>
                        <a:rPr lang="en-US" dirty="0"/>
                        <a:t>CMV-IRIS in the eye can cause rapid and permanent vision loss.</a:t>
                      </a:r>
                    </a:p>
                  </a:txBody>
                  <a:tcPr/>
                </a:tc>
                <a:extLst>
                  <a:ext uri="{0D108BD9-81ED-4DB2-BD59-A6C34878D82A}">
                    <a16:rowId xmlns:a16="http://schemas.microsoft.com/office/drawing/2014/main" val="3580574567"/>
                  </a:ext>
                </a:extLst>
              </a:tr>
              <a:tr h="370840">
                <a:tc>
                  <a:txBody>
                    <a:bodyPr/>
                    <a:lstStyle/>
                    <a:p>
                      <a:pPr marL="0" indent="0">
                        <a:buFont typeface="Arial" panose="020B0604020202020204" pitchFamily="34" charset="0"/>
                        <a:buNone/>
                      </a:pPr>
                      <a:r>
                        <a:rPr lang="en-US" dirty="0"/>
                        <a:t>Hepatitis B or C virus</a:t>
                      </a:r>
                    </a:p>
                  </a:txBody>
                  <a:tcPr/>
                </a:tc>
                <a:tc>
                  <a:txBody>
                    <a:bodyPr/>
                    <a:lstStyle/>
                    <a:p>
                      <a:pPr marL="137160" indent="-137160">
                        <a:buFont typeface="Arial" panose="020B0604020202020204" pitchFamily="34" charset="0"/>
                        <a:buChar char="•"/>
                      </a:pPr>
                      <a:r>
                        <a:rPr lang="en-US" dirty="0"/>
                        <a:t>Transient elevations in transaminases may occur after initiation of ART with immune reconstitution and can be difficult to distinguish from drug-induced hepatitis.</a:t>
                      </a:r>
                    </a:p>
                    <a:p>
                      <a:pPr marL="137160" indent="-137160">
                        <a:buFont typeface="Arial" panose="020B0604020202020204" pitchFamily="34" charset="0"/>
                        <a:buChar char="•"/>
                      </a:pPr>
                      <a:r>
                        <a:rPr lang="en-US" dirty="0"/>
                        <a:t>Hepatic flares are usually mild and self-limited but can result in decompensation in someone with pre-existing cirrhosis.</a:t>
                      </a:r>
                    </a:p>
                  </a:txBody>
                  <a:tcPr/>
                </a:tc>
                <a:extLst>
                  <a:ext uri="{0D108BD9-81ED-4DB2-BD59-A6C34878D82A}">
                    <a16:rowId xmlns:a16="http://schemas.microsoft.com/office/drawing/2014/main" val="3885673902"/>
                  </a:ext>
                </a:extLst>
              </a:tr>
              <a:tr h="370840">
                <a:tc>
                  <a:txBody>
                    <a:bodyPr/>
                    <a:lstStyle/>
                    <a:p>
                      <a:pPr marL="0" indent="0">
                        <a:buFont typeface="Arial" panose="020B0604020202020204" pitchFamily="34" charset="0"/>
                        <a:buNone/>
                      </a:pPr>
                      <a:r>
                        <a:rPr lang="en-US" dirty="0"/>
                        <a:t>Progressive multifocal leukoencephalopathy (PML)</a:t>
                      </a:r>
                    </a:p>
                  </a:txBody>
                  <a:tcPr/>
                </a:tc>
                <a:tc>
                  <a:txBody>
                    <a:bodyPr/>
                    <a:lstStyle/>
                    <a:p>
                      <a:pPr marL="0" indent="0">
                        <a:buFont typeface="Arial" panose="020B0604020202020204" pitchFamily="34" charset="0"/>
                        <a:buNone/>
                      </a:pPr>
                      <a:r>
                        <a:rPr lang="en-US" dirty="0"/>
                        <a:t>PML lesions may be unmasked or worsen and could appear as new or worsening focal neurologic deficits or lesions on MRI.</a:t>
                      </a:r>
                    </a:p>
                  </a:txBody>
                  <a:tcPr/>
                </a:tc>
                <a:extLst>
                  <a:ext uri="{0D108BD9-81ED-4DB2-BD59-A6C34878D82A}">
                    <a16:rowId xmlns:a16="http://schemas.microsoft.com/office/drawing/2014/main" val="1410388992"/>
                  </a:ext>
                </a:extLst>
              </a:tr>
            </a:tbl>
          </a:graphicData>
        </a:graphic>
      </p:graphicFrame>
      <p:sp>
        <p:nvSpPr>
          <p:cNvPr id="4" name="Footer Placeholder 3">
            <a:extLst>
              <a:ext uri="{FF2B5EF4-FFF2-40B4-BE49-F238E27FC236}">
                <a16:creationId xmlns:a16="http://schemas.microsoft.com/office/drawing/2014/main" id="{EE195897-BB05-4076-A928-317DD6D9C9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2B2CF5-4173-4EE0-B19F-4E8828EBFFC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308807-6568-474F-AB81-EDDEC4A1D9C0}"/>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407750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C00D-5FA6-403D-ACA2-8939CF4B609C}"/>
              </a:ext>
            </a:extLst>
          </p:cNvPr>
          <p:cNvSpPr>
            <a:spLocks noGrp="1"/>
          </p:cNvSpPr>
          <p:nvPr>
            <p:ph type="title"/>
          </p:nvPr>
        </p:nvSpPr>
        <p:spPr>
          <a:xfrm>
            <a:off x="838200" y="0"/>
            <a:ext cx="10515600" cy="1325563"/>
          </a:xfrm>
        </p:spPr>
        <p:txBody>
          <a:bodyPr/>
          <a:lstStyle/>
          <a:p>
            <a:r>
              <a:rPr lang="en-US" dirty="0"/>
              <a:t>Major Presentations of IRIS,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01C653B4-481E-499F-9DF7-8D1DC3BA91B6}"/>
              </a:ext>
            </a:extLst>
          </p:cNvPr>
          <p:cNvGraphicFramePr>
            <a:graphicFrameLocks noGrp="1"/>
          </p:cNvGraphicFramePr>
          <p:nvPr>
            <p:ph idx="1"/>
            <p:extLst>
              <p:ext uri="{D42A27DB-BD31-4B8C-83A1-F6EECF244321}">
                <p14:modId xmlns:p14="http://schemas.microsoft.com/office/powerpoint/2010/main" val="1476314709"/>
              </p:ext>
            </p:extLst>
          </p:nvPr>
        </p:nvGraphicFramePr>
        <p:xfrm>
          <a:off x="838200" y="1175920"/>
          <a:ext cx="10515600" cy="4023360"/>
        </p:xfrm>
        <a:graphic>
          <a:graphicData uri="http://schemas.openxmlformats.org/drawingml/2006/table">
            <a:tbl>
              <a:tblPr firstRow="1" bandRow="1">
                <a:tableStyleId>{5940675A-B579-460E-94D1-54222C63F5DA}</a:tableStyleId>
              </a:tblPr>
              <a:tblGrid>
                <a:gridCol w="2586789">
                  <a:extLst>
                    <a:ext uri="{9D8B030D-6E8A-4147-A177-3AD203B41FA5}">
                      <a16:colId xmlns:a16="http://schemas.microsoft.com/office/drawing/2014/main" val="1466205750"/>
                    </a:ext>
                  </a:extLst>
                </a:gridCol>
                <a:gridCol w="7928811">
                  <a:extLst>
                    <a:ext uri="{9D8B030D-6E8A-4147-A177-3AD203B41FA5}">
                      <a16:colId xmlns:a16="http://schemas.microsoft.com/office/drawing/2014/main" val="2727547349"/>
                    </a:ext>
                  </a:extLst>
                </a:gridCol>
              </a:tblGrid>
              <a:tr h="370840">
                <a:tc>
                  <a:txBody>
                    <a:bodyPr/>
                    <a:lstStyle/>
                    <a:p>
                      <a:r>
                        <a:rPr lang="en-US" b="1" dirty="0">
                          <a:solidFill>
                            <a:schemeClr val="bg1"/>
                          </a:solidFill>
                        </a:rPr>
                        <a:t>Underlying Opportunistic Infection</a:t>
                      </a:r>
                    </a:p>
                  </a:txBody>
                  <a:tcPr anchor="b">
                    <a:solidFill>
                      <a:srgbClr val="523178"/>
                    </a:solidFill>
                  </a:tcPr>
                </a:tc>
                <a:tc>
                  <a:txBody>
                    <a:bodyPr/>
                    <a:lstStyle/>
                    <a:p>
                      <a:r>
                        <a:rPr lang="en-US" b="1" dirty="0">
                          <a:solidFill>
                            <a:schemeClr val="bg1"/>
                          </a:solidFill>
                        </a:rPr>
                        <a:t>IRIS Signs/Symptoms</a:t>
                      </a:r>
                    </a:p>
                  </a:txBody>
                  <a:tcPr anchor="b">
                    <a:solidFill>
                      <a:srgbClr val="523178"/>
                    </a:solidFill>
                  </a:tcPr>
                </a:tc>
                <a:extLst>
                  <a:ext uri="{0D108BD9-81ED-4DB2-BD59-A6C34878D82A}">
                    <a16:rowId xmlns:a16="http://schemas.microsoft.com/office/drawing/2014/main" val="2598060512"/>
                  </a:ext>
                </a:extLst>
              </a:tr>
              <a:tr h="370840">
                <a:tc>
                  <a:txBody>
                    <a:bodyPr/>
                    <a:lstStyle/>
                    <a:p>
                      <a:pPr marL="0" indent="0">
                        <a:buFont typeface="Arial" panose="020B0604020202020204" pitchFamily="34" charset="0"/>
                        <a:buNone/>
                      </a:pPr>
                      <a:r>
                        <a:rPr lang="en-US" dirty="0"/>
                        <a:t>Kaposi’s sarcoma (KS)</a:t>
                      </a:r>
                    </a:p>
                  </a:txBody>
                  <a:tcPr/>
                </a:tc>
                <a:tc>
                  <a:txBody>
                    <a:bodyPr/>
                    <a:lstStyle/>
                    <a:p>
                      <a:pPr marL="137160" indent="-137160">
                        <a:buFont typeface="Arial" panose="020B0604020202020204" pitchFamily="34" charset="0"/>
                        <a:buChar char="•"/>
                      </a:pPr>
                      <a:r>
                        <a:rPr lang="en-US" dirty="0"/>
                        <a:t>Presents as worsening of KS.</a:t>
                      </a:r>
                    </a:p>
                    <a:p>
                      <a:pPr marL="137160" indent="-137160">
                        <a:buFont typeface="Arial" panose="020B0604020202020204" pitchFamily="34" charset="0"/>
                        <a:buChar char="•"/>
                      </a:pPr>
                      <a:r>
                        <a:rPr lang="en-US" dirty="0"/>
                        <a:t>Cutaneous lesions are the most common presentation; other signs include lymphedema and oral, gastric, lung, genital, or conjunctival lesions.</a:t>
                      </a:r>
                    </a:p>
                    <a:p>
                      <a:pPr marL="137160" indent="-137160">
                        <a:buFont typeface="Arial" panose="020B0604020202020204" pitchFamily="34" charset="0"/>
                        <a:buChar char="•"/>
                      </a:pPr>
                      <a:r>
                        <a:rPr lang="en-US" dirty="0"/>
                        <a:t>Fatal cases of KS-IRIS have been reported.</a:t>
                      </a:r>
                    </a:p>
                  </a:txBody>
                  <a:tcPr/>
                </a:tc>
                <a:extLst>
                  <a:ext uri="{0D108BD9-81ED-4DB2-BD59-A6C34878D82A}">
                    <a16:rowId xmlns:a16="http://schemas.microsoft.com/office/drawing/2014/main" val="3580574567"/>
                  </a:ext>
                </a:extLst>
              </a:tr>
              <a:tr h="370840">
                <a:tc>
                  <a:txBody>
                    <a:bodyPr/>
                    <a:lstStyle/>
                    <a:p>
                      <a:pPr marL="0" indent="0">
                        <a:buFont typeface="Arial" panose="020B0604020202020204" pitchFamily="34" charset="0"/>
                        <a:buNone/>
                      </a:pPr>
                      <a:r>
                        <a:rPr lang="en-US" dirty="0"/>
                        <a:t>Cerebral toxoplasmosis</a:t>
                      </a:r>
                    </a:p>
                  </a:txBody>
                  <a:tcPr/>
                </a:tc>
                <a:tc>
                  <a:txBody>
                    <a:bodyPr/>
                    <a:lstStyle/>
                    <a:p>
                      <a:pPr marL="0" indent="0">
                        <a:buFont typeface="Arial" panose="020B0604020202020204" pitchFamily="34" charset="0"/>
                        <a:buNone/>
                      </a:pPr>
                      <a:r>
                        <a:rPr lang="en-US" dirty="0"/>
                        <a:t>May present as a cerebral abscess (also known as toxoplasmosis encephalitis) or, rarely, diffuse encephalitis or chorioretinitis.</a:t>
                      </a:r>
                    </a:p>
                  </a:txBody>
                  <a:tcPr/>
                </a:tc>
                <a:extLst>
                  <a:ext uri="{0D108BD9-81ED-4DB2-BD59-A6C34878D82A}">
                    <a16:rowId xmlns:a16="http://schemas.microsoft.com/office/drawing/2014/main" val="3885673902"/>
                  </a:ext>
                </a:extLst>
              </a:tr>
              <a:tr h="370840">
                <a:tc>
                  <a:txBody>
                    <a:bodyPr/>
                    <a:lstStyle/>
                    <a:p>
                      <a:pPr marL="0" indent="0">
                        <a:buFont typeface="Arial" panose="020B0604020202020204" pitchFamily="34" charset="0"/>
                        <a:buNone/>
                      </a:pPr>
                      <a:r>
                        <a:rPr lang="en-US" dirty="0"/>
                        <a:t>Histoplasmosis</a:t>
                      </a:r>
                    </a:p>
                  </a:txBody>
                  <a:tcPr/>
                </a:tc>
                <a:tc>
                  <a:txBody>
                    <a:bodyPr/>
                    <a:lstStyle/>
                    <a:p>
                      <a:pPr marL="0" indent="0">
                        <a:buFont typeface="Arial" panose="020B0604020202020204" pitchFamily="34" charset="0"/>
                        <a:buNone/>
                      </a:pPr>
                      <a:r>
                        <a:rPr lang="en-US" dirty="0"/>
                        <a:t>May present as mucocutaneous lesions, disseminated disease, or fever without localizing symptoms.</a:t>
                      </a:r>
                    </a:p>
                  </a:txBody>
                  <a:tcPr/>
                </a:tc>
                <a:extLst>
                  <a:ext uri="{0D108BD9-81ED-4DB2-BD59-A6C34878D82A}">
                    <a16:rowId xmlns:a16="http://schemas.microsoft.com/office/drawing/2014/main" val="67747554"/>
                  </a:ext>
                </a:extLst>
              </a:tr>
              <a:tr h="370840">
                <a:tc>
                  <a:txBody>
                    <a:bodyPr/>
                    <a:lstStyle/>
                    <a:p>
                      <a:pPr marL="0" indent="0">
                        <a:buFont typeface="Arial" panose="020B0604020202020204" pitchFamily="34" charset="0"/>
                        <a:buNone/>
                      </a:pPr>
                      <a:r>
                        <a:rPr lang="en-US" dirty="0"/>
                        <a:t>Autoimmune diseases</a:t>
                      </a:r>
                    </a:p>
                  </a:txBody>
                  <a:tcPr/>
                </a:tc>
                <a:tc>
                  <a:txBody>
                    <a:bodyPr/>
                    <a:lstStyle/>
                    <a:p>
                      <a:pPr marL="137160" indent="-137160">
                        <a:buFont typeface="Arial" panose="020B0604020202020204" pitchFamily="34" charset="0"/>
                        <a:buChar char="•"/>
                      </a:pPr>
                      <a:r>
                        <a:rPr lang="en-US" dirty="0"/>
                        <a:t>Pre-existing sarcoidosis may be exacerbated.</a:t>
                      </a:r>
                    </a:p>
                    <a:p>
                      <a:pPr marL="137160" indent="-137160">
                        <a:buFont typeface="Arial" panose="020B0604020202020204" pitchFamily="34" charset="0"/>
                        <a:buChar char="•"/>
                      </a:pPr>
                      <a:r>
                        <a:rPr lang="en-US" dirty="0"/>
                        <a:t>Late presentations of Grave’s disease have been reported 8 to 33 months after ART initiation.</a:t>
                      </a:r>
                    </a:p>
                  </a:txBody>
                  <a:tcPr/>
                </a:tc>
                <a:extLst>
                  <a:ext uri="{0D108BD9-81ED-4DB2-BD59-A6C34878D82A}">
                    <a16:rowId xmlns:a16="http://schemas.microsoft.com/office/drawing/2014/main" val="1546898583"/>
                  </a:ext>
                </a:extLst>
              </a:tr>
            </a:tbl>
          </a:graphicData>
        </a:graphic>
      </p:graphicFrame>
      <p:sp>
        <p:nvSpPr>
          <p:cNvPr id="4" name="Footer Placeholder 3">
            <a:extLst>
              <a:ext uri="{FF2B5EF4-FFF2-40B4-BE49-F238E27FC236}">
                <a16:creationId xmlns:a16="http://schemas.microsoft.com/office/drawing/2014/main" id="{EE195897-BB05-4076-A928-317DD6D9C9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2B2CF5-4173-4EE0-B19F-4E8828EBFFC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308807-6568-474F-AB81-EDDEC4A1D9C0}"/>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87685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C00D-5FA6-403D-ACA2-8939CF4B609C}"/>
              </a:ext>
            </a:extLst>
          </p:cNvPr>
          <p:cNvSpPr>
            <a:spLocks noGrp="1"/>
          </p:cNvSpPr>
          <p:nvPr>
            <p:ph type="title"/>
          </p:nvPr>
        </p:nvSpPr>
        <p:spPr>
          <a:xfrm>
            <a:off x="838200" y="0"/>
            <a:ext cx="10515600" cy="1325563"/>
          </a:xfrm>
        </p:spPr>
        <p:txBody>
          <a:bodyPr/>
          <a:lstStyle/>
          <a:p>
            <a:r>
              <a:rPr lang="en-US" dirty="0"/>
              <a:t>Minor Presentations of IRIS</a:t>
            </a:r>
            <a:endParaRPr lang="en-US" i="1" dirty="0"/>
          </a:p>
        </p:txBody>
      </p:sp>
      <p:graphicFrame>
        <p:nvGraphicFramePr>
          <p:cNvPr id="7" name="Content Placeholder 6">
            <a:extLst>
              <a:ext uri="{FF2B5EF4-FFF2-40B4-BE49-F238E27FC236}">
                <a16:creationId xmlns:a16="http://schemas.microsoft.com/office/drawing/2014/main" id="{01C653B4-481E-499F-9DF7-8D1DC3BA91B6}"/>
              </a:ext>
            </a:extLst>
          </p:cNvPr>
          <p:cNvGraphicFramePr>
            <a:graphicFrameLocks noGrp="1"/>
          </p:cNvGraphicFramePr>
          <p:nvPr>
            <p:ph idx="1"/>
            <p:extLst>
              <p:ext uri="{D42A27DB-BD31-4B8C-83A1-F6EECF244321}">
                <p14:modId xmlns:p14="http://schemas.microsoft.com/office/powerpoint/2010/main" val="4106448280"/>
              </p:ext>
            </p:extLst>
          </p:nvPr>
        </p:nvGraphicFramePr>
        <p:xfrm>
          <a:off x="838200" y="1175920"/>
          <a:ext cx="10515599" cy="3108960"/>
        </p:xfrm>
        <a:graphic>
          <a:graphicData uri="http://schemas.openxmlformats.org/drawingml/2006/table">
            <a:tbl>
              <a:tblPr firstRow="1" bandRow="1">
                <a:tableStyleId>{5940675A-B579-460E-94D1-54222C63F5DA}</a:tableStyleId>
              </a:tblPr>
              <a:tblGrid>
                <a:gridCol w="2586789">
                  <a:extLst>
                    <a:ext uri="{9D8B030D-6E8A-4147-A177-3AD203B41FA5}">
                      <a16:colId xmlns:a16="http://schemas.microsoft.com/office/drawing/2014/main" val="1466205750"/>
                    </a:ext>
                  </a:extLst>
                </a:gridCol>
                <a:gridCol w="7928810">
                  <a:extLst>
                    <a:ext uri="{9D8B030D-6E8A-4147-A177-3AD203B41FA5}">
                      <a16:colId xmlns:a16="http://schemas.microsoft.com/office/drawing/2014/main" val="2727547349"/>
                    </a:ext>
                  </a:extLst>
                </a:gridCol>
              </a:tblGrid>
              <a:tr h="370840">
                <a:tc>
                  <a:txBody>
                    <a:bodyPr/>
                    <a:lstStyle/>
                    <a:p>
                      <a:r>
                        <a:rPr lang="en-US" b="1" dirty="0">
                          <a:solidFill>
                            <a:schemeClr val="bg1"/>
                          </a:solidFill>
                        </a:rPr>
                        <a:t>Underlying Opportunistic Infection</a:t>
                      </a:r>
                    </a:p>
                  </a:txBody>
                  <a:tcPr anchor="b">
                    <a:solidFill>
                      <a:srgbClr val="523178"/>
                    </a:solidFill>
                  </a:tcPr>
                </a:tc>
                <a:tc>
                  <a:txBody>
                    <a:bodyPr/>
                    <a:lstStyle/>
                    <a:p>
                      <a:r>
                        <a:rPr lang="en-US" b="1" dirty="0">
                          <a:solidFill>
                            <a:schemeClr val="bg1"/>
                          </a:solidFill>
                        </a:rPr>
                        <a:t>IRIS Signs/Symptoms</a:t>
                      </a:r>
                    </a:p>
                  </a:txBody>
                  <a:tcPr anchor="b">
                    <a:solidFill>
                      <a:srgbClr val="523178"/>
                    </a:solidFill>
                  </a:tcPr>
                </a:tc>
                <a:extLst>
                  <a:ext uri="{0D108BD9-81ED-4DB2-BD59-A6C34878D82A}">
                    <a16:rowId xmlns:a16="http://schemas.microsoft.com/office/drawing/2014/main" val="2598060512"/>
                  </a:ext>
                </a:extLst>
              </a:tr>
              <a:tr h="370840">
                <a:tc>
                  <a:txBody>
                    <a:bodyPr/>
                    <a:lstStyle/>
                    <a:p>
                      <a:pPr marL="0" indent="0">
                        <a:buFont typeface="Arial" panose="020B0604020202020204" pitchFamily="34" charset="0"/>
                        <a:buNone/>
                      </a:pPr>
                      <a:r>
                        <a:rPr lang="en-US" dirty="0"/>
                        <a:t>Herpes simplex virus (HSV) and varicella zoster virus (VZV)</a:t>
                      </a:r>
                    </a:p>
                  </a:txBody>
                  <a:tcPr/>
                </a:tc>
                <a:tc>
                  <a:txBody>
                    <a:bodyPr/>
                    <a:lstStyle/>
                    <a:p>
                      <a:pPr marL="137160" indent="-137160">
                        <a:buFont typeface="Arial" panose="020B0604020202020204" pitchFamily="34" charset="0"/>
                        <a:buChar char="•"/>
                      </a:pPr>
                      <a:r>
                        <a:rPr lang="en-US" dirty="0"/>
                        <a:t>HSV and VZV can reactivate after initiation of ART, even in patients without previously diagnosed disease.</a:t>
                      </a:r>
                    </a:p>
                    <a:p>
                      <a:pPr marL="137160" indent="-137160">
                        <a:buFont typeface="Arial" panose="020B0604020202020204" pitchFamily="34" charset="0"/>
                        <a:buChar char="•"/>
                      </a:pPr>
                      <a:r>
                        <a:rPr lang="en-US" dirty="0"/>
                        <a:t>Presentations are usually similar to non-IRIS disease; however, IRIS may worsen a patient’s symptoms.</a:t>
                      </a:r>
                    </a:p>
                  </a:txBody>
                  <a:tcPr/>
                </a:tc>
                <a:extLst>
                  <a:ext uri="{0D108BD9-81ED-4DB2-BD59-A6C34878D82A}">
                    <a16:rowId xmlns:a16="http://schemas.microsoft.com/office/drawing/2014/main" val="3580574567"/>
                  </a:ext>
                </a:extLst>
              </a:tr>
              <a:tr h="370840">
                <a:tc>
                  <a:txBody>
                    <a:bodyPr/>
                    <a:lstStyle/>
                    <a:p>
                      <a:pPr marL="0" indent="0">
                        <a:buFont typeface="Arial" panose="020B0604020202020204" pitchFamily="34" charset="0"/>
                        <a:buNone/>
                      </a:pPr>
                      <a:r>
                        <a:rPr lang="en-US" dirty="0" err="1"/>
                        <a:t>Mpox</a:t>
                      </a:r>
                      <a:endParaRPr lang="en-US" dirty="0"/>
                    </a:p>
                  </a:txBody>
                  <a:tcPr/>
                </a:tc>
                <a:tc>
                  <a:txBody>
                    <a:bodyPr/>
                    <a:lstStyle/>
                    <a:p>
                      <a:pPr marL="0" indent="0">
                        <a:buFont typeface="Arial" panose="020B0604020202020204" pitchFamily="34" charset="0"/>
                        <a:buNone/>
                      </a:pPr>
                      <a:r>
                        <a:rPr lang="en-US"/>
                        <a:t>Several case reports have described worsening of previously crusted lesions, the appearance of new lesions, and necrosis after ART initiation.</a:t>
                      </a:r>
                      <a:endParaRPr lang="en-US" dirty="0"/>
                    </a:p>
                  </a:txBody>
                  <a:tcPr/>
                </a:tc>
                <a:extLst>
                  <a:ext uri="{0D108BD9-81ED-4DB2-BD59-A6C34878D82A}">
                    <a16:rowId xmlns:a16="http://schemas.microsoft.com/office/drawing/2014/main" val="3249072929"/>
                  </a:ext>
                </a:extLst>
              </a:tr>
              <a:tr h="370840">
                <a:tc>
                  <a:txBody>
                    <a:bodyPr/>
                    <a:lstStyle/>
                    <a:p>
                      <a:pPr marL="0" indent="0">
                        <a:buFont typeface="Arial" panose="020B0604020202020204" pitchFamily="34" charset="0"/>
                        <a:buNone/>
                      </a:pPr>
                      <a:r>
                        <a:rPr lang="en-US" dirty="0"/>
                        <a:t>Nonspecific dermatologic complications</a:t>
                      </a:r>
                    </a:p>
                  </a:txBody>
                  <a:tcPr/>
                </a:tc>
                <a:tc>
                  <a:txBody>
                    <a:bodyPr/>
                    <a:lstStyle/>
                    <a:p>
                      <a:pPr marL="0" indent="0">
                        <a:buFont typeface="Arial" panose="020B0604020202020204" pitchFamily="34" charset="0"/>
                        <a:buNone/>
                      </a:pPr>
                      <a:r>
                        <a:rPr lang="en-US" dirty="0"/>
                        <a:t>A number of dermatologic manifestations, such as folliculitis and oral and genital warts, may appear or worsen during immune reconstitution.</a:t>
                      </a:r>
                    </a:p>
                  </a:txBody>
                  <a:tcPr/>
                </a:tc>
                <a:extLst>
                  <a:ext uri="{0D108BD9-81ED-4DB2-BD59-A6C34878D82A}">
                    <a16:rowId xmlns:a16="http://schemas.microsoft.com/office/drawing/2014/main" val="3885673902"/>
                  </a:ext>
                </a:extLst>
              </a:tr>
            </a:tbl>
          </a:graphicData>
        </a:graphic>
      </p:graphicFrame>
      <p:sp>
        <p:nvSpPr>
          <p:cNvPr id="4" name="Footer Placeholder 3">
            <a:extLst>
              <a:ext uri="{FF2B5EF4-FFF2-40B4-BE49-F238E27FC236}">
                <a16:creationId xmlns:a16="http://schemas.microsoft.com/office/drawing/2014/main" id="{EE195897-BB05-4076-A928-317DD6D9C9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2B2CF5-4173-4EE0-B19F-4E8828EBFFC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308807-6568-474F-AB81-EDDEC4A1D9C0}"/>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62837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20F6-5C63-4284-9991-418BD2987C4F}"/>
              </a:ext>
            </a:extLst>
          </p:cNvPr>
          <p:cNvSpPr>
            <a:spLocks noGrp="1"/>
          </p:cNvSpPr>
          <p:nvPr>
            <p:ph type="title"/>
          </p:nvPr>
        </p:nvSpPr>
        <p:spPr/>
        <p:txBody>
          <a:bodyPr>
            <a:normAutofit/>
          </a:bodyPr>
          <a:lstStyle/>
          <a:p>
            <a:r>
              <a:rPr lang="en-US" dirty="0"/>
              <a:t>Recommendations: </a:t>
            </a:r>
            <a:br>
              <a:rPr lang="en-US" dirty="0"/>
            </a:br>
            <a:r>
              <a:rPr lang="en-US" dirty="0"/>
              <a:t>Management and Treatment of IRIS</a:t>
            </a:r>
          </a:p>
        </p:txBody>
      </p:sp>
      <p:sp>
        <p:nvSpPr>
          <p:cNvPr id="3" name="Content Placeholder 2">
            <a:extLst>
              <a:ext uri="{FF2B5EF4-FFF2-40B4-BE49-F238E27FC236}">
                <a16:creationId xmlns:a16="http://schemas.microsoft.com/office/drawing/2014/main" id="{98F9830D-D04D-48E7-9D74-69925F25CF72}"/>
              </a:ext>
            </a:extLst>
          </p:cNvPr>
          <p:cNvSpPr>
            <a:spLocks noGrp="1"/>
          </p:cNvSpPr>
          <p:nvPr>
            <p:ph idx="1"/>
          </p:nvPr>
        </p:nvSpPr>
        <p:spPr/>
        <p:txBody>
          <a:bodyPr/>
          <a:lstStyle/>
          <a:p>
            <a:r>
              <a:rPr lang="en-US" dirty="0"/>
              <a:t>Clinicians should initiate appropriate treatment of OIs, as well as symptomatic treatment and supportive care according to the severity of IRIS. (A3)</a:t>
            </a:r>
          </a:p>
          <a:p>
            <a:r>
              <a:rPr lang="en-US" dirty="0"/>
              <a:t>Clinicians should not interrupt antiretroviral therapy (ART) except in severe, life-threatening cases of IRIS. (A3)</a:t>
            </a:r>
          </a:p>
          <a:p>
            <a:r>
              <a:rPr lang="en-US" dirty="0"/>
              <a:t>Clinicians should not use prednisone to prevent IRIS in patients with low CD4 counts who do not have active TB. (A3)</a:t>
            </a:r>
          </a:p>
        </p:txBody>
      </p:sp>
      <p:sp>
        <p:nvSpPr>
          <p:cNvPr id="4" name="Footer Placeholder 3">
            <a:extLst>
              <a:ext uri="{FF2B5EF4-FFF2-40B4-BE49-F238E27FC236}">
                <a16:creationId xmlns:a16="http://schemas.microsoft.com/office/drawing/2014/main" id="{050F8364-1E5C-4BFF-A689-244F5DCF5CC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9B89F83-C8C5-4123-B22E-049B54EFB1B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0777EDF-B72A-47F0-AE79-3957C15FEA4A}"/>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13908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6602-E9C0-4284-8C35-0BAF71C52C35}"/>
              </a:ext>
            </a:extLst>
          </p:cNvPr>
          <p:cNvSpPr>
            <a:spLocks noGrp="1"/>
          </p:cNvSpPr>
          <p:nvPr>
            <p:ph type="title"/>
          </p:nvPr>
        </p:nvSpPr>
        <p:spPr/>
        <p:txBody>
          <a:bodyPr/>
          <a:lstStyle/>
          <a:p>
            <a:r>
              <a:rPr lang="en-US" dirty="0"/>
              <a:t>Recommendations: </a:t>
            </a:r>
            <a:br>
              <a:rPr lang="en-US" dirty="0"/>
            </a:br>
            <a:r>
              <a:rPr lang="en-US" dirty="0"/>
              <a:t>Severe IRIS</a:t>
            </a:r>
          </a:p>
        </p:txBody>
      </p:sp>
      <p:sp>
        <p:nvSpPr>
          <p:cNvPr id="3" name="Content Placeholder 2">
            <a:extLst>
              <a:ext uri="{FF2B5EF4-FFF2-40B4-BE49-F238E27FC236}">
                <a16:creationId xmlns:a16="http://schemas.microsoft.com/office/drawing/2014/main" id="{1A9ADD52-1DC6-4523-822B-2FCC517B4B9A}"/>
              </a:ext>
            </a:extLst>
          </p:cNvPr>
          <p:cNvSpPr>
            <a:spLocks noGrp="1"/>
          </p:cNvSpPr>
          <p:nvPr>
            <p:ph idx="1"/>
          </p:nvPr>
        </p:nvSpPr>
        <p:spPr/>
        <p:txBody>
          <a:bodyPr>
            <a:normAutofit lnSpcReduction="10000"/>
          </a:bodyPr>
          <a:lstStyle/>
          <a:p>
            <a:r>
              <a:rPr lang="en-US" dirty="0"/>
              <a:t>Clinicians should consult with an experienced HIV care provider for the management of severe IRIS, including the decision of whether to interrupt ART if IRIS is severe. (A3)</a:t>
            </a:r>
          </a:p>
          <a:p>
            <a:r>
              <a:rPr lang="en-US" dirty="0"/>
              <a:t>Clinicians should treat patients with severe IRIS that is not caused by either cryptococcal meningitis or KS with 1 to 2 mg/kg prednisone, or the equivalent, for 1 to 2 weeks, followed by a period of tapering dose that is individualized. (B3)</a:t>
            </a:r>
          </a:p>
          <a:p>
            <a:r>
              <a:rPr lang="en-US" dirty="0"/>
              <a:t>Clinicians should not use corticosteroids for management of cryptococcal meningitis or in patients with KS. (A2)</a:t>
            </a:r>
          </a:p>
          <a:p>
            <a:r>
              <a:rPr lang="en-US" dirty="0"/>
              <a:t>Clinicians should closely monitor patients receiving corticosteroids for the development of OIs, including CMV retinitis and TB disease. (A3)</a:t>
            </a:r>
          </a:p>
        </p:txBody>
      </p:sp>
      <p:sp>
        <p:nvSpPr>
          <p:cNvPr id="4" name="Footer Placeholder 3">
            <a:extLst>
              <a:ext uri="{FF2B5EF4-FFF2-40B4-BE49-F238E27FC236}">
                <a16:creationId xmlns:a16="http://schemas.microsoft.com/office/drawing/2014/main" id="{99720B51-A9B4-428D-AAD7-C4C85919C9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7A7E0E-76A6-43CA-A257-4EA6D82EE26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28CD578-7B0A-4168-9637-299915DDECF1}"/>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56569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5A6D7-47FE-4E24-A278-A49FC890ED20}"/>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2F23121C-2769-4B2C-A2E7-6E5C7171CD78}"/>
              </a:ext>
            </a:extLst>
          </p:cNvPr>
          <p:cNvSpPr>
            <a:spLocks noGrp="1"/>
          </p:cNvSpPr>
          <p:nvPr>
            <p:ph idx="1"/>
          </p:nvPr>
        </p:nvSpPr>
        <p:spPr/>
        <p:txBody>
          <a:bodyPr/>
          <a:lstStyle/>
          <a:p>
            <a:r>
              <a:rPr lang="en-US" dirty="0"/>
              <a:t>Raise awareness among healthcare providers about IRIS, including its clinical presentation.</a:t>
            </a:r>
          </a:p>
          <a:p>
            <a:r>
              <a:rPr lang="en-US" dirty="0"/>
              <a:t>Provide treatment recommendations for IRIS.</a:t>
            </a:r>
          </a:p>
          <a:p>
            <a:r>
              <a:rPr lang="en-US" dirty="0"/>
              <a:t>Encourage clinicians to seek the assistance of an experienced HIV care provider when managing IRIS.</a:t>
            </a:r>
          </a:p>
          <a:p>
            <a:r>
              <a:rPr lang="en-US" dirty="0"/>
              <a:t>Emphasize that ART should not be interrupted in patients with IRIS except in life-threatening cases.</a:t>
            </a:r>
          </a:p>
        </p:txBody>
      </p:sp>
      <p:sp>
        <p:nvSpPr>
          <p:cNvPr id="4" name="Footer Placeholder 3">
            <a:extLst>
              <a:ext uri="{FF2B5EF4-FFF2-40B4-BE49-F238E27FC236}">
                <a16:creationId xmlns:a16="http://schemas.microsoft.com/office/drawing/2014/main" id="{CA599327-E762-4A67-AADD-398FC8EAF51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EB416EF-2264-4CD6-BB9C-02241169142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A9D0957-7C54-4744-9F11-CA048C2670A5}"/>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725736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2478-5C04-47E6-A640-185C61C62BBD}"/>
              </a:ext>
            </a:extLst>
          </p:cNvPr>
          <p:cNvSpPr>
            <a:spLocks noGrp="1"/>
          </p:cNvSpPr>
          <p:nvPr>
            <p:ph type="title"/>
          </p:nvPr>
        </p:nvSpPr>
        <p:spPr/>
        <p:txBody>
          <a:bodyPr/>
          <a:lstStyle/>
          <a:p>
            <a:r>
              <a:rPr lang="en-US" dirty="0"/>
              <a:t>Key Point</a:t>
            </a:r>
            <a:r>
              <a:rPr lang="en-US"/>
              <a:t>: </a:t>
            </a:r>
            <a:br>
              <a:rPr lang="en-US"/>
            </a:br>
            <a:r>
              <a:rPr lang="en-US"/>
              <a:t>Severe </a:t>
            </a:r>
            <a:r>
              <a:rPr lang="en-US" dirty="0"/>
              <a:t>IRIS</a:t>
            </a:r>
          </a:p>
        </p:txBody>
      </p:sp>
      <p:sp>
        <p:nvSpPr>
          <p:cNvPr id="3" name="Content Placeholder 2">
            <a:extLst>
              <a:ext uri="{FF2B5EF4-FFF2-40B4-BE49-F238E27FC236}">
                <a16:creationId xmlns:a16="http://schemas.microsoft.com/office/drawing/2014/main" id="{851C1C4A-08F5-439F-ABDB-0D42C754F07F}"/>
              </a:ext>
            </a:extLst>
          </p:cNvPr>
          <p:cNvSpPr>
            <a:spLocks noGrp="1"/>
          </p:cNvSpPr>
          <p:nvPr>
            <p:ph idx="1"/>
          </p:nvPr>
        </p:nvSpPr>
        <p:spPr/>
        <p:txBody>
          <a:bodyPr/>
          <a:lstStyle/>
          <a:p>
            <a:r>
              <a:rPr lang="en-US" dirty="0"/>
              <a:t>ART should not be interrupted in patients with IRIS except in life-threatening cases, usually associated with CNS-IRIS, in which corticosteroids did not result in improvement.</a:t>
            </a:r>
          </a:p>
        </p:txBody>
      </p:sp>
      <p:sp>
        <p:nvSpPr>
          <p:cNvPr id="4" name="Footer Placeholder 3">
            <a:extLst>
              <a:ext uri="{FF2B5EF4-FFF2-40B4-BE49-F238E27FC236}">
                <a16:creationId xmlns:a16="http://schemas.microsoft.com/office/drawing/2014/main" id="{B2D863C3-86FF-490E-8FDD-27214F854DD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B920C71-5CD9-4D63-AFAB-9696D9AAF80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BF03B93-516B-42C2-911D-F710F1C829CC}"/>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793775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Management of IRIS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E76ED-26A3-4F76-AEBC-F68C8156F89B}"/>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40C6F000-7FF4-45C8-AEB8-5F2C9EA5815D}"/>
              </a:ext>
            </a:extLst>
          </p:cNvPr>
          <p:cNvSpPr>
            <a:spLocks noGrp="1"/>
          </p:cNvSpPr>
          <p:nvPr>
            <p:ph idx="1"/>
          </p:nvPr>
        </p:nvSpPr>
        <p:spPr/>
        <p:txBody>
          <a:bodyPr/>
          <a:lstStyle/>
          <a:p>
            <a:r>
              <a:rPr lang="en-US" b="1" dirty="0"/>
              <a:t>IRIS: </a:t>
            </a:r>
            <a:r>
              <a:rPr lang="en-US" dirty="0"/>
              <a:t>An undesirable disease- or pathogen-specific inflammatory response that may be triggered by ART-associated immune system recovery.</a:t>
            </a:r>
          </a:p>
          <a:p>
            <a:r>
              <a:rPr lang="en-US" b="1" dirty="0"/>
              <a:t>Immune restoration disease: </a:t>
            </a:r>
            <a:r>
              <a:rPr lang="en-US" dirty="0"/>
              <a:t>Another name for IRIS.</a:t>
            </a:r>
          </a:p>
          <a:p>
            <a:r>
              <a:rPr lang="en-US" b="1" dirty="0"/>
              <a:t>Paradoxical IRIS: </a:t>
            </a:r>
            <a:r>
              <a:rPr lang="en-US" dirty="0"/>
              <a:t>Refers to the worsening of a previously diagnosed disease after ART initiation.</a:t>
            </a:r>
          </a:p>
          <a:p>
            <a:r>
              <a:rPr lang="en-US" b="1" dirty="0"/>
              <a:t>Unmasking IRIS: </a:t>
            </a:r>
            <a:r>
              <a:rPr lang="en-US" dirty="0"/>
              <a:t>Refers to the appearance of a previously undiagnosed disease following ART initiation.</a:t>
            </a:r>
          </a:p>
        </p:txBody>
      </p:sp>
      <p:sp>
        <p:nvSpPr>
          <p:cNvPr id="4" name="Footer Placeholder 3">
            <a:extLst>
              <a:ext uri="{FF2B5EF4-FFF2-40B4-BE49-F238E27FC236}">
                <a16:creationId xmlns:a16="http://schemas.microsoft.com/office/drawing/2014/main" id="{7286A389-A06A-4B3A-924C-AEED6559507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0106EEB-2F65-4554-88CD-D36E0E7DEA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EED0CA2-1373-49A5-9258-1639B3B9B5A9}"/>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17635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182C-BF33-490A-802C-117DC555BC90}"/>
              </a:ext>
            </a:extLst>
          </p:cNvPr>
          <p:cNvSpPr>
            <a:spLocks noGrp="1"/>
          </p:cNvSpPr>
          <p:nvPr>
            <p:ph type="title"/>
          </p:nvPr>
        </p:nvSpPr>
        <p:spPr/>
        <p:txBody>
          <a:bodyPr/>
          <a:lstStyle/>
          <a:p>
            <a:r>
              <a:rPr lang="en-US" dirty="0"/>
              <a:t>Recommendations: </a:t>
            </a:r>
            <a:br>
              <a:rPr lang="en-US" dirty="0"/>
            </a:br>
            <a:r>
              <a:rPr lang="en-US" dirty="0"/>
              <a:t>Initiating ART</a:t>
            </a:r>
          </a:p>
        </p:txBody>
      </p:sp>
      <p:sp>
        <p:nvSpPr>
          <p:cNvPr id="3" name="Content Placeholder 2">
            <a:extLst>
              <a:ext uri="{FF2B5EF4-FFF2-40B4-BE49-F238E27FC236}">
                <a16:creationId xmlns:a16="http://schemas.microsoft.com/office/drawing/2014/main" id="{A6425B84-4831-4F67-A1D8-75CCBEDB7D04}"/>
              </a:ext>
            </a:extLst>
          </p:cNvPr>
          <p:cNvSpPr>
            <a:spLocks noGrp="1"/>
          </p:cNvSpPr>
          <p:nvPr>
            <p:ph idx="1"/>
          </p:nvPr>
        </p:nvSpPr>
        <p:spPr/>
        <p:txBody>
          <a:bodyPr>
            <a:normAutofit fontScale="77500" lnSpcReduction="20000"/>
          </a:bodyPr>
          <a:lstStyle/>
          <a:p>
            <a:r>
              <a:rPr lang="en-US" dirty="0"/>
              <a:t>Clinicians should recommend that patients initiate ART within 2 weeks of beginning treatment for active OIs, with exceptions to this recommendation noted below. (A1)</a:t>
            </a:r>
          </a:p>
          <a:p>
            <a:r>
              <a:rPr lang="en-US" dirty="0"/>
              <a:t>Clinicians should consult with a care provider experienced in managing HIV in patients with active OIs to determine when to initiate ART in patients with TB meningitis, extrapulmonary TB, CMV retinitis, or cryptococcal infection. (A3)</a:t>
            </a:r>
          </a:p>
          <a:p>
            <a:r>
              <a:rPr lang="en-US" dirty="0"/>
              <a:t>For patients with CD4 counts &lt;100 cells/mm</a:t>
            </a:r>
            <a:r>
              <a:rPr lang="en-US" baseline="30000" dirty="0"/>
              <a:t>3</a:t>
            </a:r>
            <a:r>
              <a:rPr lang="en-US" dirty="0"/>
              <a:t> or known concomitant OIs who are initiating ART, clinicians should be vigilant for the signs and symptoms of IRIS and should educate patients about the risk of developing IRIS. (A3)</a:t>
            </a:r>
          </a:p>
          <a:p>
            <a:r>
              <a:rPr lang="en-US" dirty="0"/>
              <a:t>For patients with HIV who have HBV or HCV co-infection, clinicians should:</a:t>
            </a:r>
          </a:p>
          <a:p>
            <a:pPr lvl="1"/>
            <a:r>
              <a:rPr lang="en-US" dirty="0"/>
              <a:t>Measure transaminase levels before initiation of ART, at 6 and 12 weeks after initiation, and at least every 6 months thereafter to monitor for possible IRIS. (A3)</a:t>
            </a:r>
          </a:p>
          <a:p>
            <a:pPr lvl="1"/>
            <a:r>
              <a:rPr lang="en-US" dirty="0"/>
              <a:t>Refer patients with elevated transaminase levels in conjunction with jaundice, elevated bilirubin levels, or loss of synthetic function for evaluation by a hepatologist. (B3)</a:t>
            </a:r>
          </a:p>
        </p:txBody>
      </p:sp>
      <p:sp>
        <p:nvSpPr>
          <p:cNvPr id="4" name="Footer Placeholder 3">
            <a:extLst>
              <a:ext uri="{FF2B5EF4-FFF2-40B4-BE49-F238E27FC236}">
                <a16:creationId xmlns:a16="http://schemas.microsoft.com/office/drawing/2014/main" id="{C121DBFC-47E9-496E-B95E-BE1CB00B3B9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B64B278-02EF-41DA-9ACE-5D2386EB752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8414C01-35D4-4C30-BBEF-2ACD1FFED5D7}"/>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367431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A577-F9D0-47EF-9502-9D8AC5262F1B}"/>
              </a:ext>
            </a:extLst>
          </p:cNvPr>
          <p:cNvSpPr>
            <a:spLocks noGrp="1"/>
          </p:cNvSpPr>
          <p:nvPr>
            <p:ph type="title"/>
          </p:nvPr>
        </p:nvSpPr>
        <p:spPr/>
        <p:txBody>
          <a:bodyPr/>
          <a:lstStyle/>
          <a:p>
            <a:r>
              <a:rPr lang="en-US" dirty="0"/>
              <a:t>Key Points: </a:t>
            </a:r>
            <a:br>
              <a:rPr lang="en-US" dirty="0"/>
            </a:br>
            <a:r>
              <a:rPr lang="en-US" dirty="0"/>
              <a:t>Initiating ART</a:t>
            </a:r>
          </a:p>
        </p:txBody>
      </p:sp>
      <p:sp>
        <p:nvSpPr>
          <p:cNvPr id="3" name="Content Placeholder 2">
            <a:extLst>
              <a:ext uri="{FF2B5EF4-FFF2-40B4-BE49-F238E27FC236}">
                <a16:creationId xmlns:a16="http://schemas.microsoft.com/office/drawing/2014/main" id="{7D7A0B51-F2D9-40EB-930A-E17A7961A1F7}"/>
              </a:ext>
            </a:extLst>
          </p:cNvPr>
          <p:cNvSpPr>
            <a:spLocks noGrp="1"/>
          </p:cNvSpPr>
          <p:nvPr>
            <p:ph idx="1"/>
          </p:nvPr>
        </p:nvSpPr>
        <p:spPr/>
        <p:txBody>
          <a:bodyPr>
            <a:normAutofit fontScale="92500" lnSpcReduction="20000"/>
          </a:bodyPr>
          <a:lstStyle/>
          <a:p>
            <a:r>
              <a:rPr lang="en-US" dirty="0"/>
              <a:t>Clinicians should strongly recommend that patients being treated for infections other than TB meningitis, cryptococcal disease, and CMV retinitis initiate ART within 2 weeks of starting OI treatment or as soon as the patient is clinically stable on OI therapy and the potential for drug-drug interactions has been minimized.</a:t>
            </a:r>
          </a:p>
          <a:p>
            <a:r>
              <a:rPr lang="en-US" dirty="0"/>
              <a:t>Before initiating ART in patients who have TB meningitis, extrapulmonary TB, CMV retinitis, or cryptococcal infection, clinicians should consult with a care provider who is experienced in managing the care of patients with HIV in patients with active OIs.</a:t>
            </a:r>
          </a:p>
          <a:p>
            <a:r>
              <a:rPr lang="en-US" dirty="0"/>
              <a:t>The Clinical Education Initiative (CEI) Line, which is available through the New York State Department of Health CEI, provides access to care providers with experience in managing all aspects of HIV infection: 866-637-2342.</a:t>
            </a:r>
          </a:p>
        </p:txBody>
      </p:sp>
      <p:sp>
        <p:nvSpPr>
          <p:cNvPr id="4" name="Footer Placeholder 3">
            <a:extLst>
              <a:ext uri="{FF2B5EF4-FFF2-40B4-BE49-F238E27FC236}">
                <a16:creationId xmlns:a16="http://schemas.microsoft.com/office/drawing/2014/main" id="{0A1C5633-55D7-4D52-ADDC-BBD4B27AF1E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D00851C-79E3-4541-B858-7232F7E2A11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E8AFA2E-A4C0-4944-8A60-2251F8C097CF}"/>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71618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F3BB-3FB6-47E6-8F96-BF2632CFCE08}"/>
              </a:ext>
            </a:extLst>
          </p:cNvPr>
          <p:cNvSpPr>
            <a:spLocks noGrp="1"/>
          </p:cNvSpPr>
          <p:nvPr>
            <p:ph type="title"/>
          </p:nvPr>
        </p:nvSpPr>
        <p:spPr/>
        <p:txBody>
          <a:bodyPr/>
          <a:lstStyle/>
          <a:p>
            <a:r>
              <a:rPr lang="en-US" dirty="0"/>
              <a:t>Summary of Recommendations Regarding </a:t>
            </a:r>
            <a:br>
              <a:rPr lang="en-US" dirty="0"/>
            </a:br>
            <a:r>
              <a:rPr lang="en-US" dirty="0"/>
              <a:t>Timing of ART Initiation</a:t>
            </a:r>
          </a:p>
        </p:txBody>
      </p:sp>
      <p:graphicFrame>
        <p:nvGraphicFramePr>
          <p:cNvPr id="7" name="Content Placeholder 6">
            <a:extLst>
              <a:ext uri="{FF2B5EF4-FFF2-40B4-BE49-F238E27FC236}">
                <a16:creationId xmlns:a16="http://schemas.microsoft.com/office/drawing/2014/main" id="{4B3DF9F5-053F-4E60-846F-95779C3767E6}"/>
              </a:ext>
            </a:extLst>
          </p:cNvPr>
          <p:cNvGraphicFramePr>
            <a:graphicFrameLocks noGrp="1"/>
          </p:cNvGraphicFramePr>
          <p:nvPr>
            <p:ph idx="1"/>
            <p:extLst>
              <p:ext uri="{D42A27DB-BD31-4B8C-83A1-F6EECF244321}">
                <p14:modId xmlns:p14="http://schemas.microsoft.com/office/powerpoint/2010/main" val="3042598067"/>
              </p:ext>
            </p:extLst>
          </p:nvPr>
        </p:nvGraphicFramePr>
        <p:xfrm>
          <a:off x="838200" y="1825625"/>
          <a:ext cx="10515600" cy="43942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579440693"/>
                    </a:ext>
                  </a:extLst>
                </a:gridCol>
                <a:gridCol w="5257800">
                  <a:extLst>
                    <a:ext uri="{9D8B030D-6E8A-4147-A177-3AD203B41FA5}">
                      <a16:colId xmlns:a16="http://schemas.microsoft.com/office/drawing/2014/main" val="3815228459"/>
                    </a:ext>
                  </a:extLst>
                </a:gridCol>
              </a:tblGrid>
              <a:tr h="370840">
                <a:tc>
                  <a:txBody>
                    <a:bodyPr/>
                    <a:lstStyle/>
                    <a:p>
                      <a:r>
                        <a:rPr lang="en-US" b="1" dirty="0">
                          <a:solidFill>
                            <a:schemeClr val="bg1"/>
                          </a:solidFill>
                        </a:rPr>
                        <a:t>Opportunistic Infection</a:t>
                      </a:r>
                    </a:p>
                  </a:txBody>
                  <a:tcPr>
                    <a:solidFill>
                      <a:srgbClr val="523178"/>
                    </a:solidFill>
                  </a:tcPr>
                </a:tc>
                <a:tc>
                  <a:txBody>
                    <a:bodyPr/>
                    <a:lstStyle/>
                    <a:p>
                      <a:r>
                        <a:rPr lang="en-US" b="1" dirty="0">
                          <a:solidFill>
                            <a:schemeClr val="bg1"/>
                          </a:solidFill>
                        </a:rPr>
                        <a:t>Timing of ART Initiation After Starting OI Treatments</a:t>
                      </a:r>
                    </a:p>
                  </a:txBody>
                  <a:tcPr>
                    <a:solidFill>
                      <a:srgbClr val="523178"/>
                    </a:solidFill>
                  </a:tcPr>
                </a:tc>
                <a:extLst>
                  <a:ext uri="{0D108BD9-81ED-4DB2-BD59-A6C34878D82A}">
                    <a16:rowId xmlns:a16="http://schemas.microsoft.com/office/drawing/2014/main" val="467847101"/>
                  </a:ext>
                </a:extLst>
              </a:tr>
              <a:tr h="370840">
                <a:tc>
                  <a:txBody>
                    <a:bodyPr/>
                    <a:lstStyle/>
                    <a:p>
                      <a:pPr marL="137160" indent="-137160">
                        <a:buFont typeface="Arial" panose="020B0604020202020204" pitchFamily="34" charset="0"/>
                        <a:buChar char="•"/>
                      </a:pPr>
                      <a:r>
                        <a:rPr lang="en-US" dirty="0"/>
                        <a:t>Cryptosporidiosis</a:t>
                      </a:r>
                    </a:p>
                    <a:p>
                      <a:pPr marL="137160" indent="-137160">
                        <a:buFont typeface="Arial" panose="020B0604020202020204" pitchFamily="34" charset="0"/>
                        <a:buChar char="•"/>
                      </a:pPr>
                      <a:r>
                        <a:rPr lang="en-US" dirty="0"/>
                        <a:t>Microsporidiosis</a:t>
                      </a:r>
                    </a:p>
                    <a:p>
                      <a:pPr marL="137160" indent="-137160">
                        <a:buFont typeface="Arial" panose="020B0604020202020204" pitchFamily="34" charset="0"/>
                        <a:buChar char="•"/>
                      </a:pPr>
                      <a:r>
                        <a:rPr lang="en-US" dirty="0"/>
                        <a:t>Progressive multifocal leukoencephalopathy</a:t>
                      </a:r>
                    </a:p>
                    <a:p>
                      <a:pPr marL="137160" indent="-137160">
                        <a:buFont typeface="Arial" panose="020B0604020202020204" pitchFamily="34" charset="0"/>
                        <a:buChar char="•"/>
                      </a:pPr>
                      <a:r>
                        <a:rPr lang="en-US" dirty="0"/>
                        <a:t>Kaposi’s sarcoma</a:t>
                      </a:r>
                    </a:p>
                    <a:p>
                      <a:pPr marL="137160" indent="-137160">
                        <a:buFont typeface="Arial" panose="020B0604020202020204" pitchFamily="34" charset="0"/>
                        <a:buChar char="•"/>
                      </a:pPr>
                      <a:r>
                        <a:rPr lang="en-US" dirty="0"/>
                        <a:t>Pneumocystis jiroveci pneumonia (formerly PCP)</a:t>
                      </a:r>
                    </a:p>
                    <a:p>
                      <a:pPr marL="137160" indent="-137160">
                        <a:buFont typeface="Arial" panose="020B0604020202020204" pitchFamily="34" charset="0"/>
                        <a:buChar char="•"/>
                      </a:pPr>
                      <a:r>
                        <a:rPr lang="en-US" dirty="0"/>
                        <a:t>Hepatitis B virus infection</a:t>
                      </a:r>
                    </a:p>
                    <a:p>
                      <a:pPr marL="137160" indent="-137160">
                        <a:buFont typeface="Arial" panose="020B0604020202020204" pitchFamily="34" charset="0"/>
                        <a:buChar char="•"/>
                      </a:pPr>
                      <a:r>
                        <a:rPr lang="en-US" dirty="0"/>
                        <a:t>Hepatitis C virus infection</a:t>
                      </a:r>
                    </a:p>
                    <a:p>
                      <a:pPr marL="137160" indent="-137160">
                        <a:buFont typeface="Arial" panose="020B0604020202020204" pitchFamily="34" charset="0"/>
                        <a:buChar char="•"/>
                      </a:pPr>
                      <a:r>
                        <a:rPr lang="en-US" dirty="0"/>
                        <a:t>Pulmonary TB</a:t>
                      </a:r>
                    </a:p>
                    <a:p>
                      <a:pPr marL="137160" indent="-137160">
                        <a:buFont typeface="Arial" panose="020B0604020202020204" pitchFamily="34" charset="0"/>
                        <a:buChar char="•"/>
                      </a:pPr>
                      <a:r>
                        <a:rPr lang="en-US" dirty="0"/>
                        <a:t>Other serious bacterial infections</a:t>
                      </a:r>
                    </a:p>
                  </a:txBody>
                  <a:tcPr/>
                </a:tc>
                <a:tc>
                  <a:txBody>
                    <a:bodyPr/>
                    <a:lstStyle/>
                    <a:p>
                      <a:pPr marL="0" indent="0">
                        <a:buFont typeface="Arial" panose="020B0604020202020204" pitchFamily="34" charset="0"/>
                        <a:buNone/>
                      </a:pPr>
                      <a:r>
                        <a:rPr lang="en-US" dirty="0"/>
                        <a:t>Within 2 weeks of starting treatment for an OI or as soon as the patient is clinically stable.</a:t>
                      </a:r>
                    </a:p>
                  </a:txBody>
                  <a:tcPr/>
                </a:tc>
                <a:extLst>
                  <a:ext uri="{0D108BD9-81ED-4DB2-BD59-A6C34878D82A}">
                    <a16:rowId xmlns:a16="http://schemas.microsoft.com/office/drawing/2014/main" val="3975133222"/>
                  </a:ext>
                </a:extLst>
              </a:tr>
              <a:tr h="370840">
                <a:tc>
                  <a:txBody>
                    <a:bodyPr/>
                    <a:lstStyle/>
                    <a:p>
                      <a:pPr marL="0" indent="0">
                        <a:buFont typeface="Arial" panose="020B0604020202020204" pitchFamily="34" charset="0"/>
                        <a:buNone/>
                      </a:pPr>
                      <a:r>
                        <a:rPr lang="en-US" dirty="0"/>
                        <a:t>Pulmonary TB</a:t>
                      </a:r>
                    </a:p>
                  </a:txBody>
                  <a:tcPr/>
                </a:tc>
                <a:tc>
                  <a:txBody>
                    <a:bodyPr/>
                    <a:lstStyle/>
                    <a:p>
                      <a:pPr marL="137160" indent="-137160">
                        <a:buFont typeface="Arial" panose="020B0604020202020204" pitchFamily="34" charset="0"/>
                        <a:buChar char="•"/>
                      </a:pPr>
                      <a:r>
                        <a:rPr lang="en-US" b="1" dirty="0"/>
                        <a:t>CD4 count &gt;50 cells/mm</a:t>
                      </a:r>
                      <a:r>
                        <a:rPr lang="en-US" b="1" baseline="30000" dirty="0"/>
                        <a:t>3</a:t>
                      </a:r>
                      <a:r>
                        <a:rPr lang="en-US" b="1" dirty="0"/>
                        <a:t>: </a:t>
                      </a:r>
                      <a:r>
                        <a:rPr lang="en-US" dirty="0"/>
                        <a:t>Initiate ART as soon as the patient is clinically stable after initiating TB therapy, but no more than 12 weeks later.</a:t>
                      </a:r>
                    </a:p>
                    <a:p>
                      <a:pPr marL="137160" indent="-137160">
                        <a:buFont typeface="Arial" panose="020B0604020202020204" pitchFamily="34" charset="0"/>
                        <a:buChar char="•"/>
                      </a:pPr>
                      <a:r>
                        <a:rPr lang="en-US" b="1" dirty="0"/>
                        <a:t>CD4 count &lt;50 cells/mm</a:t>
                      </a:r>
                      <a:r>
                        <a:rPr lang="en-US" b="1" baseline="30000" dirty="0"/>
                        <a:t>3</a:t>
                      </a:r>
                      <a:r>
                        <a:rPr lang="en-US" b="1" dirty="0"/>
                        <a:t>: </a:t>
                      </a:r>
                      <a:r>
                        <a:rPr lang="en-US" dirty="0"/>
                        <a:t>Initiate ART within the first 2 weeks after initiating TB therapy.</a:t>
                      </a:r>
                    </a:p>
                  </a:txBody>
                  <a:tcPr/>
                </a:tc>
                <a:extLst>
                  <a:ext uri="{0D108BD9-81ED-4DB2-BD59-A6C34878D82A}">
                    <a16:rowId xmlns:a16="http://schemas.microsoft.com/office/drawing/2014/main" val="2893864904"/>
                  </a:ext>
                </a:extLst>
              </a:tr>
            </a:tbl>
          </a:graphicData>
        </a:graphic>
      </p:graphicFrame>
      <p:sp>
        <p:nvSpPr>
          <p:cNvPr id="4" name="Footer Placeholder 3">
            <a:extLst>
              <a:ext uri="{FF2B5EF4-FFF2-40B4-BE49-F238E27FC236}">
                <a16:creationId xmlns:a16="http://schemas.microsoft.com/office/drawing/2014/main" id="{5ECC36BD-203E-4248-B2A1-5FC04D6DAC4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8702396-B582-4FC4-8F9A-3A07C80BA6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2EBC11-D2C9-48BE-B6C6-B34A16DF06D9}"/>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198881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F3BB-3FB6-47E6-8F96-BF2632CFCE08}"/>
              </a:ext>
            </a:extLst>
          </p:cNvPr>
          <p:cNvSpPr>
            <a:spLocks noGrp="1"/>
          </p:cNvSpPr>
          <p:nvPr>
            <p:ph type="title"/>
          </p:nvPr>
        </p:nvSpPr>
        <p:spPr/>
        <p:txBody>
          <a:bodyPr/>
          <a:lstStyle/>
          <a:p>
            <a:r>
              <a:rPr lang="en-US" dirty="0"/>
              <a:t>Summary of Recommendations Regarding </a:t>
            </a:r>
            <a:br>
              <a:rPr lang="en-US" dirty="0"/>
            </a:br>
            <a:r>
              <a:rPr lang="en-US" dirty="0"/>
              <a:t>Timing of ART Initiation,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4B3DF9F5-053F-4E60-846F-95779C3767E6}"/>
              </a:ext>
            </a:extLst>
          </p:cNvPr>
          <p:cNvGraphicFramePr>
            <a:graphicFrameLocks noGrp="1"/>
          </p:cNvGraphicFramePr>
          <p:nvPr>
            <p:ph idx="1"/>
            <p:extLst>
              <p:ext uri="{D42A27DB-BD31-4B8C-83A1-F6EECF244321}">
                <p14:modId xmlns:p14="http://schemas.microsoft.com/office/powerpoint/2010/main" val="775785851"/>
              </p:ext>
            </p:extLst>
          </p:nvPr>
        </p:nvGraphicFramePr>
        <p:xfrm>
          <a:off x="838200" y="1825625"/>
          <a:ext cx="10515600" cy="4394200"/>
        </p:xfrm>
        <a:graphic>
          <a:graphicData uri="http://schemas.openxmlformats.org/drawingml/2006/table">
            <a:tbl>
              <a:tblPr firstRow="1" bandRow="1">
                <a:tableStyleId>{5940675A-B579-460E-94D1-54222C63F5DA}</a:tableStyleId>
              </a:tblPr>
              <a:tblGrid>
                <a:gridCol w="2811379">
                  <a:extLst>
                    <a:ext uri="{9D8B030D-6E8A-4147-A177-3AD203B41FA5}">
                      <a16:colId xmlns:a16="http://schemas.microsoft.com/office/drawing/2014/main" val="1579440693"/>
                    </a:ext>
                  </a:extLst>
                </a:gridCol>
                <a:gridCol w="7704221">
                  <a:extLst>
                    <a:ext uri="{9D8B030D-6E8A-4147-A177-3AD203B41FA5}">
                      <a16:colId xmlns:a16="http://schemas.microsoft.com/office/drawing/2014/main" val="3815228459"/>
                    </a:ext>
                  </a:extLst>
                </a:gridCol>
              </a:tblGrid>
              <a:tr h="370840">
                <a:tc>
                  <a:txBody>
                    <a:bodyPr/>
                    <a:lstStyle/>
                    <a:p>
                      <a:r>
                        <a:rPr lang="en-US" b="1" dirty="0">
                          <a:solidFill>
                            <a:schemeClr val="bg1"/>
                          </a:solidFill>
                        </a:rPr>
                        <a:t>Opportunistic Infection</a:t>
                      </a:r>
                    </a:p>
                  </a:txBody>
                  <a:tcPr>
                    <a:solidFill>
                      <a:srgbClr val="523178"/>
                    </a:solidFill>
                  </a:tcPr>
                </a:tc>
                <a:tc>
                  <a:txBody>
                    <a:bodyPr/>
                    <a:lstStyle/>
                    <a:p>
                      <a:r>
                        <a:rPr lang="en-US" b="1" dirty="0">
                          <a:solidFill>
                            <a:schemeClr val="bg1"/>
                          </a:solidFill>
                        </a:rPr>
                        <a:t>Timing of ART Initiation After Starting OI Treatments</a:t>
                      </a:r>
                    </a:p>
                  </a:txBody>
                  <a:tcPr>
                    <a:solidFill>
                      <a:srgbClr val="523178"/>
                    </a:solidFill>
                  </a:tcPr>
                </a:tc>
                <a:extLst>
                  <a:ext uri="{0D108BD9-81ED-4DB2-BD59-A6C34878D82A}">
                    <a16:rowId xmlns:a16="http://schemas.microsoft.com/office/drawing/2014/main" val="467847101"/>
                  </a:ext>
                </a:extLst>
              </a:tr>
              <a:tr h="370840">
                <a:tc>
                  <a:txBody>
                    <a:bodyPr/>
                    <a:lstStyle/>
                    <a:p>
                      <a:pPr marL="0" indent="0">
                        <a:buFont typeface="Arial" panose="020B0604020202020204" pitchFamily="34" charset="0"/>
                        <a:buNone/>
                      </a:pPr>
                      <a:r>
                        <a:rPr lang="en-US" dirty="0"/>
                        <a:t>Extrapulmonary TB</a:t>
                      </a:r>
                    </a:p>
                  </a:txBody>
                  <a:tcPr/>
                </a:tc>
                <a:tc>
                  <a:txBody>
                    <a:bodyPr/>
                    <a:lstStyle/>
                    <a:p>
                      <a:pPr marL="0" indent="0">
                        <a:buFont typeface="Arial" panose="020B0604020202020204" pitchFamily="34" charset="0"/>
                        <a:buNone/>
                      </a:pPr>
                      <a:r>
                        <a:rPr lang="en-US" dirty="0"/>
                        <a:t>Optimal timing has not been established; consult with an experienced HIV care provider.</a:t>
                      </a:r>
                    </a:p>
                  </a:txBody>
                  <a:tcPr/>
                </a:tc>
                <a:extLst>
                  <a:ext uri="{0D108BD9-81ED-4DB2-BD59-A6C34878D82A}">
                    <a16:rowId xmlns:a16="http://schemas.microsoft.com/office/drawing/2014/main" val="2804377072"/>
                  </a:ext>
                </a:extLst>
              </a:tr>
              <a:tr h="370840">
                <a:tc>
                  <a:txBody>
                    <a:bodyPr/>
                    <a:lstStyle/>
                    <a:p>
                      <a:pPr marL="0" indent="0">
                        <a:buFont typeface="Arial" panose="020B0604020202020204" pitchFamily="34" charset="0"/>
                        <a:buNone/>
                      </a:pPr>
                      <a:r>
                        <a:rPr lang="en-US" dirty="0"/>
                        <a:t>TB meningitis</a:t>
                      </a:r>
                    </a:p>
                  </a:txBody>
                  <a:tcPr/>
                </a:tc>
                <a:tc>
                  <a:txBody>
                    <a:bodyPr/>
                    <a:lstStyle/>
                    <a:p>
                      <a:pPr marL="0" indent="0">
                        <a:buFont typeface="Arial" panose="020B0604020202020204" pitchFamily="34" charset="0"/>
                        <a:buNone/>
                      </a:pPr>
                      <a:r>
                        <a:rPr lang="en-US" dirty="0"/>
                        <a:t>Optimal timing has not been established; consult with an experienced HIV care provider.</a:t>
                      </a:r>
                    </a:p>
                  </a:txBody>
                  <a:tcPr/>
                </a:tc>
                <a:extLst>
                  <a:ext uri="{0D108BD9-81ED-4DB2-BD59-A6C34878D82A}">
                    <a16:rowId xmlns:a16="http://schemas.microsoft.com/office/drawing/2014/main" val="4255579096"/>
                  </a:ext>
                </a:extLst>
              </a:tr>
              <a:tr h="370840">
                <a:tc>
                  <a:txBody>
                    <a:bodyPr/>
                    <a:lstStyle/>
                    <a:p>
                      <a:pPr marL="0" indent="0">
                        <a:buFont typeface="Arial" panose="020B0604020202020204" pitchFamily="34" charset="0"/>
                        <a:buNone/>
                      </a:pPr>
                      <a:r>
                        <a:rPr lang="en-US" dirty="0"/>
                        <a:t>Cryptococcal meningitis</a:t>
                      </a:r>
                    </a:p>
                  </a:txBody>
                  <a:tcPr/>
                </a:tc>
                <a:tc>
                  <a:txBody>
                    <a:bodyPr/>
                    <a:lstStyle/>
                    <a:p>
                      <a:pPr marL="137160" indent="-137160">
                        <a:buFont typeface="Arial" panose="020B0604020202020204" pitchFamily="34" charset="0"/>
                        <a:buChar char="•"/>
                      </a:pPr>
                      <a:r>
                        <a:rPr lang="en-US" dirty="0"/>
                        <a:t>Delay 2 to 10 weeks after starting antifungal therapy.</a:t>
                      </a:r>
                    </a:p>
                    <a:p>
                      <a:pPr marL="137160" indent="-13716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1668742404"/>
                  </a:ext>
                </a:extLst>
              </a:tr>
              <a:tr h="370840">
                <a:tc>
                  <a:txBody>
                    <a:bodyPr/>
                    <a:lstStyle/>
                    <a:p>
                      <a:pPr marL="0" indent="0">
                        <a:buFont typeface="Arial" panose="020B0604020202020204" pitchFamily="34" charset="0"/>
                        <a:buNone/>
                      </a:pPr>
                      <a:r>
                        <a:rPr lang="en-US" dirty="0"/>
                        <a:t>Cryptococcal infection other than meningitis</a:t>
                      </a:r>
                    </a:p>
                  </a:txBody>
                  <a:tcPr/>
                </a:tc>
                <a:tc>
                  <a:txBody>
                    <a:bodyPr/>
                    <a:lstStyle/>
                    <a:p>
                      <a:pPr marL="137160" indent="-137160">
                        <a:buFont typeface="Arial" panose="020B0604020202020204" pitchFamily="34" charset="0"/>
                        <a:buChar char="•"/>
                      </a:pPr>
                      <a:r>
                        <a:rPr lang="en-US" dirty="0"/>
                        <a:t>Delay at least 2 weeks after starting antifungal therapy.</a:t>
                      </a:r>
                    </a:p>
                    <a:p>
                      <a:pPr marL="137160" indent="-13716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522080892"/>
                  </a:ext>
                </a:extLst>
              </a:tr>
              <a:tr h="370840">
                <a:tc>
                  <a:txBody>
                    <a:bodyPr/>
                    <a:lstStyle/>
                    <a:p>
                      <a:pPr marL="0" indent="0">
                        <a:buFont typeface="Arial" panose="020B0604020202020204" pitchFamily="34" charset="0"/>
                        <a:buNone/>
                      </a:pPr>
                      <a:r>
                        <a:rPr lang="en-US" dirty="0"/>
                        <a:t>Cytomegalovirus retinitis</a:t>
                      </a:r>
                    </a:p>
                  </a:txBody>
                  <a:tcPr/>
                </a:tc>
                <a:tc>
                  <a:txBody>
                    <a:bodyPr/>
                    <a:lstStyle/>
                    <a:p>
                      <a:pPr marL="137160" indent="-137160">
                        <a:buFont typeface="Arial" panose="020B0604020202020204" pitchFamily="34" charset="0"/>
                        <a:buChar char="•"/>
                      </a:pPr>
                      <a:r>
                        <a:rPr lang="en-US" dirty="0"/>
                        <a:t>Immediate ART is not recommended.</a:t>
                      </a:r>
                    </a:p>
                    <a:p>
                      <a:pPr marL="137160" indent="-13716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2395630594"/>
                  </a:ext>
                </a:extLst>
              </a:tr>
            </a:tbl>
          </a:graphicData>
        </a:graphic>
      </p:graphicFrame>
      <p:sp>
        <p:nvSpPr>
          <p:cNvPr id="4" name="Footer Placeholder 3">
            <a:extLst>
              <a:ext uri="{FF2B5EF4-FFF2-40B4-BE49-F238E27FC236}">
                <a16:creationId xmlns:a16="http://schemas.microsoft.com/office/drawing/2014/main" id="{5ECC36BD-203E-4248-B2A1-5FC04D6DAC4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8702396-B582-4FC4-8F9A-3A07C80BA6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2EBC11-D2C9-48BE-B6C6-B34A16DF06D9}"/>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86964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F41C8-7CF3-4AE6-B14D-A53240FF20B4}"/>
              </a:ext>
            </a:extLst>
          </p:cNvPr>
          <p:cNvSpPr>
            <a:spLocks noGrp="1"/>
          </p:cNvSpPr>
          <p:nvPr>
            <p:ph type="title"/>
          </p:nvPr>
        </p:nvSpPr>
        <p:spPr/>
        <p:txBody>
          <a:bodyPr/>
          <a:lstStyle/>
          <a:p>
            <a:r>
              <a:rPr lang="en-US" dirty="0"/>
              <a:t>Recommendations: </a:t>
            </a:r>
            <a:br>
              <a:rPr lang="en-US" dirty="0"/>
            </a:br>
            <a:r>
              <a:rPr lang="en-US" dirty="0"/>
              <a:t>Pulmonary TB</a:t>
            </a:r>
          </a:p>
        </p:txBody>
      </p:sp>
      <p:sp>
        <p:nvSpPr>
          <p:cNvPr id="3" name="Content Placeholder 2">
            <a:extLst>
              <a:ext uri="{FF2B5EF4-FFF2-40B4-BE49-F238E27FC236}">
                <a16:creationId xmlns:a16="http://schemas.microsoft.com/office/drawing/2014/main" id="{694E11F5-0F1C-4889-B781-48B861807CE3}"/>
              </a:ext>
            </a:extLst>
          </p:cNvPr>
          <p:cNvSpPr>
            <a:spLocks noGrp="1"/>
          </p:cNvSpPr>
          <p:nvPr>
            <p:ph idx="1"/>
          </p:nvPr>
        </p:nvSpPr>
        <p:spPr/>
        <p:txBody>
          <a:bodyPr>
            <a:normAutofit fontScale="92500"/>
          </a:bodyPr>
          <a:lstStyle/>
          <a:p>
            <a:r>
              <a:rPr lang="en-US" dirty="0"/>
              <a:t>For patients with pulmonary TB, clinicians should initiate ART as follows:</a:t>
            </a:r>
          </a:p>
          <a:p>
            <a:pPr lvl="1"/>
            <a:r>
              <a:rPr lang="en-US" b="1" dirty="0"/>
              <a:t>CD4 counts ≥50 cells/mm</a:t>
            </a:r>
            <a:r>
              <a:rPr lang="en-US" b="1" baseline="30000" dirty="0"/>
              <a:t>3</a:t>
            </a:r>
            <a:r>
              <a:rPr lang="en-US" b="1" dirty="0"/>
              <a:t>: </a:t>
            </a:r>
            <a:r>
              <a:rPr lang="en-US" dirty="0"/>
              <a:t>As soon as patients are clinically stable on anti-TB therapy and no later than 12 weeks after initiating anti-TB therapy. (A1)</a:t>
            </a:r>
          </a:p>
          <a:p>
            <a:pPr lvl="1"/>
            <a:r>
              <a:rPr lang="en-US" b="1" dirty="0"/>
              <a:t>CD4 counts &lt;50 cells/mm</a:t>
            </a:r>
            <a:r>
              <a:rPr lang="en-US" b="1" baseline="30000" dirty="0"/>
              <a:t>3</a:t>
            </a:r>
            <a:r>
              <a:rPr lang="en-US" b="1" dirty="0"/>
              <a:t>: </a:t>
            </a:r>
            <a:r>
              <a:rPr lang="en-US" dirty="0"/>
              <a:t>Within the first 2 weeks after initiating anti-TB therapy. (A1)</a:t>
            </a:r>
          </a:p>
          <a:p>
            <a:r>
              <a:rPr lang="en-US" dirty="0"/>
              <a:t>For patients with pulmonary TB who are ART-naive, who have a CD4 count &lt;100 cells/mm</a:t>
            </a:r>
            <a:r>
              <a:rPr lang="en-US" baseline="30000" dirty="0"/>
              <a:t>3</a:t>
            </a:r>
            <a:r>
              <a:rPr lang="en-US" dirty="0"/>
              <a:t>, and who started on anti-TB treatment within the last 30 days, clinicians should initiate prednisone 40 mg daily for 14 days, followed by 20 mg daily for 14 days at the time of ART initiation. (B1)</a:t>
            </a:r>
          </a:p>
        </p:txBody>
      </p:sp>
      <p:sp>
        <p:nvSpPr>
          <p:cNvPr id="4" name="Footer Placeholder 3">
            <a:extLst>
              <a:ext uri="{FF2B5EF4-FFF2-40B4-BE49-F238E27FC236}">
                <a16:creationId xmlns:a16="http://schemas.microsoft.com/office/drawing/2014/main" id="{84147632-0ECF-4FAE-B5F3-C8CEAF2BE0E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64378AA-A69B-4D62-B458-E0FEF7330EA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F96A03-5066-489C-8E5D-4CC2F9BC100F}"/>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179258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A15C-34E3-4726-AB86-2A8D09C8E1B9}"/>
              </a:ext>
            </a:extLst>
          </p:cNvPr>
          <p:cNvSpPr>
            <a:spLocks noGrp="1"/>
          </p:cNvSpPr>
          <p:nvPr>
            <p:ph type="title"/>
          </p:nvPr>
        </p:nvSpPr>
        <p:spPr/>
        <p:txBody>
          <a:bodyPr/>
          <a:lstStyle/>
          <a:p>
            <a:r>
              <a:rPr lang="en-US" dirty="0"/>
              <a:t>Recommendation: </a:t>
            </a:r>
            <a:br>
              <a:rPr lang="en-US" dirty="0"/>
            </a:br>
            <a:r>
              <a:rPr lang="en-US" dirty="0"/>
              <a:t>TB Meningitis or Extrapulmonary TB</a:t>
            </a:r>
          </a:p>
        </p:txBody>
      </p:sp>
      <p:sp>
        <p:nvSpPr>
          <p:cNvPr id="3" name="Content Placeholder 2">
            <a:extLst>
              <a:ext uri="{FF2B5EF4-FFF2-40B4-BE49-F238E27FC236}">
                <a16:creationId xmlns:a16="http://schemas.microsoft.com/office/drawing/2014/main" id="{110AB06F-1E4F-4BAA-9C1D-4FF41963D6F9}"/>
              </a:ext>
            </a:extLst>
          </p:cNvPr>
          <p:cNvSpPr>
            <a:spLocks noGrp="1"/>
          </p:cNvSpPr>
          <p:nvPr>
            <p:ph idx="1"/>
          </p:nvPr>
        </p:nvSpPr>
        <p:spPr/>
        <p:txBody>
          <a:bodyPr/>
          <a:lstStyle/>
          <a:p>
            <a:r>
              <a:rPr lang="en-US" dirty="0"/>
              <a:t>For patients with TB meningitis or extrapulmonary TB, clinicians should consult with an experienced HIV care provider to determine the timing of ART initiation. (A3)</a:t>
            </a:r>
          </a:p>
        </p:txBody>
      </p:sp>
      <p:sp>
        <p:nvSpPr>
          <p:cNvPr id="4" name="Footer Placeholder 3">
            <a:extLst>
              <a:ext uri="{FF2B5EF4-FFF2-40B4-BE49-F238E27FC236}">
                <a16:creationId xmlns:a16="http://schemas.microsoft.com/office/drawing/2014/main" id="{19B9D97B-38DF-4D52-8139-FDEE6C4A827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25EA06E-D17D-4ADF-963B-296CA20FAA9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4D674E4-137C-44B0-AA78-89011656A388}"/>
              </a:ext>
            </a:extLst>
          </p:cNvPr>
          <p:cNvSpPr>
            <a:spLocks noGrp="1"/>
          </p:cNvSpPr>
          <p:nvPr>
            <p:ph type="dt" sz="half" idx="2"/>
          </p:nvPr>
        </p:nvSpPr>
        <p:spPr/>
        <p:txBody>
          <a:bodyPr/>
          <a:lstStyle/>
          <a:p>
            <a:r>
              <a:rPr lang="en-US" sz="1200" dirty="0">
                <a:solidFill>
                  <a:schemeClr val="bg1">
                    <a:lumMod val="50000"/>
                  </a:schemeClr>
                </a:solidFill>
              </a:rPr>
              <a:t>MARCH 2024</a:t>
            </a:r>
          </a:p>
        </p:txBody>
      </p:sp>
    </p:spTree>
    <p:extLst>
      <p:ext uri="{BB962C8B-B14F-4D97-AF65-F5344CB8AC3E}">
        <p14:creationId xmlns:p14="http://schemas.microsoft.com/office/powerpoint/2010/main" val="219242282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2415</Words>
  <Application>Microsoft Office PowerPoint</Application>
  <PresentationFormat>Widescreen</PresentationFormat>
  <Paragraphs>210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Content</vt:lpstr>
      <vt:lpstr>PowerPoint Presentation</vt:lpstr>
      <vt:lpstr>Purpose of This Guideline</vt:lpstr>
      <vt:lpstr>Terminology</vt:lpstr>
      <vt:lpstr>Recommendations:  Initiating ART</vt:lpstr>
      <vt:lpstr>Key Points:  Initiating ART</vt:lpstr>
      <vt:lpstr>Summary of Recommendations Regarding  Timing of ART Initiation</vt:lpstr>
      <vt:lpstr>Summary of Recommendations Regarding  Timing of ART Initiation, continued</vt:lpstr>
      <vt:lpstr>Recommendations:  Pulmonary TB</vt:lpstr>
      <vt:lpstr>Recommendation:  TB Meningitis or Extrapulmonary TB</vt:lpstr>
      <vt:lpstr>Recommendations:  Cryptococcal Meningitis</vt:lpstr>
      <vt:lpstr>Key Points:  Cryptococcal Meningitis</vt:lpstr>
      <vt:lpstr>Recommendations:  CMV Retinitis</vt:lpstr>
      <vt:lpstr>Recommendations:  Diagnosing IRIS</vt:lpstr>
      <vt:lpstr>Major Presentations of IRIS</vt:lpstr>
      <vt:lpstr>Major Presentations of IRIS, continued</vt:lpstr>
      <vt:lpstr>Major Presentations of IRIS, continued</vt:lpstr>
      <vt:lpstr>Minor Presentations of IRIS</vt:lpstr>
      <vt:lpstr>Recommendations:  Management and Treatment of IRIS</vt:lpstr>
      <vt:lpstr>Recommendations:  Severe IRIS</vt:lpstr>
      <vt:lpstr>Key Point:  Severe IRIS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2024-02-27T17:53:46Z</dcterms:modified>
</cp:coreProperties>
</file>