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9" r:id="rId3"/>
    <p:sldId id="260" r:id="rId4"/>
    <p:sldId id="261" r:id="rId5"/>
    <p:sldId id="262" r:id="rId6"/>
    <p:sldId id="263" r:id="rId7"/>
    <p:sldId id="265" r:id="rId8"/>
    <p:sldId id="264" r:id="rId9"/>
    <p:sldId id="266" r:id="rId10"/>
    <p:sldId id="267" r:id="rId11"/>
    <p:sldId id="268" r:id="rId12"/>
    <p:sldId id="269" r:id="rId13"/>
    <p:sldId id="257" r:id="rId14"/>
    <p:sldId id="2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JUNE 2022 &amp; JUNE 2023</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JUNE 2022 &amp; JUNE 2023</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Virologic and Immunologic Monitoring in HIV Care &amp; HIV Resistance Assays</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JUNE 2022 &amp; JUNE 2023</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569A6-25E6-46FE-9D68-7BEB49AD1C57}"/>
              </a:ext>
            </a:extLst>
          </p:cNvPr>
          <p:cNvSpPr>
            <a:spLocks noGrp="1"/>
          </p:cNvSpPr>
          <p:nvPr>
            <p:ph type="title"/>
          </p:nvPr>
        </p:nvSpPr>
        <p:spPr/>
        <p:txBody>
          <a:bodyPr/>
          <a:lstStyle/>
          <a:p>
            <a:r>
              <a:rPr lang="en-US" dirty="0"/>
              <a:t>FDA-Approved Quantitative HIV-1 RNA Assays </a:t>
            </a:r>
            <a:br>
              <a:rPr lang="en-US" dirty="0"/>
            </a:br>
            <a:r>
              <a:rPr lang="en-US" dirty="0"/>
              <a:t>for Viral Load Monitoring</a:t>
            </a:r>
          </a:p>
        </p:txBody>
      </p:sp>
      <p:graphicFrame>
        <p:nvGraphicFramePr>
          <p:cNvPr id="7" name="Content Placeholder 6">
            <a:extLst>
              <a:ext uri="{FF2B5EF4-FFF2-40B4-BE49-F238E27FC236}">
                <a16:creationId xmlns:a16="http://schemas.microsoft.com/office/drawing/2014/main" id="{F0D04CA9-4961-4C99-8B7B-C60DA1759CB1}"/>
              </a:ext>
            </a:extLst>
          </p:cNvPr>
          <p:cNvGraphicFramePr>
            <a:graphicFrameLocks noGrp="1"/>
          </p:cNvGraphicFramePr>
          <p:nvPr>
            <p:ph idx="1"/>
            <p:extLst>
              <p:ext uri="{D42A27DB-BD31-4B8C-83A1-F6EECF244321}">
                <p14:modId xmlns:p14="http://schemas.microsoft.com/office/powerpoint/2010/main" val="1096372227"/>
              </p:ext>
            </p:extLst>
          </p:nvPr>
        </p:nvGraphicFramePr>
        <p:xfrm>
          <a:off x="838199" y="1825625"/>
          <a:ext cx="10515600" cy="2931160"/>
        </p:xfrm>
        <a:graphic>
          <a:graphicData uri="http://schemas.openxmlformats.org/drawingml/2006/table">
            <a:tbl>
              <a:tblPr firstRow="1" bandRow="1">
                <a:tableStyleId>{5940675A-B579-460E-94D1-54222C63F5DA}</a:tableStyleId>
              </a:tblPr>
              <a:tblGrid>
                <a:gridCol w="4720390">
                  <a:extLst>
                    <a:ext uri="{9D8B030D-6E8A-4147-A177-3AD203B41FA5}">
                      <a16:colId xmlns:a16="http://schemas.microsoft.com/office/drawing/2014/main" val="1646355818"/>
                    </a:ext>
                  </a:extLst>
                </a:gridCol>
                <a:gridCol w="2290010">
                  <a:extLst>
                    <a:ext uri="{9D8B030D-6E8A-4147-A177-3AD203B41FA5}">
                      <a16:colId xmlns:a16="http://schemas.microsoft.com/office/drawing/2014/main" val="3482262352"/>
                    </a:ext>
                  </a:extLst>
                </a:gridCol>
                <a:gridCol w="3505200">
                  <a:extLst>
                    <a:ext uri="{9D8B030D-6E8A-4147-A177-3AD203B41FA5}">
                      <a16:colId xmlns:a16="http://schemas.microsoft.com/office/drawing/2014/main" val="3071874894"/>
                    </a:ext>
                  </a:extLst>
                </a:gridCol>
              </a:tblGrid>
              <a:tr h="370840">
                <a:tc>
                  <a:txBody>
                    <a:bodyPr/>
                    <a:lstStyle/>
                    <a:p>
                      <a:r>
                        <a:rPr lang="en-US" b="1" dirty="0">
                          <a:solidFill>
                            <a:schemeClr val="bg1"/>
                          </a:solidFill>
                        </a:rPr>
                        <a:t>Test Name</a:t>
                      </a:r>
                    </a:p>
                  </a:txBody>
                  <a:tcPr>
                    <a:solidFill>
                      <a:srgbClr val="523178"/>
                    </a:solidFill>
                  </a:tcPr>
                </a:tc>
                <a:tc>
                  <a:txBody>
                    <a:bodyPr/>
                    <a:lstStyle/>
                    <a:p>
                      <a:r>
                        <a:rPr lang="en-US" b="1" dirty="0">
                          <a:solidFill>
                            <a:schemeClr val="bg1"/>
                          </a:solidFill>
                        </a:rPr>
                        <a:t>Method</a:t>
                      </a:r>
                    </a:p>
                  </a:txBody>
                  <a:tcPr>
                    <a:solidFill>
                      <a:srgbClr val="523178"/>
                    </a:solidFill>
                  </a:tcPr>
                </a:tc>
                <a:tc>
                  <a:txBody>
                    <a:bodyPr/>
                    <a:lstStyle/>
                    <a:p>
                      <a:r>
                        <a:rPr lang="en-US" b="1" dirty="0">
                          <a:solidFill>
                            <a:schemeClr val="bg1"/>
                          </a:solidFill>
                        </a:rPr>
                        <a:t>Lower and Upper LOQ</a:t>
                      </a:r>
                    </a:p>
                  </a:txBody>
                  <a:tcPr>
                    <a:solidFill>
                      <a:srgbClr val="523178"/>
                    </a:solidFill>
                  </a:tcPr>
                </a:tc>
                <a:extLst>
                  <a:ext uri="{0D108BD9-81ED-4DB2-BD59-A6C34878D82A}">
                    <a16:rowId xmlns:a16="http://schemas.microsoft.com/office/drawing/2014/main" val="1498005926"/>
                  </a:ext>
                </a:extLst>
              </a:tr>
              <a:tr h="370840">
                <a:tc>
                  <a:txBody>
                    <a:bodyPr/>
                    <a:lstStyle/>
                    <a:p>
                      <a:pPr marL="0" indent="0">
                        <a:buFont typeface="Arial" panose="020B0604020202020204" pitchFamily="34" charset="0"/>
                        <a:buNone/>
                      </a:pPr>
                      <a:r>
                        <a:rPr lang="it-IT" dirty="0"/>
                        <a:t>Abbott RealTime HIV-1 (Abbott Laboratories)</a:t>
                      </a:r>
                      <a:endParaRPr lang="en-US" dirty="0"/>
                    </a:p>
                  </a:txBody>
                  <a:tcPr/>
                </a:tc>
                <a:tc>
                  <a:txBody>
                    <a:bodyPr/>
                    <a:lstStyle/>
                    <a:p>
                      <a:pPr marL="0" indent="0">
                        <a:buFont typeface="Arial" panose="020B0604020202020204" pitchFamily="34" charset="0"/>
                        <a:buNone/>
                      </a:pPr>
                      <a:r>
                        <a:rPr lang="en-US" dirty="0"/>
                        <a:t>Real-time PCR</a:t>
                      </a:r>
                    </a:p>
                  </a:txBody>
                  <a:tcPr/>
                </a:tc>
                <a:tc>
                  <a:txBody>
                    <a:bodyPr/>
                    <a:lstStyle/>
                    <a:p>
                      <a:pPr marL="137160" indent="-137160">
                        <a:buFont typeface="Arial" panose="020B0604020202020204" pitchFamily="34" charset="0"/>
                        <a:buChar char="•"/>
                      </a:pPr>
                      <a:r>
                        <a:rPr lang="es-ES" dirty="0"/>
                        <a:t>40 copies/</a:t>
                      </a:r>
                      <a:r>
                        <a:rPr lang="es-ES" dirty="0" err="1"/>
                        <a:t>mL</a:t>
                      </a:r>
                      <a:endParaRPr lang="es-ES" dirty="0"/>
                    </a:p>
                    <a:p>
                      <a:pPr marL="137160" indent="-137160">
                        <a:buFont typeface="Arial" panose="020B0604020202020204" pitchFamily="34" charset="0"/>
                        <a:buChar char="•"/>
                      </a:pPr>
                      <a:r>
                        <a:rPr lang="es-ES" dirty="0"/>
                        <a:t>10,000,000 copies/</a:t>
                      </a:r>
                      <a:r>
                        <a:rPr lang="es-ES" dirty="0" err="1"/>
                        <a:t>mL</a:t>
                      </a:r>
                      <a:endParaRPr lang="en-US" dirty="0"/>
                    </a:p>
                  </a:txBody>
                  <a:tcPr/>
                </a:tc>
                <a:extLst>
                  <a:ext uri="{0D108BD9-81ED-4DB2-BD59-A6C34878D82A}">
                    <a16:rowId xmlns:a16="http://schemas.microsoft.com/office/drawing/2014/main" val="621690680"/>
                  </a:ext>
                </a:extLst>
              </a:tr>
              <a:tr h="370840">
                <a:tc>
                  <a:txBody>
                    <a:bodyPr/>
                    <a:lstStyle/>
                    <a:p>
                      <a:pPr marL="0" indent="0">
                        <a:buFont typeface="Arial" panose="020B0604020202020204" pitchFamily="34" charset="0"/>
                        <a:buNone/>
                      </a:pPr>
                      <a:r>
                        <a:rPr lang="en-US" dirty="0"/>
                        <a:t>Cobas AmpliPrep/Cobas TaqMan HIV-1 Test, version 2.0 (Roche Diagnostics)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Real-time PCR</a:t>
                      </a:r>
                    </a:p>
                    <a:p>
                      <a:pPr marL="0" indent="0">
                        <a:buFont typeface="Arial" panose="020B0604020202020204" pitchFamily="34" charset="0"/>
                        <a:buNone/>
                      </a:pPr>
                      <a:endParaRPr lang="en-US" dirty="0"/>
                    </a:p>
                  </a:txBody>
                  <a:tcPr/>
                </a:tc>
                <a:tc>
                  <a:txBody>
                    <a:bodyPr/>
                    <a:lstStyle/>
                    <a:p>
                      <a:pPr marL="137160" indent="-137160">
                        <a:buFont typeface="Arial" panose="020B0604020202020204" pitchFamily="34" charset="0"/>
                        <a:buChar char="•"/>
                      </a:pPr>
                      <a:r>
                        <a:rPr lang="es-ES" dirty="0"/>
                        <a:t>20 copies/</a:t>
                      </a:r>
                      <a:r>
                        <a:rPr lang="es-ES" dirty="0" err="1"/>
                        <a:t>mL</a:t>
                      </a:r>
                      <a:endParaRPr lang="es-ES" dirty="0"/>
                    </a:p>
                    <a:p>
                      <a:pPr marL="137160" indent="-137160">
                        <a:buFont typeface="Arial" panose="020B0604020202020204" pitchFamily="34" charset="0"/>
                        <a:buChar char="•"/>
                      </a:pPr>
                      <a:r>
                        <a:rPr lang="es-ES" dirty="0"/>
                        <a:t>10,000,000 copies/</a:t>
                      </a:r>
                      <a:r>
                        <a:rPr lang="es-ES" dirty="0" err="1"/>
                        <a:t>mL</a:t>
                      </a:r>
                      <a:endParaRPr lang="en-US" dirty="0"/>
                    </a:p>
                  </a:txBody>
                  <a:tcPr/>
                </a:tc>
                <a:extLst>
                  <a:ext uri="{0D108BD9-81ED-4DB2-BD59-A6C34878D82A}">
                    <a16:rowId xmlns:a16="http://schemas.microsoft.com/office/drawing/2014/main" val="631000307"/>
                  </a:ext>
                </a:extLst>
              </a:tr>
              <a:tr h="370840">
                <a:tc>
                  <a:txBody>
                    <a:bodyPr/>
                    <a:lstStyle/>
                    <a:p>
                      <a:pPr marL="0" indent="0">
                        <a:buFont typeface="Arial" panose="020B0604020202020204" pitchFamily="34" charset="0"/>
                        <a:buNone/>
                      </a:pPr>
                      <a:r>
                        <a:rPr lang="en-US" dirty="0"/>
                        <a:t>Cobas HIV-1 quantitative NAT for use on Cobas 6800/8800 systems (Roche Diagnostics)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Real-time PCR</a:t>
                      </a:r>
                    </a:p>
                    <a:p>
                      <a:pPr marL="0" indent="0">
                        <a:buFont typeface="Arial" panose="020B0604020202020204" pitchFamily="34" charset="0"/>
                        <a:buNone/>
                      </a:pPr>
                      <a:endParaRPr lang="en-US" dirty="0"/>
                    </a:p>
                  </a:txBody>
                  <a:tcPr/>
                </a:tc>
                <a:tc>
                  <a:txBody>
                    <a:bodyPr/>
                    <a:lstStyle/>
                    <a:p>
                      <a:pPr marL="137160" indent="-137160">
                        <a:buFont typeface="Arial" panose="020B0604020202020204" pitchFamily="34" charset="0"/>
                        <a:buChar char="•"/>
                      </a:pPr>
                      <a:r>
                        <a:rPr lang="es-ES" dirty="0"/>
                        <a:t>20 copies/</a:t>
                      </a:r>
                      <a:r>
                        <a:rPr lang="es-ES" dirty="0" err="1"/>
                        <a:t>mL</a:t>
                      </a:r>
                      <a:endParaRPr lang="es-ES" dirty="0"/>
                    </a:p>
                    <a:p>
                      <a:pPr marL="137160" indent="-137160">
                        <a:buFont typeface="Arial" panose="020B0604020202020204" pitchFamily="34" charset="0"/>
                        <a:buChar char="•"/>
                      </a:pPr>
                      <a:r>
                        <a:rPr lang="es-ES" dirty="0"/>
                        <a:t>10,000,000 copies/</a:t>
                      </a:r>
                      <a:r>
                        <a:rPr lang="es-ES" dirty="0" err="1"/>
                        <a:t>mL</a:t>
                      </a:r>
                      <a:endParaRPr lang="en-US" dirty="0"/>
                    </a:p>
                  </a:txBody>
                  <a:tcPr/>
                </a:tc>
                <a:extLst>
                  <a:ext uri="{0D108BD9-81ED-4DB2-BD59-A6C34878D82A}">
                    <a16:rowId xmlns:a16="http://schemas.microsoft.com/office/drawing/2014/main" val="2889610982"/>
                  </a:ext>
                </a:extLst>
              </a:tr>
              <a:tr h="370840">
                <a:tc>
                  <a:txBody>
                    <a:bodyPr/>
                    <a:lstStyle/>
                    <a:p>
                      <a:pPr marL="0" indent="0">
                        <a:buFont typeface="Arial" panose="020B0604020202020204" pitchFamily="34" charset="0"/>
                        <a:buNone/>
                      </a:pPr>
                      <a:r>
                        <a:rPr lang="en-US" dirty="0"/>
                        <a:t>Cobas TaqMan HIV-1 Test, v2.0 for use with the high pure system (Roche Diagnostics)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Real-time PCR</a:t>
                      </a:r>
                    </a:p>
                    <a:p>
                      <a:pPr marL="0" indent="0">
                        <a:buFont typeface="Arial" panose="020B0604020202020204" pitchFamily="34" charset="0"/>
                        <a:buNone/>
                      </a:pPr>
                      <a:endParaRPr lang="en-US" dirty="0"/>
                    </a:p>
                  </a:txBody>
                  <a:tcPr/>
                </a:tc>
                <a:tc>
                  <a:txBody>
                    <a:bodyPr/>
                    <a:lstStyle/>
                    <a:p>
                      <a:pPr marL="137160" indent="-137160">
                        <a:buFont typeface="Arial" panose="020B0604020202020204" pitchFamily="34" charset="0"/>
                        <a:buChar char="•"/>
                      </a:pPr>
                      <a:r>
                        <a:rPr lang="es-ES" dirty="0"/>
                        <a:t>34 copies/</a:t>
                      </a:r>
                      <a:r>
                        <a:rPr lang="es-ES" dirty="0" err="1"/>
                        <a:t>mL</a:t>
                      </a:r>
                      <a:endParaRPr lang="es-ES" dirty="0"/>
                    </a:p>
                    <a:p>
                      <a:pPr marL="137160" indent="-137160">
                        <a:buFont typeface="Arial" panose="020B0604020202020204" pitchFamily="34" charset="0"/>
                        <a:buChar char="•"/>
                      </a:pPr>
                      <a:r>
                        <a:rPr lang="es-ES" dirty="0"/>
                        <a:t>10,000,000 copies/</a:t>
                      </a:r>
                      <a:r>
                        <a:rPr lang="es-ES" dirty="0" err="1"/>
                        <a:t>mL</a:t>
                      </a:r>
                      <a:endParaRPr lang="en-US" dirty="0"/>
                    </a:p>
                  </a:txBody>
                  <a:tcPr/>
                </a:tc>
                <a:extLst>
                  <a:ext uri="{0D108BD9-81ED-4DB2-BD59-A6C34878D82A}">
                    <a16:rowId xmlns:a16="http://schemas.microsoft.com/office/drawing/2014/main" val="1982116146"/>
                  </a:ext>
                </a:extLst>
              </a:tr>
            </a:tbl>
          </a:graphicData>
        </a:graphic>
      </p:graphicFrame>
      <p:sp>
        <p:nvSpPr>
          <p:cNvPr id="4" name="Footer Placeholder 3">
            <a:extLst>
              <a:ext uri="{FF2B5EF4-FFF2-40B4-BE49-F238E27FC236}">
                <a16:creationId xmlns:a16="http://schemas.microsoft.com/office/drawing/2014/main" id="{B77E5E80-3F58-49E5-893F-A8194A9AA1E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66B8951-7ACE-4132-9321-9FB9C4083AB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98E005A-0BDA-4DAC-B5A3-1BF672068C22}"/>
              </a:ext>
            </a:extLst>
          </p:cNvPr>
          <p:cNvSpPr>
            <a:spLocks noGrp="1"/>
          </p:cNvSpPr>
          <p:nvPr>
            <p:ph type="dt" sz="half" idx="2"/>
          </p:nvPr>
        </p:nvSpPr>
        <p:spPr/>
        <p:txBody>
          <a:bodyPr/>
          <a:lstStyle/>
          <a:p>
            <a:r>
              <a:rPr lang="en-US" dirty="0"/>
              <a:t>JUNE 2022</a:t>
            </a:r>
          </a:p>
        </p:txBody>
      </p:sp>
    </p:spTree>
    <p:extLst>
      <p:ext uri="{BB962C8B-B14F-4D97-AF65-F5344CB8AC3E}">
        <p14:creationId xmlns:p14="http://schemas.microsoft.com/office/powerpoint/2010/main" val="4082302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EC784-2841-4145-A953-47690A4E91B6}"/>
              </a:ext>
            </a:extLst>
          </p:cNvPr>
          <p:cNvSpPr>
            <a:spLocks noGrp="1"/>
          </p:cNvSpPr>
          <p:nvPr>
            <p:ph type="title"/>
          </p:nvPr>
        </p:nvSpPr>
        <p:spPr/>
        <p:txBody>
          <a:bodyPr/>
          <a:lstStyle/>
          <a:p>
            <a:r>
              <a:rPr lang="en-US" dirty="0"/>
              <a:t>Recommendations: Determining HIV Drug Resistance</a:t>
            </a:r>
          </a:p>
        </p:txBody>
      </p:sp>
      <p:sp>
        <p:nvSpPr>
          <p:cNvPr id="3" name="Content Placeholder 2">
            <a:extLst>
              <a:ext uri="{FF2B5EF4-FFF2-40B4-BE49-F238E27FC236}">
                <a16:creationId xmlns:a16="http://schemas.microsoft.com/office/drawing/2014/main" id="{4C878697-872D-490A-A085-01FD48144392}"/>
              </a:ext>
            </a:extLst>
          </p:cNvPr>
          <p:cNvSpPr>
            <a:spLocks noGrp="1"/>
          </p:cNvSpPr>
          <p:nvPr>
            <p:ph idx="1"/>
          </p:nvPr>
        </p:nvSpPr>
        <p:spPr/>
        <p:txBody>
          <a:bodyPr>
            <a:normAutofit fontScale="70000" lnSpcReduction="20000"/>
          </a:bodyPr>
          <a:lstStyle/>
          <a:p>
            <a:r>
              <a:rPr lang="en-US" dirty="0"/>
              <a:t>Clinicians should consult with an expert HIV care provider to interpret the results of resistance assays because such results can be complex. (A3)</a:t>
            </a:r>
          </a:p>
          <a:p>
            <a:r>
              <a:rPr lang="en-US" dirty="0"/>
              <a:t>Clinicians should perform genotypic resistance testing that includes the protease (A2), reverse transcriptase (A2), and integrase genes (B2) at baseline.</a:t>
            </a:r>
          </a:p>
          <a:p>
            <a:r>
              <a:rPr lang="en-US" dirty="0"/>
              <a:t>For a patient experiencing treatment failure or incomplete viral suppression while taking oral ART, the clinician should perform resistance testing while the patient is still on therapy but no later than 4 weeks after stopping ART, to minimize the rapid return of wild-type virus when the selective pressure from ART is removed. (A2)</a:t>
            </a:r>
          </a:p>
          <a:p>
            <a:r>
              <a:rPr lang="en-US" dirty="0"/>
              <a:t>For patients receiving CAB/RPV LA, the clinician should obtain resistance testing while the patient is still on or as soon as possible after they have discontinued effective ART, although the time limit for obtaining useful resistance information after discontinuation of CAB/RPV LA is unknown. (A3)</a:t>
            </a:r>
          </a:p>
          <a:p>
            <a:r>
              <a:rPr lang="en-US" dirty="0"/>
              <a:t>Clinicians should perform coreceptor tropism testing before initiating a CCR5 antagonist. (A1)</a:t>
            </a:r>
          </a:p>
          <a:p>
            <a:r>
              <a:rPr lang="en-US" dirty="0"/>
              <a:t>For patients whose treatment with a fusion inhibitor has failed, the clinician should test for fusion inhibitor resistance as a supplement to other genotypic resistance testing. (A2)</a:t>
            </a:r>
          </a:p>
        </p:txBody>
      </p:sp>
      <p:sp>
        <p:nvSpPr>
          <p:cNvPr id="4" name="Footer Placeholder 3">
            <a:extLst>
              <a:ext uri="{FF2B5EF4-FFF2-40B4-BE49-F238E27FC236}">
                <a16:creationId xmlns:a16="http://schemas.microsoft.com/office/drawing/2014/main" id="{8F623987-9B73-4360-8340-6ED1C08C5E4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BCB7EF5-1299-48EF-A0FF-AFD5C8241B6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3E1A007-0DF2-496C-B99E-8440CB804D12}"/>
              </a:ext>
            </a:extLst>
          </p:cNvPr>
          <p:cNvSpPr>
            <a:spLocks noGrp="1"/>
          </p:cNvSpPr>
          <p:nvPr>
            <p:ph type="dt" sz="half" idx="2"/>
          </p:nvPr>
        </p:nvSpPr>
        <p:spPr/>
        <p:txBody>
          <a:bodyPr/>
          <a:lstStyle/>
          <a:p>
            <a:r>
              <a:rPr lang="en-US" dirty="0"/>
              <a:t>JUNE 2023</a:t>
            </a:r>
          </a:p>
        </p:txBody>
      </p:sp>
    </p:spTree>
    <p:extLst>
      <p:ext uri="{BB962C8B-B14F-4D97-AF65-F5344CB8AC3E}">
        <p14:creationId xmlns:p14="http://schemas.microsoft.com/office/powerpoint/2010/main" val="331336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FD60F-4E5A-41F6-B7DC-C159D806E6C6}"/>
              </a:ext>
            </a:extLst>
          </p:cNvPr>
          <p:cNvSpPr>
            <a:spLocks noGrp="1"/>
          </p:cNvSpPr>
          <p:nvPr>
            <p:ph type="title"/>
          </p:nvPr>
        </p:nvSpPr>
        <p:spPr/>
        <p:txBody>
          <a:bodyPr/>
          <a:lstStyle/>
          <a:p>
            <a:r>
              <a:rPr lang="en-US" dirty="0"/>
              <a:t>Key Point: Determining HIV Drug Resistance</a:t>
            </a:r>
          </a:p>
        </p:txBody>
      </p:sp>
      <p:sp>
        <p:nvSpPr>
          <p:cNvPr id="3" name="Content Placeholder 2">
            <a:extLst>
              <a:ext uri="{FF2B5EF4-FFF2-40B4-BE49-F238E27FC236}">
                <a16:creationId xmlns:a16="http://schemas.microsoft.com/office/drawing/2014/main" id="{269B3DBA-5E0B-412F-8925-D1E01B3E21B0}"/>
              </a:ext>
            </a:extLst>
          </p:cNvPr>
          <p:cNvSpPr>
            <a:spLocks noGrp="1"/>
          </p:cNvSpPr>
          <p:nvPr>
            <p:ph idx="1"/>
          </p:nvPr>
        </p:nvSpPr>
        <p:spPr/>
        <p:txBody>
          <a:bodyPr>
            <a:normAutofit/>
          </a:bodyPr>
          <a:lstStyle/>
          <a:p>
            <a:r>
              <a:rPr lang="en-US" dirty="0"/>
              <a:t>Resistance testing is recommended when incompletely suppressive ART is interrupted. Because of the rapid return of wild-type virus without selective pressure from ART, testing is preferred before treatment is stopped. If the patient has already stopped ART, testing should be performed as soon as is practical and, if possible, no more than 4 weeks after cessation, before the return of wild-type virus. If resistance testing is performed more than 4 weeks after ART cessation, some mutations may no longer be detected by the assay and clinically relevant mutations may not be recognized. For patients who were receiving CAB/RPV LA, resistance testing should be done as soon as possible but may be useful any time after cessation of ART.</a:t>
            </a:r>
          </a:p>
        </p:txBody>
      </p:sp>
      <p:sp>
        <p:nvSpPr>
          <p:cNvPr id="4" name="Footer Placeholder 3">
            <a:extLst>
              <a:ext uri="{FF2B5EF4-FFF2-40B4-BE49-F238E27FC236}">
                <a16:creationId xmlns:a16="http://schemas.microsoft.com/office/drawing/2014/main" id="{CD654EE7-2B33-46E7-88BA-F877BD8966D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309E4BE-0047-4BC3-AEA3-BB7E6222297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1A40D11-71D3-4EBA-96D7-9D8CC37DB82D}"/>
              </a:ext>
            </a:extLst>
          </p:cNvPr>
          <p:cNvSpPr>
            <a:spLocks noGrp="1"/>
          </p:cNvSpPr>
          <p:nvPr>
            <p:ph type="dt" sz="half" idx="2"/>
          </p:nvPr>
        </p:nvSpPr>
        <p:spPr/>
        <p:txBody>
          <a:bodyPr/>
          <a:lstStyle/>
          <a:p>
            <a:r>
              <a:rPr lang="en-US" dirty="0"/>
              <a:t>JUNE 2023</a:t>
            </a:r>
          </a:p>
        </p:txBody>
      </p:sp>
    </p:spTree>
    <p:extLst>
      <p:ext uri="{BB962C8B-B14F-4D97-AF65-F5344CB8AC3E}">
        <p14:creationId xmlns:p14="http://schemas.microsoft.com/office/powerpoint/2010/main" val="3050174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Guidelines</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Virologic and Immunologic Monitoring in HIV Care &amp; HIV Resistance Assays</a:t>
            </a:r>
          </a:p>
          <a:p>
            <a:endParaRPr lang="en-US" dirty="0"/>
          </a:p>
          <a:p>
            <a:r>
              <a:rPr lang="en-US" b="1" dirty="0"/>
              <a:t>Also available:</a:t>
            </a:r>
            <a:r>
              <a:rPr lang="en-US" dirty="0"/>
              <a:t> Printable pocket guide and PDFs</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4B632-1645-463B-B9A0-9BE02F125FF0}"/>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0EA1F02A-4991-45D8-9D38-66B2C3FF18CC}"/>
              </a:ext>
            </a:extLst>
          </p:cNvPr>
          <p:cNvSpPr>
            <a:spLocks noGrp="1"/>
          </p:cNvSpPr>
          <p:nvPr>
            <p:ph idx="1"/>
          </p:nvPr>
        </p:nvSpPr>
        <p:spPr/>
        <p:txBody>
          <a:bodyPr>
            <a:normAutofit fontScale="92500" lnSpcReduction="10000"/>
          </a:bodyPr>
          <a:lstStyle/>
          <a:p>
            <a:pPr marL="0" indent="0">
              <a:buNone/>
            </a:pPr>
            <a:r>
              <a:rPr lang="en-US" b="1" dirty="0"/>
              <a:t>Virologic &amp; Immunologic Monitoring</a:t>
            </a:r>
          </a:p>
          <a:p>
            <a:r>
              <a:rPr lang="en-US" dirty="0"/>
              <a:t>Guide clinicians in the use of HIV viral load testing at appropriate times and intervals to assess initial and ongoing ART responses.</a:t>
            </a:r>
          </a:p>
          <a:p>
            <a:r>
              <a:rPr lang="en-US" dirty="0"/>
              <a:t>Clarify the appropriate use of immunologic (CD4 count) monitoring in the care of patients with HIV.</a:t>
            </a:r>
          </a:p>
          <a:p>
            <a:pPr marL="0" indent="0">
              <a:buNone/>
            </a:pPr>
            <a:r>
              <a:rPr lang="en-US" b="1" dirty="0"/>
              <a:t>HIV Resistance Assays</a:t>
            </a:r>
          </a:p>
          <a:p>
            <a:r>
              <a:rPr lang="en-US" dirty="0"/>
              <a:t>Assist clinicians in determining when to order HIV drug resistance testing</a:t>
            </a:r>
          </a:p>
          <a:p>
            <a:r>
              <a:rPr lang="en-US" dirty="0"/>
              <a:t>Inform clinicians about the different types, benefits, and limitations of currently available resistance assays</a:t>
            </a:r>
          </a:p>
          <a:p>
            <a:r>
              <a:rPr lang="en-US" dirty="0"/>
              <a:t>Assist clinicians in choosing resistance testing to improve treatment outcomes</a:t>
            </a:r>
          </a:p>
        </p:txBody>
      </p:sp>
      <p:sp>
        <p:nvSpPr>
          <p:cNvPr id="4" name="Footer Placeholder 3">
            <a:extLst>
              <a:ext uri="{FF2B5EF4-FFF2-40B4-BE49-F238E27FC236}">
                <a16:creationId xmlns:a16="http://schemas.microsoft.com/office/drawing/2014/main" id="{6E02673E-3F9B-4E69-B6F3-5995D4C86DD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09B70DB-8734-412E-B7F7-A6953CB1E20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C1FF6A8-EE96-4274-AF7C-42FF4ABD21A5}"/>
              </a:ext>
            </a:extLst>
          </p:cNvPr>
          <p:cNvSpPr>
            <a:spLocks noGrp="1"/>
          </p:cNvSpPr>
          <p:nvPr>
            <p:ph type="dt" sz="half" idx="2"/>
          </p:nvPr>
        </p:nvSpPr>
        <p:spPr/>
        <p:txBody>
          <a:bodyPr/>
          <a:lstStyle/>
          <a:p>
            <a:r>
              <a:rPr lang="en-US"/>
              <a:t>JUNE 2022 &amp; JUNE 2023</a:t>
            </a:r>
            <a:endParaRPr lang="en-US" dirty="0"/>
          </a:p>
        </p:txBody>
      </p:sp>
    </p:spTree>
    <p:extLst>
      <p:ext uri="{BB962C8B-B14F-4D97-AF65-F5344CB8AC3E}">
        <p14:creationId xmlns:p14="http://schemas.microsoft.com/office/powerpoint/2010/main" val="4182894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C9B4B-94D0-4F23-9739-998340B5CC96}"/>
              </a:ext>
            </a:extLst>
          </p:cNvPr>
          <p:cNvSpPr>
            <a:spLocks noGrp="1"/>
          </p:cNvSpPr>
          <p:nvPr>
            <p:ph type="title"/>
          </p:nvPr>
        </p:nvSpPr>
        <p:spPr/>
        <p:txBody>
          <a:bodyPr/>
          <a:lstStyle/>
          <a:p>
            <a:r>
              <a:rPr lang="en-US" dirty="0"/>
              <a:t>Recommendations: Viral Load &amp; CD4 Count Monitoring Intervals</a:t>
            </a:r>
          </a:p>
        </p:txBody>
      </p:sp>
      <p:sp>
        <p:nvSpPr>
          <p:cNvPr id="3" name="Content Placeholder 2">
            <a:extLst>
              <a:ext uri="{FF2B5EF4-FFF2-40B4-BE49-F238E27FC236}">
                <a16:creationId xmlns:a16="http://schemas.microsoft.com/office/drawing/2014/main" id="{A3F45B05-E880-4757-B7E0-819C8B11A7A1}"/>
              </a:ext>
            </a:extLst>
          </p:cNvPr>
          <p:cNvSpPr>
            <a:spLocks noGrp="1"/>
          </p:cNvSpPr>
          <p:nvPr>
            <p:ph idx="1"/>
          </p:nvPr>
        </p:nvSpPr>
        <p:spPr/>
        <p:txBody>
          <a:bodyPr>
            <a:normAutofit fontScale="92500" lnSpcReduction="20000"/>
          </a:bodyPr>
          <a:lstStyle/>
          <a:p>
            <a:r>
              <a:rPr lang="en-US" dirty="0"/>
              <a:t>To assess a patient’s response to ART and immunologic status and to identify when a change in ART regimen is needed, clinicians should perform plasma HIV-1 RNA level (viral load) and CD4 count testing as detailed in </a:t>
            </a:r>
            <a:r>
              <a:rPr lang="en-US" i="1" dirty="0"/>
              <a:t>Recommended Viral Load and CD4 Count Monitoring in Nonpregnant Patients With HIV</a:t>
            </a:r>
            <a:r>
              <a:rPr lang="en-US" dirty="0"/>
              <a:t>. (A1)</a:t>
            </a:r>
          </a:p>
          <a:p>
            <a:r>
              <a:rPr lang="en-US" dirty="0"/>
              <a:t>Clinicians should address modifiable barriers to adherence and engagement in care to help ensure optimal virologic suppression. Modifiable barriers may include but are not limited to, substance use, mental illness, other chronic medical conditions, ART-associated adverse medication effects, unstable housing, or low health literacy. (A2)</a:t>
            </a:r>
          </a:p>
          <a:p>
            <a:r>
              <a:rPr lang="en-US" dirty="0"/>
              <a:t>Quarterly CD4 count monitoring is </a:t>
            </a:r>
            <a:r>
              <a:rPr lang="en-US" i="1" dirty="0"/>
              <a:t>no longer recommended </a:t>
            </a:r>
            <a:r>
              <a:rPr lang="en-US" dirty="0"/>
              <a:t>for nonpregnant patients receiving ART who have consistently undetectable viral load levels and CD4 counts &gt;200 cells/mm</a:t>
            </a:r>
            <a:r>
              <a:rPr lang="en-US" baseline="30000" dirty="0"/>
              <a:t>3</a:t>
            </a:r>
            <a:r>
              <a:rPr lang="en-US" dirty="0"/>
              <a:t>. (A2)</a:t>
            </a:r>
          </a:p>
        </p:txBody>
      </p:sp>
      <p:sp>
        <p:nvSpPr>
          <p:cNvPr id="4" name="Footer Placeholder 3">
            <a:extLst>
              <a:ext uri="{FF2B5EF4-FFF2-40B4-BE49-F238E27FC236}">
                <a16:creationId xmlns:a16="http://schemas.microsoft.com/office/drawing/2014/main" id="{9C477EC9-5661-47FD-806F-7B28B93B3AA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9A94BD2-D0DE-4795-A12B-C36D26676FC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45C35EE-0D9E-4718-B4AF-26D15920391F}"/>
              </a:ext>
            </a:extLst>
          </p:cNvPr>
          <p:cNvSpPr>
            <a:spLocks noGrp="1"/>
          </p:cNvSpPr>
          <p:nvPr>
            <p:ph type="dt" sz="half" idx="2"/>
          </p:nvPr>
        </p:nvSpPr>
        <p:spPr/>
        <p:txBody>
          <a:bodyPr/>
          <a:lstStyle/>
          <a:p>
            <a:r>
              <a:rPr lang="en-US" dirty="0"/>
              <a:t>JUNE 2022</a:t>
            </a:r>
          </a:p>
        </p:txBody>
      </p:sp>
    </p:spTree>
    <p:extLst>
      <p:ext uri="{BB962C8B-B14F-4D97-AF65-F5344CB8AC3E}">
        <p14:creationId xmlns:p14="http://schemas.microsoft.com/office/powerpoint/2010/main" val="797115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EA380-625F-4024-B5EB-B0911398F9BD}"/>
              </a:ext>
            </a:extLst>
          </p:cNvPr>
          <p:cNvSpPr>
            <a:spLocks noGrp="1"/>
          </p:cNvSpPr>
          <p:nvPr>
            <p:ph type="title"/>
          </p:nvPr>
        </p:nvSpPr>
        <p:spPr/>
        <p:txBody>
          <a:bodyPr/>
          <a:lstStyle/>
          <a:p>
            <a:r>
              <a:rPr lang="en-US" dirty="0"/>
              <a:t>Key Points: Viral Load</a:t>
            </a:r>
          </a:p>
        </p:txBody>
      </p:sp>
      <p:sp>
        <p:nvSpPr>
          <p:cNvPr id="3" name="Content Placeholder 2">
            <a:extLst>
              <a:ext uri="{FF2B5EF4-FFF2-40B4-BE49-F238E27FC236}">
                <a16:creationId xmlns:a16="http://schemas.microsoft.com/office/drawing/2014/main" id="{784008DA-9F06-4B48-8B9E-524942B10E82}"/>
              </a:ext>
            </a:extLst>
          </p:cNvPr>
          <p:cNvSpPr>
            <a:spLocks noGrp="1"/>
          </p:cNvSpPr>
          <p:nvPr>
            <p:ph idx="1"/>
          </p:nvPr>
        </p:nvSpPr>
        <p:spPr/>
        <p:txBody>
          <a:bodyPr/>
          <a:lstStyle/>
          <a:p>
            <a:r>
              <a:rPr lang="en-US" dirty="0"/>
              <a:t>Quarterly HIV RNA monitoring remains appropriate for patients with a recent history of nonadherence, mental health disorders, substance use, homelessness, poor social support system, or other major medical conditions. Semiannual monitoring may be appropriate for patients with persistently undetectable HIV RNA and none of the above characteristics.</a:t>
            </a:r>
          </a:p>
          <a:p>
            <a:r>
              <a:rPr lang="en-US" dirty="0"/>
              <a:t>Achieving and maintaining an undetectable viral load is always the goal of ART.</a:t>
            </a:r>
          </a:p>
        </p:txBody>
      </p:sp>
      <p:sp>
        <p:nvSpPr>
          <p:cNvPr id="4" name="Footer Placeholder 3">
            <a:extLst>
              <a:ext uri="{FF2B5EF4-FFF2-40B4-BE49-F238E27FC236}">
                <a16:creationId xmlns:a16="http://schemas.microsoft.com/office/drawing/2014/main" id="{9E21C5FF-1F7F-4E6B-92BC-000577479ED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9C809FC-1B96-4539-8C53-030CD761498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4C18629-64DF-4121-8006-9298C878F494}"/>
              </a:ext>
            </a:extLst>
          </p:cNvPr>
          <p:cNvSpPr>
            <a:spLocks noGrp="1"/>
          </p:cNvSpPr>
          <p:nvPr>
            <p:ph type="dt" sz="half" idx="2"/>
          </p:nvPr>
        </p:nvSpPr>
        <p:spPr/>
        <p:txBody>
          <a:bodyPr/>
          <a:lstStyle/>
          <a:p>
            <a:r>
              <a:rPr lang="en-US" dirty="0"/>
              <a:t>JUNE 2022</a:t>
            </a:r>
          </a:p>
        </p:txBody>
      </p:sp>
    </p:spTree>
    <p:extLst>
      <p:ext uri="{BB962C8B-B14F-4D97-AF65-F5344CB8AC3E}">
        <p14:creationId xmlns:p14="http://schemas.microsoft.com/office/powerpoint/2010/main" val="345787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D6A69-1B5D-4177-8F73-ED057ACEE4A0}"/>
              </a:ext>
            </a:extLst>
          </p:cNvPr>
          <p:cNvSpPr>
            <a:spLocks noGrp="1"/>
          </p:cNvSpPr>
          <p:nvPr>
            <p:ph type="title"/>
          </p:nvPr>
        </p:nvSpPr>
        <p:spPr/>
        <p:txBody>
          <a:bodyPr>
            <a:normAutofit fontScale="90000"/>
          </a:bodyPr>
          <a:lstStyle/>
          <a:p>
            <a:r>
              <a:rPr lang="en-US" dirty="0"/>
              <a:t>Recommended Viral Load and CD4 Count Monitoring </a:t>
            </a:r>
            <a:br>
              <a:rPr lang="en-US" dirty="0"/>
            </a:br>
            <a:r>
              <a:rPr lang="en-US" dirty="0"/>
              <a:t>in Nonpregnant Patients With HIV: Baseline</a:t>
            </a:r>
          </a:p>
        </p:txBody>
      </p:sp>
      <p:graphicFrame>
        <p:nvGraphicFramePr>
          <p:cNvPr id="7" name="Content Placeholder 6">
            <a:extLst>
              <a:ext uri="{FF2B5EF4-FFF2-40B4-BE49-F238E27FC236}">
                <a16:creationId xmlns:a16="http://schemas.microsoft.com/office/drawing/2014/main" id="{AC8993B7-4D02-4FC6-8B82-214E7F7FD401}"/>
              </a:ext>
            </a:extLst>
          </p:cNvPr>
          <p:cNvGraphicFramePr>
            <a:graphicFrameLocks noGrp="1"/>
          </p:cNvGraphicFramePr>
          <p:nvPr>
            <p:ph idx="1"/>
            <p:extLst>
              <p:ext uri="{D42A27DB-BD31-4B8C-83A1-F6EECF244321}">
                <p14:modId xmlns:p14="http://schemas.microsoft.com/office/powerpoint/2010/main" val="2106648262"/>
              </p:ext>
            </p:extLst>
          </p:nvPr>
        </p:nvGraphicFramePr>
        <p:xfrm>
          <a:off x="838199" y="1825625"/>
          <a:ext cx="10515600" cy="155956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3828791163"/>
                    </a:ext>
                  </a:extLst>
                </a:gridCol>
                <a:gridCol w="2628900">
                  <a:extLst>
                    <a:ext uri="{9D8B030D-6E8A-4147-A177-3AD203B41FA5}">
                      <a16:colId xmlns:a16="http://schemas.microsoft.com/office/drawing/2014/main" val="1456844602"/>
                    </a:ext>
                  </a:extLst>
                </a:gridCol>
                <a:gridCol w="2628900">
                  <a:extLst>
                    <a:ext uri="{9D8B030D-6E8A-4147-A177-3AD203B41FA5}">
                      <a16:colId xmlns:a16="http://schemas.microsoft.com/office/drawing/2014/main" val="2000079086"/>
                    </a:ext>
                  </a:extLst>
                </a:gridCol>
                <a:gridCol w="2628900">
                  <a:extLst>
                    <a:ext uri="{9D8B030D-6E8A-4147-A177-3AD203B41FA5}">
                      <a16:colId xmlns:a16="http://schemas.microsoft.com/office/drawing/2014/main" val="3671841607"/>
                    </a:ext>
                  </a:extLst>
                </a:gridCol>
              </a:tblGrid>
              <a:tr h="370840">
                <a:tc>
                  <a:txBody>
                    <a:bodyPr/>
                    <a:lstStyle/>
                    <a:p>
                      <a:r>
                        <a:rPr lang="en-US" b="1" dirty="0">
                          <a:solidFill>
                            <a:schemeClr val="bg1"/>
                          </a:solidFill>
                        </a:rPr>
                        <a:t>Event</a:t>
                      </a:r>
                    </a:p>
                  </a:txBody>
                  <a:tcPr>
                    <a:solidFill>
                      <a:srgbClr val="523178"/>
                    </a:solidFill>
                  </a:tcPr>
                </a:tc>
                <a:tc>
                  <a:txBody>
                    <a:bodyPr/>
                    <a:lstStyle/>
                    <a:p>
                      <a:r>
                        <a:rPr lang="en-US" b="1" dirty="0">
                          <a:solidFill>
                            <a:schemeClr val="bg1"/>
                          </a:solidFill>
                        </a:rPr>
                        <a:t>HIV RNA Viral Load</a:t>
                      </a:r>
                    </a:p>
                  </a:txBody>
                  <a:tcPr>
                    <a:solidFill>
                      <a:srgbClr val="523178"/>
                    </a:solidFill>
                  </a:tcPr>
                </a:tc>
                <a:tc>
                  <a:txBody>
                    <a:bodyPr/>
                    <a:lstStyle/>
                    <a:p>
                      <a:r>
                        <a:rPr lang="en-US" b="1" dirty="0">
                          <a:solidFill>
                            <a:schemeClr val="bg1"/>
                          </a:solidFill>
                        </a:rPr>
                        <a:t>CD4 Count</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2135228596"/>
                  </a:ext>
                </a:extLst>
              </a:tr>
              <a:tr h="370840">
                <a:tc>
                  <a:txBody>
                    <a:bodyPr/>
                    <a:lstStyle/>
                    <a:p>
                      <a:pPr marL="0" indent="0">
                        <a:buFont typeface="Arial" panose="020B0604020202020204" pitchFamily="34" charset="0"/>
                        <a:buNone/>
                      </a:pPr>
                      <a:r>
                        <a:rPr lang="en-US" dirty="0"/>
                        <a:t>Entry into care</a:t>
                      </a:r>
                    </a:p>
                  </a:txBody>
                  <a:tcPr/>
                </a:tc>
                <a:tc>
                  <a:txBody>
                    <a:bodyPr/>
                    <a:lstStyle/>
                    <a:p>
                      <a:pPr marL="0" indent="0">
                        <a:buFont typeface="Arial" panose="020B0604020202020204" pitchFamily="34" charset="0"/>
                        <a:buNone/>
                      </a:pPr>
                      <a:r>
                        <a:rPr lang="en-US" dirty="0"/>
                        <a:t>Baseline viral load (A1)</a:t>
                      </a:r>
                    </a:p>
                  </a:txBody>
                  <a:tcPr/>
                </a:tc>
                <a:tc>
                  <a:txBody>
                    <a:bodyPr/>
                    <a:lstStyle/>
                    <a:p>
                      <a:pPr marL="0" indent="0">
                        <a:buFont typeface="Arial" panose="020B0604020202020204" pitchFamily="34" charset="0"/>
                        <a:buNone/>
                      </a:pPr>
                      <a:r>
                        <a:rPr lang="en-US" dirty="0"/>
                        <a:t>Baseline CD4 count (A1)</a:t>
                      </a:r>
                    </a:p>
                  </a:txBody>
                  <a:tcPr/>
                </a:tc>
                <a:tc>
                  <a:txBody>
                    <a:bodyPr/>
                    <a:lstStyle/>
                    <a:p>
                      <a:pPr marL="137160" indent="-137160">
                        <a:buFont typeface="Arial" panose="020B0604020202020204" pitchFamily="34" charset="0"/>
                        <a:buChar char="•"/>
                      </a:pPr>
                      <a:r>
                        <a:rPr lang="en-US" dirty="0"/>
                        <a:t>If a patient is not taking ART, recommend initiation (A1)</a:t>
                      </a:r>
                    </a:p>
                    <a:p>
                      <a:pPr marL="137160" indent="-137160">
                        <a:buFont typeface="Arial" panose="020B0604020202020204" pitchFamily="34" charset="0"/>
                        <a:buChar char="•"/>
                      </a:pPr>
                      <a:r>
                        <a:rPr lang="en-US" dirty="0"/>
                        <a:t>Monitor as below</a:t>
                      </a:r>
                    </a:p>
                  </a:txBody>
                  <a:tcPr/>
                </a:tc>
                <a:extLst>
                  <a:ext uri="{0D108BD9-81ED-4DB2-BD59-A6C34878D82A}">
                    <a16:rowId xmlns:a16="http://schemas.microsoft.com/office/drawing/2014/main" val="2741096665"/>
                  </a:ext>
                </a:extLst>
              </a:tr>
            </a:tbl>
          </a:graphicData>
        </a:graphic>
      </p:graphicFrame>
      <p:sp>
        <p:nvSpPr>
          <p:cNvPr id="4" name="Footer Placeholder 3">
            <a:extLst>
              <a:ext uri="{FF2B5EF4-FFF2-40B4-BE49-F238E27FC236}">
                <a16:creationId xmlns:a16="http://schemas.microsoft.com/office/drawing/2014/main" id="{0CEAED84-A48C-432B-861E-78822E62903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7EA993D-6C74-4005-885B-39A4F90FAEC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F376077-59AA-488F-A551-F9A00758D12F}"/>
              </a:ext>
            </a:extLst>
          </p:cNvPr>
          <p:cNvSpPr>
            <a:spLocks noGrp="1"/>
          </p:cNvSpPr>
          <p:nvPr>
            <p:ph type="dt" sz="half" idx="2"/>
          </p:nvPr>
        </p:nvSpPr>
        <p:spPr/>
        <p:txBody>
          <a:bodyPr/>
          <a:lstStyle/>
          <a:p>
            <a:r>
              <a:rPr lang="en-US" dirty="0"/>
              <a:t>JUNE 2022</a:t>
            </a:r>
          </a:p>
        </p:txBody>
      </p:sp>
    </p:spTree>
    <p:extLst>
      <p:ext uri="{BB962C8B-B14F-4D97-AF65-F5344CB8AC3E}">
        <p14:creationId xmlns:p14="http://schemas.microsoft.com/office/powerpoint/2010/main" val="1504766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D6A69-1B5D-4177-8F73-ED057ACEE4A0}"/>
              </a:ext>
            </a:extLst>
          </p:cNvPr>
          <p:cNvSpPr>
            <a:spLocks noGrp="1"/>
          </p:cNvSpPr>
          <p:nvPr>
            <p:ph type="title"/>
          </p:nvPr>
        </p:nvSpPr>
        <p:spPr/>
        <p:txBody>
          <a:bodyPr>
            <a:normAutofit fontScale="90000"/>
          </a:bodyPr>
          <a:lstStyle/>
          <a:p>
            <a:r>
              <a:rPr lang="en-US" dirty="0"/>
              <a:t>Recommended Viral Load and CD4 Count Monitoring </a:t>
            </a:r>
            <a:br>
              <a:rPr lang="en-US" dirty="0"/>
            </a:br>
            <a:r>
              <a:rPr lang="en-US" dirty="0"/>
              <a:t>in Nonpregnant Patients With HIV: Patients Taking ART</a:t>
            </a:r>
          </a:p>
        </p:txBody>
      </p:sp>
      <p:graphicFrame>
        <p:nvGraphicFramePr>
          <p:cNvPr id="7" name="Content Placeholder 6">
            <a:extLst>
              <a:ext uri="{FF2B5EF4-FFF2-40B4-BE49-F238E27FC236}">
                <a16:creationId xmlns:a16="http://schemas.microsoft.com/office/drawing/2014/main" id="{AC8993B7-4D02-4FC6-8B82-214E7F7FD401}"/>
              </a:ext>
            </a:extLst>
          </p:cNvPr>
          <p:cNvGraphicFramePr>
            <a:graphicFrameLocks noGrp="1"/>
          </p:cNvGraphicFramePr>
          <p:nvPr>
            <p:ph idx="1"/>
            <p:extLst>
              <p:ext uri="{D42A27DB-BD31-4B8C-83A1-F6EECF244321}">
                <p14:modId xmlns:p14="http://schemas.microsoft.com/office/powerpoint/2010/main" val="3993710067"/>
              </p:ext>
            </p:extLst>
          </p:nvPr>
        </p:nvGraphicFramePr>
        <p:xfrm>
          <a:off x="838199" y="1825625"/>
          <a:ext cx="10515600" cy="427228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3828791163"/>
                    </a:ext>
                  </a:extLst>
                </a:gridCol>
                <a:gridCol w="2628900">
                  <a:extLst>
                    <a:ext uri="{9D8B030D-6E8A-4147-A177-3AD203B41FA5}">
                      <a16:colId xmlns:a16="http://schemas.microsoft.com/office/drawing/2014/main" val="1456844602"/>
                    </a:ext>
                  </a:extLst>
                </a:gridCol>
                <a:gridCol w="2628900">
                  <a:extLst>
                    <a:ext uri="{9D8B030D-6E8A-4147-A177-3AD203B41FA5}">
                      <a16:colId xmlns:a16="http://schemas.microsoft.com/office/drawing/2014/main" val="2000079086"/>
                    </a:ext>
                  </a:extLst>
                </a:gridCol>
                <a:gridCol w="2628900">
                  <a:extLst>
                    <a:ext uri="{9D8B030D-6E8A-4147-A177-3AD203B41FA5}">
                      <a16:colId xmlns:a16="http://schemas.microsoft.com/office/drawing/2014/main" val="3671841607"/>
                    </a:ext>
                  </a:extLst>
                </a:gridCol>
              </a:tblGrid>
              <a:tr h="370840">
                <a:tc>
                  <a:txBody>
                    <a:bodyPr/>
                    <a:lstStyle/>
                    <a:p>
                      <a:r>
                        <a:rPr lang="en-US" b="1" dirty="0">
                          <a:solidFill>
                            <a:schemeClr val="bg1"/>
                          </a:solidFill>
                        </a:rPr>
                        <a:t>Event</a:t>
                      </a:r>
                    </a:p>
                  </a:txBody>
                  <a:tcPr>
                    <a:solidFill>
                      <a:srgbClr val="523178"/>
                    </a:solidFill>
                  </a:tcPr>
                </a:tc>
                <a:tc>
                  <a:txBody>
                    <a:bodyPr/>
                    <a:lstStyle/>
                    <a:p>
                      <a:r>
                        <a:rPr lang="en-US" b="1" dirty="0">
                          <a:solidFill>
                            <a:schemeClr val="bg1"/>
                          </a:solidFill>
                        </a:rPr>
                        <a:t>HIV RNA Viral Load</a:t>
                      </a:r>
                    </a:p>
                  </a:txBody>
                  <a:tcPr>
                    <a:solidFill>
                      <a:srgbClr val="523178"/>
                    </a:solidFill>
                  </a:tcPr>
                </a:tc>
                <a:tc>
                  <a:txBody>
                    <a:bodyPr/>
                    <a:lstStyle/>
                    <a:p>
                      <a:r>
                        <a:rPr lang="en-US" b="1" dirty="0">
                          <a:solidFill>
                            <a:schemeClr val="bg1"/>
                          </a:solidFill>
                        </a:rPr>
                        <a:t>CD4 Count</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2135228596"/>
                  </a:ext>
                </a:extLst>
              </a:tr>
              <a:tr h="370840">
                <a:tc>
                  <a:txBody>
                    <a:bodyPr/>
                    <a:lstStyle/>
                    <a:p>
                      <a:pPr marL="0" indent="0">
                        <a:buFont typeface="Arial" panose="020B0604020202020204" pitchFamily="34" charset="0"/>
                        <a:buNone/>
                      </a:pPr>
                      <a:r>
                        <a:rPr lang="en-US" sz="1400" dirty="0"/>
                        <a:t>ART initiation or change to address virologic failure</a:t>
                      </a:r>
                    </a:p>
                  </a:txBody>
                  <a:tcPr/>
                </a:tc>
                <a:tc>
                  <a:txBody>
                    <a:bodyPr/>
                    <a:lstStyle/>
                    <a:p>
                      <a:pPr marL="137160" indent="-137160">
                        <a:buFont typeface="Arial" panose="020B0604020202020204" pitchFamily="34" charset="0"/>
                        <a:buChar char="•"/>
                      </a:pPr>
                      <a:r>
                        <a:rPr lang="en-US" sz="1400" dirty="0"/>
                        <a:t>Within 4 weeks after ART start or change (A3)</a:t>
                      </a:r>
                    </a:p>
                    <a:p>
                      <a:pPr marL="137160" indent="-137160">
                        <a:buFont typeface="Arial" panose="020B0604020202020204" pitchFamily="34" charset="0"/>
                        <a:buChar char="•"/>
                      </a:pPr>
                      <a:r>
                        <a:rPr lang="en-US" sz="1400" dirty="0"/>
                        <a:t>At least every 8 weeks until complete virologic suppression is documented (A3)</a:t>
                      </a:r>
                    </a:p>
                  </a:txBody>
                  <a:tcPr/>
                </a:tc>
                <a:tc>
                  <a:txBody>
                    <a:bodyPr/>
                    <a:lstStyle/>
                    <a:p>
                      <a:pPr marL="137160" indent="-137160">
                        <a:buFont typeface="Arial" panose="020B0604020202020204" pitchFamily="34" charset="0"/>
                        <a:buChar char="•"/>
                      </a:pPr>
                      <a:r>
                        <a:rPr lang="en-US" sz="1400" dirty="0"/>
                        <a:t>12 weeks after ART initiation</a:t>
                      </a:r>
                    </a:p>
                    <a:p>
                      <a:pPr marL="137160" indent="-137160">
                        <a:buFont typeface="Arial" panose="020B0604020202020204" pitchFamily="34" charset="0"/>
                        <a:buChar char="•"/>
                      </a:pPr>
                      <a:r>
                        <a:rPr lang="en-US" sz="1400" dirty="0"/>
                        <a:t>Every 4 months until CD4 count &gt;200 cells/mm</a:t>
                      </a:r>
                      <a:r>
                        <a:rPr lang="en-US" sz="1400" baseline="30000" dirty="0"/>
                        <a:t>3</a:t>
                      </a:r>
                      <a:r>
                        <a:rPr lang="en-US" sz="1400" dirty="0"/>
                        <a:t> is obtained on 2 measurements at least 4 months apart (A2), then monitor as below once virologic suppression is achieved</a:t>
                      </a:r>
                    </a:p>
                  </a:txBody>
                  <a:tcPr/>
                </a:tc>
                <a:tc>
                  <a:txBody>
                    <a:bodyPr/>
                    <a:lstStyle/>
                    <a:p>
                      <a:pPr marL="137160" indent="-137160">
                        <a:buFont typeface="Arial" panose="020B0604020202020204" pitchFamily="34" charset="0"/>
                        <a:buChar char="•"/>
                      </a:pPr>
                      <a:r>
                        <a:rPr lang="en-US" sz="1400" dirty="0"/>
                        <a:t>Virologic failure occurs when a viral load &lt;200 copies/mL is either not achieved or not maintained</a:t>
                      </a:r>
                    </a:p>
                    <a:p>
                      <a:pPr marL="137160" indent="-137160">
                        <a:buFont typeface="Arial" panose="020B0604020202020204" pitchFamily="34" charset="0"/>
                        <a:buChar char="•"/>
                      </a:pPr>
                      <a:r>
                        <a:rPr lang="en-US" sz="1400" dirty="0"/>
                        <a:t>Virologic suppression is defined as a viral load &lt;20 to &lt;50 copies/mL obtained with a highly sensitive assay</a:t>
                      </a:r>
                    </a:p>
                  </a:txBody>
                  <a:tcPr/>
                </a:tc>
                <a:extLst>
                  <a:ext uri="{0D108BD9-81ED-4DB2-BD59-A6C34878D82A}">
                    <a16:rowId xmlns:a16="http://schemas.microsoft.com/office/drawing/2014/main" val="2741096665"/>
                  </a:ext>
                </a:extLst>
              </a:tr>
              <a:tr h="370840">
                <a:tc>
                  <a:txBody>
                    <a:bodyPr/>
                    <a:lstStyle/>
                    <a:p>
                      <a:pPr marL="0" indent="0">
                        <a:buFont typeface="Arial" panose="020B0604020202020204" pitchFamily="34" charset="0"/>
                        <a:buNone/>
                      </a:pPr>
                      <a:r>
                        <a:rPr lang="en-US" sz="1400" dirty="0"/>
                        <a:t>ART change for simplification or due to adverse effects</a:t>
                      </a:r>
                    </a:p>
                  </a:txBody>
                  <a:tcPr/>
                </a:tc>
                <a:tc>
                  <a:txBody>
                    <a:bodyPr/>
                    <a:lstStyle/>
                    <a:p>
                      <a:pPr marL="0" indent="0">
                        <a:buFont typeface="Arial" panose="020B0604020202020204" pitchFamily="34" charset="0"/>
                        <a:buNone/>
                      </a:pPr>
                      <a:r>
                        <a:rPr lang="en-US" sz="1400" dirty="0"/>
                        <a:t>Within 4 weeks after ART change, then as below (A3)</a:t>
                      </a:r>
                    </a:p>
                  </a:txBody>
                  <a:tcPr/>
                </a:tc>
                <a:tc>
                  <a:txBody>
                    <a:bodyPr/>
                    <a:lstStyle/>
                    <a:p>
                      <a:pPr marL="0" indent="0">
                        <a:buFont typeface="Arial" panose="020B0604020202020204" pitchFamily="34" charset="0"/>
                        <a:buNone/>
                      </a:pPr>
                      <a:r>
                        <a:rPr lang="en-US" sz="1400" dirty="0"/>
                        <a:t>Monitor as below for documented virologic suppression</a:t>
                      </a:r>
                    </a:p>
                  </a:txBody>
                  <a:tcPr/>
                </a:tc>
                <a:tc>
                  <a:txBody>
                    <a:bodyPr/>
                    <a:lstStyle/>
                    <a:p>
                      <a:pPr marL="0" indent="0" algn="ctr">
                        <a:buFont typeface="Arial" panose="020B0604020202020204" pitchFamily="34" charset="0"/>
                        <a:buNone/>
                      </a:pPr>
                      <a:r>
                        <a:rPr lang="en-US" sz="1400" dirty="0"/>
                        <a:t>--</a:t>
                      </a:r>
                    </a:p>
                  </a:txBody>
                  <a:tcPr/>
                </a:tc>
                <a:extLst>
                  <a:ext uri="{0D108BD9-81ED-4DB2-BD59-A6C34878D82A}">
                    <a16:rowId xmlns:a16="http://schemas.microsoft.com/office/drawing/2014/main" val="2873769411"/>
                  </a:ext>
                </a:extLst>
              </a:tr>
              <a:tr h="370840">
                <a:tc>
                  <a:txBody>
                    <a:bodyPr/>
                    <a:lstStyle/>
                    <a:p>
                      <a:pPr marL="0" indent="0">
                        <a:buFont typeface="Arial" panose="020B0604020202020204" pitchFamily="34" charset="0"/>
                        <a:buNone/>
                      </a:pPr>
                      <a:r>
                        <a:rPr lang="en-US" sz="1400" dirty="0"/>
                        <a:t>Documented viral suppression</a:t>
                      </a:r>
                    </a:p>
                  </a:txBody>
                  <a:tcPr/>
                </a:tc>
                <a:tc>
                  <a:txBody>
                    <a:bodyPr/>
                    <a:lstStyle/>
                    <a:p>
                      <a:pPr marL="137160" indent="-137160">
                        <a:buFont typeface="Arial" panose="020B0604020202020204" pitchFamily="34" charset="0"/>
                        <a:buChar char="•"/>
                      </a:pPr>
                      <a:r>
                        <a:rPr lang="en-US" sz="1400" dirty="0"/>
                        <a:t>At least every 4 months (A3)</a:t>
                      </a:r>
                    </a:p>
                    <a:p>
                      <a:pPr marL="137160" indent="-137160">
                        <a:buFont typeface="Arial" panose="020B0604020202020204" pitchFamily="34" charset="0"/>
                        <a:buChar char="•"/>
                      </a:pPr>
                      <a:r>
                        <a:rPr lang="en-US" sz="1400" dirty="0"/>
                        <a:t>May extend interval to 6 months in patients stable on ART with CD4 count &gt;200 cells/mm</a:t>
                      </a:r>
                      <a:r>
                        <a:rPr lang="en-US" sz="1400" baseline="30000" dirty="0"/>
                        <a:t>3</a:t>
                      </a:r>
                      <a:r>
                        <a:rPr lang="en-US" sz="1400" dirty="0"/>
                        <a:t> and complete viral suppression for 1 year (B2)</a:t>
                      </a:r>
                    </a:p>
                  </a:txBody>
                  <a:tcPr/>
                </a:tc>
                <a:tc>
                  <a:txBody>
                    <a:bodyPr/>
                    <a:lstStyle/>
                    <a:p>
                      <a:pPr marL="137160" indent="-137160">
                        <a:buFont typeface="Arial" panose="020B0604020202020204" pitchFamily="34" charset="0"/>
                        <a:buChar char="•"/>
                      </a:pPr>
                      <a:r>
                        <a:rPr lang="en-US" sz="1400" dirty="0"/>
                        <a:t>At least every 6 months if CD4 count is ≤350 cells/mm3 (B2)</a:t>
                      </a:r>
                    </a:p>
                    <a:p>
                      <a:pPr marL="137160" indent="-137160">
                        <a:buFont typeface="Arial" panose="020B0604020202020204" pitchFamily="34" charset="0"/>
                        <a:buChar char="•"/>
                      </a:pPr>
                      <a:r>
                        <a:rPr lang="en-US" sz="1400" dirty="0"/>
                        <a:t>Optional if CD4 count is &gt;350 cells/mm3 (B2)</a:t>
                      </a:r>
                    </a:p>
                  </a:txBody>
                  <a:tcPr/>
                </a:tc>
                <a:tc>
                  <a:txBody>
                    <a:bodyPr/>
                    <a:lstStyle/>
                    <a:p>
                      <a:pPr marL="0" indent="0" algn="ctr">
                        <a:buFont typeface="Arial" panose="020B0604020202020204" pitchFamily="34" charset="0"/>
                        <a:buNone/>
                      </a:pPr>
                      <a:r>
                        <a:rPr lang="en-US" sz="1400" dirty="0"/>
                        <a:t>--</a:t>
                      </a:r>
                    </a:p>
                  </a:txBody>
                  <a:tcPr/>
                </a:tc>
                <a:extLst>
                  <a:ext uri="{0D108BD9-81ED-4DB2-BD59-A6C34878D82A}">
                    <a16:rowId xmlns:a16="http://schemas.microsoft.com/office/drawing/2014/main" val="2145998248"/>
                  </a:ext>
                </a:extLst>
              </a:tr>
            </a:tbl>
          </a:graphicData>
        </a:graphic>
      </p:graphicFrame>
      <p:sp>
        <p:nvSpPr>
          <p:cNvPr id="4" name="Footer Placeholder 3">
            <a:extLst>
              <a:ext uri="{FF2B5EF4-FFF2-40B4-BE49-F238E27FC236}">
                <a16:creationId xmlns:a16="http://schemas.microsoft.com/office/drawing/2014/main" id="{0CEAED84-A48C-432B-861E-78822E62903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7EA993D-6C74-4005-885B-39A4F90FAEC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F376077-59AA-488F-A551-F9A00758D12F}"/>
              </a:ext>
            </a:extLst>
          </p:cNvPr>
          <p:cNvSpPr>
            <a:spLocks noGrp="1"/>
          </p:cNvSpPr>
          <p:nvPr>
            <p:ph type="dt" sz="half" idx="2"/>
          </p:nvPr>
        </p:nvSpPr>
        <p:spPr/>
        <p:txBody>
          <a:bodyPr/>
          <a:lstStyle/>
          <a:p>
            <a:r>
              <a:rPr lang="en-US" dirty="0"/>
              <a:t>JUNE 2022</a:t>
            </a:r>
          </a:p>
        </p:txBody>
      </p:sp>
    </p:spTree>
    <p:extLst>
      <p:ext uri="{BB962C8B-B14F-4D97-AF65-F5344CB8AC3E}">
        <p14:creationId xmlns:p14="http://schemas.microsoft.com/office/powerpoint/2010/main" val="2967113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D6A69-1B5D-4177-8F73-ED057ACEE4A0}"/>
              </a:ext>
            </a:extLst>
          </p:cNvPr>
          <p:cNvSpPr>
            <a:spLocks noGrp="1"/>
          </p:cNvSpPr>
          <p:nvPr>
            <p:ph type="title"/>
          </p:nvPr>
        </p:nvSpPr>
        <p:spPr/>
        <p:txBody>
          <a:bodyPr>
            <a:normAutofit fontScale="90000"/>
          </a:bodyPr>
          <a:lstStyle/>
          <a:p>
            <a:r>
              <a:rPr lang="en-US" dirty="0"/>
              <a:t>Recommended Viral Load and CD4 Count Monitoring </a:t>
            </a:r>
            <a:br>
              <a:rPr lang="en-US" dirty="0"/>
            </a:br>
            <a:r>
              <a:rPr lang="en-US" dirty="0"/>
              <a:t>in Nonpregnant Patients With HIV: Patients Taking ART, </a:t>
            </a:r>
            <a:r>
              <a:rPr lang="en-US" sz="2700" i="1" dirty="0"/>
              <a:t>continued</a:t>
            </a:r>
            <a:endParaRPr lang="en-US" i="1" dirty="0"/>
          </a:p>
        </p:txBody>
      </p:sp>
      <p:graphicFrame>
        <p:nvGraphicFramePr>
          <p:cNvPr id="7" name="Content Placeholder 6">
            <a:extLst>
              <a:ext uri="{FF2B5EF4-FFF2-40B4-BE49-F238E27FC236}">
                <a16:creationId xmlns:a16="http://schemas.microsoft.com/office/drawing/2014/main" id="{AC8993B7-4D02-4FC6-8B82-214E7F7FD401}"/>
              </a:ext>
            </a:extLst>
          </p:cNvPr>
          <p:cNvGraphicFramePr>
            <a:graphicFrameLocks noGrp="1"/>
          </p:cNvGraphicFramePr>
          <p:nvPr>
            <p:ph idx="1"/>
            <p:extLst>
              <p:ext uri="{D42A27DB-BD31-4B8C-83A1-F6EECF244321}">
                <p14:modId xmlns:p14="http://schemas.microsoft.com/office/powerpoint/2010/main" val="2740860371"/>
              </p:ext>
            </p:extLst>
          </p:nvPr>
        </p:nvGraphicFramePr>
        <p:xfrm>
          <a:off x="838199" y="1825625"/>
          <a:ext cx="10515600" cy="445516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3828791163"/>
                    </a:ext>
                  </a:extLst>
                </a:gridCol>
                <a:gridCol w="2628900">
                  <a:extLst>
                    <a:ext uri="{9D8B030D-6E8A-4147-A177-3AD203B41FA5}">
                      <a16:colId xmlns:a16="http://schemas.microsoft.com/office/drawing/2014/main" val="1456844602"/>
                    </a:ext>
                  </a:extLst>
                </a:gridCol>
                <a:gridCol w="2628900">
                  <a:extLst>
                    <a:ext uri="{9D8B030D-6E8A-4147-A177-3AD203B41FA5}">
                      <a16:colId xmlns:a16="http://schemas.microsoft.com/office/drawing/2014/main" val="2000079086"/>
                    </a:ext>
                  </a:extLst>
                </a:gridCol>
                <a:gridCol w="2628900">
                  <a:extLst>
                    <a:ext uri="{9D8B030D-6E8A-4147-A177-3AD203B41FA5}">
                      <a16:colId xmlns:a16="http://schemas.microsoft.com/office/drawing/2014/main" val="3671841607"/>
                    </a:ext>
                  </a:extLst>
                </a:gridCol>
              </a:tblGrid>
              <a:tr h="370840">
                <a:tc>
                  <a:txBody>
                    <a:bodyPr/>
                    <a:lstStyle/>
                    <a:p>
                      <a:r>
                        <a:rPr lang="en-US" b="1" dirty="0">
                          <a:solidFill>
                            <a:schemeClr val="bg1"/>
                          </a:solidFill>
                        </a:rPr>
                        <a:t>Event</a:t>
                      </a:r>
                    </a:p>
                  </a:txBody>
                  <a:tcPr>
                    <a:solidFill>
                      <a:srgbClr val="523178"/>
                    </a:solidFill>
                  </a:tcPr>
                </a:tc>
                <a:tc>
                  <a:txBody>
                    <a:bodyPr/>
                    <a:lstStyle/>
                    <a:p>
                      <a:r>
                        <a:rPr lang="en-US" b="1" dirty="0">
                          <a:solidFill>
                            <a:schemeClr val="bg1"/>
                          </a:solidFill>
                        </a:rPr>
                        <a:t>HIV RNA Viral Load</a:t>
                      </a:r>
                    </a:p>
                  </a:txBody>
                  <a:tcPr>
                    <a:solidFill>
                      <a:srgbClr val="523178"/>
                    </a:solidFill>
                  </a:tcPr>
                </a:tc>
                <a:tc>
                  <a:txBody>
                    <a:bodyPr/>
                    <a:lstStyle/>
                    <a:p>
                      <a:r>
                        <a:rPr lang="en-US" b="1" dirty="0">
                          <a:solidFill>
                            <a:schemeClr val="bg1"/>
                          </a:solidFill>
                        </a:rPr>
                        <a:t>CD4 Count</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2135228596"/>
                  </a:ext>
                </a:extLst>
              </a:tr>
              <a:tr h="370840">
                <a:tc>
                  <a:txBody>
                    <a:bodyPr/>
                    <a:lstStyle/>
                    <a:p>
                      <a:pPr marL="0" indent="0">
                        <a:buFont typeface="Arial" panose="020B0604020202020204" pitchFamily="34" charset="0"/>
                        <a:buNone/>
                      </a:pPr>
                      <a:r>
                        <a:rPr lang="en-US" sz="1600" dirty="0"/>
                        <a:t>New HIV RNA ≥500 copies/mL after previous viral suppression</a:t>
                      </a:r>
                    </a:p>
                  </a:txBody>
                  <a:tcPr/>
                </a:tc>
                <a:tc>
                  <a:txBody>
                    <a:bodyPr/>
                    <a:lstStyle/>
                    <a:p>
                      <a:pPr marL="0" indent="0">
                        <a:buFont typeface="Arial" panose="020B0604020202020204" pitchFamily="34" charset="0"/>
                        <a:buNone/>
                      </a:pPr>
                      <a:r>
                        <a:rPr lang="en-US" sz="1600" dirty="0"/>
                        <a:t>Repeat viral load test 2 weeks after first result (A2)</a:t>
                      </a:r>
                    </a:p>
                  </a:txBody>
                  <a:tcPr/>
                </a:tc>
                <a:tc>
                  <a:txBody>
                    <a:bodyPr/>
                    <a:lstStyle/>
                    <a:p>
                      <a:pPr marL="0" indent="0">
                        <a:buFont typeface="Arial" panose="020B0604020202020204" pitchFamily="34" charset="0"/>
                        <a:buNone/>
                      </a:pPr>
                      <a:r>
                        <a:rPr lang="en-US" sz="1600" dirty="0"/>
                        <a:t>Obtain CD4 count if previous result is &gt;6 months old (B3)</a:t>
                      </a:r>
                    </a:p>
                  </a:txBody>
                  <a:tcPr/>
                </a:tc>
                <a:tc>
                  <a:txBody>
                    <a:bodyPr/>
                    <a:lstStyle/>
                    <a:p>
                      <a:pPr marL="137160" indent="-137160">
                        <a:buFont typeface="Arial" panose="020B0604020202020204" pitchFamily="34" charset="0"/>
                        <a:buChar char="•"/>
                      </a:pPr>
                      <a:r>
                        <a:rPr lang="en-US" sz="1600" dirty="0"/>
                        <a:t>Assess for adherence and drug-drug interactions (A3)</a:t>
                      </a:r>
                    </a:p>
                    <a:p>
                      <a:pPr marL="137160" indent="-137160">
                        <a:buFont typeface="Arial" panose="020B0604020202020204" pitchFamily="34" charset="0"/>
                        <a:buChar char="•"/>
                      </a:pPr>
                      <a:r>
                        <a:rPr lang="en-US" sz="1600" dirty="0"/>
                        <a:t>Obtain resistance testing (A1)</a:t>
                      </a:r>
                    </a:p>
                  </a:txBody>
                  <a:tcPr/>
                </a:tc>
                <a:extLst>
                  <a:ext uri="{0D108BD9-81ED-4DB2-BD59-A6C34878D82A}">
                    <a16:rowId xmlns:a16="http://schemas.microsoft.com/office/drawing/2014/main" val="2862128385"/>
                  </a:ext>
                </a:extLst>
              </a:tr>
              <a:tr h="370840">
                <a:tc>
                  <a:txBody>
                    <a:bodyPr/>
                    <a:lstStyle/>
                    <a:p>
                      <a:pPr marL="0" indent="0">
                        <a:buFont typeface="Arial" panose="020B0604020202020204" pitchFamily="34" charset="0"/>
                        <a:buNone/>
                      </a:pPr>
                      <a:r>
                        <a:rPr lang="en-US" sz="1600" dirty="0"/>
                        <a:t>New HIV RNA level over the limit of detection of sensitive assays, 20 to 50 copies/mL, but &lt;500 copies/mL after previous viral suppression</a:t>
                      </a:r>
                    </a:p>
                  </a:txBody>
                  <a:tcPr/>
                </a:tc>
                <a:tc>
                  <a:txBody>
                    <a:bodyPr/>
                    <a:lstStyle/>
                    <a:p>
                      <a:pPr marL="0" indent="0">
                        <a:buFont typeface="Arial" panose="020B0604020202020204" pitchFamily="34" charset="0"/>
                        <a:buNone/>
                      </a:pPr>
                      <a:r>
                        <a:rPr lang="en-US" sz="1600" dirty="0"/>
                        <a:t>Repeat viral load test within 4 weeks to differentiate low-level transient viremia (“blip”) from virologic failure (A2)</a:t>
                      </a:r>
                    </a:p>
                  </a:txBody>
                  <a:tcPr/>
                </a:tc>
                <a:tc>
                  <a:txBody>
                    <a:bodyPr/>
                    <a:lstStyle/>
                    <a:p>
                      <a:pPr marL="0" indent="0">
                        <a:buFont typeface="Arial" panose="020B0604020202020204" pitchFamily="34" charset="0"/>
                        <a:buNone/>
                      </a:pPr>
                      <a:r>
                        <a:rPr lang="en-US" sz="1600" dirty="0"/>
                        <a:t>If repeat viral load is detectable, obtain CD4 count if previous result is &gt;6 months old (B3)</a:t>
                      </a:r>
                    </a:p>
                  </a:txBody>
                  <a:tcPr/>
                </a:tc>
                <a:tc>
                  <a:txBody>
                    <a:bodyPr/>
                    <a:lstStyle/>
                    <a:p>
                      <a:pPr marL="137160" indent="-137160">
                        <a:buFont typeface="Arial" panose="020B0604020202020204" pitchFamily="34" charset="0"/>
                        <a:buChar char="•"/>
                      </a:pPr>
                      <a:r>
                        <a:rPr lang="en-US" sz="1600" dirty="0"/>
                        <a:t>Assess for adherence and drug-drug interactions (A3)</a:t>
                      </a:r>
                    </a:p>
                    <a:p>
                      <a:pPr marL="137160" indent="-137160">
                        <a:buFont typeface="Arial" panose="020B0604020202020204" pitchFamily="34" charset="0"/>
                        <a:buChar char="•"/>
                      </a:pPr>
                      <a:r>
                        <a:rPr lang="en-US" sz="1600" dirty="0"/>
                        <a:t>If repeat viral load is detectable, consider resistance testing (B3)</a:t>
                      </a:r>
                    </a:p>
                    <a:p>
                      <a:pPr marL="137160" indent="-137160">
                        <a:buFont typeface="Arial" panose="020B0604020202020204" pitchFamily="34" charset="0"/>
                        <a:buChar char="•"/>
                      </a:pPr>
                      <a:r>
                        <a:rPr lang="en-US" sz="1600" dirty="0"/>
                        <a:t>Patients with low-level viremia ≤200 copies/mL over a period of 12 months without demonstrated failure may continue routine testing intervals of at least every 4 months</a:t>
                      </a:r>
                    </a:p>
                  </a:txBody>
                  <a:tcPr/>
                </a:tc>
                <a:extLst>
                  <a:ext uri="{0D108BD9-81ED-4DB2-BD59-A6C34878D82A}">
                    <a16:rowId xmlns:a16="http://schemas.microsoft.com/office/drawing/2014/main" val="2112641081"/>
                  </a:ext>
                </a:extLst>
              </a:tr>
            </a:tbl>
          </a:graphicData>
        </a:graphic>
      </p:graphicFrame>
      <p:sp>
        <p:nvSpPr>
          <p:cNvPr id="4" name="Footer Placeholder 3">
            <a:extLst>
              <a:ext uri="{FF2B5EF4-FFF2-40B4-BE49-F238E27FC236}">
                <a16:creationId xmlns:a16="http://schemas.microsoft.com/office/drawing/2014/main" id="{0CEAED84-A48C-432B-861E-78822E62903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7EA993D-6C74-4005-885B-39A4F90FAEC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F376077-59AA-488F-A551-F9A00758D12F}"/>
              </a:ext>
            </a:extLst>
          </p:cNvPr>
          <p:cNvSpPr>
            <a:spLocks noGrp="1"/>
          </p:cNvSpPr>
          <p:nvPr>
            <p:ph type="dt" sz="half" idx="2"/>
          </p:nvPr>
        </p:nvSpPr>
        <p:spPr/>
        <p:txBody>
          <a:bodyPr/>
          <a:lstStyle/>
          <a:p>
            <a:r>
              <a:rPr lang="en-US" dirty="0"/>
              <a:t>JUNE 2022</a:t>
            </a:r>
          </a:p>
        </p:txBody>
      </p:sp>
    </p:spTree>
    <p:extLst>
      <p:ext uri="{BB962C8B-B14F-4D97-AF65-F5344CB8AC3E}">
        <p14:creationId xmlns:p14="http://schemas.microsoft.com/office/powerpoint/2010/main" val="2598522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D6A69-1B5D-4177-8F73-ED057ACEE4A0}"/>
              </a:ext>
            </a:extLst>
          </p:cNvPr>
          <p:cNvSpPr>
            <a:spLocks noGrp="1"/>
          </p:cNvSpPr>
          <p:nvPr>
            <p:ph type="title"/>
          </p:nvPr>
        </p:nvSpPr>
        <p:spPr/>
        <p:txBody>
          <a:bodyPr>
            <a:normAutofit/>
          </a:bodyPr>
          <a:lstStyle/>
          <a:p>
            <a:r>
              <a:rPr lang="en-US" sz="3200" dirty="0"/>
              <a:t>Recommended Viral Load and CD4 Count Monitoring in Nonpregnant Patients With HIV: Patients Not Taking ART</a:t>
            </a:r>
          </a:p>
        </p:txBody>
      </p:sp>
      <p:graphicFrame>
        <p:nvGraphicFramePr>
          <p:cNvPr id="7" name="Content Placeholder 6">
            <a:extLst>
              <a:ext uri="{FF2B5EF4-FFF2-40B4-BE49-F238E27FC236}">
                <a16:creationId xmlns:a16="http://schemas.microsoft.com/office/drawing/2014/main" id="{AC8993B7-4D02-4FC6-8B82-214E7F7FD401}"/>
              </a:ext>
            </a:extLst>
          </p:cNvPr>
          <p:cNvGraphicFramePr>
            <a:graphicFrameLocks noGrp="1"/>
          </p:cNvGraphicFramePr>
          <p:nvPr>
            <p:ph idx="1"/>
            <p:extLst>
              <p:ext uri="{D42A27DB-BD31-4B8C-83A1-F6EECF244321}">
                <p14:modId xmlns:p14="http://schemas.microsoft.com/office/powerpoint/2010/main" val="1342249432"/>
              </p:ext>
            </p:extLst>
          </p:nvPr>
        </p:nvGraphicFramePr>
        <p:xfrm>
          <a:off x="838199" y="1825625"/>
          <a:ext cx="10515600" cy="165100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3828791163"/>
                    </a:ext>
                  </a:extLst>
                </a:gridCol>
                <a:gridCol w="2628900">
                  <a:extLst>
                    <a:ext uri="{9D8B030D-6E8A-4147-A177-3AD203B41FA5}">
                      <a16:colId xmlns:a16="http://schemas.microsoft.com/office/drawing/2014/main" val="1456844602"/>
                    </a:ext>
                  </a:extLst>
                </a:gridCol>
                <a:gridCol w="2628900">
                  <a:extLst>
                    <a:ext uri="{9D8B030D-6E8A-4147-A177-3AD203B41FA5}">
                      <a16:colId xmlns:a16="http://schemas.microsoft.com/office/drawing/2014/main" val="2000079086"/>
                    </a:ext>
                  </a:extLst>
                </a:gridCol>
                <a:gridCol w="2628900">
                  <a:extLst>
                    <a:ext uri="{9D8B030D-6E8A-4147-A177-3AD203B41FA5}">
                      <a16:colId xmlns:a16="http://schemas.microsoft.com/office/drawing/2014/main" val="3671841607"/>
                    </a:ext>
                  </a:extLst>
                </a:gridCol>
              </a:tblGrid>
              <a:tr h="370840">
                <a:tc>
                  <a:txBody>
                    <a:bodyPr/>
                    <a:lstStyle/>
                    <a:p>
                      <a:r>
                        <a:rPr lang="en-US" b="1" dirty="0">
                          <a:solidFill>
                            <a:schemeClr val="bg1"/>
                          </a:solidFill>
                        </a:rPr>
                        <a:t>Event</a:t>
                      </a:r>
                    </a:p>
                  </a:txBody>
                  <a:tcPr>
                    <a:solidFill>
                      <a:srgbClr val="523178"/>
                    </a:solidFill>
                  </a:tcPr>
                </a:tc>
                <a:tc>
                  <a:txBody>
                    <a:bodyPr/>
                    <a:lstStyle/>
                    <a:p>
                      <a:r>
                        <a:rPr lang="en-US" b="1" dirty="0">
                          <a:solidFill>
                            <a:schemeClr val="bg1"/>
                          </a:solidFill>
                        </a:rPr>
                        <a:t>HIV RNA Viral Load</a:t>
                      </a:r>
                    </a:p>
                  </a:txBody>
                  <a:tcPr>
                    <a:solidFill>
                      <a:srgbClr val="523178"/>
                    </a:solidFill>
                  </a:tcPr>
                </a:tc>
                <a:tc>
                  <a:txBody>
                    <a:bodyPr/>
                    <a:lstStyle/>
                    <a:p>
                      <a:r>
                        <a:rPr lang="en-US" b="1" dirty="0">
                          <a:solidFill>
                            <a:schemeClr val="bg1"/>
                          </a:solidFill>
                        </a:rPr>
                        <a:t>CD4 Count</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2135228596"/>
                  </a:ext>
                </a:extLst>
              </a:tr>
              <a:tr h="370840">
                <a:tc>
                  <a:txBody>
                    <a:bodyPr/>
                    <a:lstStyle/>
                    <a:p>
                      <a:pPr marL="0" indent="0">
                        <a:buFont typeface="Arial" panose="020B0604020202020204" pitchFamily="34" charset="0"/>
                        <a:buNone/>
                      </a:pPr>
                      <a:r>
                        <a:rPr lang="en-US" dirty="0"/>
                        <a:t>CD4 count ≤500 cells/mm</a:t>
                      </a:r>
                      <a:r>
                        <a:rPr lang="en-US" baseline="30000" dirty="0"/>
                        <a:t>3</a:t>
                      </a:r>
                      <a:r>
                        <a:rPr lang="en-US" dirty="0"/>
                        <a:t> (A2)</a:t>
                      </a:r>
                    </a:p>
                  </a:txBody>
                  <a:tcPr/>
                </a:tc>
                <a:tc>
                  <a:txBody>
                    <a:bodyPr/>
                    <a:lstStyle/>
                    <a:p>
                      <a:pPr marL="0" indent="0">
                        <a:buFont typeface="Arial" panose="020B0604020202020204" pitchFamily="34" charset="0"/>
                        <a:buNone/>
                      </a:pPr>
                      <a:r>
                        <a:rPr lang="en-US" dirty="0"/>
                        <a:t>At least every 4 months</a:t>
                      </a:r>
                    </a:p>
                  </a:txBody>
                  <a:tcPr/>
                </a:tc>
                <a:tc>
                  <a:txBody>
                    <a:bodyPr/>
                    <a:lstStyle/>
                    <a:p>
                      <a:pPr marL="0" indent="0">
                        <a:buFont typeface="Arial" panose="020B0604020202020204" pitchFamily="34" charset="0"/>
                        <a:buNone/>
                      </a:pPr>
                      <a:r>
                        <a:rPr lang="en-US" dirty="0"/>
                        <a:t>At least every 4 months</a:t>
                      </a:r>
                    </a:p>
                  </a:txBody>
                  <a:tcPr/>
                </a:tc>
                <a:tc>
                  <a:txBody>
                    <a:bodyPr/>
                    <a:lstStyle/>
                    <a:p>
                      <a:pPr marL="0" indent="0">
                        <a:buFont typeface="Arial" panose="020B0604020202020204" pitchFamily="34" charset="0"/>
                        <a:buNone/>
                      </a:pPr>
                      <a:r>
                        <a:rPr lang="en-US" dirty="0"/>
                        <a:t>At every visit, recommend ART initiation</a:t>
                      </a:r>
                    </a:p>
                  </a:txBody>
                  <a:tcPr/>
                </a:tc>
                <a:extLst>
                  <a:ext uri="{0D108BD9-81ED-4DB2-BD59-A6C34878D82A}">
                    <a16:rowId xmlns:a16="http://schemas.microsoft.com/office/drawing/2014/main" val="2741096665"/>
                  </a:ext>
                </a:extLst>
              </a:tr>
              <a:tr h="370840">
                <a:tc>
                  <a:txBody>
                    <a:bodyPr/>
                    <a:lstStyle/>
                    <a:p>
                      <a:pPr marL="0" indent="0">
                        <a:buFont typeface="Arial" panose="020B0604020202020204" pitchFamily="34" charset="0"/>
                        <a:buNone/>
                      </a:pPr>
                      <a:r>
                        <a:rPr lang="en-US" dirty="0"/>
                        <a:t>CD4 count &gt;500 cells/mm</a:t>
                      </a:r>
                      <a:r>
                        <a:rPr lang="en-US" baseline="30000" dirty="0"/>
                        <a:t>3</a:t>
                      </a:r>
                      <a:r>
                        <a:rPr lang="en-US" dirty="0"/>
                        <a:t> (A2)</a:t>
                      </a:r>
                    </a:p>
                  </a:txBody>
                  <a:tcPr/>
                </a:tc>
                <a:tc>
                  <a:txBody>
                    <a:bodyPr/>
                    <a:lstStyle/>
                    <a:p>
                      <a:pPr marL="0" indent="0">
                        <a:buFont typeface="Arial" panose="020B0604020202020204" pitchFamily="34" charset="0"/>
                        <a:buNone/>
                      </a:pPr>
                      <a:r>
                        <a:rPr lang="en-US" dirty="0"/>
                        <a:t>At least every 6 months</a:t>
                      </a:r>
                    </a:p>
                  </a:txBody>
                  <a:tcPr/>
                </a:tc>
                <a:tc>
                  <a:txBody>
                    <a:bodyPr/>
                    <a:lstStyle/>
                    <a:p>
                      <a:pPr marL="0" indent="0">
                        <a:buFont typeface="Arial" panose="020B0604020202020204" pitchFamily="34" charset="0"/>
                        <a:buNone/>
                      </a:pPr>
                      <a:r>
                        <a:rPr lang="en-US" dirty="0"/>
                        <a:t>At least every 6 months</a:t>
                      </a:r>
                    </a:p>
                  </a:txBody>
                  <a:tcPr/>
                </a:tc>
                <a:tc>
                  <a:txBody>
                    <a:bodyPr/>
                    <a:lstStyle/>
                    <a:p>
                      <a:pPr marL="0" indent="0">
                        <a:buFont typeface="Arial" panose="020B0604020202020204" pitchFamily="34" charset="0"/>
                        <a:buNone/>
                      </a:pPr>
                      <a:r>
                        <a:rPr lang="en-US" dirty="0"/>
                        <a:t>At every visit, recommend ART initiation</a:t>
                      </a:r>
                    </a:p>
                  </a:txBody>
                  <a:tcPr/>
                </a:tc>
                <a:extLst>
                  <a:ext uri="{0D108BD9-81ED-4DB2-BD59-A6C34878D82A}">
                    <a16:rowId xmlns:a16="http://schemas.microsoft.com/office/drawing/2014/main" val="2873769411"/>
                  </a:ext>
                </a:extLst>
              </a:tr>
            </a:tbl>
          </a:graphicData>
        </a:graphic>
      </p:graphicFrame>
      <p:sp>
        <p:nvSpPr>
          <p:cNvPr id="4" name="Footer Placeholder 3">
            <a:extLst>
              <a:ext uri="{FF2B5EF4-FFF2-40B4-BE49-F238E27FC236}">
                <a16:creationId xmlns:a16="http://schemas.microsoft.com/office/drawing/2014/main" id="{0CEAED84-A48C-432B-861E-78822E62903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7EA993D-6C74-4005-885B-39A4F90FAEC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F376077-59AA-488F-A551-F9A00758D12F}"/>
              </a:ext>
            </a:extLst>
          </p:cNvPr>
          <p:cNvSpPr>
            <a:spLocks noGrp="1"/>
          </p:cNvSpPr>
          <p:nvPr>
            <p:ph type="dt" sz="half" idx="2"/>
          </p:nvPr>
        </p:nvSpPr>
        <p:spPr/>
        <p:txBody>
          <a:bodyPr/>
          <a:lstStyle/>
          <a:p>
            <a:r>
              <a:rPr lang="en-US" dirty="0"/>
              <a:t>JUNE 2022</a:t>
            </a:r>
          </a:p>
        </p:txBody>
      </p:sp>
    </p:spTree>
    <p:extLst>
      <p:ext uri="{BB962C8B-B14F-4D97-AF65-F5344CB8AC3E}">
        <p14:creationId xmlns:p14="http://schemas.microsoft.com/office/powerpoint/2010/main" val="68448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4459C-5C50-44E9-90D9-AC0E545B2E37}"/>
              </a:ext>
            </a:extLst>
          </p:cNvPr>
          <p:cNvSpPr>
            <a:spLocks noGrp="1"/>
          </p:cNvSpPr>
          <p:nvPr>
            <p:ph type="title"/>
          </p:nvPr>
        </p:nvSpPr>
        <p:spPr/>
        <p:txBody>
          <a:bodyPr/>
          <a:lstStyle/>
          <a:p>
            <a:r>
              <a:rPr lang="en-US" dirty="0"/>
              <a:t>Interpretation of Viral Load</a:t>
            </a:r>
          </a:p>
        </p:txBody>
      </p:sp>
      <p:sp>
        <p:nvSpPr>
          <p:cNvPr id="4" name="Footer Placeholder 3">
            <a:extLst>
              <a:ext uri="{FF2B5EF4-FFF2-40B4-BE49-F238E27FC236}">
                <a16:creationId xmlns:a16="http://schemas.microsoft.com/office/drawing/2014/main" id="{E2398F5F-3DC2-4320-A5F8-95EFD6B682D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989AE6A-48D1-4177-A072-84A27B64519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B6DE906-BA3C-408A-A5AD-BEBCFCD6782B}"/>
              </a:ext>
            </a:extLst>
          </p:cNvPr>
          <p:cNvSpPr>
            <a:spLocks noGrp="1"/>
          </p:cNvSpPr>
          <p:nvPr>
            <p:ph type="dt" sz="half" idx="2"/>
          </p:nvPr>
        </p:nvSpPr>
        <p:spPr/>
        <p:txBody>
          <a:bodyPr/>
          <a:lstStyle/>
          <a:p>
            <a:r>
              <a:rPr lang="en-US" dirty="0"/>
              <a:t>JUNE 2022</a:t>
            </a:r>
          </a:p>
        </p:txBody>
      </p:sp>
      <p:pic>
        <p:nvPicPr>
          <p:cNvPr id="1026" name="Picture 2" descr="Table 2: Interpretation of Viral Load">
            <a:extLst>
              <a:ext uri="{FF2B5EF4-FFF2-40B4-BE49-F238E27FC236}">
                <a16:creationId xmlns:a16="http://schemas.microsoft.com/office/drawing/2014/main" id="{255233F7-3995-4526-8C8B-D073A46CC0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657" y="1690688"/>
            <a:ext cx="10348686" cy="452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883486"/>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1584</Words>
  <Application>Microsoft Office PowerPoint</Application>
  <PresentationFormat>Widescreen</PresentationFormat>
  <Paragraphs>152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Content</vt:lpstr>
      <vt:lpstr>PowerPoint Presentation</vt:lpstr>
      <vt:lpstr>Purpose of This Guideline</vt:lpstr>
      <vt:lpstr>Recommendations: Viral Load &amp; CD4 Count Monitoring Intervals</vt:lpstr>
      <vt:lpstr>Key Points: Viral Load</vt:lpstr>
      <vt:lpstr>Recommended Viral Load and CD4 Count Monitoring  in Nonpregnant Patients With HIV: Baseline</vt:lpstr>
      <vt:lpstr>Recommended Viral Load and CD4 Count Monitoring  in Nonpregnant Patients With HIV: Patients Taking ART</vt:lpstr>
      <vt:lpstr>Recommended Viral Load and CD4 Count Monitoring  in Nonpregnant Patients With HIV: Patients Taking ART, continued</vt:lpstr>
      <vt:lpstr>Recommended Viral Load and CD4 Count Monitoring in Nonpregnant Patients With HIV: Patients Not Taking ART</vt:lpstr>
      <vt:lpstr>Interpretation of Viral Load</vt:lpstr>
      <vt:lpstr>FDA-Approved Quantitative HIV-1 RNA Assays  for Viral Load Monitoring</vt:lpstr>
      <vt:lpstr>Recommendations: Determining HIV Drug Resistance</vt:lpstr>
      <vt:lpstr>Key Point: Determining HIV Drug Resistance</vt:lpstr>
      <vt:lpstr>Need Help?</vt:lpstr>
      <vt:lpstr>Access the Guidelines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22</cp:revision>
  <dcterms:created xsi:type="dcterms:W3CDTF">2022-05-26T16:37:43Z</dcterms:created>
  <dcterms:modified xsi:type="dcterms:W3CDTF">2023-10-23T13:40:59Z</dcterms:modified>
</cp:coreProperties>
</file>