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9" r:id="rId3"/>
    <p:sldId id="261" r:id="rId4"/>
    <p:sldId id="274" r:id="rId5"/>
    <p:sldId id="280" r:id="rId6"/>
    <p:sldId id="262" r:id="rId7"/>
    <p:sldId id="265" r:id="rId8"/>
    <p:sldId id="266" r:id="rId9"/>
    <p:sldId id="276" r:id="rId10"/>
    <p:sldId id="271" r:id="rId11"/>
    <p:sldId id="277" r:id="rId12"/>
    <p:sldId id="278" r:id="rId13"/>
    <p:sldId id="279" r:id="rId14"/>
    <p:sldId id="272" r:id="rId15"/>
    <p:sldId id="273" r:id="rId16"/>
    <p:sldId id="270" r:id="rId17"/>
    <p:sldId id="257" r:id="rId18"/>
    <p:sldId id="25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chel Lastra" initials="RL" lastIdx="14" clrIdx="0">
    <p:extLst>
      <p:ext uri="{19B8F6BF-5375-455C-9EA6-DF929625EA0E}">
        <p15:presenceInfo xmlns:p15="http://schemas.microsoft.com/office/powerpoint/2012/main" userId="Rachel Lastr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2EDF7"/>
    <a:srgbClr val="523178"/>
    <a:srgbClr val="331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10/3/2023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FB458-E6EA-427F-A270-0CA09B5FA597}"/>
              </a:ext>
            </a:extLst>
          </p:cNvPr>
          <p:cNvSpPr>
            <a:spLocks noGrp="1"/>
          </p:cNvSpPr>
          <p:nvPr>
            <p:ph type="title" hasCustomPrompt="1"/>
          </p:nvPr>
        </p:nvSpPr>
        <p:spPr/>
        <p:txBody>
          <a:bodyPr/>
          <a:lstStyle>
            <a:lvl1pPr>
              <a:defRPr/>
            </a:lvl1pPr>
          </a:lstStyle>
          <a:p>
            <a:r>
              <a:rPr lang="en-US" dirty="0"/>
              <a:t>Copy and paste this table into new slides</a:t>
            </a:r>
          </a:p>
        </p:txBody>
      </p:sp>
      <p:sp>
        <p:nvSpPr>
          <p:cNvPr id="3" name="Footer Placeholder 2">
            <a:extLst>
              <a:ext uri="{FF2B5EF4-FFF2-40B4-BE49-F238E27FC236}">
                <a16:creationId xmlns:a16="http://schemas.microsoft.com/office/drawing/2014/main" id="{4311619C-288C-4FE9-895C-06541043DF1E}"/>
              </a:ext>
            </a:extLst>
          </p:cNvPr>
          <p:cNvSpPr>
            <a:spLocks noGrp="1"/>
          </p:cNvSpPr>
          <p:nvPr>
            <p:ph type="ftr" sz="quarter" idx="10"/>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F8D9BB23-6ADF-4D2A-BC3C-B99A76D069C0}"/>
              </a:ext>
            </a:extLst>
          </p:cNvPr>
          <p:cNvSpPr>
            <a:spLocks noGrp="1"/>
          </p:cNvSpPr>
          <p:nvPr>
            <p:ph type="sldNum" sz="quarter" idx="11"/>
          </p:nvPr>
        </p:nvSpPr>
        <p:spPr/>
        <p:txBody>
          <a:bodyPr/>
          <a:lstStyle/>
          <a:p>
            <a:r>
              <a:rPr lang="en-US"/>
              <a:t>www.hivguidelines.org</a:t>
            </a:r>
            <a:endParaRPr lang="en-US" dirty="0"/>
          </a:p>
        </p:txBody>
      </p:sp>
      <p:sp>
        <p:nvSpPr>
          <p:cNvPr id="5" name="Date Placeholder 4">
            <a:extLst>
              <a:ext uri="{FF2B5EF4-FFF2-40B4-BE49-F238E27FC236}">
                <a16:creationId xmlns:a16="http://schemas.microsoft.com/office/drawing/2014/main" id="{0BBC07FF-3681-4EAC-8893-C0EE5BBBD5C1}"/>
              </a:ext>
            </a:extLst>
          </p:cNvPr>
          <p:cNvSpPr>
            <a:spLocks noGrp="1"/>
          </p:cNvSpPr>
          <p:nvPr>
            <p:ph type="dt" sz="half" idx="12"/>
          </p:nvPr>
        </p:nvSpPr>
        <p:spPr/>
        <p:txBody>
          <a:bodyPr/>
          <a:lstStyle/>
          <a:p>
            <a:r>
              <a:rPr lang="en-US"/>
              <a:t>MONTH YEAR</a:t>
            </a:r>
            <a:endParaRPr lang="en-US" dirty="0"/>
          </a:p>
        </p:txBody>
      </p:sp>
      <p:graphicFrame>
        <p:nvGraphicFramePr>
          <p:cNvPr id="6" name="Table 5">
            <a:extLst>
              <a:ext uri="{FF2B5EF4-FFF2-40B4-BE49-F238E27FC236}">
                <a16:creationId xmlns:a16="http://schemas.microsoft.com/office/drawing/2014/main" id="{6D4CDBBC-9F5F-4BC7-BD08-B694E644794D}"/>
              </a:ext>
            </a:extLst>
          </p:cNvPr>
          <p:cNvGraphicFramePr>
            <a:graphicFrameLocks noGrp="1"/>
          </p:cNvGraphicFramePr>
          <p:nvPr userDrawn="1">
            <p:extLst>
              <p:ext uri="{D42A27DB-BD31-4B8C-83A1-F6EECF244321}">
                <p14:modId xmlns:p14="http://schemas.microsoft.com/office/powerpoint/2010/main" val="1746671168"/>
              </p:ext>
            </p:extLst>
          </p:nvPr>
        </p:nvGraphicFramePr>
        <p:xfrm>
          <a:off x="1959811" y="2532423"/>
          <a:ext cx="8128000" cy="222504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2965091158"/>
                    </a:ext>
                  </a:extLst>
                </a:gridCol>
                <a:gridCol w="2032000">
                  <a:extLst>
                    <a:ext uri="{9D8B030D-6E8A-4147-A177-3AD203B41FA5}">
                      <a16:colId xmlns:a16="http://schemas.microsoft.com/office/drawing/2014/main" val="1943214951"/>
                    </a:ext>
                  </a:extLst>
                </a:gridCol>
                <a:gridCol w="2032000">
                  <a:extLst>
                    <a:ext uri="{9D8B030D-6E8A-4147-A177-3AD203B41FA5}">
                      <a16:colId xmlns:a16="http://schemas.microsoft.com/office/drawing/2014/main" val="2036904806"/>
                    </a:ext>
                  </a:extLst>
                </a:gridCol>
                <a:gridCol w="2032000">
                  <a:extLst>
                    <a:ext uri="{9D8B030D-6E8A-4147-A177-3AD203B41FA5}">
                      <a16:colId xmlns:a16="http://schemas.microsoft.com/office/drawing/2014/main" val="2736412188"/>
                    </a:ext>
                  </a:extLst>
                </a:gridCol>
              </a:tblGrid>
              <a:tr h="370840">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391323950"/>
                  </a:ext>
                </a:extLst>
              </a:tr>
              <a:tr h="370840">
                <a:tc>
                  <a:txBody>
                    <a:bodyPr/>
                    <a:lstStyle/>
                    <a:p>
                      <a:pPr marL="137160" indent="-137160">
                        <a:buFont typeface="Arial" panose="020B0604020202020204" pitchFamily="34" charset="0"/>
                        <a:buChar char="•"/>
                      </a:pPr>
                      <a:r>
                        <a:rPr lang="en-US" dirty="0"/>
                        <a:t>Text</a:t>
                      </a:r>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4279552632"/>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3964962726"/>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233240769"/>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170612783"/>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554396577"/>
                  </a:ext>
                </a:extLst>
              </a:tr>
            </a:tbl>
          </a:graphicData>
        </a:graphic>
      </p:graphicFrame>
    </p:spTree>
    <p:extLst>
      <p:ext uri="{BB962C8B-B14F-4D97-AF65-F5344CB8AC3E}">
        <p14:creationId xmlns:p14="http://schemas.microsoft.com/office/powerpoint/2010/main" val="60967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JULY 2020</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4"/>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MONTH YEAR</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50" r:id="rId1"/>
    <p:sldLayoutId id="2147483649" r:id="rId2"/>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1441501" y="2419316"/>
            <a:ext cx="9144000" cy="2210873"/>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800"/>
              </a:spcAft>
              <a:buNone/>
            </a:pPr>
            <a:r>
              <a:rPr lang="en-US" sz="5400" dirty="0">
                <a:effectLst>
                  <a:outerShdw blurRad="38100" dist="38100" dir="2700000" algn="tl">
                    <a:srgbClr val="000000">
                      <a:alpha val="43137"/>
                    </a:srgbClr>
                  </a:outerShdw>
                </a:effectLst>
              </a:rPr>
              <a:t>Treatment of Alcohol Use Disorder</a:t>
            </a:r>
          </a:p>
          <a:p>
            <a:pPr marL="0" indent="0" algn="ctr">
              <a:buNone/>
            </a:pPr>
            <a:r>
              <a:rPr lang="en-US" sz="4800" dirty="0">
                <a:solidFill>
                  <a:srgbClr val="331F44"/>
                </a:solidFill>
              </a:rPr>
              <a:t>www.hivguidelines.org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dirty="0">
                <a:solidFill>
                  <a:schemeClr val="bg1">
                    <a:lumMod val="50000"/>
                  </a:schemeClr>
                </a:solidFill>
              </a:rPr>
              <a:t>OCTOBER</a:t>
            </a:r>
            <a:r>
              <a:rPr lang="en-US" sz="1200" dirty="0">
                <a:solidFill>
                  <a:schemeClr val="bg1">
                    <a:lumMod val="50000"/>
                  </a:schemeClr>
                </a:solidFill>
              </a:rPr>
              <a:t> 2023</a:t>
            </a:r>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6F6E3-CB67-4C31-84BF-D52D7D6882C4}"/>
              </a:ext>
            </a:extLst>
          </p:cNvPr>
          <p:cNvSpPr>
            <a:spLocks noGrp="1"/>
          </p:cNvSpPr>
          <p:nvPr>
            <p:ph type="title"/>
          </p:nvPr>
        </p:nvSpPr>
        <p:spPr>
          <a:xfrm>
            <a:off x="838200" y="0"/>
            <a:ext cx="10515600" cy="1325563"/>
          </a:xfrm>
        </p:spPr>
        <p:txBody>
          <a:bodyPr/>
          <a:lstStyle/>
          <a:p>
            <a:r>
              <a:rPr lang="en-US" b="0" dirty="0">
                <a:latin typeface="+mn-lt"/>
              </a:rPr>
              <a:t>Table 1: Preferred Pharmacologic Treatment </a:t>
            </a:r>
            <a:br>
              <a:rPr lang="en-US" b="0" dirty="0">
                <a:latin typeface="+mn-lt"/>
              </a:rPr>
            </a:br>
            <a:r>
              <a:rPr lang="en-US" b="0" dirty="0">
                <a:latin typeface="+mn-lt"/>
              </a:rPr>
              <a:t>of AUD in Nonpregnant Adults</a:t>
            </a:r>
          </a:p>
        </p:txBody>
      </p:sp>
      <p:sp>
        <p:nvSpPr>
          <p:cNvPr id="4" name="Footer Placeholder 3">
            <a:extLst>
              <a:ext uri="{FF2B5EF4-FFF2-40B4-BE49-F238E27FC236}">
                <a16:creationId xmlns:a16="http://schemas.microsoft.com/office/drawing/2014/main" id="{DD7C7AF9-3C49-416A-9FA2-6F6F715A51A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A97A049-5F90-417E-A3AE-E6488978304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A4E0B75-007F-45FA-B5C9-BC8DBD6593A5}"/>
              </a:ext>
            </a:extLst>
          </p:cNvPr>
          <p:cNvSpPr>
            <a:spLocks noGrp="1"/>
          </p:cNvSpPr>
          <p:nvPr>
            <p:ph type="dt" sz="half" idx="2"/>
          </p:nvPr>
        </p:nvSpPr>
        <p:spPr/>
        <p:txBody>
          <a:bodyPr/>
          <a:lstStyle/>
          <a:p>
            <a:r>
              <a:rPr lang="en-US" dirty="0">
                <a:solidFill>
                  <a:schemeClr val="bg1">
                    <a:lumMod val="50000"/>
                  </a:schemeClr>
                </a:solidFill>
              </a:rPr>
              <a:t>OCTOBER</a:t>
            </a:r>
            <a:r>
              <a:rPr lang="en-US" dirty="0"/>
              <a:t> 2023</a:t>
            </a:r>
          </a:p>
        </p:txBody>
      </p:sp>
      <p:graphicFrame>
        <p:nvGraphicFramePr>
          <p:cNvPr id="7" name="Table 6">
            <a:extLst>
              <a:ext uri="{FF2B5EF4-FFF2-40B4-BE49-F238E27FC236}">
                <a16:creationId xmlns:a16="http://schemas.microsoft.com/office/drawing/2014/main" id="{ED8CBB17-1E7D-4550-842A-656B65263ED1}"/>
              </a:ext>
            </a:extLst>
          </p:cNvPr>
          <p:cNvGraphicFramePr>
            <a:graphicFrameLocks noGrp="1"/>
          </p:cNvGraphicFramePr>
          <p:nvPr>
            <p:extLst>
              <p:ext uri="{D42A27DB-BD31-4B8C-83A1-F6EECF244321}">
                <p14:modId xmlns:p14="http://schemas.microsoft.com/office/powerpoint/2010/main" val="1793992818"/>
              </p:ext>
            </p:extLst>
          </p:nvPr>
        </p:nvGraphicFramePr>
        <p:xfrm>
          <a:off x="212557" y="1325563"/>
          <a:ext cx="11766885" cy="3931920"/>
        </p:xfrm>
        <a:graphic>
          <a:graphicData uri="http://schemas.openxmlformats.org/drawingml/2006/table">
            <a:tbl>
              <a:tblPr firstRow="1" bandRow="1">
                <a:tableStyleId>{5940675A-B579-460E-94D1-54222C63F5DA}</a:tableStyleId>
              </a:tblPr>
              <a:tblGrid>
                <a:gridCol w="1656348">
                  <a:extLst>
                    <a:ext uri="{9D8B030D-6E8A-4147-A177-3AD203B41FA5}">
                      <a16:colId xmlns:a16="http://schemas.microsoft.com/office/drawing/2014/main" val="2965091158"/>
                    </a:ext>
                  </a:extLst>
                </a:gridCol>
                <a:gridCol w="2534653">
                  <a:extLst>
                    <a:ext uri="{9D8B030D-6E8A-4147-A177-3AD203B41FA5}">
                      <a16:colId xmlns:a16="http://schemas.microsoft.com/office/drawing/2014/main" val="1943214951"/>
                    </a:ext>
                  </a:extLst>
                </a:gridCol>
                <a:gridCol w="7575884">
                  <a:extLst>
                    <a:ext uri="{9D8B030D-6E8A-4147-A177-3AD203B41FA5}">
                      <a16:colId xmlns:a16="http://schemas.microsoft.com/office/drawing/2014/main" val="2036904806"/>
                    </a:ext>
                  </a:extLst>
                </a:gridCol>
              </a:tblGrid>
              <a:tr h="370840">
                <a:tc>
                  <a:txBody>
                    <a:bodyPr/>
                    <a:lstStyle/>
                    <a:p>
                      <a:r>
                        <a:rPr lang="en-US" sz="2000" b="1" dirty="0">
                          <a:solidFill>
                            <a:schemeClr val="bg1"/>
                          </a:solidFill>
                        </a:rPr>
                        <a:t>Medication</a:t>
                      </a:r>
                    </a:p>
                  </a:txBody>
                  <a:tcPr>
                    <a:solidFill>
                      <a:srgbClr val="523178"/>
                    </a:solidFill>
                  </a:tcPr>
                </a:tc>
                <a:tc>
                  <a:txBody>
                    <a:bodyPr/>
                    <a:lstStyle/>
                    <a:p>
                      <a:r>
                        <a:rPr lang="en-US" sz="2000" b="1" dirty="0">
                          <a:solidFill>
                            <a:schemeClr val="bg1"/>
                          </a:solidFill>
                        </a:rPr>
                        <a:t>Dosage</a:t>
                      </a:r>
                    </a:p>
                  </a:txBody>
                  <a:tcPr>
                    <a:solidFill>
                      <a:srgbClr val="523178"/>
                    </a:solidFill>
                  </a:tcPr>
                </a:tc>
                <a:tc>
                  <a:txBody>
                    <a:bodyPr/>
                    <a:lstStyle/>
                    <a:p>
                      <a:r>
                        <a:rPr lang="en-US" sz="2000" b="1" dirty="0">
                          <a:solidFill>
                            <a:schemeClr val="bg1"/>
                          </a:solidFill>
                        </a:rPr>
                        <a:t>Considerations</a:t>
                      </a:r>
                    </a:p>
                  </a:txBody>
                  <a:tcPr>
                    <a:solidFill>
                      <a:srgbClr val="523178"/>
                    </a:solidFill>
                  </a:tcPr>
                </a:tc>
                <a:extLst>
                  <a:ext uri="{0D108BD9-81ED-4DB2-BD59-A6C34878D82A}">
                    <a16:rowId xmlns:a16="http://schemas.microsoft.com/office/drawing/2014/main" val="1391323950"/>
                  </a:ext>
                </a:extLst>
              </a:tr>
              <a:tr h="370840">
                <a:tc gridSpan="3">
                  <a:txBody>
                    <a:bodyPr/>
                    <a:lstStyle/>
                    <a:p>
                      <a:pPr marL="0" indent="0">
                        <a:buFont typeface="Arial" panose="020B0604020202020204" pitchFamily="34" charset="0"/>
                        <a:buNone/>
                      </a:pPr>
                      <a:r>
                        <a:rPr lang="en-US" sz="2000" b="1" dirty="0"/>
                        <a:t>Preferred Medications</a:t>
                      </a:r>
                    </a:p>
                  </a:txBody>
                  <a:tcPr>
                    <a:solidFill>
                      <a:srgbClr val="F2EDF7"/>
                    </a:solidFill>
                  </a:tcPr>
                </a:tc>
                <a:tc hMerge="1">
                  <a:txBody>
                    <a:bodyPr/>
                    <a:lstStyle/>
                    <a:p>
                      <a:pPr marL="137160" indent="-137160">
                        <a:buFont typeface="Arial" panose="020B0604020202020204" pitchFamily="34" charset="0"/>
                        <a:buChar char="•"/>
                      </a:pPr>
                      <a:endParaRPr lang="en-US" dirty="0"/>
                    </a:p>
                  </a:txBody>
                  <a:tcPr>
                    <a:solidFill>
                      <a:srgbClr val="F2EDF7"/>
                    </a:solidFill>
                  </a:tcPr>
                </a:tc>
                <a:tc hMerge="1">
                  <a:txBody>
                    <a:bodyPr/>
                    <a:lstStyle/>
                    <a:p>
                      <a:pPr marL="137160" indent="-137160">
                        <a:buFont typeface="Arial" panose="020B0604020202020204" pitchFamily="34" charset="0"/>
                        <a:buChar char="•"/>
                      </a:pPr>
                      <a:endParaRPr lang="en-US" dirty="0"/>
                    </a:p>
                  </a:txBody>
                  <a:tcPr>
                    <a:solidFill>
                      <a:srgbClr val="F2EDF7"/>
                    </a:solidFill>
                  </a:tcPr>
                </a:tc>
                <a:extLst>
                  <a:ext uri="{0D108BD9-81ED-4DB2-BD59-A6C34878D82A}">
                    <a16:rowId xmlns:a16="http://schemas.microsoft.com/office/drawing/2014/main" val="4279552632"/>
                  </a:ext>
                </a:extLst>
              </a:tr>
              <a:tr h="370840">
                <a:tc>
                  <a:txBody>
                    <a:bodyPr/>
                    <a:lstStyle/>
                    <a:p>
                      <a:pPr marL="0" indent="0">
                        <a:buFont typeface="Arial" panose="020B0604020202020204" pitchFamily="34" charset="0"/>
                        <a:buNone/>
                      </a:pPr>
                      <a:r>
                        <a:rPr lang="en-US" sz="2000" dirty="0"/>
                        <a:t>Acamprosate oral (Campral)</a:t>
                      </a:r>
                    </a:p>
                  </a:txBody>
                  <a:tcPr/>
                </a:tc>
                <a:tc>
                  <a:txBody>
                    <a:bodyPr/>
                    <a:lstStyle/>
                    <a:p>
                      <a:pPr marL="0" indent="0">
                        <a:buFont typeface="Arial" panose="020B0604020202020204" pitchFamily="34" charset="0"/>
                        <a:buNone/>
                      </a:pPr>
                      <a:r>
                        <a:rPr lang="en-US" sz="2000" b="1" dirty="0"/>
                        <a:t>Initial and maintenance:</a:t>
                      </a:r>
                      <a:r>
                        <a:rPr lang="en-US" sz="2000" dirty="0"/>
                        <a:t> 666 mg 3 times per day</a:t>
                      </a:r>
                    </a:p>
                  </a:txBody>
                  <a:tcPr/>
                </a:tc>
                <a:tc>
                  <a:txBody>
                    <a:bodyPr/>
                    <a:lstStyle/>
                    <a:p>
                      <a:pPr marL="285750" indent="-285750">
                        <a:buFont typeface="Arial" panose="020B0604020202020204" pitchFamily="34" charset="0"/>
                        <a:buChar char="•"/>
                      </a:pPr>
                      <a:r>
                        <a:rPr lang="en-US" sz="2000" dirty="0"/>
                        <a:t>Initiate treatment as soon as patients have abstained from alcohol use and within 7 days.</a:t>
                      </a:r>
                    </a:p>
                    <a:p>
                      <a:pPr marL="285750" indent="-285750">
                        <a:buFont typeface="Arial" panose="020B0604020202020204" pitchFamily="34" charset="0"/>
                        <a:buChar char="•"/>
                      </a:pPr>
                      <a:r>
                        <a:rPr lang="en-US" sz="2000" dirty="0"/>
                        <a:t>Counsel patients about the importance of adherence.</a:t>
                      </a:r>
                    </a:p>
                    <a:p>
                      <a:pPr marL="285750" indent="-285750">
                        <a:buFont typeface="Arial" panose="020B0604020202020204" pitchFamily="34" charset="0"/>
                        <a:buChar char="•"/>
                      </a:pPr>
                      <a:r>
                        <a:rPr lang="en-US" sz="2000" dirty="0"/>
                        <a:t>Perform serum CrCl testing before initiating treatment; adjust dose if CrCl is between 30 and 50 mL/min or eGFR is between 30 and 59 mL/min/1.73 m</a:t>
                      </a:r>
                      <a:r>
                        <a:rPr lang="en-US" sz="2000" baseline="30000" dirty="0"/>
                        <a:t>2</a:t>
                      </a:r>
                      <a:r>
                        <a:rPr lang="en-US" sz="2000" dirty="0"/>
                        <a:t>.</a:t>
                      </a:r>
                    </a:p>
                    <a:p>
                      <a:pPr marL="285750" indent="-285750">
                        <a:buFont typeface="Arial" panose="020B0604020202020204" pitchFamily="34" charset="0"/>
                        <a:buChar char="•"/>
                      </a:pPr>
                      <a:r>
                        <a:rPr lang="en-US" sz="2000" b="1" dirty="0"/>
                        <a:t>Contraindications: </a:t>
                      </a:r>
                      <a:r>
                        <a:rPr lang="en-US" sz="2000" dirty="0"/>
                        <a:t>CrCl &lt;30 mL/min or eGFR &lt;30 mL/min/1.73 m</a:t>
                      </a:r>
                      <a:r>
                        <a:rPr lang="en-US" sz="2000" baseline="30000" dirty="0"/>
                        <a:t>2</a:t>
                      </a:r>
                      <a:r>
                        <a:rPr lang="en-US" sz="2000" dirty="0"/>
                        <a:t>; see package insert for dose adjustments based on CrCl.</a:t>
                      </a:r>
                    </a:p>
                    <a:p>
                      <a:pPr marL="0" indent="0">
                        <a:buFont typeface="Arial" panose="020B0604020202020204" pitchFamily="34" charset="0"/>
                        <a:buNone/>
                      </a:pPr>
                      <a:endParaRPr lang="en-US" sz="2000" dirty="0"/>
                    </a:p>
                    <a:p>
                      <a:pPr marL="0" indent="0">
                        <a:buFont typeface="Arial" panose="020B0604020202020204" pitchFamily="34" charset="0"/>
                        <a:buNone/>
                      </a:pPr>
                      <a:endParaRPr lang="en-US" sz="2000" dirty="0"/>
                    </a:p>
                  </a:txBody>
                  <a:tcPr/>
                </a:tc>
                <a:extLst>
                  <a:ext uri="{0D108BD9-81ED-4DB2-BD59-A6C34878D82A}">
                    <a16:rowId xmlns:a16="http://schemas.microsoft.com/office/drawing/2014/main" val="3964962726"/>
                  </a:ext>
                </a:extLst>
              </a:tr>
            </a:tbl>
          </a:graphicData>
        </a:graphic>
      </p:graphicFrame>
    </p:spTree>
    <p:extLst>
      <p:ext uri="{BB962C8B-B14F-4D97-AF65-F5344CB8AC3E}">
        <p14:creationId xmlns:p14="http://schemas.microsoft.com/office/powerpoint/2010/main" val="578677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6F6E3-CB67-4C31-84BF-D52D7D6882C4}"/>
              </a:ext>
            </a:extLst>
          </p:cNvPr>
          <p:cNvSpPr>
            <a:spLocks noGrp="1"/>
          </p:cNvSpPr>
          <p:nvPr>
            <p:ph type="title"/>
          </p:nvPr>
        </p:nvSpPr>
        <p:spPr>
          <a:xfrm>
            <a:off x="838200" y="0"/>
            <a:ext cx="10515600" cy="1325563"/>
          </a:xfrm>
        </p:spPr>
        <p:txBody>
          <a:bodyPr/>
          <a:lstStyle/>
          <a:p>
            <a:r>
              <a:rPr lang="en-US" b="0" dirty="0">
                <a:latin typeface="+mn-lt"/>
              </a:rPr>
              <a:t>Table 1. Preferred Pharmacologic Treatment </a:t>
            </a:r>
            <a:br>
              <a:rPr lang="en-US" b="0" dirty="0">
                <a:latin typeface="+mn-lt"/>
              </a:rPr>
            </a:br>
            <a:r>
              <a:rPr lang="en-US" b="0" dirty="0">
                <a:latin typeface="+mn-lt"/>
              </a:rPr>
              <a:t>of AUD in Nonpregnant Adults </a:t>
            </a:r>
            <a:r>
              <a:rPr lang="en-US" b="0" i="1" dirty="0"/>
              <a:t>continued</a:t>
            </a:r>
            <a:endParaRPr lang="en-US" b="0" i="1" dirty="0">
              <a:latin typeface="+mn-lt"/>
            </a:endParaRPr>
          </a:p>
        </p:txBody>
      </p:sp>
      <p:sp>
        <p:nvSpPr>
          <p:cNvPr id="4" name="Footer Placeholder 3">
            <a:extLst>
              <a:ext uri="{FF2B5EF4-FFF2-40B4-BE49-F238E27FC236}">
                <a16:creationId xmlns:a16="http://schemas.microsoft.com/office/drawing/2014/main" id="{DD7C7AF9-3C49-416A-9FA2-6F6F715A51A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A97A049-5F90-417E-A3AE-E6488978304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A4E0B75-007F-45FA-B5C9-BC8DBD6593A5}"/>
              </a:ext>
            </a:extLst>
          </p:cNvPr>
          <p:cNvSpPr>
            <a:spLocks noGrp="1"/>
          </p:cNvSpPr>
          <p:nvPr>
            <p:ph type="dt" sz="half" idx="2"/>
          </p:nvPr>
        </p:nvSpPr>
        <p:spPr/>
        <p:txBody>
          <a:bodyPr/>
          <a:lstStyle/>
          <a:p>
            <a:r>
              <a:rPr lang="en-US" dirty="0">
                <a:solidFill>
                  <a:schemeClr val="bg1">
                    <a:lumMod val="50000"/>
                  </a:schemeClr>
                </a:solidFill>
              </a:rPr>
              <a:t>OCTOBER</a:t>
            </a:r>
            <a:r>
              <a:rPr lang="en-US" dirty="0"/>
              <a:t> 2023</a:t>
            </a:r>
          </a:p>
        </p:txBody>
      </p:sp>
      <p:graphicFrame>
        <p:nvGraphicFramePr>
          <p:cNvPr id="7" name="Table 6">
            <a:extLst>
              <a:ext uri="{FF2B5EF4-FFF2-40B4-BE49-F238E27FC236}">
                <a16:creationId xmlns:a16="http://schemas.microsoft.com/office/drawing/2014/main" id="{ED8CBB17-1E7D-4550-842A-656B65263ED1}"/>
              </a:ext>
            </a:extLst>
          </p:cNvPr>
          <p:cNvGraphicFramePr>
            <a:graphicFrameLocks noGrp="1"/>
          </p:cNvGraphicFramePr>
          <p:nvPr>
            <p:extLst>
              <p:ext uri="{D42A27DB-BD31-4B8C-83A1-F6EECF244321}">
                <p14:modId xmlns:p14="http://schemas.microsoft.com/office/powerpoint/2010/main" val="3041986251"/>
              </p:ext>
            </p:extLst>
          </p:nvPr>
        </p:nvGraphicFramePr>
        <p:xfrm>
          <a:off x="212557" y="1325563"/>
          <a:ext cx="11766885" cy="4947920"/>
        </p:xfrm>
        <a:graphic>
          <a:graphicData uri="http://schemas.openxmlformats.org/drawingml/2006/table">
            <a:tbl>
              <a:tblPr firstRow="1" bandRow="1">
                <a:tableStyleId>{5940675A-B579-460E-94D1-54222C63F5DA}</a:tableStyleId>
              </a:tblPr>
              <a:tblGrid>
                <a:gridCol w="1656348">
                  <a:extLst>
                    <a:ext uri="{9D8B030D-6E8A-4147-A177-3AD203B41FA5}">
                      <a16:colId xmlns:a16="http://schemas.microsoft.com/office/drawing/2014/main" val="2965091158"/>
                    </a:ext>
                  </a:extLst>
                </a:gridCol>
                <a:gridCol w="3064042">
                  <a:extLst>
                    <a:ext uri="{9D8B030D-6E8A-4147-A177-3AD203B41FA5}">
                      <a16:colId xmlns:a16="http://schemas.microsoft.com/office/drawing/2014/main" val="1943214951"/>
                    </a:ext>
                  </a:extLst>
                </a:gridCol>
                <a:gridCol w="7046495">
                  <a:extLst>
                    <a:ext uri="{9D8B030D-6E8A-4147-A177-3AD203B41FA5}">
                      <a16:colId xmlns:a16="http://schemas.microsoft.com/office/drawing/2014/main" val="3574565705"/>
                    </a:ext>
                  </a:extLst>
                </a:gridCol>
              </a:tblGrid>
              <a:tr h="370840">
                <a:tc>
                  <a:txBody>
                    <a:bodyPr/>
                    <a:lstStyle/>
                    <a:p>
                      <a:r>
                        <a:rPr lang="en-US" b="1" dirty="0">
                          <a:solidFill>
                            <a:schemeClr val="bg1"/>
                          </a:solidFill>
                        </a:rPr>
                        <a:t>Medication</a:t>
                      </a:r>
                    </a:p>
                  </a:txBody>
                  <a:tcPr>
                    <a:solidFill>
                      <a:srgbClr val="523178"/>
                    </a:solidFill>
                  </a:tcPr>
                </a:tc>
                <a:tc>
                  <a:txBody>
                    <a:bodyPr/>
                    <a:lstStyle/>
                    <a:p>
                      <a:r>
                        <a:rPr lang="en-US" b="1" dirty="0">
                          <a:solidFill>
                            <a:schemeClr val="bg1"/>
                          </a:solidFill>
                        </a:rPr>
                        <a:t>Dosage</a:t>
                      </a:r>
                    </a:p>
                  </a:txBody>
                  <a:tcPr>
                    <a:solidFill>
                      <a:srgbClr val="523178"/>
                    </a:solidFill>
                  </a:tcPr>
                </a:tc>
                <a:tc>
                  <a:txBody>
                    <a:bodyPr/>
                    <a:lstStyle/>
                    <a:p>
                      <a:r>
                        <a:rPr lang="en-US" b="1" dirty="0">
                          <a:solidFill>
                            <a:schemeClr val="bg1"/>
                          </a:solidFill>
                        </a:rPr>
                        <a:t>Considerations</a:t>
                      </a:r>
                    </a:p>
                  </a:txBody>
                  <a:tcPr>
                    <a:solidFill>
                      <a:srgbClr val="523178"/>
                    </a:solidFill>
                  </a:tcPr>
                </a:tc>
                <a:extLst>
                  <a:ext uri="{0D108BD9-81ED-4DB2-BD59-A6C34878D82A}">
                    <a16:rowId xmlns:a16="http://schemas.microsoft.com/office/drawing/2014/main" val="1391323950"/>
                  </a:ext>
                </a:extLst>
              </a:tr>
              <a:tr h="370840">
                <a:tc gridSpan="3">
                  <a:txBody>
                    <a:bodyPr/>
                    <a:lstStyle/>
                    <a:p>
                      <a:pPr marL="0" indent="0">
                        <a:buFont typeface="Arial" panose="020B0604020202020204" pitchFamily="34" charset="0"/>
                        <a:buNone/>
                      </a:pPr>
                      <a:r>
                        <a:rPr lang="en-US" b="1" dirty="0"/>
                        <a:t>Preferred Medications</a:t>
                      </a:r>
                    </a:p>
                  </a:txBody>
                  <a:tcPr>
                    <a:solidFill>
                      <a:srgbClr val="F2EDF7"/>
                    </a:solidFill>
                  </a:tcPr>
                </a:tc>
                <a:tc hMerge="1">
                  <a:txBody>
                    <a:bodyPr/>
                    <a:lstStyle/>
                    <a:p>
                      <a:pPr marL="137160" indent="-137160">
                        <a:buFont typeface="Arial" panose="020B0604020202020204" pitchFamily="34" charset="0"/>
                        <a:buChar char="•"/>
                      </a:pPr>
                      <a:endParaRPr lang="en-US" dirty="0"/>
                    </a:p>
                  </a:txBody>
                  <a:tcPr>
                    <a:solidFill>
                      <a:srgbClr val="F2EDF7"/>
                    </a:solidFill>
                  </a:tcPr>
                </a:tc>
                <a:tc hMerge="1">
                  <a:txBody>
                    <a:bodyPr/>
                    <a:lstStyle/>
                    <a:p>
                      <a:pPr marL="0" indent="0">
                        <a:buFont typeface="Arial" panose="020B0604020202020204" pitchFamily="34" charset="0"/>
                        <a:buNone/>
                      </a:pPr>
                      <a:endParaRPr lang="en-US" b="1" dirty="0"/>
                    </a:p>
                  </a:txBody>
                  <a:tcPr>
                    <a:solidFill>
                      <a:srgbClr val="F2EDF7"/>
                    </a:solidFill>
                  </a:tcPr>
                </a:tc>
                <a:extLst>
                  <a:ext uri="{0D108BD9-81ED-4DB2-BD59-A6C34878D82A}">
                    <a16:rowId xmlns:a16="http://schemas.microsoft.com/office/drawing/2014/main" val="4279552632"/>
                  </a:ext>
                </a:extLst>
              </a:tr>
              <a:tr h="370840">
                <a:tc>
                  <a:txBody>
                    <a:bodyPr/>
                    <a:lstStyle/>
                    <a:p>
                      <a:pPr marL="0" indent="0">
                        <a:buFont typeface="Arial" panose="020B0604020202020204" pitchFamily="34" charset="0"/>
                        <a:buNone/>
                      </a:pPr>
                      <a:r>
                        <a:rPr lang="en-US" dirty="0"/>
                        <a:t>Naltrexone oral (Revia)</a:t>
                      </a:r>
                    </a:p>
                  </a:txBody>
                  <a:tcPr/>
                </a:tc>
                <a:tc>
                  <a:txBody>
                    <a:bodyPr/>
                    <a:lstStyle/>
                    <a:p>
                      <a:pPr marL="0" indent="0">
                        <a:buFont typeface="Arial" panose="020B0604020202020204" pitchFamily="34" charset="0"/>
                        <a:buNone/>
                      </a:pPr>
                      <a:r>
                        <a:rPr lang="en-US" b="1" dirty="0"/>
                        <a:t>Initial and maintenance: </a:t>
                      </a:r>
                      <a:r>
                        <a:rPr lang="en-US" dirty="0"/>
                        <a:t>50 mg once daily</a:t>
                      </a:r>
                    </a:p>
                    <a:p>
                      <a:pPr marL="137160" indent="-137160">
                        <a:buFont typeface="Arial" panose="020B0604020202020204" pitchFamily="34" charset="0"/>
                        <a:buChar char="•"/>
                      </a:pPr>
                      <a:r>
                        <a:rPr lang="en-US" dirty="0"/>
                        <a:t>If adverse events occur, clinicians can consider a reduced dose of 25 mg once daily.</a:t>
                      </a:r>
                    </a:p>
                    <a:p>
                      <a:pPr marL="137160" indent="-137160">
                        <a:buFont typeface="Arial" panose="020B0604020202020204" pitchFamily="34" charset="0"/>
                        <a:buChar char="•"/>
                      </a:pPr>
                      <a:r>
                        <a:rPr lang="en-US" dirty="0"/>
                        <a:t>100 mg daily has been used and well tolerated in studies.</a:t>
                      </a:r>
                    </a:p>
                  </a:txBody>
                  <a:tcPr/>
                </a:tc>
                <a:tc rowSpan="2">
                  <a:txBody>
                    <a:bodyPr/>
                    <a:lstStyle/>
                    <a:p>
                      <a:pPr marL="137160" indent="-137160">
                        <a:buFont typeface="Arial" panose="020B0604020202020204" pitchFamily="34" charset="0"/>
                        <a:buChar char="•"/>
                      </a:pPr>
                      <a:r>
                        <a:rPr lang="en-US" dirty="0"/>
                        <a:t>Abstinence from alcohol is not required for initiating and maintaining treatment.</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Recommend the injectable formulation for patients who have problems with adherence to the oral regimen.</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tx1"/>
                          </a:solidFill>
                          <a:effectLst/>
                          <a:latin typeface="+mn-lt"/>
                          <a:ea typeface="+mn-ea"/>
                          <a:cs typeface="+mn-cs"/>
                        </a:rPr>
                        <a:t>Abstinence from opioids is required for treatment. For patients who use alcohol and opioids, see recommendations in NYSDOH AI guideline </a:t>
                      </a:r>
                      <a:r>
                        <a:rPr lang="en-US" sz="1800" u="none" kern="1200" dirty="0">
                          <a:solidFill>
                            <a:schemeClr val="tx1"/>
                          </a:solidFill>
                          <a:effectLst/>
                          <a:latin typeface="+mn-lt"/>
                          <a:ea typeface="+mn-ea"/>
                          <a:cs typeface="+mn-cs"/>
                        </a:rPr>
                        <a:t>Treatment of Opioid Use Disorder &gt; Naltrexone</a:t>
                      </a:r>
                      <a:r>
                        <a:rPr lang="en-US" sz="1800" kern="1200" dirty="0">
                          <a:solidFill>
                            <a:schemeClr val="tx1"/>
                          </a:solidFill>
                          <a:effectLst/>
                          <a:latin typeface="+mn-lt"/>
                          <a:ea typeface="+mn-ea"/>
                          <a:cs typeface="+mn-cs"/>
                        </a:rPr>
                        <a:t>.</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t>Prescribe with caution in patients with abnormal liver function 3 to 5 times the upper limit of normal. The extent of liver abnormalities on baseline testing may guide continued testing or referral to an experienced liver specialist. </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t>Contraindications: </a:t>
                      </a:r>
                      <a:r>
                        <a:rPr lang="en-US" b="0" dirty="0"/>
                        <a:t>Concomitant use of opioid analgesics or opioid agonists (e.g., methadone or buprenorphine), current physiologic opioid dependence, acute opioid withdrawal, a reaction to a naloxone challenge test, or a positive urine test result for opioids</a:t>
                      </a:r>
                    </a:p>
                  </a:txBody>
                  <a:tcPr/>
                </a:tc>
                <a:extLst>
                  <a:ext uri="{0D108BD9-81ED-4DB2-BD59-A6C34878D82A}">
                    <a16:rowId xmlns:a16="http://schemas.microsoft.com/office/drawing/2014/main" val="2233240769"/>
                  </a:ext>
                </a:extLst>
              </a:tr>
              <a:tr h="370840">
                <a:tc>
                  <a:txBody>
                    <a:bodyPr/>
                    <a:lstStyle/>
                    <a:p>
                      <a:pPr marL="0" indent="0">
                        <a:buFont typeface="Arial" panose="020B0604020202020204" pitchFamily="34" charset="0"/>
                        <a:buNone/>
                      </a:pPr>
                      <a:r>
                        <a:rPr lang="en-US" dirty="0"/>
                        <a:t>XR Naltrexone, long-acting injectable (Vivitrol)</a:t>
                      </a:r>
                    </a:p>
                  </a:txBody>
                  <a:tcPr/>
                </a:tc>
                <a:tc>
                  <a:txBody>
                    <a:bodyPr/>
                    <a:lstStyle/>
                    <a:p>
                      <a:pPr marL="0" indent="0">
                        <a:buFont typeface="Arial" panose="020B0604020202020204" pitchFamily="34" charset="0"/>
                        <a:buNone/>
                      </a:pPr>
                      <a:r>
                        <a:rPr lang="en-US" b="1" dirty="0"/>
                        <a:t>Initial: </a:t>
                      </a:r>
                      <a:r>
                        <a:rPr lang="en-US" dirty="0"/>
                        <a:t>50 mg oral naltrexone once daily for at least 3 days</a:t>
                      </a:r>
                    </a:p>
                    <a:p>
                      <a:pPr marL="0" indent="0">
                        <a:buFont typeface="Arial" panose="020B0604020202020204" pitchFamily="34" charset="0"/>
                        <a:buNone/>
                      </a:pPr>
                      <a:r>
                        <a:rPr lang="en-US" b="1" dirty="0"/>
                        <a:t>Maintenance: </a:t>
                      </a:r>
                      <a:r>
                        <a:rPr lang="en-US" dirty="0"/>
                        <a:t>380 mg intragluteal injection every 28 days</a:t>
                      </a:r>
                    </a:p>
                  </a:txBody>
                  <a:tcPr/>
                </a:tc>
                <a:tc vMerge="1">
                  <a:txBody>
                    <a:bodyPr/>
                    <a:lstStyle/>
                    <a:p>
                      <a:endParaRPr lang="en-US"/>
                    </a:p>
                  </a:txBody>
                  <a:tcPr/>
                </a:tc>
                <a:extLst>
                  <a:ext uri="{0D108BD9-81ED-4DB2-BD59-A6C34878D82A}">
                    <a16:rowId xmlns:a16="http://schemas.microsoft.com/office/drawing/2014/main" val="1170612783"/>
                  </a:ext>
                </a:extLst>
              </a:tr>
            </a:tbl>
          </a:graphicData>
        </a:graphic>
      </p:graphicFrame>
    </p:spTree>
    <p:extLst>
      <p:ext uri="{BB962C8B-B14F-4D97-AF65-F5344CB8AC3E}">
        <p14:creationId xmlns:p14="http://schemas.microsoft.com/office/powerpoint/2010/main" val="2510354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27A36-2B9D-49A3-9425-8072769A0850}"/>
              </a:ext>
            </a:extLst>
          </p:cNvPr>
          <p:cNvSpPr>
            <a:spLocks noGrp="1"/>
          </p:cNvSpPr>
          <p:nvPr>
            <p:ph type="title"/>
          </p:nvPr>
        </p:nvSpPr>
        <p:spPr/>
        <p:txBody>
          <a:bodyPr/>
          <a:lstStyle/>
          <a:p>
            <a:r>
              <a:rPr lang="en-US" b="0" dirty="0">
                <a:latin typeface="+mn-lt"/>
              </a:rPr>
              <a:t>Recommendations:</a:t>
            </a:r>
            <a:br>
              <a:rPr lang="en-US" b="0" dirty="0">
                <a:latin typeface="+mn-lt"/>
              </a:rPr>
            </a:br>
            <a:r>
              <a:rPr lang="en-US" b="0" dirty="0">
                <a:latin typeface="+mn-lt"/>
              </a:rPr>
              <a:t>Alternative Pharmacologic Treatment</a:t>
            </a:r>
            <a:endParaRPr lang="en-US" sz="2400" b="0" i="1" dirty="0">
              <a:latin typeface="+mn-lt"/>
            </a:endParaRPr>
          </a:p>
        </p:txBody>
      </p:sp>
      <p:sp>
        <p:nvSpPr>
          <p:cNvPr id="3" name="Content Placeholder 2">
            <a:extLst>
              <a:ext uri="{FF2B5EF4-FFF2-40B4-BE49-F238E27FC236}">
                <a16:creationId xmlns:a16="http://schemas.microsoft.com/office/drawing/2014/main" id="{8DE73D56-6BE5-436D-B3F7-0F5444E83643}"/>
              </a:ext>
            </a:extLst>
          </p:cNvPr>
          <p:cNvSpPr>
            <a:spLocks noGrp="1"/>
          </p:cNvSpPr>
          <p:nvPr>
            <p:ph idx="1"/>
          </p:nvPr>
        </p:nvSpPr>
        <p:spPr/>
        <p:txBody>
          <a:bodyPr>
            <a:normAutofit/>
          </a:bodyPr>
          <a:lstStyle/>
          <a:p>
            <a:r>
              <a:rPr lang="en-US" sz="1900" dirty="0">
                <a:solidFill>
                  <a:srgbClr val="000000"/>
                </a:solidFill>
                <a:effectLst/>
                <a:ea typeface="Calibri" panose="020F0502020204030204" pitchFamily="34" charset="0"/>
                <a:cs typeface="Calibri" panose="020F0502020204030204" pitchFamily="34" charset="0"/>
              </a:rPr>
              <a:t>For individuals with AUD who have not responded to or are intolerant of naltrexone or acamprosate, or who prefer a different medication, clinicians should discuss and offer disulfiram, gabapentin, or topiramate. (A3) See </a:t>
            </a:r>
            <a:r>
              <a:rPr lang="en-US" sz="1900" dirty="0">
                <a:effectLst/>
                <a:ea typeface="Calibri" panose="020F0502020204030204" pitchFamily="34" charset="0"/>
                <a:cs typeface="Calibri" panose="020F0502020204030204" pitchFamily="34" charset="0"/>
              </a:rPr>
              <a:t>Table 2: Alternative Pharmacologic Treatment of AUD in Nonpregnant Adults.</a:t>
            </a:r>
          </a:p>
          <a:p>
            <a:pPr marL="0" indent="0">
              <a:buNone/>
            </a:pPr>
            <a:r>
              <a:rPr lang="en-US" sz="1900" b="1" dirty="0"/>
              <a:t>Disulfiram</a:t>
            </a:r>
          </a:p>
          <a:p>
            <a:pPr>
              <a:spcBef>
                <a:spcPts val="300"/>
              </a:spcBef>
              <a:spcAft>
                <a:spcPts val="300"/>
              </a:spcAft>
              <a:buSzPct val="100000"/>
            </a:pPr>
            <a:r>
              <a:rPr lang="en-US" sz="1900" dirty="0">
                <a:solidFill>
                  <a:srgbClr val="000000"/>
                </a:solidFill>
                <a:effectLst/>
                <a:ea typeface="Calibri" panose="020F0502020204030204" pitchFamily="34" charset="0"/>
                <a:cs typeface="Calibri" panose="020F0502020204030204" pitchFamily="34" charset="0"/>
              </a:rPr>
              <a:t>Clinicians should emphasize the importance of avoiding alcohol consumption in all forms to patients before initiating and when taking disulfiram. (A3)</a:t>
            </a:r>
          </a:p>
          <a:p>
            <a:pPr>
              <a:spcBef>
                <a:spcPts val="300"/>
              </a:spcBef>
              <a:spcAft>
                <a:spcPts val="300"/>
              </a:spcAft>
              <a:buSzPct val="100000"/>
            </a:pPr>
            <a:r>
              <a:rPr lang="en-US" sz="1900" dirty="0">
                <a:solidFill>
                  <a:srgbClr val="000000"/>
                </a:solidFill>
                <a:effectLst/>
                <a:ea typeface="Calibri" panose="020F0502020204030204" pitchFamily="34" charset="0"/>
                <a:cs typeface="Calibri" panose="020F0502020204030204" pitchFamily="34" charset="0"/>
              </a:rPr>
              <a:t>Clinicians should perform liver function testing, including AST/ALT levels before initiating disulfiram. In patients with AST/ALT levels &gt; 3 to 5 times the upper limit of normal, avoid treatment with disulfiram. (A3)</a:t>
            </a:r>
          </a:p>
          <a:p>
            <a:r>
              <a:rPr lang="en-US" sz="1900" b="1" dirty="0"/>
              <a:t>Contraindications:</a:t>
            </a:r>
            <a:r>
              <a:rPr lang="en-US" sz="1900" dirty="0"/>
              <a:t> </a:t>
            </a:r>
            <a:r>
              <a:rPr lang="en-US" sz="1900" dirty="0">
                <a:effectLst/>
                <a:ea typeface="Calibri" panose="020F0502020204030204" pitchFamily="34" charset="0"/>
                <a:cs typeface="Times New Roman" panose="02020603050405020304" pitchFamily="18" charset="0"/>
              </a:rPr>
              <a:t>Recent or concomitant use of metronidazole, alcohol, or alcohol-containing preparations (e.g., cough syrups, tonics). </a:t>
            </a:r>
            <a:r>
              <a:rPr lang="en-US" sz="1900" dirty="0">
                <a:ea typeface="Calibri" panose="020F0502020204030204" pitchFamily="34" charset="0"/>
                <a:cs typeface="Times New Roman" panose="02020603050405020304" pitchFamily="18" charset="0"/>
              </a:rPr>
              <a:t>D</a:t>
            </a:r>
            <a:r>
              <a:rPr lang="en-US" sz="1900" dirty="0">
                <a:effectLst/>
                <a:ea typeface="Calibri" panose="020F0502020204030204" pitchFamily="34" charset="0"/>
                <a:cs typeface="Times New Roman" panose="02020603050405020304" pitchFamily="18" charset="0"/>
              </a:rPr>
              <a:t>isulfiram is contraindicated in the presence of severe myocardial disease or coronary occlusion and psychoses. </a:t>
            </a:r>
          </a:p>
          <a:p>
            <a:endParaRPr lang="en-US" dirty="0"/>
          </a:p>
        </p:txBody>
      </p:sp>
      <p:sp>
        <p:nvSpPr>
          <p:cNvPr id="4" name="Footer Placeholder 3">
            <a:extLst>
              <a:ext uri="{FF2B5EF4-FFF2-40B4-BE49-F238E27FC236}">
                <a16:creationId xmlns:a16="http://schemas.microsoft.com/office/drawing/2014/main" id="{753F0278-16DF-499D-8510-4CFA5F29A73D}"/>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62297FD-9E91-4DCC-95C1-1AF4AC7F877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886FADC-621C-46DD-AC4C-4298511375C9}"/>
              </a:ext>
            </a:extLst>
          </p:cNvPr>
          <p:cNvSpPr>
            <a:spLocks noGrp="1"/>
          </p:cNvSpPr>
          <p:nvPr>
            <p:ph type="dt" sz="half" idx="2"/>
          </p:nvPr>
        </p:nvSpPr>
        <p:spPr/>
        <p:txBody>
          <a:bodyPr/>
          <a:lstStyle/>
          <a:p>
            <a:r>
              <a:rPr lang="en-US" dirty="0">
                <a:solidFill>
                  <a:schemeClr val="bg1">
                    <a:lumMod val="50000"/>
                  </a:schemeClr>
                </a:solidFill>
              </a:rPr>
              <a:t>OCTOBER </a:t>
            </a:r>
            <a:r>
              <a:rPr lang="en-US" dirty="0"/>
              <a:t>2023</a:t>
            </a:r>
          </a:p>
        </p:txBody>
      </p:sp>
    </p:spTree>
    <p:extLst>
      <p:ext uri="{BB962C8B-B14F-4D97-AF65-F5344CB8AC3E}">
        <p14:creationId xmlns:p14="http://schemas.microsoft.com/office/powerpoint/2010/main" val="2737395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27A36-2B9D-49A3-9425-8072769A0850}"/>
              </a:ext>
            </a:extLst>
          </p:cNvPr>
          <p:cNvSpPr>
            <a:spLocks noGrp="1"/>
          </p:cNvSpPr>
          <p:nvPr>
            <p:ph type="title"/>
          </p:nvPr>
        </p:nvSpPr>
        <p:spPr/>
        <p:txBody>
          <a:bodyPr/>
          <a:lstStyle/>
          <a:p>
            <a:r>
              <a:rPr lang="en-US" b="0" dirty="0">
                <a:latin typeface="+mn-lt"/>
              </a:rPr>
              <a:t>Recommendations:</a:t>
            </a:r>
            <a:br>
              <a:rPr lang="en-US" b="0" dirty="0">
                <a:latin typeface="+mn-lt"/>
              </a:rPr>
            </a:br>
            <a:r>
              <a:rPr lang="en-US" b="0" dirty="0">
                <a:latin typeface="+mn-lt"/>
              </a:rPr>
              <a:t>Alternative Pharmacologic Treatment </a:t>
            </a:r>
            <a:r>
              <a:rPr lang="en-US" b="0" i="1" dirty="0"/>
              <a:t>continued</a:t>
            </a:r>
            <a:endParaRPr lang="en-US" b="0" i="1" dirty="0">
              <a:latin typeface="+mn-lt"/>
            </a:endParaRPr>
          </a:p>
        </p:txBody>
      </p:sp>
      <p:sp>
        <p:nvSpPr>
          <p:cNvPr id="3" name="Content Placeholder 2">
            <a:extLst>
              <a:ext uri="{FF2B5EF4-FFF2-40B4-BE49-F238E27FC236}">
                <a16:creationId xmlns:a16="http://schemas.microsoft.com/office/drawing/2014/main" id="{8DE73D56-6BE5-436D-B3F7-0F5444E83643}"/>
              </a:ext>
            </a:extLst>
          </p:cNvPr>
          <p:cNvSpPr>
            <a:spLocks noGrp="1"/>
          </p:cNvSpPr>
          <p:nvPr>
            <p:ph idx="1"/>
          </p:nvPr>
        </p:nvSpPr>
        <p:spPr/>
        <p:txBody>
          <a:bodyPr>
            <a:normAutofit/>
          </a:bodyPr>
          <a:lstStyle/>
          <a:p>
            <a:pPr marL="0" indent="0">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Gabapentin or Topiramate</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If gabapentin or topiramate is the agent of choice, clinicians should not require abstinence before initiation, because active alcohol use is not a contraindication to either medication. (A3)</a:t>
            </a:r>
          </a:p>
          <a:p>
            <a:pPr marL="0" indent="0">
              <a:buNone/>
            </a:pPr>
            <a:endParaRPr lang="en-US" sz="20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753F0278-16DF-499D-8510-4CFA5F29A73D}"/>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62297FD-9E91-4DCC-95C1-1AF4AC7F877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886FADC-621C-46DD-AC4C-4298511375C9}"/>
              </a:ext>
            </a:extLst>
          </p:cNvPr>
          <p:cNvSpPr>
            <a:spLocks noGrp="1"/>
          </p:cNvSpPr>
          <p:nvPr>
            <p:ph type="dt" sz="half" idx="2"/>
          </p:nvPr>
        </p:nvSpPr>
        <p:spPr/>
        <p:txBody>
          <a:bodyPr/>
          <a:lstStyle/>
          <a:p>
            <a:r>
              <a:rPr lang="en-US" dirty="0">
                <a:solidFill>
                  <a:schemeClr val="bg1">
                    <a:lumMod val="50000"/>
                  </a:schemeClr>
                </a:solidFill>
              </a:rPr>
              <a:t>OCTOBER</a:t>
            </a:r>
            <a:r>
              <a:rPr lang="en-US" dirty="0"/>
              <a:t> 2023</a:t>
            </a:r>
          </a:p>
        </p:txBody>
      </p:sp>
    </p:spTree>
    <p:extLst>
      <p:ext uri="{BB962C8B-B14F-4D97-AF65-F5344CB8AC3E}">
        <p14:creationId xmlns:p14="http://schemas.microsoft.com/office/powerpoint/2010/main" val="3248563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6F6E3-CB67-4C31-84BF-D52D7D6882C4}"/>
              </a:ext>
            </a:extLst>
          </p:cNvPr>
          <p:cNvSpPr>
            <a:spLocks noGrp="1"/>
          </p:cNvSpPr>
          <p:nvPr>
            <p:ph type="title"/>
          </p:nvPr>
        </p:nvSpPr>
        <p:spPr>
          <a:xfrm>
            <a:off x="838200" y="0"/>
            <a:ext cx="10515600" cy="1325563"/>
          </a:xfrm>
        </p:spPr>
        <p:txBody>
          <a:bodyPr>
            <a:normAutofit/>
          </a:bodyPr>
          <a:lstStyle/>
          <a:p>
            <a:r>
              <a:rPr lang="en-US" sz="3600" b="0" dirty="0">
                <a:latin typeface="+mn-lt"/>
              </a:rPr>
              <a:t>Table 2. Alternative Pharmacologic Treatment </a:t>
            </a:r>
            <a:br>
              <a:rPr lang="en-US" sz="3600" b="0" dirty="0">
                <a:latin typeface="+mn-lt"/>
              </a:rPr>
            </a:br>
            <a:r>
              <a:rPr lang="en-US" sz="3600" b="0" dirty="0">
                <a:latin typeface="+mn-lt"/>
              </a:rPr>
              <a:t>of AUD in Nonpregnant Adults </a:t>
            </a:r>
            <a:endParaRPr lang="en-US" sz="3600" b="0" i="1" dirty="0">
              <a:latin typeface="+mn-lt"/>
            </a:endParaRPr>
          </a:p>
        </p:txBody>
      </p:sp>
      <p:sp>
        <p:nvSpPr>
          <p:cNvPr id="4" name="Footer Placeholder 3">
            <a:extLst>
              <a:ext uri="{FF2B5EF4-FFF2-40B4-BE49-F238E27FC236}">
                <a16:creationId xmlns:a16="http://schemas.microsoft.com/office/drawing/2014/main" id="{DD7C7AF9-3C49-416A-9FA2-6F6F715A51A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A97A049-5F90-417E-A3AE-E6488978304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A4E0B75-007F-45FA-B5C9-BC8DBD6593A5}"/>
              </a:ext>
            </a:extLst>
          </p:cNvPr>
          <p:cNvSpPr>
            <a:spLocks noGrp="1"/>
          </p:cNvSpPr>
          <p:nvPr>
            <p:ph type="dt" sz="half" idx="2"/>
          </p:nvPr>
        </p:nvSpPr>
        <p:spPr/>
        <p:txBody>
          <a:bodyPr/>
          <a:lstStyle/>
          <a:p>
            <a:r>
              <a:rPr lang="en-US" dirty="0">
                <a:solidFill>
                  <a:schemeClr val="bg1">
                    <a:lumMod val="50000"/>
                  </a:schemeClr>
                </a:solidFill>
              </a:rPr>
              <a:t>OCTOBER</a:t>
            </a:r>
            <a:r>
              <a:rPr lang="en-US" dirty="0"/>
              <a:t> 2023</a:t>
            </a:r>
          </a:p>
        </p:txBody>
      </p:sp>
      <p:graphicFrame>
        <p:nvGraphicFramePr>
          <p:cNvPr id="7" name="Table 6">
            <a:extLst>
              <a:ext uri="{FF2B5EF4-FFF2-40B4-BE49-F238E27FC236}">
                <a16:creationId xmlns:a16="http://schemas.microsoft.com/office/drawing/2014/main" id="{ED8CBB17-1E7D-4550-842A-656B65263ED1}"/>
              </a:ext>
            </a:extLst>
          </p:cNvPr>
          <p:cNvGraphicFramePr>
            <a:graphicFrameLocks noGrp="1"/>
          </p:cNvGraphicFramePr>
          <p:nvPr>
            <p:extLst>
              <p:ext uri="{D42A27DB-BD31-4B8C-83A1-F6EECF244321}">
                <p14:modId xmlns:p14="http://schemas.microsoft.com/office/powerpoint/2010/main" val="1470282235"/>
              </p:ext>
            </p:extLst>
          </p:nvPr>
        </p:nvGraphicFramePr>
        <p:xfrm>
          <a:off x="399207" y="1325563"/>
          <a:ext cx="11393585" cy="4437140"/>
        </p:xfrm>
        <a:graphic>
          <a:graphicData uri="http://schemas.openxmlformats.org/drawingml/2006/table">
            <a:tbl>
              <a:tblPr firstRow="1" bandRow="1">
                <a:tableStyleId>{5940675A-B579-460E-94D1-54222C63F5DA}</a:tableStyleId>
              </a:tblPr>
              <a:tblGrid>
                <a:gridCol w="1603800">
                  <a:extLst>
                    <a:ext uri="{9D8B030D-6E8A-4147-A177-3AD203B41FA5}">
                      <a16:colId xmlns:a16="http://schemas.microsoft.com/office/drawing/2014/main" val="2965091158"/>
                    </a:ext>
                  </a:extLst>
                </a:gridCol>
                <a:gridCol w="2454243">
                  <a:extLst>
                    <a:ext uri="{9D8B030D-6E8A-4147-A177-3AD203B41FA5}">
                      <a16:colId xmlns:a16="http://schemas.microsoft.com/office/drawing/2014/main" val="1943214951"/>
                    </a:ext>
                  </a:extLst>
                </a:gridCol>
                <a:gridCol w="7335542">
                  <a:extLst>
                    <a:ext uri="{9D8B030D-6E8A-4147-A177-3AD203B41FA5}">
                      <a16:colId xmlns:a16="http://schemas.microsoft.com/office/drawing/2014/main" val="2036904806"/>
                    </a:ext>
                  </a:extLst>
                </a:gridCol>
              </a:tblGrid>
              <a:tr h="258303">
                <a:tc>
                  <a:txBody>
                    <a:bodyPr/>
                    <a:lstStyle/>
                    <a:p>
                      <a:r>
                        <a:rPr lang="en-US" sz="1600" b="1" dirty="0">
                          <a:solidFill>
                            <a:schemeClr val="bg1"/>
                          </a:solidFill>
                        </a:rPr>
                        <a:t>Medication</a:t>
                      </a:r>
                    </a:p>
                  </a:txBody>
                  <a:tcPr>
                    <a:solidFill>
                      <a:srgbClr val="523178"/>
                    </a:solidFill>
                  </a:tcPr>
                </a:tc>
                <a:tc>
                  <a:txBody>
                    <a:bodyPr/>
                    <a:lstStyle/>
                    <a:p>
                      <a:r>
                        <a:rPr lang="en-US" sz="1600" b="1" dirty="0">
                          <a:solidFill>
                            <a:schemeClr val="bg1"/>
                          </a:solidFill>
                        </a:rPr>
                        <a:t>Dosage</a:t>
                      </a:r>
                    </a:p>
                  </a:txBody>
                  <a:tcPr>
                    <a:solidFill>
                      <a:srgbClr val="523178"/>
                    </a:solidFill>
                  </a:tcPr>
                </a:tc>
                <a:tc>
                  <a:txBody>
                    <a:bodyPr/>
                    <a:lstStyle/>
                    <a:p>
                      <a:r>
                        <a:rPr lang="en-US" sz="1600" b="1" dirty="0">
                          <a:solidFill>
                            <a:schemeClr val="bg1"/>
                          </a:solidFill>
                        </a:rPr>
                        <a:t>Considerations</a:t>
                      </a:r>
                    </a:p>
                  </a:txBody>
                  <a:tcPr>
                    <a:solidFill>
                      <a:srgbClr val="523178"/>
                    </a:solidFill>
                  </a:tcPr>
                </a:tc>
                <a:extLst>
                  <a:ext uri="{0D108BD9-81ED-4DB2-BD59-A6C34878D82A}">
                    <a16:rowId xmlns:a16="http://schemas.microsoft.com/office/drawing/2014/main" val="1391323950"/>
                  </a:ext>
                </a:extLst>
              </a:tr>
              <a:tr h="387776">
                <a:tc gridSpan="3">
                  <a:txBody>
                    <a:bodyPr/>
                    <a:lstStyle/>
                    <a:p>
                      <a:pPr marL="0" indent="0">
                        <a:buFont typeface="Arial" panose="020B0604020202020204" pitchFamily="34" charset="0"/>
                        <a:buNone/>
                      </a:pPr>
                      <a:r>
                        <a:rPr lang="en-US" sz="1600" b="1" dirty="0"/>
                        <a:t>Alternative Medications</a:t>
                      </a:r>
                    </a:p>
                  </a:txBody>
                  <a:tcPr>
                    <a:solidFill>
                      <a:srgbClr val="F2EDF7"/>
                    </a:solidFill>
                  </a:tcPr>
                </a:tc>
                <a:tc hMerge="1">
                  <a:txBody>
                    <a:bodyPr/>
                    <a:lstStyle/>
                    <a:p>
                      <a:pPr marL="137160" indent="-137160">
                        <a:buFont typeface="Arial" panose="020B0604020202020204" pitchFamily="34" charset="0"/>
                        <a:buChar char="•"/>
                      </a:pPr>
                      <a:endParaRPr lang="en-US" dirty="0"/>
                    </a:p>
                  </a:txBody>
                  <a:tcPr>
                    <a:solidFill>
                      <a:srgbClr val="F2EDF7"/>
                    </a:solidFill>
                  </a:tcPr>
                </a:tc>
                <a:tc hMerge="1">
                  <a:txBody>
                    <a:bodyPr/>
                    <a:lstStyle/>
                    <a:p>
                      <a:pPr marL="137160" indent="-137160">
                        <a:buFont typeface="Arial" panose="020B0604020202020204" pitchFamily="34" charset="0"/>
                        <a:buChar char="•"/>
                      </a:pPr>
                      <a:endParaRPr lang="en-US" dirty="0"/>
                    </a:p>
                  </a:txBody>
                  <a:tcPr>
                    <a:solidFill>
                      <a:srgbClr val="F2EDF7"/>
                    </a:solidFill>
                  </a:tcPr>
                </a:tc>
                <a:extLst>
                  <a:ext uri="{0D108BD9-81ED-4DB2-BD59-A6C34878D82A}">
                    <a16:rowId xmlns:a16="http://schemas.microsoft.com/office/drawing/2014/main" val="4279552632"/>
                  </a:ext>
                </a:extLst>
              </a:tr>
              <a:tr h="2841588">
                <a:tc>
                  <a:txBody>
                    <a:bodyPr/>
                    <a:lstStyle/>
                    <a:p>
                      <a:pPr marL="0" indent="0">
                        <a:buFont typeface="Arial" panose="020B0604020202020204" pitchFamily="34" charset="0"/>
                        <a:buNone/>
                      </a:pPr>
                      <a:r>
                        <a:rPr lang="en-US" sz="1600" dirty="0"/>
                        <a:t>Disulfiram oral (multiple brands)</a:t>
                      </a:r>
                    </a:p>
                  </a:txBody>
                  <a:tcPr/>
                </a:tc>
                <a:tc>
                  <a:txBody>
                    <a:bodyPr/>
                    <a:lstStyle/>
                    <a:p>
                      <a:pPr marL="0" indent="0">
                        <a:buFont typeface="Arial" panose="020B0604020202020204" pitchFamily="34" charset="0"/>
                        <a:buNone/>
                      </a:pPr>
                      <a:r>
                        <a:rPr lang="en-US" sz="1600" b="1" dirty="0"/>
                        <a:t>Initial and maintenance: </a:t>
                      </a:r>
                      <a:r>
                        <a:rPr lang="en-US" sz="1600" dirty="0"/>
                        <a:t>500 mg once daily for 1 to 2 weeks. Reduce to 250 mg once daily.</a:t>
                      </a:r>
                    </a:p>
                  </a:txBody>
                  <a:tcPr/>
                </a:tc>
                <a:tc>
                  <a:txBody>
                    <a:bodyPr/>
                    <a:lstStyle/>
                    <a:p>
                      <a:pPr marL="285750" lvl="0" indent="-285750">
                        <a:buFont typeface="Arial" panose="020B0604020202020204" pitchFamily="34" charset="0"/>
                        <a:buChar char="•"/>
                      </a:pPr>
                      <a:r>
                        <a:rPr lang="en-US" sz="1600" kern="1200" dirty="0">
                          <a:solidFill>
                            <a:schemeClr val="tx1"/>
                          </a:solidFill>
                          <a:effectLst/>
                          <a:latin typeface="+mn-lt"/>
                          <a:ea typeface="+mn-ea"/>
                          <a:cs typeface="+mn-cs"/>
                        </a:rPr>
                        <a:t>Abstinence from alcohol before initiating and while taking disulfiram is required. </a:t>
                      </a:r>
                    </a:p>
                    <a:p>
                      <a:pPr marL="742950" lvl="1" indent="-285750">
                        <a:buFont typeface="Arial" panose="020B0604020202020204" pitchFamily="34" charset="0"/>
                        <a:buChar char="•"/>
                      </a:pPr>
                      <a:r>
                        <a:rPr lang="en-US" sz="1600" kern="1200" dirty="0">
                          <a:solidFill>
                            <a:schemeClr val="tx1"/>
                          </a:solidFill>
                          <a:effectLst/>
                          <a:latin typeface="+mn-lt"/>
                          <a:ea typeface="+mn-ea"/>
                          <a:cs typeface="+mn-cs"/>
                        </a:rPr>
                        <a:t>Advise patients to initiate disulfiram only after 12 hours of abstinence.</a:t>
                      </a:r>
                    </a:p>
                    <a:p>
                      <a:pPr marL="742950" lvl="1" indent="-285750">
                        <a:buFont typeface="Arial" panose="020B0604020202020204" pitchFamily="34" charset="0"/>
                        <a:buChar char="•"/>
                      </a:pPr>
                      <a:r>
                        <a:rPr lang="en-US" sz="1600" kern="1200" dirty="0">
                          <a:solidFill>
                            <a:schemeClr val="tx1"/>
                          </a:solidFill>
                          <a:effectLst/>
                          <a:latin typeface="+mn-lt"/>
                          <a:ea typeface="+mn-ea"/>
                          <a:cs typeface="+mn-cs"/>
                        </a:rPr>
                        <a:t>Inform patients of the disulfiram-ethanol reaction.</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tx1"/>
                          </a:solidFill>
                          <a:effectLst/>
                          <a:latin typeface="+mn-lt"/>
                          <a:ea typeface="+mn-ea"/>
                          <a:cs typeface="+mn-cs"/>
                        </a:rPr>
                        <a:t>Reinforce complete abstinence from any form of alcohol.</a:t>
                      </a:r>
                    </a:p>
                    <a:p>
                      <a:pPr marL="285750" lvl="0" indent="-285750">
                        <a:buFont typeface="Arial" panose="020B0604020202020204" pitchFamily="34" charset="0"/>
                        <a:buChar char="•"/>
                      </a:pPr>
                      <a:r>
                        <a:rPr lang="en-US" sz="1600" kern="1200" dirty="0">
                          <a:solidFill>
                            <a:schemeClr val="tx1"/>
                          </a:solidFill>
                          <a:effectLst/>
                          <a:latin typeface="+mn-lt"/>
                          <a:ea typeface="+mn-ea"/>
                          <a:cs typeface="+mn-cs"/>
                        </a:rPr>
                        <a:t>Perform baseline liver testing before initiating disulfiram treatment; in patients with AST/ALT levels &gt;3 to 5 times the upper limit of normal, avoid treatment with disulfiram.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dirty="0"/>
                        <a:t>Contraindications:</a:t>
                      </a:r>
                      <a:r>
                        <a:rPr lang="en-US" sz="1600" dirty="0"/>
                        <a:t> </a:t>
                      </a:r>
                      <a:r>
                        <a:rPr lang="en-US" sz="1600" kern="1200" dirty="0">
                          <a:solidFill>
                            <a:schemeClr val="tx1"/>
                          </a:solidFill>
                          <a:effectLst/>
                          <a:latin typeface="+mn-lt"/>
                          <a:ea typeface="+mn-ea"/>
                          <a:cs typeface="+mn-cs"/>
                        </a:rPr>
                        <a:t>Recent or concomitant use of metronidazole, alcohol, or alcohol-containing preparations (e.g., cough syrups, tonics). Disulfiram is contraindicated in the presence of severe myocardial disease or coronary occlusion and psychoses. </a:t>
                      </a:r>
                    </a:p>
                  </a:txBody>
                  <a:tcPr/>
                </a:tc>
                <a:extLst>
                  <a:ext uri="{0D108BD9-81ED-4DB2-BD59-A6C34878D82A}">
                    <a16:rowId xmlns:a16="http://schemas.microsoft.com/office/drawing/2014/main" val="1146533842"/>
                  </a:ext>
                </a:extLst>
              </a:tr>
              <a:tr h="872496">
                <a:tc gridSpan="3">
                  <a:txBody>
                    <a:bodyPr/>
                    <a:lstStyle/>
                    <a:p>
                      <a:pPr marL="0" indent="0">
                        <a:buFont typeface="Arial" panose="020B0604020202020204" pitchFamily="34" charset="0"/>
                        <a:buNone/>
                      </a:pPr>
                      <a:r>
                        <a:rPr lang="en-US" sz="1200" b="1" dirty="0"/>
                        <a:t>Note: </a:t>
                      </a:r>
                      <a:r>
                        <a:rPr lang="en-US" sz="1200" dirty="0"/>
                        <a:t>Concomitant use of disulfiram and alcohol, even small amounts, can result in the following adverse effects: flushing, throbbing in the head and neck, respiratory difficulty, nausea, copious vomiting, sweating, thirst, chest pain, palpitations, dyspnea, hyperventilation, tachycardia, hypotension, syncope, marked uneasiness, weakness, vertigo, blurred vision, and confusion. Severe reactions may result in respiratory depression, cardiovascular collapse, arrhythmias, myocardial infarction, acute congestive heart failure, unconsciousness, convulsions, and death.</a:t>
                      </a:r>
                    </a:p>
                  </a:txBody>
                  <a:tcPr/>
                </a:tc>
                <a:tc hMerge="1">
                  <a:txBody>
                    <a:bodyPr/>
                    <a:lstStyle/>
                    <a:p>
                      <a:pPr marL="0" indent="0">
                        <a:buFont typeface="Arial" panose="020B0604020202020204" pitchFamily="34" charset="0"/>
                        <a:buNone/>
                      </a:pPr>
                      <a:endParaRPr lang="en-US" dirty="0"/>
                    </a:p>
                  </a:txBody>
                  <a:tcPr/>
                </a:tc>
                <a:tc hMerge="1">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233240769"/>
                  </a:ext>
                </a:extLst>
              </a:tr>
            </a:tbl>
          </a:graphicData>
        </a:graphic>
      </p:graphicFrame>
    </p:spTree>
    <p:extLst>
      <p:ext uri="{BB962C8B-B14F-4D97-AF65-F5344CB8AC3E}">
        <p14:creationId xmlns:p14="http://schemas.microsoft.com/office/powerpoint/2010/main" val="2138372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6F6E3-CB67-4C31-84BF-D52D7D6882C4}"/>
              </a:ext>
            </a:extLst>
          </p:cNvPr>
          <p:cNvSpPr>
            <a:spLocks noGrp="1"/>
          </p:cNvSpPr>
          <p:nvPr>
            <p:ph type="title"/>
          </p:nvPr>
        </p:nvSpPr>
        <p:spPr>
          <a:xfrm>
            <a:off x="838200" y="185128"/>
            <a:ext cx="10515600" cy="1325563"/>
          </a:xfrm>
        </p:spPr>
        <p:txBody>
          <a:bodyPr>
            <a:normAutofit/>
          </a:bodyPr>
          <a:lstStyle/>
          <a:p>
            <a:r>
              <a:rPr lang="en-US" sz="3600" b="0" dirty="0">
                <a:latin typeface="+mn-lt"/>
              </a:rPr>
              <a:t>Alternative Pharmacologic Treatment of AUD in Nonpregnant Adults, </a:t>
            </a:r>
            <a:r>
              <a:rPr lang="en-US" sz="3600" b="0" i="1" dirty="0"/>
              <a:t>continued</a:t>
            </a:r>
            <a:endParaRPr lang="en-US" sz="3600" b="0" i="1" dirty="0">
              <a:latin typeface="+mn-lt"/>
            </a:endParaRPr>
          </a:p>
        </p:txBody>
      </p:sp>
      <p:sp>
        <p:nvSpPr>
          <p:cNvPr id="4" name="Footer Placeholder 3">
            <a:extLst>
              <a:ext uri="{FF2B5EF4-FFF2-40B4-BE49-F238E27FC236}">
                <a16:creationId xmlns:a16="http://schemas.microsoft.com/office/drawing/2014/main" id="{DD7C7AF9-3C49-416A-9FA2-6F6F715A51A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A97A049-5F90-417E-A3AE-E6488978304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A4E0B75-007F-45FA-B5C9-BC8DBD6593A5}"/>
              </a:ext>
            </a:extLst>
          </p:cNvPr>
          <p:cNvSpPr>
            <a:spLocks noGrp="1"/>
          </p:cNvSpPr>
          <p:nvPr>
            <p:ph type="dt" sz="half" idx="2"/>
          </p:nvPr>
        </p:nvSpPr>
        <p:spPr/>
        <p:txBody>
          <a:bodyPr/>
          <a:lstStyle/>
          <a:p>
            <a:r>
              <a:rPr lang="en-US" dirty="0">
                <a:solidFill>
                  <a:schemeClr val="bg1">
                    <a:lumMod val="50000"/>
                  </a:schemeClr>
                </a:solidFill>
              </a:rPr>
              <a:t>OCTOBER</a:t>
            </a:r>
            <a:r>
              <a:rPr lang="en-US" dirty="0"/>
              <a:t> 2023</a:t>
            </a:r>
          </a:p>
        </p:txBody>
      </p:sp>
      <p:graphicFrame>
        <p:nvGraphicFramePr>
          <p:cNvPr id="7" name="Table 6">
            <a:extLst>
              <a:ext uri="{FF2B5EF4-FFF2-40B4-BE49-F238E27FC236}">
                <a16:creationId xmlns:a16="http://schemas.microsoft.com/office/drawing/2014/main" id="{ED8CBB17-1E7D-4550-842A-656B65263ED1}"/>
              </a:ext>
            </a:extLst>
          </p:cNvPr>
          <p:cNvGraphicFramePr>
            <a:graphicFrameLocks noGrp="1"/>
          </p:cNvGraphicFramePr>
          <p:nvPr>
            <p:extLst>
              <p:ext uri="{D42A27DB-BD31-4B8C-83A1-F6EECF244321}">
                <p14:modId xmlns:p14="http://schemas.microsoft.com/office/powerpoint/2010/main" val="58452896"/>
              </p:ext>
            </p:extLst>
          </p:nvPr>
        </p:nvGraphicFramePr>
        <p:xfrm>
          <a:off x="212557" y="1689709"/>
          <a:ext cx="11766886" cy="4206240"/>
        </p:xfrm>
        <a:graphic>
          <a:graphicData uri="http://schemas.openxmlformats.org/drawingml/2006/table">
            <a:tbl>
              <a:tblPr firstRow="1" bandRow="1">
                <a:tableStyleId>{5940675A-B579-460E-94D1-54222C63F5DA}</a:tableStyleId>
              </a:tblPr>
              <a:tblGrid>
                <a:gridCol w="1656348">
                  <a:extLst>
                    <a:ext uri="{9D8B030D-6E8A-4147-A177-3AD203B41FA5}">
                      <a16:colId xmlns:a16="http://schemas.microsoft.com/office/drawing/2014/main" val="2965091158"/>
                    </a:ext>
                  </a:extLst>
                </a:gridCol>
                <a:gridCol w="5055269">
                  <a:extLst>
                    <a:ext uri="{9D8B030D-6E8A-4147-A177-3AD203B41FA5}">
                      <a16:colId xmlns:a16="http://schemas.microsoft.com/office/drawing/2014/main" val="1943214951"/>
                    </a:ext>
                  </a:extLst>
                </a:gridCol>
                <a:gridCol w="5055269">
                  <a:extLst>
                    <a:ext uri="{9D8B030D-6E8A-4147-A177-3AD203B41FA5}">
                      <a16:colId xmlns:a16="http://schemas.microsoft.com/office/drawing/2014/main" val="2036904806"/>
                    </a:ext>
                  </a:extLst>
                </a:gridCol>
              </a:tblGrid>
              <a:tr h="353618">
                <a:tc>
                  <a:txBody>
                    <a:bodyPr/>
                    <a:lstStyle/>
                    <a:p>
                      <a:r>
                        <a:rPr lang="en-US" b="1" dirty="0">
                          <a:solidFill>
                            <a:schemeClr val="bg1"/>
                          </a:solidFill>
                        </a:rPr>
                        <a:t>Medication</a:t>
                      </a:r>
                    </a:p>
                  </a:txBody>
                  <a:tcPr>
                    <a:solidFill>
                      <a:srgbClr val="523178"/>
                    </a:solidFill>
                  </a:tcPr>
                </a:tc>
                <a:tc>
                  <a:txBody>
                    <a:bodyPr/>
                    <a:lstStyle/>
                    <a:p>
                      <a:r>
                        <a:rPr lang="en-US" b="1" dirty="0">
                          <a:solidFill>
                            <a:schemeClr val="bg1"/>
                          </a:solidFill>
                        </a:rPr>
                        <a:t>Dosage</a:t>
                      </a:r>
                    </a:p>
                  </a:txBody>
                  <a:tcPr>
                    <a:solidFill>
                      <a:srgbClr val="523178"/>
                    </a:solidFill>
                  </a:tcPr>
                </a:tc>
                <a:tc>
                  <a:txBody>
                    <a:bodyPr/>
                    <a:lstStyle/>
                    <a:p>
                      <a:r>
                        <a:rPr lang="en-US" b="1" dirty="0">
                          <a:solidFill>
                            <a:schemeClr val="bg1"/>
                          </a:solidFill>
                        </a:rPr>
                        <a:t>Considerations</a:t>
                      </a:r>
                    </a:p>
                  </a:txBody>
                  <a:tcPr>
                    <a:solidFill>
                      <a:srgbClr val="523178"/>
                    </a:solidFill>
                  </a:tcPr>
                </a:tc>
                <a:extLst>
                  <a:ext uri="{0D108BD9-81ED-4DB2-BD59-A6C34878D82A}">
                    <a16:rowId xmlns:a16="http://schemas.microsoft.com/office/drawing/2014/main" val="1391323950"/>
                  </a:ext>
                </a:extLst>
              </a:tr>
              <a:tr h="353618">
                <a:tc gridSpan="3">
                  <a:txBody>
                    <a:bodyPr/>
                    <a:lstStyle/>
                    <a:p>
                      <a:pPr marL="0" indent="0">
                        <a:buFont typeface="Arial" panose="020B0604020202020204" pitchFamily="34" charset="0"/>
                        <a:buNone/>
                      </a:pPr>
                      <a:r>
                        <a:rPr lang="en-US" b="1" dirty="0"/>
                        <a:t>Alternative Medications</a:t>
                      </a:r>
                    </a:p>
                  </a:txBody>
                  <a:tcPr>
                    <a:solidFill>
                      <a:srgbClr val="F2EDF7"/>
                    </a:solidFill>
                  </a:tcPr>
                </a:tc>
                <a:tc hMerge="1">
                  <a:txBody>
                    <a:bodyPr/>
                    <a:lstStyle/>
                    <a:p>
                      <a:pPr marL="137160" indent="-137160">
                        <a:buFont typeface="Arial" panose="020B0604020202020204" pitchFamily="34" charset="0"/>
                        <a:buChar char="•"/>
                      </a:pPr>
                      <a:endParaRPr lang="en-US" dirty="0"/>
                    </a:p>
                  </a:txBody>
                  <a:tcPr>
                    <a:solidFill>
                      <a:srgbClr val="F2EDF7"/>
                    </a:solidFill>
                  </a:tcPr>
                </a:tc>
                <a:tc hMerge="1">
                  <a:txBody>
                    <a:bodyPr/>
                    <a:lstStyle/>
                    <a:p>
                      <a:pPr marL="137160" indent="-137160">
                        <a:buFont typeface="Arial" panose="020B0604020202020204" pitchFamily="34" charset="0"/>
                        <a:buChar char="•"/>
                      </a:pPr>
                      <a:endParaRPr lang="en-US" dirty="0"/>
                    </a:p>
                  </a:txBody>
                  <a:tcPr>
                    <a:solidFill>
                      <a:srgbClr val="F2EDF7"/>
                    </a:solidFill>
                  </a:tcPr>
                </a:tc>
                <a:extLst>
                  <a:ext uri="{0D108BD9-81ED-4DB2-BD59-A6C34878D82A}">
                    <a16:rowId xmlns:a16="http://schemas.microsoft.com/office/drawing/2014/main" val="4279552632"/>
                  </a:ext>
                </a:extLst>
              </a:tr>
              <a:tr h="1139015">
                <a:tc>
                  <a:txBody>
                    <a:bodyPr/>
                    <a:lstStyle/>
                    <a:p>
                      <a:pPr marL="0" indent="0">
                        <a:buFont typeface="Arial" panose="020B0604020202020204" pitchFamily="34" charset="0"/>
                        <a:buNone/>
                      </a:pPr>
                      <a:r>
                        <a:rPr lang="en-US" dirty="0"/>
                        <a:t>Gabapentin oral (multiple brands)</a:t>
                      </a:r>
                    </a:p>
                  </a:txBody>
                  <a:tcPr/>
                </a:tc>
                <a:tc>
                  <a:txBody>
                    <a:bodyPr/>
                    <a:lstStyle/>
                    <a:p>
                      <a:pPr marL="0" indent="0">
                        <a:buFont typeface="Arial" panose="020B0604020202020204" pitchFamily="34" charset="0"/>
                        <a:buNone/>
                      </a:pPr>
                      <a:r>
                        <a:rPr lang="en-US" b="1" dirty="0"/>
                        <a:t>Initial: </a:t>
                      </a:r>
                      <a:r>
                        <a:rPr lang="en-US" dirty="0"/>
                        <a:t>300 mg once daily</a:t>
                      </a:r>
                    </a:p>
                    <a:p>
                      <a:pPr marL="0" indent="0">
                        <a:buFont typeface="Arial" panose="020B0604020202020204" pitchFamily="34" charset="0"/>
                        <a:buNone/>
                      </a:pPr>
                      <a:r>
                        <a:rPr lang="en-US" b="1" dirty="0"/>
                        <a:t>Titrate: </a:t>
                      </a:r>
                      <a:r>
                        <a:rPr lang="en-US" dirty="0"/>
                        <a:t>Increase in increments of 300 mg</a:t>
                      </a:r>
                    </a:p>
                    <a:p>
                      <a:pPr marL="0" indent="0">
                        <a:buFont typeface="Arial" panose="020B0604020202020204" pitchFamily="34" charset="0"/>
                        <a:buNone/>
                      </a:pPr>
                      <a:r>
                        <a:rPr lang="en-US" b="1" dirty="0"/>
                        <a:t>Maintenance: </a:t>
                      </a:r>
                      <a:r>
                        <a:rPr lang="en-US" dirty="0"/>
                        <a:t>Up to 3,600 mg daily, divided in 3 doses; dose is based on response and tolerance</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tx1"/>
                          </a:solidFill>
                          <a:effectLst/>
                          <a:latin typeface="+mn-lt"/>
                          <a:ea typeface="+mn-ea"/>
                          <a:cs typeface="+mn-cs"/>
                        </a:rPr>
                        <a:t>Abstinence from alcohol is not required for initiating or maintaining treatment.</a:t>
                      </a:r>
                      <a:endParaRPr lang="en-US" b="1" dirty="0"/>
                    </a:p>
                    <a:p>
                      <a:pPr marL="285750" indent="-285750">
                        <a:buFont typeface="Arial" panose="020B0604020202020204" pitchFamily="34" charset="0"/>
                        <a:buChar char="•"/>
                      </a:pPr>
                      <a:r>
                        <a:rPr lang="en-US" b="1" dirty="0"/>
                        <a:t>Caution: </a:t>
                      </a:r>
                      <a:r>
                        <a:rPr lang="en-US" sz="1800" kern="1200" dirty="0">
                          <a:solidFill>
                            <a:schemeClr val="tx1"/>
                          </a:solidFill>
                          <a:effectLst/>
                          <a:latin typeface="+mn-lt"/>
                          <a:ea typeface="+mn-ea"/>
                          <a:cs typeface="+mn-cs"/>
                        </a:rPr>
                        <a:t>Gabapentin may be misused alone for psychoactive effect or combined with</a:t>
                      </a:r>
                      <a:r>
                        <a:rPr lang="en-US" sz="1800" u="none" kern="1200" dirty="0">
                          <a:solidFill>
                            <a:schemeClr val="tx1"/>
                          </a:solidFill>
                          <a:effectLst/>
                          <a:latin typeface="+mn-lt"/>
                          <a:ea typeface="+mn-ea"/>
                          <a:cs typeface="+mn-cs"/>
                        </a:rPr>
                        <a:t> </a:t>
                      </a:r>
                      <a:r>
                        <a:rPr lang="en-US" sz="1800" kern="1200" dirty="0">
                          <a:solidFill>
                            <a:schemeClr val="tx1"/>
                          </a:solidFill>
                          <a:effectLst/>
                          <a:latin typeface="+mn-lt"/>
                          <a:ea typeface="+mn-ea"/>
                          <a:cs typeface="+mn-cs"/>
                        </a:rPr>
                        <a:t>opioids, benzodiazepines, alcohol or other substances to intensify intoxication.</a:t>
                      </a:r>
                      <a:endParaRPr lang="en-US" dirty="0"/>
                    </a:p>
                  </a:txBody>
                  <a:tcPr/>
                </a:tc>
                <a:extLst>
                  <a:ext uri="{0D108BD9-81ED-4DB2-BD59-A6C34878D82A}">
                    <a16:rowId xmlns:a16="http://schemas.microsoft.com/office/drawing/2014/main" val="1146533842"/>
                  </a:ext>
                </a:extLst>
              </a:tr>
              <a:tr h="1664714">
                <a:tc>
                  <a:txBody>
                    <a:bodyPr/>
                    <a:lstStyle/>
                    <a:p>
                      <a:pPr marL="0" indent="0">
                        <a:buFont typeface="Arial" panose="020B0604020202020204" pitchFamily="34" charset="0"/>
                        <a:buNone/>
                      </a:pPr>
                      <a:r>
                        <a:rPr lang="en-US" dirty="0"/>
                        <a:t>Topiramate oral (multiple brands)</a:t>
                      </a:r>
                    </a:p>
                  </a:txBody>
                  <a:tcPr/>
                </a:tc>
                <a:tc>
                  <a:txBody>
                    <a:bodyPr/>
                    <a:lstStyle/>
                    <a:p>
                      <a:pPr marL="0" indent="0">
                        <a:buFont typeface="Arial" panose="020B0604020202020204" pitchFamily="34" charset="0"/>
                        <a:buNone/>
                      </a:pPr>
                      <a:r>
                        <a:rPr lang="en-US" b="1" dirty="0"/>
                        <a:t>Initial: </a:t>
                      </a:r>
                      <a:r>
                        <a:rPr lang="en-US" dirty="0"/>
                        <a:t>25 mg once daily</a:t>
                      </a:r>
                    </a:p>
                    <a:p>
                      <a:pPr marL="0" indent="0">
                        <a:buFont typeface="Arial" panose="020B0604020202020204" pitchFamily="34" charset="0"/>
                        <a:buNone/>
                      </a:pPr>
                      <a:r>
                        <a:rPr lang="en-US" b="1" dirty="0"/>
                        <a:t>Titrate:</a:t>
                      </a:r>
                      <a:r>
                        <a:rPr lang="en-US" dirty="0"/>
                        <a:t> Increase dose by 50 mg increments each week to a maximum of 400 mg daily administered in 2 divided doses</a:t>
                      </a:r>
                    </a:p>
                    <a:p>
                      <a:pPr marL="0" indent="0">
                        <a:buFont typeface="Arial" panose="020B0604020202020204" pitchFamily="34" charset="0"/>
                        <a:buNone/>
                      </a:pPr>
                      <a:r>
                        <a:rPr lang="en-US" b="1" dirty="0"/>
                        <a:t>Maintenance: </a:t>
                      </a:r>
                      <a:r>
                        <a:rPr lang="en-US" dirty="0"/>
                        <a:t>200 to 400 mg daily divided into 2 doses</a:t>
                      </a:r>
                    </a:p>
                  </a:txBody>
                  <a:tcPr/>
                </a:tc>
                <a:tc>
                  <a:txBody>
                    <a:bodyPr/>
                    <a:lstStyle/>
                    <a:p>
                      <a:pPr marL="285750" indent="-285750">
                        <a:buFont typeface="Arial" panose="020B0604020202020204" pitchFamily="34" charset="0"/>
                        <a:buChar char="•"/>
                      </a:pPr>
                      <a:r>
                        <a:rPr lang="en-US" dirty="0"/>
                        <a:t>Abstinence from alcohol use is not required for initiating or maintaining treatment.</a:t>
                      </a:r>
                    </a:p>
                    <a:p>
                      <a:pPr marL="285750" indent="-285750">
                        <a:buFont typeface="Arial" panose="020B0604020202020204" pitchFamily="34" charset="0"/>
                        <a:buChar char="•"/>
                      </a:pPr>
                      <a:r>
                        <a:rPr lang="en-US" dirty="0"/>
                        <a:t>A dose reduction by half is recommended for adult patients with CrCl ≤70 mL/min or eGFR ≤70 mL/min/1.73 m</a:t>
                      </a:r>
                      <a:r>
                        <a:rPr lang="en-US" baseline="30000" dirty="0"/>
                        <a:t>2</a:t>
                      </a:r>
                      <a:r>
                        <a:rPr lang="en-US" dirty="0"/>
                        <a:t>. See package insert for full prescribing information.</a:t>
                      </a:r>
                    </a:p>
                  </a:txBody>
                  <a:tcPr/>
                </a:tc>
                <a:extLst>
                  <a:ext uri="{0D108BD9-81ED-4DB2-BD59-A6C34878D82A}">
                    <a16:rowId xmlns:a16="http://schemas.microsoft.com/office/drawing/2014/main" val="2233240769"/>
                  </a:ext>
                </a:extLst>
              </a:tr>
            </a:tbl>
          </a:graphicData>
        </a:graphic>
      </p:graphicFrame>
    </p:spTree>
    <p:extLst>
      <p:ext uri="{BB962C8B-B14F-4D97-AF65-F5344CB8AC3E}">
        <p14:creationId xmlns:p14="http://schemas.microsoft.com/office/powerpoint/2010/main" val="3129243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87F6F-7A0D-40ED-B30D-8EEF47C70DCE}"/>
              </a:ext>
            </a:extLst>
          </p:cNvPr>
          <p:cNvSpPr>
            <a:spLocks noGrp="1"/>
          </p:cNvSpPr>
          <p:nvPr>
            <p:ph type="title"/>
          </p:nvPr>
        </p:nvSpPr>
        <p:spPr/>
        <p:txBody>
          <a:bodyPr/>
          <a:lstStyle/>
          <a:p>
            <a:r>
              <a:rPr lang="en-US" b="0" dirty="0">
                <a:latin typeface="+mn-lt"/>
              </a:rPr>
              <a:t>Gabapentin Misuse</a:t>
            </a:r>
          </a:p>
        </p:txBody>
      </p:sp>
      <p:sp>
        <p:nvSpPr>
          <p:cNvPr id="3" name="Content Placeholder 2">
            <a:extLst>
              <a:ext uri="{FF2B5EF4-FFF2-40B4-BE49-F238E27FC236}">
                <a16:creationId xmlns:a16="http://schemas.microsoft.com/office/drawing/2014/main" id="{6FC9111D-DF03-4B05-AA72-203DF4DE7D07}"/>
              </a:ext>
            </a:extLst>
          </p:cNvPr>
          <p:cNvSpPr>
            <a:spLocks noGrp="1"/>
          </p:cNvSpPr>
          <p:nvPr>
            <p:ph idx="1"/>
          </p:nvPr>
        </p:nvSpPr>
        <p:spPr>
          <a:xfrm>
            <a:off x="838200" y="1438835"/>
            <a:ext cx="10515600" cy="4738128"/>
          </a:xfrm>
        </p:spPr>
        <p:txBody>
          <a:bodyPr>
            <a:normAutofit lnSpcReduction="10000"/>
          </a:bodyPr>
          <a:lstStyle/>
          <a:p>
            <a:r>
              <a:rPr lang="en-US" dirty="0"/>
              <a:t>Gabapentin can induce a sense of euphoria when taken in combination with other substances, especially opioids, benzodiazepines, or alcohol, and there is the potential for misuse.</a:t>
            </a:r>
          </a:p>
          <a:p>
            <a:r>
              <a:rPr lang="en-US" dirty="0"/>
              <a:t>Individuals may take gabapentin for recreational purposes, to control mood or anxiety, to intensify the effects of substances, or for intentional self-harm.</a:t>
            </a:r>
          </a:p>
          <a:p>
            <a:r>
              <a:rPr lang="en-US" dirty="0"/>
              <a:t>Gabapentin has been increasingly associated with opioid-related overdose deaths, and caution is required when prescribing gabapentin for individuals with comorbid AUD and OUD.</a:t>
            </a:r>
          </a:p>
          <a:p>
            <a:r>
              <a:rPr lang="en-US" dirty="0"/>
              <a:t>If there is a strong concern about gabapentin misuse or diversion, clinicians may want to schedule monthly or more frequent follow-up visits and medication counts.</a:t>
            </a:r>
          </a:p>
        </p:txBody>
      </p:sp>
      <p:sp>
        <p:nvSpPr>
          <p:cNvPr id="4" name="Footer Placeholder 3">
            <a:extLst>
              <a:ext uri="{FF2B5EF4-FFF2-40B4-BE49-F238E27FC236}">
                <a16:creationId xmlns:a16="http://schemas.microsoft.com/office/drawing/2014/main" id="{A6D1E8CE-0831-48FF-B076-CF253F5069DA}"/>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3A529B5C-3E9F-44A6-8A68-AF7681E613F9}"/>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C80C507E-428B-4515-A1BD-DE22F5B3B3A1}"/>
              </a:ext>
            </a:extLst>
          </p:cNvPr>
          <p:cNvSpPr>
            <a:spLocks noGrp="1"/>
          </p:cNvSpPr>
          <p:nvPr>
            <p:ph type="dt" sz="half" idx="2"/>
          </p:nvPr>
        </p:nvSpPr>
        <p:spPr/>
        <p:txBody>
          <a:bodyPr/>
          <a:lstStyle/>
          <a:p>
            <a:r>
              <a:rPr lang="en-US" dirty="0">
                <a:solidFill>
                  <a:schemeClr val="bg1">
                    <a:lumMod val="50000"/>
                  </a:schemeClr>
                </a:solidFill>
              </a:rPr>
              <a:t>OCTOBER</a:t>
            </a:r>
            <a:r>
              <a:rPr lang="en-US" dirty="0"/>
              <a:t> 2023</a:t>
            </a:r>
          </a:p>
        </p:txBody>
      </p:sp>
    </p:spTree>
    <p:extLst>
      <p:ext uri="{BB962C8B-B14F-4D97-AF65-F5344CB8AC3E}">
        <p14:creationId xmlns:p14="http://schemas.microsoft.com/office/powerpoint/2010/main" val="2415244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Guideline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www.hivguidelines.org</a:t>
            </a:r>
            <a:r>
              <a:rPr lang="en-US" dirty="0"/>
              <a:t> &gt; Treatment of Alcohol Use Disorder</a:t>
            </a:r>
          </a:p>
          <a:p>
            <a:endParaRPr lang="en-US" dirty="0"/>
          </a:p>
          <a:p>
            <a:r>
              <a:rPr lang="en-US" b="1" dirty="0"/>
              <a:t>Also available:</a:t>
            </a:r>
            <a:r>
              <a:rPr lang="en-US" dirty="0"/>
              <a:t> Printable pocket guide and PDF</a:t>
            </a:r>
          </a:p>
        </p:txBody>
      </p:sp>
    </p:spTree>
    <p:extLst>
      <p:ext uri="{BB962C8B-B14F-4D97-AF65-F5344CB8AC3E}">
        <p14:creationId xmlns:p14="http://schemas.microsoft.com/office/powerpoint/2010/main" val="1205125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739FE-38F4-428E-9721-0241589DFA30}"/>
              </a:ext>
            </a:extLst>
          </p:cNvPr>
          <p:cNvSpPr>
            <a:spLocks noGrp="1"/>
          </p:cNvSpPr>
          <p:nvPr>
            <p:ph type="title"/>
          </p:nvPr>
        </p:nvSpPr>
        <p:spPr/>
        <p:txBody>
          <a:bodyPr/>
          <a:lstStyle/>
          <a:p>
            <a:r>
              <a:rPr lang="en-US" b="0" dirty="0">
                <a:latin typeface="+mn-lt"/>
              </a:rPr>
              <a:t>Purpose of This Guideline</a:t>
            </a:r>
          </a:p>
        </p:txBody>
      </p:sp>
      <p:sp>
        <p:nvSpPr>
          <p:cNvPr id="3" name="Content Placeholder 2">
            <a:extLst>
              <a:ext uri="{FF2B5EF4-FFF2-40B4-BE49-F238E27FC236}">
                <a16:creationId xmlns:a16="http://schemas.microsoft.com/office/drawing/2014/main" id="{BE6D0EE7-A7CF-455D-A1AD-8D017F18ACF7}"/>
              </a:ext>
            </a:extLst>
          </p:cNvPr>
          <p:cNvSpPr>
            <a:spLocks noGrp="1"/>
          </p:cNvSpPr>
          <p:nvPr>
            <p:ph idx="1"/>
          </p:nvPr>
        </p:nvSpPr>
        <p:spPr/>
        <p:txBody>
          <a:bodyPr>
            <a:normAutofit/>
          </a:bodyPr>
          <a:lstStyle/>
          <a:p>
            <a:r>
              <a:rPr lang="en-US" sz="2400" dirty="0"/>
              <a:t>Increase clinicians’ awareness of the risks associated with AUD of any severity and the benefits of diagnosing and treating AUD in adults</a:t>
            </a:r>
          </a:p>
          <a:p>
            <a:r>
              <a:rPr lang="en-US" sz="2400" dirty="0">
                <a:solidFill>
                  <a:srgbClr val="000000"/>
                </a:solidFill>
                <a:effectLst/>
                <a:ea typeface="Calibri" panose="020F0502020204030204" pitchFamily="34" charset="0"/>
                <a:cs typeface="Calibri" panose="020F0502020204030204" pitchFamily="34" charset="0"/>
              </a:rPr>
              <a:t>Increase clinicians’ knowledge of available evidence-based treatments for AUD and withdrawal management and increase the availability of AUD treatment in ambulatory care settings in New York State</a:t>
            </a:r>
            <a:endParaRPr lang="en-US" sz="2400" dirty="0"/>
          </a:p>
          <a:p>
            <a:r>
              <a:rPr lang="en-US" sz="2400" dirty="0"/>
              <a:t>Promote a harm reduction approach to AUD treatment through implementation of practical strategies and ideas for reducing the negative consequences associated with alcohol use (see NYSDOH AI guideline Substance Use Harm Reduction in Medical Care)</a:t>
            </a:r>
          </a:p>
        </p:txBody>
      </p:sp>
      <p:sp>
        <p:nvSpPr>
          <p:cNvPr id="4" name="Footer Placeholder 3">
            <a:extLst>
              <a:ext uri="{FF2B5EF4-FFF2-40B4-BE49-F238E27FC236}">
                <a16:creationId xmlns:a16="http://schemas.microsoft.com/office/drawing/2014/main" id="{F724E15D-C739-41F2-B46C-DFF230DA9E7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3ECF6545-1F32-4C6E-A341-3347923BCE0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51AB207E-6433-4C04-9011-302B21D9107F}"/>
              </a:ext>
            </a:extLst>
          </p:cNvPr>
          <p:cNvSpPr>
            <a:spLocks noGrp="1"/>
          </p:cNvSpPr>
          <p:nvPr>
            <p:ph type="dt" sz="half" idx="2"/>
          </p:nvPr>
        </p:nvSpPr>
        <p:spPr/>
        <p:txBody>
          <a:bodyPr/>
          <a:lstStyle/>
          <a:p>
            <a:r>
              <a:rPr lang="en-US" dirty="0">
                <a:solidFill>
                  <a:schemeClr val="bg1">
                    <a:lumMod val="50000"/>
                  </a:schemeClr>
                </a:solidFill>
              </a:rPr>
              <a:t>OCTOBER </a:t>
            </a:r>
            <a:r>
              <a:rPr lang="en-US" dirty="0"/>
              <a:t>2023</a:t>
            </a:r>
          </a:p>
        </p:txBody>
      </p:sp>
    </p:spTree>
    <p:extLst>
      <p:ext uri="{BB962C8B-B14F-4D97-AF65-F5344CB8AC3E}">
        <p14:creationId xmlns:p14="http://schemas.microsoft.com/office/powerpoint/2010/main" val="3259718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91D87-EF31-4AAB-A513-D620A4248059}"/>
              </a:ext>
            </a:extLst>
          </p:cNvPr>
          <p:cNvSpPr>
            <a:spLocks noGrp="1"/>
          </p:cNvSpPr>
          <p:nvPr>
            <p:ph type="title"/>
          </p:nvPr>
        </p:nvSpPr>
        <p:spPr/>
        <p:txBody>
          <a:bodyPr/>
          <a:lstStyle/>
          <a:p>
            <a:r>
              <a:rPr lang="en-US" b="0" dirty="0">
                <a:latin typeface="+mn-lt"/>
              </a:rPr>
              <a:t>Recommendations: Treatment Considerations</a:t>
            </a:r>
          </a:p>
        </p:txBody>
      </p:sp>
      <p:sp>
        <p:nvSpPr>
          <p:cNvPr id="3" name="Content Placeholder 2">
            <a:extLst>
              <a:ext uri="{FF2B5EF4-FFF2-40B4-BE49-F238E27FC236}">
                <a16:creationId xmlns:a16="http://schemas.microsoft.com/office/drawing/2014/main" id="{30FC5250-AE1D-4B47-9684-DA2304D707D0}"/>
              </a:ext>
            </a:extLst>
          </p:cNvPr>
          <p:cNvSpPr>
            <a:spLocks noGrp="1"/>
          </p:cNvSpPr>
          <p:nvPr>
            <p:ph idx="1"/>
          </p:nvPr>
        </p:nvSpPr>
        <p:spPr/>
        <p:txBody>
          <a:bodyPr>
            <a:normAutofit/>
          </a:bodyPr>
          <a:lstStyle/>
          <a:p>
            <a:pPr marL="0" indent="0">
              <a:buNone/>
            </a:pPr>
            <a:r>
              <a:rPr lang="en-US" sz="2000" b="1" dirty="0"/>
              <a:t>Who to Treat</a:t>
            </a:r>
          </a:p>
          <a:p>
            <a:r>
              <a:rPr lang="en-US" sz="2000" dirty="0"/>
              <a:t>Clinicians should recommend and offer pharmacologic treatment to individuals with moderate or severe AUD. (A1) </a:t>
            </a:r>
          </a:p>
          <a:p>
            <a:r>
              <a:rPr lang="en-US" sz="2000" dirty="0"/>
              <a:t>Clinicians should recommend behavioral treatment for individuals with AUD and refer as appropriate. (A1) </a:t>
            </a:r>
          </a:p>
          <a:p>
            <a:pPr marL="0" indent="0">
              <a:buNone/>
            </a:pPr>
            <a:r>
              <a:rPr lang="en-US" sz="2000" b="1" dirty="0"/>
              <a:t>Treatment Goals</a:t>
            </a:r>
            <a:endParaRPr lang="en-US" sz="2000" b="1" strike="sngStrike" dirty="0">
              <a:highlight>
                <a:srgbClr val="FFFF00"/>
              </a:highlight>
            </a:endParaRPr>
          </a:p>
          <a:p>
            <a:r>
              <a:rPr lang="en-US" sz="2000" dirty="0"/>
              <a:t>Clinicians should inform patients with AUD about all available pharmacologic and behavioral treatment options and all available treatment settings, including outpatient primary care and addiction specialty treatment (intensive outpatient, inpatient, and residential treatments). (A3)</a:t>
            </a:r>
          </a:p>
          <a:p>
            <a:r>
              <a:rPr lang="en-US" sz="2000" dirty="0"/>
              <a:t>Clinicians should engage in shared decision-making with patients to set specific treatment goals, including harm reduction. (A3)</a:t>
            </a:r>
          </a:p>
          <a:p>
            <a:pPr marL="0" indent="0">
              <a:buNone/>
            </a:pPr>
            <a:endParaRPr lang="en-US" sz="1600" dirty="0"/>
          </a:p>
        </p:txBody>
      </p:sp>
      <p:sp>
        <p:nvSpPr>
          <p:cNvPr id="4" name="Footer Placeholder 3">
            <a:extLst>
              <a:ext uri="{FF2B5EF4-FFF2-40B4-BE49-F238E27FC236}">
                <a16:creationId xmlns:a16="http://schemas.microsoft.com/office/drawing/2014/main" id="{9982835C-04F4-4C34-802F-254F44359F3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40A4921C-9C74-4154-BEEF-5B24DD31918A}"/>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9CB39A5-8E6C-4BD8-8A23-0E5683186458}"/>
              </a:ext>
            </a:extLst>
          </p:cNvPr>
          <p:cNvSpPr>
            <a:spLocks noGrp="1"/>
          </p:cNvSpPr>
          <p:nvPr>
            <p:ph type="dt" sz="half" idx="2"/>
          </p:nvPr>
        </p:nvSpPr>
        <p:spPr/>
        <p:txBody>
          <a:bodyPr/>
          <a:lstStyle/>
          <a:p>
            <a:r>
              <a:rPr lang="en-US" dirty="0">
                <a:solidFill>
                  <a:schemeClr val="bg1">
                    <a:lumMod val="50000"/>
                  </a:schemeClr>
                </a:solidFill>
              </a:rPr>
              <a:t>OCTOBER</a:t>
            </a:r>
            <a:r>
              <a:rPr lang="en-US" sz="1200" dirty="0">
                <a:solidFill>
                  <a:schemeClr val="bg1">
                    <a:lumMod val="50000"/>
                  </a:schemeClr>
                </a:solidFill>
              </a:rPr>
              <a:t> </a:t>
            </a:r>
            <a:r>
              <a:rPr lang="en-US" dirty="0"/>
              <a:t>2023</a:t>
            </a:r>
          </a:p>
        </p:txBody>
      </p:sp>
    </p:spTree>
    <p:extLst>
      <p:ext uri="{BB962C8B-B14F-4D97-AF65-F5344CB8AC3E}">
        <p14:creationId xmlns:p14="http://schemas.microsoft.com/office/powerpoint/2010/main" val="358519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91D87-EF31-4AAB-A513-D620A4248059}"/>
              </a:ext>
            </a:extLst>
          </p:cNvPr>
          <p:cNvSpPr>
            <a:spLocks noGrp="1"/>
          </p:cNvSpPr>
          <p:nvPr>
            <p:ph type="title"/>
          </p:nvPr>
        </p:nvSpPr>
        <p:spPr/>
        <p:txBody>
          <a:bodyPr/>
          <a:lstStyle/>
          <a:p>
            <a:r>
              <a:rPr lang="en-US" b="0" dirty="0">
                <a:latin typeface="+mn-lt"/>
              </a:rPr>
              <a:t>Recommendations: Treatment Considerations </a:t>
            </a:r>
            <a:r>
              <a:rPr lang="en-US" b="0" i="1" dirty="0"/>
              <a:t>continued</a:t>
            </a:r>
          </a:p>
        </p:txBody>
      </p:sp>
      <p:sp>
        <p:nvSpPr>
          <p:cNvPr id="3" name="Content Placeholder 2">
            <a:extLst>
              <a:ext uri="{FF2B5EF4-FFF2-40B4-BE49-F238E27FC236}">
                <a16:creationId xmlns:a16="http://schemas.microsoft.com/office/drawing/2014/main" id="{30FC5250-AE1D-4B47-9684-DA2304D707D0}"/>
              </a:ext>
            </a:extLst>
          </p:cNvPr>
          <p:cNvSpPr>
            <a:spLocks noGrp="1"/>
          </p:cNvSpPr>
          <p:nvPr>
            <p:ph idx="1"/>
          </p:nvPr>
        </p:nvSpPr>
        <p:spPr/>
        <p:txBody>
          <a:bodyPr>
            <a:normAutofit fontScale="92500" lnSpcReduction="10000"/>
          </a:bodyPr>
          <a:lstStyle/>
          <a:p>
            <a:pPr marL="0" indent="0">
              <a:buNone/>
            </a:pPr>
            <a:r>
              <a:rPr lang="en-US" sz="1900" b="1" dirty="0"/>
              <a:t>Treatment Selection</a:t>
            </a:r>
          </a:p>
          <a:p>
            <a:r>
              <a:rPr lang="en-US" sz="1900" dirty="0"/>
              <a:t>Clinicians and patients should choose a pharmacologic agent based on evidence-based recommendations; patient preference; current level of alcohol use; experience of cravings; risk of withdrawal syndrome; available support; available formulations; potential adverse effects; dosing schedules (adherence may be increased with once-daily dosing); medical or psychiatric comorbidities that may preclude use of a specific agent or require increased monitoring, including hepatic or renal dysfunction; depression or anxiety; a concomitant SUD; and concomitant opioid use or misuse. (A3)</a:t>
            </a:r>
          </a:p>
          <a:p>
            <a:pPr marL="0" indent="0">
              <a:buNone/>
            </a:pPr>
            <a:r>
              <a:rPr lang="en-US" sz="1900" b="1" dirty="0">
                <a:effectLst/>
                <a:ea typeface="Calibri" panose="020F0502020204030204" pitchFamily="34" charset="0"/>
                <a:cs typeface="Times New Roman" panose="02020603050405020304" pitchFamily="18" charset="0"/>
              </a:rPr>
              <a:t>Alcohol Withdrawal Syndrome</a:t>
            </a:r>
            <a:endParaRPr lang="en-US" sz="1900" dirty="0"/>
          </a:p>
          <a:p>
            <a:r>
              <a:rPr lang="en-US" sz="1900" dirty="0"/>
              <a:t>Before initiating AUD treatment, clinicians should assess the need for withdrawal management. (A3) Mild to moderate withdrawal syndrome can be managed in the outpatient setting; severe withdrawal syndrome or other complicating conditions should be referred for inpatient management. </a:t>
            </a:r>
            <a:r>
              <a:rPr lang="en-US" sz="1900" dirty="0">
                <a:effectLst/>
                <a:ea typeface="Calibri" panose="020F0502020204030204" pitchFamily="34" charset="0"/>
                <a:cs typeface="Times New Roman" panose="02020603050405020304" pitchFamily="18" charset="0"/>
              </a:rPr>
              <a:t>See the American Society of Addiction Medicine (ASAM) Clinical Practice Guideline on Alcohol Withdrawal Management 2020.</a:t>
            </a:r>
            <a:endParaRPr lang="en-US" sz="1900" dirty="0">
              <a:highlight>
                <a:srgbClr val="FFFF00"/>
              </a:highlight>
            </a:endParaRPr>
          </a:p>
          <a:p>
            <a:pPr marL="0" indent="0">
              <a:buNone/>
            </a:pPr>
            <a:r>
              <a:rPr lang="en-US" sz="1900" b="1" dirty="0"/>
              <a:t>Follow-up</a:t>
            </a:r>
          </a:p>
          <a:p>
            <a:r>
              <a:rPr lang="en-US" sz="1900" dirty="0"/>
              <a:t>If a patient taking acamprosate or naltrexone for AUD continues or resumes alcohol use, the clinician should continue to prescribe the medication, advise the patient to continue to take it, and discuss possible modifications to treatment goals. (A3)</a:t>
            </a:r>
            <a:endParaRPr lang="en-US" sz="1900" b="1" dirty="0"/>
          </a:p>
          <a:p>
            <a:endParaRPr lang="en-US" sz="2000" dirty="0"/>
          </a:p>
          <a:p>
            <a:pPr marL="0" indent="0">
              <a:buNone/>
            </a:pPr>
            <a:endParaRPr lang="en-US" sz="1600" dirty="0"/>
          </a:p>
        </p:txBody>
      </p:sp>
      <p:sp>
        <p:nvSpPr>
          <p:cNvPr id="4" name="Footer Placeholder 3">
            <a:extLst>
              <a:ext uri="{FF2B5EF4-FFF2-40B4-BE49-F238E27FC236}">
                <a16:creationId xmlns:a16="http://schemas.microsoft.com/office/drawing/2014/main" id="{9982835C-04F4-4C34-802F-254F44359F3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40A4921C-9C74-4154-BEEF-5B24DD31918A}"/>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9CB39A5-8E6C-4BD8-8A23-0E5683186458}"/>
              </a:ext>
            </a:extLst>
          </p:cNvPr>
          <p:cNvSpPr>
            <a:spLocks noGrp="1"/>
          </p:cNvSpPr>
          <p:nvPr>
            <p:ph type="dt" sz="half" idx="2"/>
          </p:nvPr>
        </p:nvSpPr>
        <p:spPr/>
        <p:txBody>
          <a:bodyPr/>
          <a:lstStyle/>
          <a:p>
            <a:r>
              <a:rPr lang="en-US" dirty="0">
                <a:solidFill>
                  <a:schemeClr val="bg1">
                    <a:lumMod val="50000"/>
                  </a:schemeClr>
                </a:solidFill>
              </a:rPr>
              <a:t>OCTOBER</a:t>
            </a:r>
            <a:r>
              <a:rPr lang="en-US" dirty="0"/>
              <a:t> 2023</a:t>
            </a:r>
          </a:p>
        </p:txBody>
      </p:sp>
    </p:spTree>
    <p:extLst>
      <p:ext uri="{BB962C8B-B14F-4D97-AF65-F5344CB8AC3E}">
        <p14:creationId xmlns:p14="http://schemas.microsoft.com/office/powerpoint/2010/main" val="4171868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0594F-929D-4C7C-AA85-13A4C82469B3}"/>
              </a:ext>
            </a:extLst>
          </p:cNvPr>
          <p:cNvSpPr>
            <a:spLocks noGrp="1"/>
          </p:cNvSpPr>
          <p:nvPr>
            <p:ph type="title"/>
          </p:nvPr>
        </p:nvSpPr>
        <p:spPr/>
        <p:txBody>
          <a:bodyPr/>
          <a:lstStyle/>
          <a:p>
            <a:r>
              <a:rPr lang="en-US" dirty="0"/>
              <a:t>NIAAA Definition of Recovery</a:t>
            </a:r>
          </a:p>
        </p:txBody>
      </p:sp>
      <p:sp>
        <p:nvSpPr>
          <p:cNvPr id="3" name="Content Placeholder 2">
            <a:extLst>
              <a:ext uri="{FF2B5EF4-FFF2-40B4-BE49-F238E27FC236}">
                <a16:creationId xmlns:a16="http://schemas.microsoft.com/office/drawing/2014/main" id="{8D400CDE-9D02-40EE-971D-8D8B7E9469D5}"/>
              </a:ext>
            </a:extLst>
          </p:cNvPr>
          <p:cNvSpPr>
            <a:spLocks noGrp="1"/>
          </p:cNvSpPr>
          <p:nvPr>
            <p:ph idx="1"/>
          </p:nvPr>
        </p:nvSpPr>
        <p:spPr/>
        <p:txBody>
          <a:bodyPr>
            <a:normAutofit/>
          </a:bodyPr>
          <a:lstStyle/>
          <a:p>
            <a:pPr marR="457200" indent="0">
              <a:spcBef>
                <a:spcPts val="600"/>
              </a:spcBef>
              <a:spcAft>
                <a:spcPts val="6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“Recovery is a process through which an individual pursues both remission from AUD and cessation from heavy drinking. An individual may be considered ‘recovered’ if both remission from AUD and cessation from heavy drinking are achieved and maintained over time. For those experiencing alcohol-related functional impairment and other adverse consequences, recovery is often marked by the fulfillment of basic needs, enhancements in social support and spirituality, and improvements in physical and mental health, quality of life, and other dimensions of well-being. Continued improvement in these domains may, in turn, promote sustained recovery.” </a:t>
            </a:r>
          </a:p>
        </p:txBody>
      </p:sp>
      <p:sp>
        <p:nvSpPr>
          <p:cNvPr id="4" name="Footer Placeholder 3">
            <a:extLst>
              <a:ext uri="{FF2B5EF4-FFF2-40B4-BE49-F238E27FC236}">
                <a16:creationId xmlns:a16="http://schemas.microsoft.com/office/drawing/2014/main" id="{E6C1AC90-0C8A-48B4-BC59-423B042C87C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9D5F395-5F8F-48FF-AAC6-10254A33C3B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03B7DAB9-6D64-47EC-9978-44B80E0088C4}"/>
              </a:ext>
            </a:extLst>
          </p:cNvPr>
          <p:cNvSpPr>
            <a:spLocks noGrp="1"/>
          </p:cNvSpPr>
          <p:nvPr>
            <p:ph type="dt" sz="half" idx="2"/>
          </p:nvPr>
        </p:nvSpPr>
        <p:spPr/>
        <p:txBody>
          <a:bodyPr/>
          <a:lstStyle/>
          <a:p>
            <a:r>
              <a:rPr lang="en-US" dirty="0">
                <a:solidFill>
                  <a:schemeClr val="bg1">
                    <a:lumMod val="50000"/>
                  </a:schemeClr>
                </a:solidFill>
              </a:rPr>
              <a:t>OCTOBER</a:t>
            </a:r>
            <a:r>
              <a:rPr lang="en-US" dirty="0"/>
              <a:t> 2023</a:t>
            </a:r>
          </a:p>
        </p:txBody>
      </p:sp>
    </p:spTree>
    <p:extLst>
      <p:ext uri="{BB962C8B-B14F-4D97-AF65-F5344CB8AC3E}">
        <p14:creationId xmlns:p14="http://schemas.microsoft.com/office/powerpoint/2010/main" val="4210236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88562-CFE3-4CA1-84EB-8338A30DEF35}"/>
              </a:ext>
            </a:extLst>
          </p:cNvPr>
          <p:cNvSpPr>
            <a:spLocks noGrp="1"/>
          </p:cNvSpPr>
          <p:nvPr>
            <p:ph type="title"/>
          </p:nvPr>
        </p:nvSpPr>
        <p:spPr/>
        <p:txBody>
          <a:bodyPr/>
          <a:lstStyle/>
          <a:p>
            <a:r>
              <a:rPr lang="en-US" b="0" dirty="0">
                <a:latin typeface="+mn-lt"/>
              </a:rPr>
              <a:t>Goals of Treatment: Harm Reduction Approach</a:t>
            </a:r>
          </a:p>
        </p:txBody>
      </p:sp>
      <p:sp>
        <p:nvSpPr>
          <p:cNvPr id="3" name="Content Placeholder 2">
            <a:extLst>
              <a:ext uri="{FF2B5EF4-FFF2-40B4-BE49-F238E27FC236}">
                <a16:creationId xmlns:a16="http://schemas.microsoft.com/office/drawing/2014/main" id="{F8E32227-7D6B-47AA-AAAF-8DE7403ECF7B}"/>
              </a:ext>
            </a:extLst>
          </p:cNvPr>
          <p:cNvSpPr>
            <a:spLocks noGrp="1"/>
          </p:cNvSpPr>
          <p:nvPr>
            <p:ph idx="1"/>
          </p:nvPr>
        </p:nvSpPr>
        <p:spPr/>
        <p:txBody>
          <a:bodyPr>
            <a:normAutofit/>
          </a:bodyPr>
          <a:lstStyle/>
          <a:p>
            <a:r>
              <a:rPr lang="en-US" sz="2400" dirty="0"/>
              <a:t>Staying engaged in care, which can also facilitate prevention, diagnosis, and treatment of other conditions</a:t>
            </a:r>
          </a:p>
          <a:p>
            <a:r>
              <a:rPr lang="en-US" sz="2400" dirty="0"/>
              <a:t>Reducing alcohol use</a:t>
            </a:r>
          </a:p>
          <a:p>
            <a:r>
              <a:rPr lang="en-US" sz="2400" dirty="0">
                <a:solidFill>
                  <a:srgbClr val="000000"/>
                </a:solidFill>
                <a:effectLst/>
                <a:ea typeface="Calibri" panose="020F0502020204030204" pitchFamily="34" charset="0"/>
                <a:cs typeface="Calibri" panose="020F0502020204030204" pitchFamily="34" charset="0"/>
              </a:rPr>
              <a:t>Reducing high-risk behaviors (e.g., driving while intoxicated, engaging in </a:t>
            </a:r>
            <a:r>
              <a:rPr lang="en-US" sz="2400" dirty="0" err="1">
                <a:solidFill>
                  <a:srgbClr val="000000"/>
                </a:solidFill>
                <a:effectLst/>
                <a:ea typeface="Calibri" panose="020F0502020204030204" pitchFamily="34" charset="0"/>
                <a:cs typeface="Calibri" panose="020F0502020204030204" pitchFamily="34" charset="0"/>
              </a:rPr>
              <a:t>condomless</a:t>
            </a:r>
            <a:r>
              <a:rPr lang="en-US" sz="2400" dirty="0">
                <a:solidFill>
                  <a:srgbClr val="000000"/>
                </a:solidFill>
                <a:effectLst/>
                <a:ea typeface="Calibri" panose="020F0502020204030204" pitchFamily="34" charset="0"/>
                <a:cs typeface="Calibri" panose="020F0502020204030204" pitchFamily="34" charset="0"/>
              </a:rPr>
              <a:t> sex while drinking, using other substances while drinking, engaging in violent behavior toward intimate partners and others)</a:t>
            </a:r>
          </a:p>
          <a:p>
            <a:r>
              <a:rPr lang="en-US" sz="2400" dirty="0"/>
              <a:t>Improving quality of life and other social indicators, such as employment, stable housing, and risk of incarceration</a:t>
            </a:r>
          </a:p>
          <a:p>
            <a:r>
              <a:rPr lang="en-US" sz="2400" dirty="0"/>
              <a:t>Improving mental health</a:t>
            </a:r>
          </a:p>
        </p:txBody>
      </p:sp>
      <p:sp>
        <p:nvSpPr>
          <p:cNvPr id="4" name="Footer Placeholder 3">
            <a:extLst>
              <a:ext uri="{FF2B5EF4-FFF2-40B4-BE49-F238E27FC236}">
                <a16:creationId xmlns:a16="http://schemas.microsoft.com/office/drawing/2014/main" id="{C65E0FD9-0B85-46A1-976D-62A43C26AF1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4906B8A-7242-4905-9A96-7187D511E9B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F909A04-67E6-4DA6-AA5E-8E8125FEFD47}"/>
              </a:ext>
            </a:extLst>
          </p:cNvPr>
          <p:cNvSpPr>
            <a:spLocks noGrp="1"/>
          </p:cNvSpPr>
          <p:nvPr>
            <p:ph type="dt" sz="half" idx="2"/>
          </p:nvPr>
        </p:nvSpPr>
        <p:spPr/>
        <p:txBody>
          <a:bodyPr/>
          <a:lstStyle/>
          <a:p>
            <a:r>
              <a:rPr lang="en-US" dirty="0">
                <a:solidFill>
                  <a:schemeClr val="bg1">
                    <a:lumMod val="50000"/>
                  </a:schemeClr>
                </a:solidFill>
              </a:rPr>
              <a:t>OCTOBER</a:t>
            </a:r>
            <a:r>
              <a:rPr lang="en-US" dirty="0"/>
              <a:t> 2023</a:t>
            </a:r>
          </a:p>
        </p:txBody>
      </p:sp>
    </p:spTree>
    <p:extLst>
      <p:ext uri="{BB962C8B-B14F-4D97-AF65-F5344CB8AC3E}">
        <p14:creationId xmlns:p14="http://schemas.microsoft.com/office/powerpoint/2010/main" val="1544915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27A36-2B9D-49A3-9425-8072769A0850}"/>
              </a:ext>
            </a:extLst>
          </p:cNvPr>
          <p:cNvSpPr>
            <a:spLocks noGrp="1"/>
          </p:cNvSpPr>
          <p:nvPr>
            <p:ph type="title"/>
          </p:nvPr>
        </p:nvSpPr>
        <p:spPr/>
        <p:txBody>
          <a:bodyPr/>
          <a:lstStyle/>
          <a:p>
            <a:r>
              <a:rPr lang="en-US" b="0" dirty="0">
                <a:latin typeface="+mn-lt"/>
              </a:rPr>
              <a:t>Recommendation: Behavioral Treatment</a:t>
            </a:r>
          </a:p>
        </p:txBody>
      </p:sp>
      <p:sp>
        <p:nvSpPr>
          <p:cNvPr id="3" name="Content Placeholder 2">
            <a:extLst>
              <a:ext uri="{FF2B5EF4-FFF2-40B4-BE49-F238E27FC236}">
                <a16:creationId xmlns:a16="http://schemas.microsoft.com/office/drawing/2014/main" id="{8DE73D56-6BE5-436D-B3F7-0F5444E83643}"/>
              </a:ext>
            </a:extLst>
          </p:cNvPr>
          <p:cNvSpPr>
            <a:spLocks noGrp="1"/>
          </p:cNvSpPr>
          <p:nvPr>
            <p:ph idx="1"/>
          </p:nvPr>
        </p:nvSpPr>
        <p:spPr/>
        <p:txBody>
          <a:bodyPr>
            <a:normAutofit/>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Clinicians should recommend behavioral treatment for patients with AUD and refer as appropriate (A1). The type of treatment is based on the individual patient’s experience and preference, social factors, treatment availability, and insurance, among other factors. </a:t>
            </a:r>
            <a:endParaRPr lang="en-US" dirty="0"/>
          </a:p>
        </p:txBody>
      </p:sp>
      <p:sp>
        <p:nvSpPr>
          <p:cNvPr id="4" name="Footer Placeholder 3">
            <a:extLst>
              <a:ext uri="{FF2B5EF4-FFF2-40B4-BE49-F238E27FC236}">
                <a16:creationId xmlns:a16="http://schemas.microsoft.com/office/drawing/2014/main" id="{753F0278-16DF-499D-8510-4CFA5F29A73D}"/>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62297FD-9E91-4DCC-95C1-1AF4AC7F877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886FADC-621C-46DD-AC4C-4298511375C9}"/>
              </a:ext>
            </a:extLst>
          </p:cNvPr>
          <p:cNvSpPr>
            <a:spLocks noGrp="1"/>
          </p:cNvSpPr>
          <p:nvPr>
            <p:ph type="dt" sz="half" idx="2"/>
          </p:nvPr>
        </p:nvSpPr>
        <p:spPr/>
        <p:txBody>
          <a:bodyPr/>
          <a:lstStyle/>
          <a:p>
            <a:r>
              <a:rPr lang="en-US" dirty="0">
                <a:solidFill>
                  <a:schemeClr val="bg1">
                    <a:lumMod val="50000"/>
                  </a:schemeClr>
                </a:solidFill>
              </a:rPr>
              <a:t>OCTOBER</a:t>
            </a:r>
            <a:r>
              <a:rPr lang="en-US" dirty="0"/>
              <a:t> 2023</a:t>
            </a:r>
          </a:p>
        </p:txBody>
      </p:sp>
    </p:spTree>
    <p:extLst>
      <p:ext uri="{BB962C8B-B14F-4D97-AF65-F5344CB8AC3E}">
        <p14:creationId xmlns:p14="http://schemas.microsoft.com/office/powerpoint/2010/main" val="2165615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27A36-2B9D-49A3-9425-8072769A0850}"/>
              </a:ext>
            </a:extLst>
          </p:cNvPr>
          <p:cNvSpPr>
            <a:spLocks noGrp="1"/>
          </p:cNvSpPr>
          <p:nvPr>
            <p:ph type="title"/>
          </p:nvPr>
        </p:nvSpPr>
        <p:spPr/>
        <p:txBody>
          <a:bodyPr/>
          <a:lstStyle/>
          <a:p>
            <a:r>
              <a:rPr lang="en-US" b="0" dirty="0">
                <a:latin typeface="+mn-lt"/>
              </a:rPr>
              <a:t>Recommendations:</a:t>
            </a:r>
            <a:br>
              <a:rPr lang="en-US" b="0" dirty="0">
                <a:latin typeface="+mn-lt"/>
              </a:rPr>
            </a:br>
            <a:r>
              <a:rPr lang="en-US" b="0" dirty="0">
                <a:latin typeface="+mn-lt"/>
              </a:rPr>
              <a:t>Preferred Pharmacologic Treatment</a:t>
            </a:r>
            <a:endParaRPr lang="en-US" b="0" i="1" dirty="0">
              <a:latin typeface="+mn-lt"/>
            </a:endParaRPr>
          </a:p>
        </p:txBody>
      </p:sp>
      <p:sp>
        <p:nvSpPr>
          <p:cNvPr id="3" name="Content Placeholder 2">
            <a:extLst>
              <a:ext uri="{FF2B5EF4-FFF2-40B4-BE49-F238E27FC236}">
                <a16:creationId xmlns:a16="http://schemas.microsoft.com/office/drawing/2014/main" id="{8DE73D56-6BE5-436D-B3F7-0F5444E83643}"/>
              </a:ext>
            </a:extLst>
          </p:cNvPr>
          <p:cNvSpPr>
            <a:spLocks noGrp="1"/>
          </p:cNvSpPr>
          <p:nvPr>
            <p:ph idx="1"/>
          </p:nvPr>
        </p:nvSpPr>
        <p:spPr/>
        <p:txBody>
          <a:bodyPr>
            <a:normAutofit lnSpcReduction="10000"/>
          </a:bodyPr>
          <a:lstStyle/>
          <a:p>
            <a:r>
              <a:rPr lang="en-US" sz="2400" dirty="0"/>
              <a:t>Clinicians should recommend oral acamprosate or oral or injectable XR naltrexone as the preferred medication for treating AUD. (A1) See Table 1: Preferred Pharmacologic Treatment of AUD in Nonpregnant Adults.</a:t>
            </a:r>
          </a:p>
          <a:p>
            <a:pPr marL="0" indent="0">
              <a:buNone/>
            </a:pPr>
            <a:r>
              <a:rPr lang="en-US" sz="2400" b="1" dirty="0"/>
              <a:t>Acamprosate</a:t>
            </a:r>
          </a:p>
          <a:p>
            <a:r>
              <a:rPr lang="en-US" sz="2400" dirty="0"/>
              <a:t>For the best treatment response, clinicians should initiate treatment with acamprosate as soon as patients have abstained from alcohol use and within 7 days. (A3)</a:t>
            </a:r>
          </a:p>
          <a:p>
            <a:r>
              <a:rPr lang="en-US" sz="2400" dirty="0"/>
              <a:t>Clinicians should perform serum CrCl testing before initiating treatment with acamprosate (A3); if CrCl is between 30 and 50 mL/min or eGFR is between 30 and 59 mL/min/1.73 m</a:t>
            </a:r>
            <a:r>
              <a:rPr lang="en-US" sz="2400" baseline="30000" dirty="0"/>
              <a:t>2</a:t>
            </a:r>
            <a:r>
              <a:rPr lang="en-US" sz="2400" dirty="0"/>
              <a:t>, clinicians should adjust the dose according to the prescribing information or choose another medication. (A2)</a:t>
            </a:r>
          </a:p>
          <a:p>
            <a:r>
              <a:rPr lang="en-US" sz="2400" b="1" dirty="0"/>
              <a:t>Contraindications:</a:t>
            </a:r>
            <a:r>
              <a:rPr lang="en-US" sz="2400" dirty="0"/>
              <a:t> CrCl &lt;30 mL/min or eGFR &lt;30 mL/min/1.73 m</a:t>
            </a:r>
            <a:r>
              <a:rPr lang="en-US" sz="2400" baseline="30000" dirty="0"/>
              <a:t>2</a:t>
            </a:r>
          </a:p>
          <a:p>
            <a:endParaRPr lang="en-US" sz="2400" dirty="0"/>
          </a:p>
          <a:p>
            <a:endParaRPr lang="en-US" dirty="0"/>
          </a:p>
        </p:txBody>
      </p:sp>
      <p:sp>
        <p:nvSpPr>
          <p:cNvPr id="4" name="Footer Placeholder 3">
            <a:extLst>
              <a:ext uri="{FF2B5EF4-FFF2-40B4-BE49-F238E27FC236}">
                <a16:creationId xmlns:a16="http://schemas.microsoft.com/office/drawing/2014/main" id="{753F0278-16DF-499D-8510-4CFA5F29A73D}"/>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62297FD-9E91-4DCC-95C1-1AF4AC7F877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886FADC-621C-46DD-AC4C-4298511375C9}"/>
              </a:ext>
            </a:extLst>
          </p:cNvPr>
          <p:cNvSpPr>
            <a:spLocks noGrp="1"/>
          </p:cNvSpPr>
          <p:nvPr>
            <p:ph type="dt" sz="half" idx="2"/>
          </p:nvPr>
        </p:nvSpPr>
        <p:spPr/>
        <p:txBody>
          <a:bodyPr/>
          <a:lstStyle/>
          <a:p>
            <a:r>
              <a:rPr lang="en-US" dirty="0">
                <a:solidFill>
                  <a:schemeClr val="bg1">
                    <a:lumMod val="50000"/>
                  </a:schemeClr>
                </a:solidFill>
              </a:rPr>
              <a:t>OCTOBER</a:t>
            </a:r>
            <a:r>
              <a:rPr lang="en-US" dirty="0"/>
              <a:t> 2023</a:t>
            </a:r>
          </a:p>
        </p:txBody>
      </p:sp>
    </p:spTree>
    <p:extLst>
      <p:ext uri="{BB962C8B-B14F-4D97-AF65-F5344CB8AC3E}">
        <p14:creationId xmlns:p14="http://schemas.microsoft.com/office/powerpoint/2010/main" val="504818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27A36-2B9D-49A3-9425-8072769A0850}"/>
              </a:ext>
            </a:extLst>
          </p:cNvPr>
          <p:cNvSpPr>
            <a:spLocks noGrp="1"/>
          </p:cNvSpPr>
          <p:nvPr>
            <p:ph type="title"/>
          </p:nvPr>
        </p:nvSpPr>
        <p:spPr/>
        <p:txBody>
          <a:bodyPr/>
          <a:lstStyle/>
          <a:p>
            <a:r>
              <a:rPr lang="en-US" b="0" dirty="0">
                <a:latin typeface="+mn-lt"/>
              </a:rPr>
              <a:t>Recommendations:</a:t>
            </a:r>
            <a:br>
              <a:rPr lang="en-US" b="0" dirty="0">
                <a:latin typeface="+mn-lt"/>
              </a:rPr>
            </a:br>
            <a:r>
              <a:rPr lang="en-US" b="0" dirty="0">
                <a:latin typeface="+mn-lt"/>
              </a:rPr>
              <a:t>Preferred Pharmacologic Treatment</a:t>
            </a:r>
            <a:r>
              <a:rPr lang="en-US" sz="2400" b="0" i="1" dirty="0"/>
              <a:t> </a:t>
            </a:r>
            <a:r>
              <a:rPr lang="en-US" b="0" i="1" dirty="0"/>
              <a:t>continued</a:t>
            </a:r>
            <a:endParaRPr lang="en-US" b="0" i="1" dirty="0">
              <a:latin typeface="+mn-lt"/>
            </a:endParaRPr>
          </a:p>
        </p:txBody>
      </p:sp>
      <p:sp>
        <p:nvSpPr>
          <p:cNvPr id="3" name="Content Placeholder 2">
            <a:extLst>
              <a:ext uri="{FF2B5EF4-FFF2-40B4-BE49-F238E27FC236}">
                <a16:creationId xmlns:a16="http://schemas.microsoft.com/office/drawing/2014/main" id="{8DE73D56-6BE5-436D-B3F7-0F5444E83643}"/>
              </a:ext>
            </a:extLst>
          </p:cNvPr>
          <p:cNvSpPr>
            <a:spLocks noGrp="1"/>
          </p:cNvSpPr>
          <p:nvPr>
            <p:ph idx="1"/>
          </p:nvPr>
        </p:nvSpPr>
        <p:spPr>
          <a:xfrm>
            <a:off x="838200" y="1690688"/>
            <a:ext cx="10515600" cy="4351338"/>
          </a:xfrm>
        </p:spPr>
        <p:txBody>
          <a:bodyPr>
            <a:noAutofit/>
          </a:bodyPr>
          <a:lstStyle/>
          <a:p>
            <a:pPr marL="0" indent="0">
              <a:buNone/>
            </a:pPr>
            <a:r>
              <a:rPr lang="en-US" sz="1900" b="1" dirty="0"/>
              <a:t>Oral or Injectable Long-Acting Extended-Release Naltrexone</a:t>
            </a:r>
          </a:p>
          <a:p>
            <a:r>
              <a:rPr lang="en-US" sz="1900" dirty="0"/>
              <a:t>Because active alcohol use is not a contraindication to naltrexone therapy, clinicians should initiate naltrexone even if patients continue to use alcohol. (A1)</a:t>
            </a:r>
          </a:p>
          <a:p>
            <a:r>
              <a:rPr lang="en-US" sz="1900" dirty="0"/>
              <a:t>Before initiating treatment with injectable XR naltrexone, clinicians should prescribe an oral trial of naltrexone (50 mg once daily for at least 3 days) to ensure that patients tolerate the medication. (A3)</a:t>
            </a:r>
          </a:p>
          <a:p>
            <a:r>
              <a:rPr lang="en-US" sz="1900" dirty="0"/>
              <a:t>Clinicians should recommend XR naltrexone if adherence to an oral regimen is a concern. (B3)</a:t>
            </a:r>
          </a:p>
          <a:p>
            <a:r>
              <a:rPr lang="en-US" sz="1900" b="1" dirty="0"/>
              <a:t>Contraindications: </a:t>
            </a:r>
            <a:r>
              <a:rPr lang="en-US" sz="1900" dirty="0"/>
              <a:t>Concomitant use of opioid analgesics or opioid agonists (e.g., methadone or buprenorphine), current physiologic opioid dependence, acute opioid withdrawal, reaction to a naloxone challenge test, or a positive urine test result for opioids. (A2)</a:t>
            </a:r>
          </a:p>
          <a:p>
            <a:r>
              <a:rPr lang="en-US" sz="1900" dirty="0"/>
              <a:t>For a patient with AUD who recently used opioids, the clinician should administer d a naloxone challenge and confirm that the patient does not react, to ensure that opioids have been cleared from the system (see NYSDOH AI guideline Treatment of Opioid Use Disorder &gt; Naltrexone). (A2)</a:t>
            </a:r>
          </a:p>
        </p:txBody>
      </p:sp>
      <p:sp>
        <p:nvSpPr>
          <p:cNvPr id="4" name="Footer Placeholder 3">
            <a:extLst>
              <a:ext uri="{FF2B5EF4-FFF2-40B4-BE49-F238E27FC236}">
                <a16:creationId xmlns:a16="http://schemas.microsoft.com/office/drawing/2014/main" id="{753F0278-16DF-499D-8510-4CFA5F29A73D}"/>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62297FD-9E91-4DCC-95C1-1AF4AC7F877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886FADC-621C-46DD-AC4C-4298511375C9}"/>
              </a:ext>
            </a:extLst>
          </p:cNvPr>
          <p:cNvSpPr>
            <a:spLocks noGrp="1"/>
          </p:cNvSpPr>
          <p:nvPr>
            <p:ph type="dt" sz="half" idx="2"/>
          </p:nvPr>
        </p:nvSpPr>
        <p:spPr/>
        <p:txBody>
          <a:bodyPr/>
          <a:lstStyle/>
          <a:p>
            <a:r>
              <a:rPr lang="en-US" dirty="0">
                <a:solidFill>
                  <a:schemeClr val="bg1">
                    <a:lumMod val="50000"/>
                  </a:schemeClr>
                </a:solidFill>
              </a:rPr>
              <a:t>OCTOBER</a:t>
            </a:r>
            <a:r>
              <a:rPr lang="en-US" dirty="0"/>
              <a:t> 2023</a:t>
            </a:r>
          </a:p>
        </p:txBody>
      </p:sp>
    </p:spTree>
    <p:extLst>
      <p:ext uri="{BB962C8B-B14F-4D97-AF65-F5344CB8AC3E}">
        <p14:creationId xmlns:p14="http://schemas.microsoft.com/office/powerpoint/2010/main" val="555125864"/>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3218</TotalTime>
  <Words>2362</Words>
  <Application>Microsoft Office PowerPoint</Application>
  <PresentationFormat>Widescreen</PresentationFormat>
  <Paragraphs>172</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Content</vt:lpstr>
      <vt:lpstr>PowerPoint Presentation</vt:lpstr>
      <vt:lpstr>Purpose of This Guideline</vt:lpstr>
      <vt:lpstr>Recommendations: Treatment Considerations</vt:lpstr>
      <vt:lpstr>Recommendations: Treatment Considerations continued</vt:lpstr>
      <vt:lpstr>NIAAA Definition of Recovery</vt:lpstr>
      <vt:lpstr>Goals of Treatment: Harm Reduction Approach</vt:lpstr>
      <vt:lpstr>Recommendation: Behavioral Treatment</vt:lpstr>
      <vt:lpstr>Recommendations: Preferred Pharmacologic Treatment</vt:lpstr>
      <vt:lpstr>Recommendations: Preferred Pharmacologic Treatment continued</vt:lpstr>
      <vt:lpstr>Table 1: Preferred Pharmacologic Treatment  of AUD in Nonpregnant Adults</vt:lpstr>
      <vt:lpstr>Table 1. Preferred Pharmacologic Treatment  of AUD in Nonpregnant Adults continued</vt:lpstr>
      <vt:lpstr>Recommendations: Alternative Pharmacologic Treatment</vt:lpstr>
      <vt:lpstr>Recommendations: Alternative Pharmacologic Treatment continued</vt:lpstr>
      <vt:lpstr>Table 2. Alternative Pharmacologic Treatment  of AUD in Nonpregnant Adults </vt:lpstr>
      <vt:lpstr>Alternative Pharmacologic Treatment of AUD in Nonpregnant Adults, continued</vt:lpstr>
      <vt:lpstr>Gabapentin Misuse</vt:lpstr>
      <vt:lpstr>Need Help?</vt:lpstr>
      <vt:lpstr>Access the Guideline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93</cp:revision>
  <dcterms:created xsi:type="dcterms:W3CDTF">2022-05-26T16:37:43Z</dcterms:created>
  <dcterms:modified xsi:type="dcterms:W3CDTF">2023-10-03T11:23:18Z</dcterms:modified>
</cp:coreProperties>
</file>