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3178"/>
    <a:srgbClr val="331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AFF89-6860-493C-92B5-C658713E7E1F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F90C9-9F3B-4B5C-A652-02F825FA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65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FB458-E6EA-427F-A270-0CA09B5FA5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 and paste this table into new slides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11619C-288C-4FE9-895C-06541043DF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D9BB23-6ADF-4D2A-BC3C-B99A76D069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C07FF-3681-4EAC-8893-C0EE5BBBD5C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4CDBBC-9F5F-4BC7-BD08-B694E644794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52125933"/>
              </p:ext>
            </p:extLst>
          </p:nvPr>
        </p:nvGraphicFramePr>
        <p:xfrm>
          <a:off x="2032000" y="1690688"/>
          <a:ext cx="8128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96509115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432149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369048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36412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Header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Header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Header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Header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323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552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96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240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612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396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67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2956861F-471E-4867-8CA0-64C1B8583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97175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15E7499-E057-4A88-BE36-9CED3A66B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105"/>
            <a:ext cx="10515600" cy="4612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49AC4E-D8BB-4B00-8255-3DDA22B2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6702A-DA3E-444D-9613-E37755F13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C065E23-58B0-47C2-BAF2-36F1AB1626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MAY 2021</a:t>
            </a:r>
          </a:p>
        </p:txBody>
      </p:sp>
    </p:spTree>
    <p:extLst>
      <p:ext uri="{BB962C8B-B14F-4D97-AF65-F5344CB8AC3E}">
        <p14:creationId xmlns:p14="http://schemas.microsoft.com/office/powerpoint/2010/main" val="129732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1BA2E-98D3-406F-8D4C-60CD1C4A8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97161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B9328-205D-4FEB-BB5E-833FB212C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96189"/>
            <a:ext cx="10515600" cy="4580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7F27E-F12C-4880-AFE8-1EED8E3FB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NYSDOH AIDS Institute Clinical Guidelines Program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6D634D-8E3F-42F0-B120-B1410910A3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2725" t="3670" r="1652" b="1576"/>
          <a:stretch/>
        </p:blipFill>
        <p:spPr>
          <a:xfrm>
            <a:off x="10554322" y="122238"/>
            <a:ext cx="1427505" cy="621102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AFCFE23-4E54-4A12-BD8A-5107F9B5B1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www.hivguidelines.org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A2C0A-0C2B-4B5A-B14F-B010C8B09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MAY 2021</a:t>
            </a:r>
          </a:p>
        </p:txBody>
      </p:sp>
    </p:spTree>
    <p:extLst>
      <p:ext uri="{BB962C8B-B14F-4D97-AF65-F5344CB8AC3E}">
        <p14:creationId xmlns:p14="http://schemas.microsoft.com/office/powerpoint/2010/main" val="29220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 baseline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D2A4328F-46B1-4229-B077-31783946341A}"/>
              </a:ext>
            </a:extLst>
          </p:cNvPr>
          <p:cNvSpPr txBox="1">
            <a:spLocks/>
          </p:cNvSpPr>
          <p:nvPr/>
        </p:nvSpPr>
        <p:spPr>
          <a:xfrm>
            <a:off x="1441501" y="2419316"/>
            <a:ext cx="9144000" cy="221087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800"/>
              </a:spcAft>
              <a:buNone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 and Management of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Hepatitis A Virus Infection 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Adults With HIV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331F44"/>
                </a:solidFill>
              </a:rPr>
              <a:t>www.hivguidelines.org</a:t>
            </a:r>
          </a:p>
          <a:p>
            <a:pPr marL="0" indent="0">
              <a:buNone/>
            </a:pPr>
            <a:endParaRPr lang="en-US" sz="4800" dirty="0">
              <a:latin typeface="+mj-lt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607920-6DE4-47D0-8A04-982D678676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MAY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F37E02-385B-4CEC-806B-9AEBB752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NYSDOH AIDS Institute Clinical Guidelines Program</a:t>
            </a:r>
          </a:p>
        </p:txBody>
      </p:sp>
    </p:spTree>
    <p:extLst>
      <p:ext uri="{BB962C8B-B14F-4D97-AF65-F5344CB8AC3E}">
        <p14:creationId xmlns:p14="http://schemas.microsoft.com/office/powerpoint/2010/main" val="69865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326DF-032E-4C3D-B932-2E5539E9D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This Guideline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5A3DF-98C4-4FFE-BD8A-91007742E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the number of individuals in New York State with HIV who are screened and vaccinated against HAV.</a:t>
            </a:r>
          </a:p>
          <a:p>
            <a:r>
              <a:rPr lang="en-US" dirty="0"/>
              <a:t>Provide evidence-based recommendations for post-exposure prophylaxis in adults with HIV who experience an HAV exposure.</a:t>
            </a:r>
          </a:p>
          <a:p>
            <a:r>
              <a:rPr lang="en-US" dirty="0"/>
              <a:t>Integrate current evidence-based clinical recommendations into the healthcare-related implementation strategies of the Ending the Epidemic initiative, which seeks to end the AIDS epidemic in New York State.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D254A2-130C-4028-A595-B7C32EA00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93687-B26B-4A46-AEF8-6FFB9F725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7A3E4A-0692-44FB-A804-881B21064AF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5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7428B-71EB-418E-B660-95CC346F2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Burden of HAV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2F012-B8FC-47B4-A90D-01B1D5EA6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New York State (excluding New York City) the annual number of reported HAV cases (2,019) represented a 235% increase between 2016 and 2018.</a:t>
            </a:r>
          </a:p>
          <a:p>
            <a:r>
              <a:rPr lang="en-US" dirty="0"/>
              <a:t>People at high risk for HAV infection are those who use injection or </a:t>
            </a:r>
            <a:r>
              <a:rPr lang="en-US" dirty="0" err="1"/>
              <a:t>noninjection</a:t>
            </a:r>
            <a:r>
              <a:rPr lang="en-US" dirty="0"/>
              <a:t> drugs, have unstable housing or are homeless, are or were recently incarcerated, and who are MSM.</a:t>
            </a:r>
          </a:p>
          <a:p>
            <a:r>
              <a:rPr lang="en-US" dirty="0"/>
              <a:t>In New York City, the number of reported HAV cases increased 64% from 2018 to 2019, with the increase largely due to outbreaks among MSM.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3F0DC7-DFF0-41DD-863C-4828ADA94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F126DD-6CE6-4BA3-BE32-CAC4970ED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7E3160-C2D2-45F6-8C1C-7AF3B384CC0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057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55AEA-7420-4CE2-AD6D-333ED6423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Recommendations:</a:t>
            </a:r>
            <a:br>
              <a:rPr lang="en-US" dirty="0"/>
            </a:br>
            <a:r>
              <a:rPr lang="en-US" dirty="0"/>
              <a:t>Pre-Exposure Vaccination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24E7D-5821-4944-AC34-F7EA52A44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Clinicians should obtain an HAV IgG antibody measurement for all individuals with HIV and should administer the HAV vaccine to those who are HAV antibody-negative, regardless of CD4 count.</a:t>
            </a:r>
          </a:p>
          <a:p>
            <a:r>
              <a:rPr lang="en-US" dirty="0"/>
              <a:t>Clinicians should administer the 2-dose anti-HAV vaccine series, with the initial dose followed 6 to 12 months later to ensure maximal antibody response. (A1)</a:t>
            </a:r>
          </a:p>
          <a:p>
            <a:r>
              <a:rPr lang="en-US" dirty="0"/>
              <a:t>Clinicians should obtain a post-vaccination HAV IgG antibody measurement at least 1 month after final dose in patients who are at increased risk for HAV-related morbidity and mortality. (B3)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46B651-DB24-4582-B241-4BAB8FE5F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11CB5B-47E8-443F-84D1-9E1A84B34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08E7C1-6538-4CDF-943A-CB4A51E3082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0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19E58-56A5-41C7-82BF-15BC351C8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Recommendations:</a:t>
            </a:r>
            <a:br>
              <a:rPr lang="en-US" dirty="0"/>
            </a:br>
            <a:r>
              <a:rPr lang="en-US" dirty="0"/>
              <a:t>Post-Exposure Immune Globulin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92A07-F2DC-49C4-93E2-14B0F2D28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Clinicians should administer a single dose of immune serum globulin (as a 0.1 mL/kg intramuscular injection) as HAV post-exposure prophylaxis to susceptible patients with HIV within 2 weeks of an exposure to close personal contacts with serologically confirmed HAV infection (i.e., through a blood test), including:</a:t>
            </a:r>
          </a:p>
          <a:p>
            <a:pPr lvl="1"/>
            <a:r>
              <a:rPr lang="en-US" dirty="0"/>
              <a:t>Household and sexual contacts (A2)</a:t>
            </a:r>
          </a:p>
          <a:p>
            <a:pPr lvl="1"/>
            <a:r>
              <a:rPr lang="en-US" dirty="0"/>
              <a:t>Individuals who have shared illicit drugs with someone with HAV (A2)</a:t>
            </a:r>
          </a:p>
          <a:p>
            <a:r>
              <a:rPr lang="en-US" dirty="0"/>
              <a:t>Patients for whom HAV vaccination is also indicated should receive the HAV vaccine concurrently with immune serum globulin to protect against future infection.</a:t>
            </a:r>
          </a:p>
          <a:p>
            <a:r>
              <a:rPr lang="en-US" dirty="0"/>
              <a:t>Clinicians must report all suspected or confirmed HAV infections to the local health department of the area where the patient resides according to New York State requirements.</a:t>
            </a:r>
          </a:p>
          <a:p>
            <a:pPr lvl="1"/>
            <a:r>
              <a:rPr lang="en-US" dirty="0"/>
              <a:t>Infections that occur among food handlers or in other settings that pose a high risk of transmission are immediately reportable by telephone to the local health department.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8281FC-7903-4610-8699-EB482D9E3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EC6D7-D825-4242-A942-6F8891A5D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2234CB-FE18-41A0-A0B3-EC084B9BA7E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93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EF95C-701C-4396-9EC0-D95EF776B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Recommendation:</a:t>
            </a:r>
            <a:br>
              <a:rPr lang="en-US" dirty="0"/>
            </a:br>
            <a:r>
              <a:rPr lang="en-US" dirty="0"/>
              <a:t>Management of HAV/HIV Coinfection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0BA7E-7B38-4875-93AB-B30416E56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possible, ART should not be interrupted in patients with HIV/HAV coinfection; when interruption of ART is indicated for management of severe or fulminant liver disease, clinicians should consult with a care provider experienced in the treatment of hepatitis and HIV. (A3)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Key Point: </a:t>
            </a:r>
            <a:r>
              <a:rPr lang="en-US" dirty="0"/>
              <a:t>Currently, no specific treatment is available for HAV, although infection can be prevented by both pre-exposure vaccination and post-exposure serum immune globulin administration.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26265A-DDFD-45D8-8EEF-EA822646F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096F90-817F-4C5F-AF33-6FB4FA3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9FF157-4CCF-48C7-97F4-EE629B3C96A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321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48B85F-DD46-4AB1-B17B-9C2EED7DA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E34F1-8173-4211-8103-F4FEF646C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2F146AD-B408-4105-9067-DA5FF2D51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Help?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393898-0452-420F-8B4F-3260F0AD53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81" r="766" b="2319"/>
          <a:stretch/>
        </p:blipFill>
        <p:spPr>
          <a:xfrm>
            <a:off x="3881712" y="343883"/>
            <a:ext cx="6004160" cy="588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79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6BB45-AC41-4FA7-85E8-2444850B9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4DA95E-DA50-4696-943C-BCD4CAADA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DB72B23-09C9-4D58-BA5A-BF0B708BF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the Guideline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8248DA-625A-44B5-ACA8-008BE3F36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331F44"/>
                </a:solidFill>
              </a:rPr>
              <a:t>www.hivguidelines.org</a:t>
            </a:r>
            <a:r>
              <a:rPr lang="en-US" dirty="0"/>
              <a:t> &gt; Prevention and Management of Hepatitis A Virus Infection in Adults With HIV</a:t>
            </a:r>
          </a:p>
          <a:p>
            <a:endParaRPr lang="en-US" dirty="0"/>
          </a:p>
          <a:p>
            <a:r>
              <a:rPr lang="en-US" b="1" dirty="0"/>
              <a:t>Also available:</a:t>
            </a:r>
            <a:r>
              <a:rPr lang="en-US" dirty="0"/>
              <a:t> Printable pocket guide and PDF</a:t>
            </a:r>
          </a:p>
        </p:txBody>
      </p:sp>
    </p:spTree>
    <p:extLst>
      <p:ext uri="{BB962C8B-B14F-4D97-AF65-F5344CB8AC3E}">
        <p14:creationId xmlns:p14="http://schemas.microsoft.com/office/powerpoint/2010/main" val="1205125425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656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Content</vt:lpstr>
      <vt:lpstr>PowerPoint Presentation</vt:lpstr>
      <vt:lpstr>Purpose of This Guideline</vt:lpstr>
      <vt:lpstr>Burden of HAV</vt:lpstr>
      <vt:lpstr>Recommendations: Pre-Exposure Vaccination</vt:lpstr>
      <vt:lpstr>Recommendations: Post-Exposure Immune Globulin</vt:lpstr>
      <vt:lpstr>Recommendation: Management of HAV/HIV Coinfection</vt:lpstr>
      <vt:lpstr>Need Help?</vt:lpstr>
      <vt:lpstr>Access the Guideline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 Gribble</dc:creator>
  <cp:lastModifiedBy>Hanna Gribble</cp:lastModifiedBy>
  <cp:revision>22</cp:revision>
  <dcterms:created xsi:type="dcterms:W3CDTF">2022-05-26T16:37:43Z</dcterms:created>
  <dcterms:modified xsi:type="dcterms:W3CDTF">2023-10-25T10:36:59Z</dcterms:modified>
</cp:coreProperties>
</file>