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57" r:id="rId18"/>
    <p:sldId id="25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notesViewPr>
    <p:cSldViewPr snapToGrid="0">
      <p:cViewPr varScale="1">
        <p:scale>
          <a:sx n="99" d="100"/>
          <a:sy n="99" d="100"/>
        </p:scale>
        <p:origin x="357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C66985A-FB58-43C0-89AA-07BE700E025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C63F643-D66B-47DD-916E-53A27650009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E8EB99-9C2C-416F-9B0F-F704CE618490}" type="datetimeFigureOut">
              <a:rPr lang="en-US" smtClean="0"/>
              <a:t>10/24/2023</a:t>
            </a:fld>
            <a:endParaRPr lang="en-US"/>
          </a:p>
        </p:txBody>
      </p:sp>
      <p:sp>
        <p:nvSpPr>
          <p:cNvPr id="4" name="Footer Placeholder 3">
            <a:extLst>
              <a:ext uri="{FF2B5EF4-FFF2-40B4-BE49-F238E27FC236}">
                <a16:creationId xmlns:a16="http://schemas.microsoft.com/office/drawing/2014/main" id="{2B73F739-641B-4DC7-90AA-2E2F54CD8B6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27630D5-EB16-4ECD-B815-0AEBDFF90B5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DB017B-7C4C-4ED9-B577-AF295B7CCCB8}" type="slidenum">
              <a:rPr lang="en-US" smtClean="0"/>
              <a:t>‹#›</a:t>
            </a:fld>
            <a:endParaRPr lang="en-US"/>
          </a:p>
        </p:txBody>
      </p:sp>
    </p:spTree>
    <p:extLst>
      <p:ext uri="{BB962C8B-B14F-4D97-AF65-F5344CB8AC3E}">
        <p14:creationId xmlns:p14="http://schemas.microsoft.com/office/powerpoint/2010/main" val="3191275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1746671168"/>
              </p:ext>
            </p:extLst>
          </p:nvPr>
        </p:nvGraphicFramePr>
        <p:xfrm>
          <a:off x="1959811" y="2532423"/>
          <a:ext cx="8128000" cy="2225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965091158"/>
                    </a:ext>
                  </a:extLst>
                </a:gridCol>
                <a:gridCol w="2032000">
                  <a:extLst>
                    <a:ext uri="{9D8B030D-6E8A-4147-A177-3AD203B41FA5}">
                      <a16:colId xmlns:a16="http://schemas.microsoft.com/office/drawing/2014/main" val="1943214951"/>
                    </a:ext>
                  </a:extLst>
                </a:gridCol>
                <a:gridCol w="2032000">
                  <a:extLst>
                    <a:ext uri="{9D8B030D-6E8A-4147-A177-3AD203B41FA5}">
                      <a16:colId xmlns:a16="http://schemas.microsoft.com/office/drawing/2014/main" val="2036904806"/>
                    </a:ext>
                  </a:extLst>
                </a:gridCol>
                <a:gridCol w="20320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OCTOBER 2022</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OCTOBER 2022</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linicaltrials.gov/ct2/show/NCT05368974?term=pregnancy&amp;recrs=ab&amp;cond=Hepatitis+C&amp;draw=2&amp;rank=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Pretreatment Assessment in Adults With Chronic Hepatitis C Virus Infection</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OCTOBER 2022</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AA634-CECB-4FCD-A17B-DE8524FB5C2B}"/>
              </a:ext>
            </a:extLst>
          </p:cNvPr>
          <p:cNvSpPr>
            <a:spLocks noGrp="1"/>
          </p:cNvSpPr>
          <p:nvPr>
            <p:ph type="title"/>
          </p:nvPr>
        </p:nvSpPr>
        <p:spPr/>
        <p:txBody>
          <a:bodyPr/>
          <a:lstStyle/>
          <a:p>
            <a:r>
              <a:rPr lang="en-US" dirty="0"/>
              <a:t>Recommendations:</a:t>
            </a:r>
            <a:br>
              <a:rPr lang="en-US" dirty="0"/>
            </a:br>
            <a:r>
              <a:rPr lang="en-US" dirty="0"/>
              <a:t>Fibrosis Assessment</a:t>
            </a:r>
          </a:p>
        </p:txBody>
      </p:sp>
      <p:sp>
        <p:nvSpPr>
          <p:cNvPr id="3" name="Content Placeholder 2">
            <a:extLst>
              <a:ext uri="{FF2B5EF4-FFF2-40B4-BE49-F238E27FC236}">
                <a16:creationId xmlns:a16="http://schemas.microsoft.com/office/drawing/2014/main" id="{F3880C62-30D4-4341-BBB9-FF500FC84463}"/>
              </a:ext>
            </a:extLst>
          </p:cNvPr>
          <p:cNvSpPr>
            <a:spLocks noGrp="1"/>
          </p:cNvSpPr>
          <p:nvPr>
            <p:ph idx="1"/>
          </p:nvPr>
        </p:nvSpPr>
        <p:spPr/>
        <p:txBody>
          <a:bodyPr/>
          <a:lstStyle/>
          <a:p>
            <a:r>
              <a:rPr lang="en-US" dirty="0"/>
              <a:t>Clinicians should assess the degree of fibrosis in patients with chronic HCV infection to aid in determining the need for pretreatment varices and HCC screening, the duration of antiviral treatment, whether the regimen should include RBV, and post-treatment follow-up. (A1)</a:t>
            </a:r>
          </a:p>
          <a:p>
            <a:r>
              <a:rPr lang="en-US" dirty="0"/>
              <a:t>Clinicians should assess patients with chronic HCV for decompensated liver disease (A1) and, if present, refer patients with decompensated cirrhosis to a liver disease specialist. (A3)</a:t>
            </a:r>
          </a:p>
        </p:txBody>
      </p:sp>
      <p:sp>
        <p:nvSpPr>
          <p:cNvPr id="4" name="Footer Placeholder 3">
            <a:extLst>
              <a:ext uri="{FF2B5EF4-FFF2-40B4-BE49-F238E27FC236}">
                <a16:creationId xmlns:a16="http://schemas.microsoft.com/office/drawing/2014/main" id="{1AD3EC72-8362-4CA7-A26A-0A70F6445D9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EB3F61D-945C-4BED-8051-F19F0AEDD44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769750F-B214-46EF-BF13-2F3EA4F04CED}"/>
              </a:ext>
            </a:extLst>
          </p:cNvPr>
          <p:cNvSpPr>
            <a:spLocks noGrp="1"/>
          </p:cNvSpPr>
          <p:nvPr>
            <p:ph type="dt" sz="half" idx="2"/>
          </p:nvPr>
        </p:nvSpPr>
        <p:spPr/>
        <p:txBody>
          <a:bodyPr/>
          <a:lstStyle/>
          <a:p>
            <a:r>
              <a:rPr lang="en-US"/>
              <a:t>OCTOBER 2022</a:t>
            </a:r>
            <a:endParaRPr lang="en-US" dirty="0"/>
          </a:p>
        </p:txBody>
      </p:sp>
    </p:spTree>
    <p:extLst>
      <p:ext uri="{BB962C8B-B14F-4D97-AF65-F5344CB8AC3E}">
        <p14:creationId xmlns:p14="http://schemas.microsoft.com/office/powerpoint/2010/main" val="2539763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72CC9-F07E-41F1-AC81-838FBE86E1FD}"/>
              </a:ext>
            </a:extLst>
          </p:cNvPr>
          <p:cNvSpPr>
            <a:spLocks noGrp="1"/>
          </p:cNvSpPr>
          <p:nvPr>
            <p:ph type="title"/>
          </p:nvPr>
        </p:nvSpPr>
        <p:spPr/>
        <p:txBody>
          <a:bodyPr/>
          <a:lstStyle/>
          <a:p>
            <a:r>
              <a:rPr lang="en-US" dirty="0"/>
              <a:t>Methods for Staging Fibrosis</a:t>
            </a:r>
          </a:p>
        </p:txBody>
      </p:sp>
      <p:graphicFrame>
        <p:nvGraphicFramePr>
          <p:cNvPr id="7" name="Content Placeholder 6">
            <a:extLst>
              <a:ext uri="{FF2B5EF4-FFF2-40B4-BE49-F238E27FC236}">
                <a16:creationId xmlns:a16="http://schemas.microsoft.com/office/drawing/2014/main" id="{299C9113-93A3-48AF-9F17-B9F48AC5597E}"/>
              </a:ext>
            </a:extLst>
          </p:cNvPr>
          <p:cNvGraphicFramePr>
            <a:graphicFrameLocks noGrp="1"/>
          </p:cNvGraphicFramePr>
          <p:nvPr>
            <p:ph idx="1"/>
            <p:extLst>
              <p:ext uri="{D42A27DB-BD31-4B8C-83A1-F6EECF244321}">
                <p14:modId xmlns:p14="http://schemas.microsoft.com/office/powerpoint/2010/main" val="2179861682"/>
              </p:ext>
            </p:extLst>
          </p:nvPr>
        </p:nvGraphicFramePr>
        <p:xfrm>
          <a:off x="838199" y="1825625"/>
          <a:ext cx="10515600" cy="430276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1725348430"/>
                    </a:ext>
                  </a:extLst>
                </a:gridCol>
                <a:gridCol w="2628900">
                  <a:extLst>
                    <a:ext uri="{9D8B030D-6E8A-4147-A177-3AD203B41FA5}">
                      <a16:colId xmlns:a16="http://schemas.microsoft.com/office/drawing/2014/main" val="1752874602"/>
                    </a:ext>
                  </a:extLst>
                </a:gridCol>
                <a:gridCol w="2628900">
                  <a:extLst>
                    <a:ext uri="{9D8B030D-6E8A-4147-A177-3AD203B41FA5}">
                      <a16:colId xmlns:a16="http://schemas.microsoft.com/office/drawing/2014/main" val="2397090942"/>
                    </a:ext>
                  </a:extLst>
                </a:gridCol>
                <a:gridCol w="2628900">
                  <a:extLst>
                    <a:ext uri="{9D8B030D-6E8A-4147-A177-3AD203B41FA5}">
                      <a16:colId xmlns:a16="http://schemas.microsoft.com/office/drawing/2014/main" val="751545724"/>
                    </a:ext>
                  </a:extLst>
                </a:gridCol>
              </a:tblGrid>
              <a:tr h="370840">
                <a:tc>
                  <a:txBody>
                    <a:bodyPr/>
                    <a:lstStyle/>
                    <a:p>
                      <a:r>
                        <a:rPr lang="en-US" b="1" dirty="0">
                          <a:solidFill>
                            <a:schemeClr val="bg1"/>
                          </a:solidFill>
                        </a:rPr>
                        <a:t>Method</a:t>
                      </a:r>
                    </a:p>
                  </a:txBody>
                  <a:tcPr>
                    <a:solidFill>
                      <a:srgbClr val="523178"/>
                    </a:solidFill>
                  </a:tcPr>
                </a:tc>
                <a:tc>
                  <a:txBody>
                    <a:bodyPr/>
                    <a:lstStyle/>
                    <a:p>
                      <a:r>
                        <a:rPr lang="en-US" b="1" dirty="0">
                          <a:solidFill>
                            <a:schemeClr val="bg1"/>
                          </a:solidFill>
                        </a:rPr>
                        <a:t>Procedure</a:t>
                      </a:r>
                    </a:p>
                  </a:txBody>
                  <a:tcPr>
                    <a:solidFill>
                      <a:srgbClr val="523178"/>
                    </a:solidFill>
                  </a:tcPr>
                </a:tc>
                <a:tc>
                  <a:txBody>
                    <a:bodyPr/>
                    <a:lstStyle/>
                    <a:p>
                      <a:r>
                        <a:rPr lang="en-US" b="1" dirty="0">
                          <a:solidFill>
                            <a:schemeClr val="bg1"/>
                          </a:solidFill>
                        </a:rPr>
                        <a:t>Advantages</a:t>
                      </a:r>
                    </a:p>
                  </a:txBody>
                  <a:tcPr>
                    <a:solidFill>
                      <a:srgbClr val="523178"/>
                    </a:solidFill>
                  </a:tcPr>
                </a:tc>
                <a:tc>
                  <a:txBody>
                    <a:bodyPr/>
                    <a:lstStyle/>
                    <a:p>
                      <a:r>
                        <a:rPr lang="en-US" b="1" dirty="0">
                          <a:solidFill>
                            <a:schemeClr val="bg1"/>
                          </a:solidFill>
                        </a:rPr>
                        <a:t>Disadvantages</a:t>
                      </a:r>
                    </a:p>
                  </a:txBody>
                  <a:tcPr>
                    <a:solidFill>
                      <a:srgbClr val="523178"/>
                    </a:solidFill>
                  </a:tcPr>
                </a:tc>
                <a:extLst>
                  <a:ext uri="{0D108BD9-81ED-4DB2-BD59-A6C34878D82A}">
                    <a16:rowId xmlns:a16="http://schemas.microsoft.com/office/drawing/2014/main" val="1886304506"/>
                  </a:ext>
                </a:extLst>
              </a:tr>
              <a:tr h="370840">
                <a:tc>
                  <a:txBody>
                    <a:bodyPr/>
                    <a:lstStyle/>
                    <a:p>
                      <a:pPr marL="0" indent="0">
                        <a:buFont typeface="Arial" panose="020B0604020202020204" pitchFamily="34" charset="0"/>
                        <a:buNone/>
                      </a:pPr>
                      <a:r>
                        <a:rPr lang="en-US" dirty="0"/>
                        <a:t>Indirect serum markers</a:t>
                      </a:r>
                    </a:p>
                  </a:txBody>
                  <a:tcPr/>
                </a:tc>
                <a:tc>
                  <a:txBody>
                    <a:bodyPr/>
                    <a:lstStyle/>
                    <a:p>
                      <a:pPr marL="0" indent="0">
                        <a:buFont typeface="Arial" panose="020B0604020202020204" pitchFamily="34" charset="0"/>
                        <a:buNone/>
                      </a:pPr>
                      <a:r>
                        <a:rPr lang="en-US" dirty="0"/>
                        <a:t>APRI, FIB-4</a:t>
                      </a:r>
                    </a:p>
                  </a:txBody>
                  <a:tcPr/>
                </a:tc>
                <a:tc>
                  <a:txBody>
                    <a:bodyPr/>
                    <a:lstStyle/>
                    <a:p>
                      <a:pPr marL="137160" indent="-137160">
                        <a:buFont typeface="Arial" panose="020B0604020202020204" pitchFamily="34" charset="0"/>
                        <a:buChar char="•"/>
                      </a:pPr>
                      <a:r>
                        <a:rPr lang="en-US" dirty="0"/>
                        <a:t>Noninvasive</a:t>
                      </a:r>
                    </a:p>
                    <a:p>
                      <a:pPr marL="137160" indent="-137160">
                        <a:buFont typeface="Arial" panose="020B0604020202020204" pitchFamily="34" charset="0"/>
                        <a:buChar char="•"/>
                      </a:pPr>
                      <a:r>
                        <a:rPr lang="en-US" dirty="0"/>
                        <a:t>Inexpensive</a:t>
                      </a:r>
                    </a:p>
                  </a:txBody>
                  <a:tcPr/>
                </a:tc>
                <a:tc>
                  <a:txBody>
                    <a:bodyPr/>
                    <a:lstStyle/>
                    <a:p>
                      <a:pPr marL="0" indent="0">
                        <a:buFont typeface="Arial" panose="020B0604020202020204" pitchFamily="34" charset="0"/>
                        <a:buNone/>
                      </a:pPr>
                      <a:r>
                        <a:rPr lang="en-US" dirty="0"/>
                        <a:t>Limited ability to differentiate intermediate stages of fibrosis</a:t>
                      </a:r>
                    </a:p>
                  </a:txBody>
                  <a:tcPr/>
                </a:tc>
                <a:extLst>
                  <a:ext uri="{0D108BD9-81ED-4DB2-BD59-A6C34878D82A}">
                    <a16:rowId xmlns:a16="http://schemas.microsoft.com/office/drawing/2014/main" val="353310388"/>
                  </a:ext>
                </a:extLst>
              </a:tr>
              <a:tr h="370840">
                <a:tc>
                  <a:txBody>
                    <a:bodyPr/>
                    <a:lstStyle/>
                    <a:p>
                      <a:pPr marL="0" indent="0">
                        <a:buFont typeface="Arial" panose="020B0604020202020204" pitchFamily="34" charset="0"/>
                        <a:buNone/>
                      </a:pPr>
                      <a:r>
                        <a:rPr lang="en-US" dirty="0"/>
                        <a:t>Direct markers</a:t>
                      </a:r>
                    </a:p>
                  </a:txBody>
                  <a:tcPr/>
                </a:tc>
                <a:tc>
                  <a:txBody>
                    <a:bodyPr/>
                    <a:lstStyle/>
                    <a:p>
                      <a:pPr marL="0" indent="0">
                        <a:buFont typeface="Arial" panose="020B0604020202020204" pitchFamily="34" charset="0"/>
                        <a:buNone/>
                      </a:pPr>
                      <a:r>
                        <a:rPr lang="en-US" dirty="0" err="1"/>
                        <a:t>FibroSure</a:t>
                      </a:r>
                      <a:r>
                        <a:rPr lang="en-US" dirty="0"/>
                        <a:t>, FibroTest, </a:t>
                      </a:r>
                      <a:r>
                        <a:rPr lang="en-US" dirty="0" err="1"/>
                        <a:t>FibroMeter</a:t>
                      </a:r>
                      <a:r>
                        <a:rPr lang="en-US" dirty="0"/>
                        <a:t>, </a:t>
                      </a:r>
                      <a:r>
                        <a:rPr lang="en-US" dirty="0" err="1"/>
                        <a:t>FIBROSpect</a:t>
                      </a:r>
                      <a:r>
                        <a:rPr lang="en-US" dirty="0"/>
                        <a:t> II, and </a:t>
                      </a:r>
                      <a:r>
                        <a:rPr lang="en-US" dirty="0" err="1"/>
                        <a:t>HepaScore</a:t>
                      </a:r>
                      <a:endParaRPr lang="en-US" dirty="0"/>
                    </a:p>
                  </a:txBody>
                  <a:tcPr/>
                </a:tc>
                <a:tc>
                  <a:txBody>
                    <a:bodyPr/>
                    <a:lstStyle/>
                    <a:p>
                      <a:pPr marL="137160" indent="-137160">
                        <a:buFont typeface="Arial" panose="020B0604020202020204" pitchFamily="34" charset="0"/>
                        <a:buChar char="•"/>
                      </a:pPr>
                      <a:r>
                        <a:rPr lang="en-US" dirty="0"/>
                        <a:t>Noninvasive</a:t>
                      </a:r>
                    </a:p>
                    <a:p>
                      <a:pPr marL="137160" indent="-137160">
                        <a:buFont typeface="Arial" panose="020B0604020202020204" pitchFamily="34" charset="0"/>
                        <a:buChar char="•"/>
                      </a:pPr>
                      <a:r>
                        <a:rPr lang="en-US" dirty="0"/>
                        <a:t>Easily accessible</a:t>
                      </a:r>
                    </a:p>
                  </a:txBody>
                  <a:tcPr/>
                </a:tc>
                <a:tc>
                  <a:txBody>
                    <a:bodyPr/>
                    <a:lstStyle/>
                    <a:p>
                      <a:pPr marL="0" indent="0">
                        <a:buFont typeface="Arial" panose="020B0604020202020204" pitchFamily="34" charset="0"/>
                        <a:buNone/>
                      </a:pPr>
                      <a:r>
                        <a:rPr lang="en-US" dirty="0"/>
                        <a:t>Limited ability to differentiate intermediate stages of fibrosis</a:t>
                      </a:r>
                    </a:p>
                  </a:txBody>
                  <a:tcPr/>
                </a:tc>
                <a:extLst>
                  <a:ext uri="{0D108BD9-81ED-4DB2-BD59-A6C34878D82A}">
                    <a16:rowId xmlns:a16="http://schemas.microsoft.com/office/drawing/2014/main" val="3809928056"/>
                  </a:ext>
                </a:extLst>
              </a:tr>
              <a:tr h="370840">
                <a:tc>
                  <a:txBody>
                    <a:bodyPr/>
                    <a:lstStyle/>
                    <a:p>
                      <a:pPr marL="0" indent="0">
                        <a:buFont typeface="Arial" panose="020B0604020202020204" pitchFamily="34" charset="0"/>
                        <a:buNone/>
                      </a:pPr>
                      <a:r>
                        <a:rPr lang="en-US" dirty="0"/>
                        <a:t>VCTE</a:t>
                      </a:r>
                    </a:p>
                  </a:txBody>
                  <a:tcPr/>
                </a:tc>
                <a:tc>
                  <a:txBody>
                    <a:bodyPr/>
                    <a:lstStyle/>
                    <a:p>
                      <a:pPr marL="0" indent="0">
                        <a:buFont typeface="Arial" panose="020B0604020202020204" pitchFamily="34" charset="0"/>
                        <a:buNone/>
                      </a:pPr>
                      <a:r>
                        <a:rPr lang="en-US" dirty="0"/>
                        <a:t>Shear wave velocity</a:t>
                      </a:r>
                    </a:p>
                  </a:txBody>
                  <a:tcPr/>
                </a:tc>
                <a:tc>
                  <a:txBody>
                    <a:bodyPr/>
                    <a:lstStyle/>
                    <a:p>
                      <a:pPr marL="137160" indent="-137160">
                        <a:buFont typeface="Arial" panose="020B0604020202020204" pitchFamily="34" charset="0"/>
                        <a:buChar char="•"/>
                      </a:pPr>
                      <a:r>
                        <a:rPr lang="en-US" dirty="0"/>
                        <a:t>Noninvasive</a:t>
                      </a:r>
                    </a:p>
                    <a:p>
                      <a:pPr marL="137160" indent="-137160">
                        <a:buFont typeface="Arial" panose="020B0604020202020204" pitchFamily="34" charset="0"/>
                        <a:buChar char="•"/>
                      </a:pPr>
                      <a:r>
                        <a:rPr lang="en-US" dirty="0"/>
                        <a:t>Assesses large volume of liver parenchyma</a:t>
                      </a:r>
                    </a:p>
                  </a:txBody>
                  <a:tcPr/>
                </a:tc>
                <a:tc>
                  <a:txBody>
                    <a:bodyPr/>
                    <a:lstStyle/>
                    <a:p>
                      <a:pPr marL="137160" indent="-137160">
                        <a:buFont typeface="Arial" panose="020B0604020202020204" pitchFamily="34" charset="0"/>
                        <a:buChar char="•"/>
                      </a:pPr>
                      <a:r>
                        <a:rPr lang="en-US" dirty="0"/>
                        <a:t>May be difficult to interpret in F2 and F3 liver disease</a:t>
                      </a:r>
                    </a:p>
                    <a:p>
                      <a:pPr marL="137160" indent="-137160">
                        <a:buFont typeface="Arial" panose="020B0604020202020204" pitchFamily="34" charset="0"/>
                        <a:buChar char="•"/>
                      </a:pPr>
                      <a:r>
                        <a:rPr lang="en-US" dirty="0"/>
                        <a:t>Limited availability</a:t>
                      </a:r>
                    </a:p>
                  </a:txBody>
                  <a:tcPr/>
                </a:tc>
                <a:extLst>
                  <a:ext uri="{0D108BD9-81ED-4DB2-BD59-A6C34878D82A}">
                    <a16:rowId xmlns:a16="http://schemas.microsoft.com/office/drawing/2014/main" val="3073679786"/>
                  </a:ext>
                </a:extLst>
              </a:tr>
              <a:tr h="370840">
                <a:tc>
                  <a:txBody>
                    <a:bodyPr/>
                    <a:lstStyle/>
                    <a:p>
                      <a:pPr marL="0" indent="0">
                        <a:buFont typeface="Arial" panose="020B0604020202020204" pitchFamily="34" charset="0"/>
                        <a:buNone/>
                      </a:pPr>
                      <a:r>
                        <a:rPr lang="en-US" dirty="0"/>
                        <a:t>Liver biopsy</a:t>
                      </a:r>
                    </a:p>
                  </a:txBody>
                  <a:tcPr/>
                </a:tc>
                <a:tc>
                  <a:txBody>
                    <a:bodyPr/>
                    <a:lstStyle/>
                    <a:p>
                      <a:pPr marL="0" indent="0">
                        <a:buFont typeface="Arial" panose="020B0604020202020204" pitchFamily="34" charset="0"/>
                        <a:buNone/>
                      </a:pPr>
                      <a:r>
                        <a:rPr lang="en-US" dirty="0"/>
                        <a:t>Pathologic examination</a:t>
                      </a:r>
                    </a:p>
                  </a:txBody>
                  <a:tcPr/>
                </a:tc>
                <a:tc>
                  <a:txBody>
                    <a:bodyPr/>
                    <a:lstStyle/>
                    <a:p>
                      <a:pPr marL="137160" indent="-137160">
                        <a:buFont typeface="Arial" panose="020B0604020202020204" pitchFamily="34" charset="0"/>
                        <a:buChar char="•"/>
                      </a:pPr>
                      <a:r>
                        <a:rPr lang="en-US" dirty="0"/>
                        <a:t>Diagnostic standard</a:t>
                      </a:r>
                    </a:p>
                    <a:p>
                      <a:pPr marL="137160" indent="-137160">
                        <a:buFont typeface="Arial" panose="020B0604020202020204" pitchFamily="34" charset="0"/>
                        <a:buChar char="•"/>
                      </a:pPr>
                      <a:r>
                        <a:rPr lang="en-US" dirty="0"/>
                        <a:t>Diagnoses concurrent liver disease</a:t>
                      </a:r>
                    </a:p>
                  </a:txBody>
                  <a:tcPr/>
                </a:tc>
                <a:tc>
                  <a:txBody>
                    <a:bodyPr/>
                    <a:lstStyle/>
                    <a:p>
                      <a:pPr marL="137160" indent="-137160">
                        <a:buFont typeface="Arial" panose="020B0604020202020204" pitchFamily="34" charset="0"/>
                        <a:buChar char="•"/>
                      </a:pPr>
                      <a:r>
                        <a:rPr lang="en-US" dirty="0"/>
                        <a:t>Invasive procedure</a:t>
                      </a:r>
                    </a:p>
                    <a:p>
                      <a:pPr marL="137160" indent="-137160">
                        <a:buFont typeface="Arial" panose="020B0604020202020204" pitchFamily="34" charset="0"/>
                        <a:buChar char="•"/>
                      </a:pPr>
                      <a:r>
                        <a:rPr lang="en-US" dirty="0"/>
                        <a:t>Costly</a:t>
                      </a:r>
                    </a:p>
                    <a:p>
                      <a:pPr marL="137160" indent="-137160">
                        <a:buFont typeface="Arial" panose="020B0604020202020204" pitchFamily="34" charset="0"/>
                        <a:buChar char="•"/>
                      </a:pPr>
                      <a:r>
                        <a:rPr lang="en-US" dirty="0"/>
                        <a:t>Sampling error</a:t>
                      </a:r>
                    </a:p>
                  </a:txBody>
                  <a:tcPr/>
                </a:tc>
                <a:extLst>
                  <a:ext uri="{0D108BD9-81ED-4DB2-BD59-A6C34878D82A}">
                    <a16:rowId xmlns:a16="http://schemas.microsoft.com/office/drawing/2014/main" val="692323131"/>
                  </a:ext>
                </a:extLst>
              </a:tr>
            </a:tbl>
          </a:graphicData>
        </a:graphic>
      </p:graphicFrame>
      <p:sp>
        <p:nvSpPr>
          <p:cNvPr id="4" name="Footer Placeholder 3">
            <a:extLst>
              <a:ext uri="{FF2B5EF4-FFF2-40B4-BE49-F238E27FC236}">
                <a16:creationId xmlns:a16="http://schemas.microsoft.com/office/drawing/2014/main" id="{9144FFDF-47F8-4354-A287-270D3EB49F4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C5038FB-722A-4FC3-8681-F16B0CBDD61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D95734A-25D8-44D1-9F50-6BDE2EFD4625}"/>
              </a:ext>
            </a:extLst>
          </p:cNvPr>
          <p:cNvSpPr>
            <a:spLocks noGrp="1"/>
          </p:cNvSpPr>
          <p:nvPr>
            <p:ph type="dt" sz="half" idx="2"/>
          </p:nvPr>
        </p:nvSpPr>
        <p:spPr/>
        <p:txBody>
          <a:bodyPr/>
          <a:lstStyle/>
          <a:p>
            <a:r>
              <a:rPr lang="en-US"/>
              <a:t>OCTOBER 2022</a:t>
            </a:r>
            <a:endParaRPr lang="en-US" dirty="0"/>
          </a:p>
        </p:txBody>
      </p:sp>
    </p:spTree>
    <p:extLst>
      <p:ext uri="{BB962C8B-B14F-4D97-AF65-F5344CB8AC3E}">
        <p14:creationId xmlns:p14="http://schemas.microsoft.com/office/powerpoint/2010/main" val="4291542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91819-5928-42E8-B920-D5F96736367D}"/>
              </a:ext>
            </a:extLst>
          </p:cNvPr>
          <p:cNvSpPr>
            <a:spLocks noGrp="1"/>
          </p:cNvSpPr>
          <p:nvPr>
            <p:ph type="title"/>
          </p:nvPr>
        </p:nvSpPr>
        <p:spPr/>
        <p:txBody>
          <a:bodyPr/>
          <a:lstStyle/>
          <a:p>
            <a:r>
              <a:rPr lang="en-US" dirty="0"/>
              <a:t>Recommendations:</a:t>
            </a:r>
            <a:br>
              <a:rPr lang="en-US" dirty="0"/>
            </a:br>
            <a:r>
              <a:rPr lang="en-US" dirty="0"/>
              <a:t>Cirrhosis Evaluation</a:t>
            </a:r>
          </a:p>
        </p:txBody>
      </p:sp>
      <p:sp>
        <p:nvSpPr>
          <p:cNvPr id="3" name="Content Placeholder 2">
            <a:extLst>
              <a:ext uri="{FF2B5EF4-FFF2-40B4-BE49-F238E27FC236}">
                <a16:creationId xmlns:a16="http://schemas.microsoft.com/office/drawing/2014/main" id="{6C22CE6B-0164-40FA-BA77-79F710341FB7}"/>
              </a:ext>
            </a:extLst>
          </p:cNvPr>
          <p:cNvSpPr>
            <a:spLocks noGrp="1"/>
          </p:cNvSpPr>
          <p:nvPr>
            <p:ph idx="1"/>
          </p:nvPr>
        </p:nvSpPr>
        <p:spPr/>
        <p:txBody>
          <a:bodyPr/>
          <a:lstStyle/>
          <a:p>
            <a:r>
              <a:rPr lang="en-US" dirty="0"/>
              <a:t>Clinicians should determine the severity of cirrhosis (A1) and refer patients with a history of decompensation or decompensated cirrhosis (CTP class B or C) to a liver disease specialist. (A3)</a:t>
            </a:r>
          </a:p>
          <a:p>
            <a:r>
              <a:rPr lang="en-US" dirty="0"/>
              <a:t>Clinicians should refer all patients with HCV-related cirrhosis for an upper endoscopy to screen for the presence of esophageal varices. (A3)</a:t>
            </a:r>
          </a:p>
          <a:p>
            <a:r>
              <a:rPr lang="en-US" dirty="0"/>
              <a:t>Clinicians should screen for HCC with ultrasound, CT, or MRI every 6 months in patients with HCV-related bridging fibrosis or cirrhosis. (A3)</a:t>
            </a:r>
          </a:p>
        </p:txBody>
      </p:sp>
      <p:sp>
        <p:nvSpPr>
          <p:cNvPr id="4" name="Footer Placeholder 3">
            <a:extLst>
              <a:ext uri="{FF2B5EF4-FFF2-40B4-BE49-F238E27FC236}">
                <a16:creationId xmlns:a16="http://schemas.microsoft.com/office/drawing/2014/main" id="{6BBE1F9E-5B30-41CE-86DB-E476E8773E5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B1DE0A0-DE73-46DD-A9CC-E7BE5F6459C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2621117-4A54-4739-9751-16198C56DFAA}"/>
              </a:ext>
            </a:extLst>
          </p:cNvPr>
          <p:cNvSpPr>
            <a:spLocks noGrp="1"/>
          </p:cNvSpPr>
          <p:nvPr>
            <p:ph type="dt" sz="half" idx="2"/>
          </p:nvPr>
        </p:nvSpPr>
        <p:spPr/>
        <p:txBody>
          <a:bodyPr/>
          <a:lstStyle/>
          <a:p>
            <a:r>
              <a:rPr lang="en-US"/>
              <a:t>OCTOBER 2022</a:t>
            </a:r>
            <a:endParaRPr lang="en-US" dirty="0"/>
          </a:p>
        </p:txBody>
      </p:sp>
    </p:spTree>
    <p:extLst>
      <p:ext uri="{BB962C8B-B14F-4D97-AF65-F5344CB8AC3E}">
        <p14:creationId xmlns:p14="http://schemas.microsoft.com/office/powerpoint/2010/main" val="420139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9A393-71FC-41B2-918C-BC49AAE36961}"/>
              </a:ext>
            </a:extLst>
          </p:cNvPr>
          <p:cNvSpPr>
            <a:spLocks noGrp="1"/>
          </p:cNvSpPr>
          <p:nvPr>
            <p:ph type="title"/>
          </p:nvPr>
        </p:nvSpPr>
        <p:spPr/>
        <p:txBody>
          <a:bodyPr/>
          <a:lstStyle/>
          <a:p>
            <a:r>
              <a:rPr lang="en-US" dirty="0"/>
              <a:t>Calculating the Child-Turcotte-Pugh (CTP) Score </a:t>
            </a:r>
            <a:br>
              <a:rPr lang="en-US" dirty="0"/>
            </a:br>
            <a:r>
              <a:rPr lang="en-US" dirty="0"/>
              <a:t>for Severity of Cirrhosis</a:t>
            </a:r>
          </a:p>
        </p:txBody>
      </p:sp>
      <p:graphicFrame>
        <p:nvGraphicFramePr>
          <p:cNvPr id="7" name="Content Placeholder 6">
            <a:extLst>
              <a:ext uri="{FF2B5EF4-FFF2-40B4-BE49-F238E27FC236}">
                <a16:creationId xmlns:a16="http://schemas.microsoft.com/office/drawing/2014/main" id="{51A6D9B6-78DB-4DC7-863C-6A53257152FD}"/>
              </a:ext>
            </a:extLst>
          </p:cNvPr>
          <p:cNvGraphicFramePr>
            <a:graphicFrameLocks noGrp="1"/>
          </p:cNvGraphicFramePr>
          <p:nvPr>
            <p:ph idx="1"/>
            <p:extLst>
              <p:ext uri="{D42A27DB-BD31-4B8C-83A1-F6EECF244321}">
                <p14:modId xmlns:p14="http://schemas.microsoft.com/office/powerpoint/2010/main" val="529128545"/>
              </p:ext>
            </p:extLst>
          </p:nvPr>
        </p:nvGraphicFramePr>
        <p:xfrm>
          <a:off x="838200" y="1825625"/>
          <a:ext cx="10515600" cy="358140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397733242"/>
                    </a:ext>
                  </a:extLst>
                </a:gridCol>
                <a:gridCol w="2628900">
                  <a:extLst>
                    <a:ext uri="{9D8B030D-6E8A-4147-A177-3AD203B41FA5}">
                      <a16:colId xmlns:a16="http://schemas.microsoft.com/office/drawing/2014/main" val="3577808597"/>
                    </a:ext>
                  </a:extLst>
                </a:gridCol>
                <a:gridCol w="2628900">
                  <a:extLst>
                    <a:ext uri="{9D8B030D-6E8A-4147-A177-3AD203B41FA5}">
                      <a16:colId xmlns:a16="http://schemas.microsoft.com/office/drawing/2014/main" val="3674247865"/>
                    </a:ext>
                  </a:extLst>
                </a:gridCol>
                <a:gridCol w="2628900">
                  <a:extLst>
                    <a:ext uri="{9D8B030D-6E8A-4147-A177-3AD203B41FA5}">
                      <a16:colId xmlns:a16="http://schemas.microsoft.com/office/drawing/2014/main" val="4102345525"/>
                    </a:ext>
                  </a:extLst>
                </a:gridCol>
              </a:tblGrid>
              <a:tr h="370840">
                <a:tc>
                  <a:txBody>
                    <a:bodyPr/>
                    <a:lstStyle/>
                    <a:p>
                      <a:endParaRPr lang="en-US" b="1" dirty="0">
                        <a:solidFill>
                          <a:schemeClr val="bg1"/>
                        </a:solidFill>
                      </a:endParaRPr>
                    </a:p>
                  </a:txBody>
                  <a:tcPr>
                    <a:solidFill>
                      <a:srgbClr val="523178"/>
                    </a:solidFill>
                  </a:tcPr>
                </a:tc>
                <a:tc>
                  <a:txBody>
                    <a:bodyPr/>
                    <a:lstStyle/>
                    <a:p>
                      <a:pPr algn="ctr"/>
                      <a:r>
                        <a:rPr lang="en-US" b="1" dirty="0">
                          <a:solidFill>
                            <a:schemeClr val="bg1"/>
                          </a:solidFill>
                        </a:rPr>
                        <a:t>1 point</a:t>
                      </a:r>
                    </a:p>
                  </a:txBody>
                  <a:tcPr>
                    <a:solidFill>
                      <a:srgbClr val="523178"/>
                    </a:solidFill>
                  </a:tcPr>
                </a:tc>
                <a:tc>
                  <a:txBody>
                    <a:bodyPr/>
                    <a:lstStyle/>
                    <a:p>
                      <a:pPr algn="ctr"/>
                      <a:r>
                        <a:rPr lang="en-US" b="1" dirty="0">
                          <a:solidFill>
                            <a:schemeClr val="bg1"/>
                          </a:solidFill>
                        </a:rPr>
                        <a:t>2 points</a:t>
                      </a:r>
                    </a:p>
                  </a:txBody>
                  <a:tcPr>
                    <a:solidFill>
                      <a:srgbClr val="523178"/>
                    </a:solidFill>
                  </a:tcPr>
                </a:tc>
                <a:tc>
                  <a:txBody>
                    <a:bodyPr/>
                    <a:lstStyle/>
                    <a:p>
                      <a:pPr algn="ctr"/>
                      <a:r>
                        <a:rPr lang="en-US" b="1" dirty="0">
                          <a:solidFill>
                            <a:schemeClr val="bg1"/>
                          </a:solidFill>
                        </a:rPr>
                        <a:t>3 points</a:t>
                      </a:r>
                    </a:p>
                  </a:txBody>
                  <a:tcPr>
                    <a:solidFill>
                      <a:srgbClr val="523178"/>
                    </a:solidFill>
                  </a:tcPr>
                </a:tc>
                <a:extLst>
                  <a:ext uri="{0D108BD9-81ED-4DB2-BD59-A6C34878D82A}">
                    <a16:rowId xmlns:a16="http://schemas.microsoft.com/office/drawing/2014/main" val="2732736510"/>
                  </a:ext>
                </a:extLst>
              </a:tr>
              <a:tr h="370840">
                <a:tc>
                  <a:txBody>
                    <a:bodyPr/>
                    <a:lstStyle/>
                    <a:p>
                      <a:pPr marL="0" indent="0">
                        <a:buFont typeface="Arial" panose="020B0604020202020204" pitchFamily="34" charset="0"/>
                        <a:buNone/>
                      </a:pPr>
                      <a:r>
                        <a:rPr lang="en-US" dirty="0"/>
                        <a:t>Encephalopathy</a:t>
                      </a:r>
                    </a:p>
                  </a:txBody>
                  <a:tcPr/>
                </a:tc>
                <a:tc>
                  <a:txBody>
                    <a:bodyPr/>
                    <a:lstStyle/>
                    <a:p>
                      <a:pPr marL="0" indent="0" algn="ctr">
                        <a:buFont typeface="Arial" panose="020B0604020202020204" pitchFamily="34" charset="0"/>
                        <a:buNone/>
                      </a:pPr>
                      <a:r>
                        <a:rPr lang="en-US" dirty="0"/>
                        <a:t>None</a:t>
                      </a:r>
                    </a:p>
                  </a:txBody>
                  <a:tcPr/>
                </a:tc>
                <a:tc>
                  <a:txBody>
                    <a:bodyPr/>
                    <a:lstStyle/>
                    <a:p>
                      <a:pPr marL="0" indent="0" algn="ctr">
                        <a:buFont typeface="Arial" panose="020B0604020202020204" pitchFamily="34" charset="0"/>
                        <a:buNone/>
                      </a:pPr>
                      <a:r>
                        <a:rPr lang="en-US" dirty="0"/>
                        <a:t>Stage 1 to 2</a:t>
                      </a:r>
                    </a:p>
                    <a:p>
                      <a:pPr marL="0" indent="0" algn="ctr">
                        <a:buFont typeface="Arial" panose="020B0604020202020204" pitchFamily="34" charset="0"/>
                        <a:buNone/>
                      </a:pPr>
                      <a:r>
                        <a:rPr lang="en-US" dirty="0"/>
                        <a:t>(or precipitant-induced)</a:t>
                      </a:r>
                    </a:p>
                  </a:txBody>
                  <a:tcPr/>
                </a:tc>
                <a:tc>
                  <a:txBody>
                    <a:bodyPr/>
                    <a:lstStyle/>
                    <a:p>
                      <a:pPr marL="0" indent="0" algn="ctr">
                        <a:buFont typeface="Arial" panose="020B0604020202020204" pitchFamily="34" charset="0"/>
                        <a:buNone/>
                      </a:pPr>
                      <a:r>
                        <a:rPr lang="en-US" dirty="0"/>
                        <a:t>Stage 3 to 4</a:t>
                      </a:r>
                    </a:p>
                    <a:p>
                      <a:pPr marL="0" indent="0" algn="ctr">
                        <a:buFont typeface="Arial" panose="020B0604020202020204" pitchFamily="34" charset="0"/>
                        <a:buNone/>
                      </a:pPr>
                      <a:r>
                        <a:rPr lang="en-US" dirty="0"/>
                        <a:t>(or chronic)</a:t>
                      </a:r>
                    </a:p>
                  </a:txBody>
                  <a:tcPr/>
                </a:tc>
                <a:extLst>
                  <a:ext uri="{0D108BD9-81ED-4DB2-BD59-A6C34878D82A}">
                    <a16:rowId xmlns:a16="http://schemas.microsoft.com/office/drawing/2014/main" val="51650320"/>
                  </a:ext>
                </a:extLst>
              </a:tr>
              <a:tr h="370840">
                <a:tc>
                  <a:txBody>
                    <a:bodyPr/>
                    <a:lstStyle/>
                    <a:p>
                      <a:pPr marL="0" indent="0">
                        <a:buFont typeface="Arial" panose="020B0604020202020204" pitchFamily="34" charset="0"/>
                        <a:buNone/>
                      </a:pPr>
                      <a:r>
                        <a:rPr lang="en-US" dirty="0"/>
                        <a:t>Ascites</a:t>
                      </a:r>
                    </a:p>
                  </a:txBody>
                  <a:tcPr/>
                </a:tc>
                <a:tc>
                  <a:txBody>
                    <a:bodyPr/>
                    <a:lstStyle/>
                    <a:p>
                      <a:pPr marL="0" indent="0" algn="ctr">
                        <a:buFont typeface="Arial" panose="020B0604020202020204" pitchFamily="34" charset="0"/>
                        <a:buNone/>
                      </a:pPr>
                      <a:r>
                        <a:rPr lang="en-US" dirty="0"/>
                        <a:t>None</a:t>
                      </a:r>
                    </a:p>
                  </a:txBody>
                  <a:tcPr/>
                </a:tc>
                <a:tc>
                  <a:txBody>
                    <a:bodyPr/>
                    <a:lstStyle/>
                    <a:p>
                      <a:pPr marL="0" indent="0" algn="ctr">
                        <a:buFont typeface="Arial" panose="020B0604020202020204" pitchFamily="34" charset="0"/>
                        <a:buNone/>
                      </a:pPr>
                      <a:r>
                        <a:rPr lang="en-US" dirty="0"/>
                        <a:t>Mild/moderate</a:t>
                      </a:r>
                    </a:p>
                    <a:p>
                      <a:pPr marL="0" indent="0" algn="ctr">
                        <a:buFont typeface="Arial" panose="020B0604020202020204" pitchFamily="34" charset="0"/>
                        <a:buNone/>
                      </a:pPr>
                      <a:r>
                        <a:rPr lang="en-US" dirty="0"/>
                        <a:t>(diuretic-responsive)</a:t>
                      </a:r>
                    </a:p>
                  </a:txBody>
                  <a:tcPr/>
                </a:tc>
                <a:tc>
                  <a:txBody>
                    <a:bodyPr/>
                    <a:lstStyle/>
                    <a:p>
                      <a:pPr marL="0" indent="0" algn="ctr">
                        <a:buFont typeface="Arial" panose="020B0604020202020204" pitchFamily="34" charset="0"/>
                        <a:buNone/>
                      </a:pPr>
                      <a:r>
                        <a:rPr lang="en-US" dirty="0"/>
                        <a:t>Severe</a:t>
                      </a:r>
                    </a:p>
                    <a:p>
                      <a:pPr marL="0" indent="0" algn="ctr">
                        <a:buFont typeface="Arial" panose="020B0604020202020204" pitchFamily="34" charset="0"/>
                        <a:buNone/>
                      </a:pPr>
                      <a:r>
                        <a:rPr lang="en-US" dirty="0"/>
                        <a:t>(diuretic-refractory)</a:t>
                      </a:r>
                    </a:p>
                  </a:txBody>
                  <a:tcPr/>
                </a:tc>
                <a:extLst>
                  <a:ext uri="{0D108BD9-81ED-4DB2-BD59-A6C34878D82A}">
                    <a16:rowId xmlns:a16="http://schemas.microsoft.com/office/drawing/2014/main" val="1614431464"/>
                  </a:ext>
                </a:extLst>
              </a:tr>
              <a:tr h="370840">
                <a:tc>
                  <a:txBody>
                    <a:bodyPr/>
                    <a:lstStyle/>
                    <a:p>
                      <a:pPr marL="0" indent="0">
                        <a:buFont typeface="Arial" panose="020B0604020202020204" pitchFamily="34" charset="0"/>
                        <a:buNone/>
                      </a:pPr>
                      <a:r>
                        <a:rPr lang="en-US" dirty="0"/>
                        <a:t>Bilirubin (mg/dL)</a:t>
                      </a:r>
                    </a:p>
                  </a:txBody>
                  <a:tcPr/>
                </a:tc>
                <a:tc>
                  <a:txBody>
                    <a:bodyPr/>
                    <a:lstStyle/>
                    <a:p>
                      <a:pPr marL="0" indent="0" algn="ctr">
                        <a:buFont typeface="Arial" panose="020B0604020202020204" pitchFamily="34" charset="0"/>
                        <a:buNone/>
                      </a:pPr>
                      <a:r>
                        <a:rPr lang="en-US" dirty="0"/>
                        <a:t>&lt;2.0</a:t>
                      </a:r>
                    </a:p>
                  </a:txBody>
                  <a:tcPr/>
                </a:tc>
                <a:tc>
                  <a:txBody>
                    <a:bodyPr/>
                    <a:lstStyle/>
                    <a:p>
                      <a:pPr marL="0" indent="0" algn="ctr">
                        <a:buFont typeface="Arial" panose="020B0604020202020204" pitchFamily="34" charset="0"/>
                        <a:buNone/>
                      </a:pPr>
                      <a:r>
                        <a:rPr lang="en-US" dirty="0"/>
                        <a:t>2.0 to 3.0</a:t>
                      </a:r>
                    </a:p>
                  </a:txBody>
                  <a:tcPr/>
                </a:tc>
                <a:tc>
                  <a:txBody>
                    <a:bodyPr/>
                    <a:lstStyle/>
                    <a:p>
                      <a:pPr marL="0" indent="0" algn="ctr">
                        <a:buFont typeface="Arial" panose="020B0604020202020204" pitchFamily="34" charset="0"/>
                        <a:buNone/>
                      </a:pPr>
                      <a:r>
                        <a:rPr lang="en-US" dirty="0"/>
                        <a:t>&gt;3.0</a:t>
                      </a:r>
                    </a:p>
                  </a:txBody>
                  <a:tcPr/>
                </a:tc>
                <a:extLst>
                  <a:ext uri="{0D108BD9-81ED-4DB2-BD59-A6C34878D82A}">
                    <a16:rowId xmlns:a16="http://schemas.microsoft.com/office/drawing/2014/main" val="181424227"/>
                  </a:ext>
                </a:extLst>
              </a:tr>
              <a:tr h="370840">
                <a:tc>
                  <a:txBody>
                    <a:bodyPr/>
                    <a:lstStyle/>
                    <a:p>
                      <a:pPr marL="0" indent="0">
                        <a:buFont typeface="Arial" panose="020B0604020202020204" pitchFamily="34" charset="0"/>
                        <a:buNone/>
                      </a:pPr>
                      <a:r>
                        <a:rPr lang="en-US" dirty="0"/>
                        <a:t>Albumin (g/dL)</a:t>
                      </a:r>
                    </a:p>
                  </a:txBody>
                  <a:tcPr/>
                </a:tc>
                <a:tc>
                  <a:txBody>
                    <a:bodyPr/>
                    <a:lstStyle/>
                    <a:p>
                      <a:pPr marL="0" indent="0" algn="ctr">
                        <a:buFont typeface="Arial" panose="020B0604020202020204" pitchFamily="34" charset="0"/>
                        <a:buNone/>
                      </a:pPr>
                      <a:r>
                        <a:rPr lang="en-US" dirty="0"/>
                        <a:t>&gt;3.5</a:t>
                      </a:r>
                    </a:p>
                  </a:txBody>
                  <a:tcPr/>
                </a:tc>
                <a:tc>
                  <a:txBody>
                    <a:bodyPr/>
                    <a:lstStyle/>
                    <a:p>
                      <a:pPr marL="0" indent="0" algn="ctr">
                        <a:buFont typeface="Arial" panose="020B0604020202020204" pitchFamily="34" charset="0"/>
                        <a:buNone/>
                      </a:pPr>
                      <a:r>
                        <a:rPr lang="en-US" dirty="0"/>
                        <a:t>2.8 to 3.5</a:t>
                      </a:r>
                    </a:p>
                  </a:txBody>
                  <a:tcPr/>
                </a:tc>
                <a:tc>
                  <a:txBody>
                    <a:bodyPr/>
                    <a:lstStyle/>
                    <a:p>
                      <a:pPr marL="0" indent="0" algn="ctr">
                        <a:buFont typeface="Arial" panose="020B0604020202020204" pitchFamily="34" charset="0"/>
                        <a:buNone/>
                      </a:pPr>
                      <a:r>
                        <a:rPr lang="en-US" dirty="0"/>
                        <a:t>&lt;2.8</a:t>
                      </a:r>
                    </a:p>
                  </a:txBody>
                  <a:tcPr/>
                </a:tc>
                <a:extLst>
                  <a:ext uri="{0D108BD9-81ED-4DB2-BD59-A6C34878D82A}">
                    <a16:rowId xmlns:a16="http://schemas.microsoft.com/office/drawing/2014/main" val="979730607"/>
                  </a:ext>
                </a:extLst>
              </a:tr>
              <a:tr h="586306">
                <a:tc rowSpan="2">
                  <a:txBody>
                    <a:bodyPr/>
                    <a:lstStyle/>
                    <a:p>
                      <a:pPr marL="0" indent="0">
                        <a:buFont typeface="Arial" panose="020B0604020202020204" pitchFamily="34" charset="0"/>
                        <a:buNone/>
                      </a:pPr>
                      <a:r>
                        <a:rPr lang="en-US" dirty="0"/>
                        <a:t>Prothrombin time (sec prolonged) or international normalized ratio (INR)</a:t>
                      </a:r>
                    </a:p>
                  </a:txBody>
                  <a:tcPr/>
                </a:tc>
                <a:tc>
                  <a:txBody>
                    <a:bodyPr/>
                    <a:lstStyle/>
                    <a:p>
                      <a:pPr marL="0" indent="0" algn="ctr">
                        <a:buFont typeface="Arial" panose="020B0604020202020204" pitchFamily="34" charset="0"/>
                        <a:buNone/>
                      </a:pPr>
                      <a:r>
                        <a:rPr lang="en-US" dirty="0"/>
                        <a:t>&lt;4.0</a:t>
                      </a:r>
                    </a:p>
                  </a:txBody>
                  <a:tcPr/>
                </a:tc>
                <a:tc>
                  <a:txBody>
                    <a:bodyPr/>
                    <a:lstStyle/>
                    <a:p>
                      <a:pPr marL="0" indent="0" algn="ctr">
                        <a:buFont typeface="Arial" panose="020B0604020202020204" pitchFamily="34" charset="0"/>
                        <a:buNone/>
                      </a:pPr>
                      <a:r>
                        <a:rPr lang="en-US" dirty="0"/>
                        <a:t>4.0 to 6.0</a:t>
                      </a:r>
                    </a:p>
                  </a:txBody>
                  <a:tcPr/>
                </a:tc>
                <a:tc>
                  <a:txBody>
                    <a:bodyPr/>
                    <a:lstStyle/>
                    <a:p>
                      <a:pPr marL="0" indent="0" algn="ctr">
                        <a:buFont typeface="Arial" panose="020B0604020202020204" pitchFamily="34" charset="0"/>
                        <a:buNone/>
                      </a:pPr>
                      <a:r>
                        <a:rPr lang="en-US" dirty="0"/>
                        <a:t>&gt;6.0</a:t>
                      </a:r>
                    </a:p>
                  </a:txBody>
                  <a:tcPr/>
                </a:tc>
                <a:extLst>
                  <a:ext uri="{0D108BD9-81ED-4DB2-BD59-A6C34878D82A}">
                    <a16:rowId xmlns:a16="http://schemas.microsoft.com/office/drawing/2014/main" val="1576632194"/>
                  </a:ext>
                </a:extLst>
              </a:tr>
              <a:tr h="370840">
                <a:tc vMerge="1">
                  <a:txBody>
                    <a:bodyPr/>
                    <a:lstStyle/>
                    <a:p>
                      <a:pPr marL="137160" indent="-137160">
                        <a:buFont typeface="Arial" panose="020B0604020202020204" pitchFamily="34" charset="0"/>
                        <a:buChar char="•"/>
                      </a:pPr>
                      <a:endParaRPr lang="en-US" dirty="0"/>
                    </a:p>
                  </a:txBody>
                  <a:tcPr/>
                </a:tc>
                <a:tc>
                  <a:txBody>
                    <a:bodyPr/>
                    <a:lstStyle/>
                    <a:p>
                      <a:pPr marL="0" indent="0" algn="ctr">
                        <a:buFont typeface="Arial" panose="020B0604020202020204" pitchFamily="34" charset="0"/>
                        <a:buNone/>
                      </a:pPr>
                      <a:r>
                        <a:rPr lang="en-US" dirty="0"/>
                        <a:t>&lt;1.7</a:t>
                      </a:r>
                    </a:p>
                  </a:txBody>
                  <a:tcPr/>
                </a:tc>
                <a:tc>
                  <a:txBody>
                    <a:bodyPr/>
                    <a:lstStyle/>
                    <a:p>
                      <a:pPr marL="0" indent="0" algn="ctr">
                        <a:buFont typeface="Arial" panose="020B0604020202020204" pitchFamily="34" charset="0"/>
                        <a:buNone/>
                      </a:pPr>
                      <a:r>
                        <a:rPr lang="en-US" dirty="0"/>
                        <a:t>1.7 to 2.3</a:t>
                      </a:r>
                    </a:p>
                  </a:txBody>
                  <a:tcPr/>
                </a:tc>
                <a:tc>
                  <a:txBody>
                    <a:bodyPr/>
                    <a:lstStyle/>
                    <a:p>
                      <a:pPr marL="0" indent="0" algn="ctr">
                        <a:buFont typeface="Arial" panose="020B0604020202020204" pitchFamily="34" charset="0"/>
                        <a:buNone/>
                      </a:pPr>
                      <a:r>
                        <a:rPr lang="en-US" dirty="0"/>
                        <a:t>&gt;2.3</a:t>
                      </a:r>
                    </a:p>
                  </a:txBody>
                  <a:tcPr/>
                </a:tc>
                <a:extLst>
                  <a:ext uri="{0D108BD9-81ED-4DB2-BD59-A6C34878D82A}">
                    <a16:rowId xmlns:a16="http://schemas.microsoft.com/office/drawing/2014/main" val="1401617211"/>
                  </a:ext>
                </a:extLst>
              </a:tr>
            </a:tbl>
          </a:graphicData>
        </a:graphic>
      </p:graphicFrame>
      <p:sp>
        <p:nvSpPr>
          <p:cNvPr id="4" name="Footer Placeholder 3">
            <a:extLst>
              <a:ext uri="{FF2B5EF4-FFF2-40B4-BE49-F238E27FC236}">
                <a16:creationId xmlns:a16="http://schemas.microsoft.com/office/drawing/2014/main" id="{7B7CF9CD-AC0B-4A59-B9C3-15FEB1CDDC4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BE6718D-C4A0-4B56-B435-585F078EC57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D2095F8-4D5C-4D85-9AB9-63D67436CB7C}"/>
              </a:ext>
            </a:extLst>
          </p:cNvPr>
          <p:cNvSpPr>
            <a:spLocks noGrp="1"/>
          </p:cNvSpPr>
          <p:nvPr>
            <p:ph type="dt" sz="half" idx="2"/>
          </p:nvPr>
        </p:nvSpPr>
        <p:spPr/>
        <p:txBody>
          <a:bodyPr/>
          <a:lstStyle/>
          <a:p>
            <a:r>
              <a:rPr lang="en-US"/>
              <a:t>OCTOBER 2022</a:t>
            </a:r>
            <a:endParaRPr lang="en-US" dirty="0"/>
          </a:p>
        </p:txBody>
      </p:sp>
    </p:spTree>
    <p:extLst>
      <p:ext uri="{BB962C8B-B14F-4D97-AF65-F5344CB8AC3E}">
        <p14:creationId xmlns:p14="http://schemas.microsoft.com/office/powerpoint/2010/main" val="144490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8BFCB-CF28-430D-952B-BB32C1BDD2D1}"/>
              </a:ext>
            </a:extLst>
          </p:cNvPr>
          <p:cNvSpPr>
            <a:spLocks noGrp="1"/>
          </p:cNvSpPr>
          <p:nvPr>
            <p:ph type="title"/>
          </p:nvPr>
        </p:nvSpPr>
        <p:spPr/>
        <p:txBody>
          <a:bodyPr/>
          <a:lstStyle/>
          <a:p>
            <a:r>
              <a:rPr lang="en-US" dirty="0"/>
              <a:t>Baseline Evaluation and Follow-Up Screening </a:t>
            </a:r>
            <a:br>
              <a:rPr lang="en-US" dirty="0"/>
            </a:br>
            <a:r>
              <a:rPr lang="en-US" dirty="0"/>
              <a:t>for Patients With Cirrhosis</a:t>
            </a:r>
          </a:p>
        </p:txBody>
      </p:sp>
      <p:graphicFrame>
        <p:nvGraphicFramePr>
          <p:cNvPr id="7" name="Content Placeholder 6">
            <a:extLst>
              <a:ext uri="{FF2B5EF4-FFF2-40B4-BE49-F238E27FC236}">
                <a16:creationId xmlns:a16="http://schemas.microsoft.com/office/drawing/2014/main" id="{B66BFAC6-FA35-4A99-885D-82DD3B730182}"/>
              </a:ext>
            </a:extLst>
          </p:cNvPr>
          <p:cNvGraphicFramePr>
            <a:graphicFrameLocks noGrp="1"/>
          </p:cNvGraphicFramePr>
          <p:nvPr>
            <p:ph idx="1"/>
            <p:extLst>
              <p:ext uri="{D42A27DB-BD31-4B8C-83A1-F6EECF244321}">
                <p14:modId xmlns:p14="http://schemas.microsoft.com/office/powerpoint/2010/main" val="1475633847"/>
              </p:ext>
            </p:extLst>
          </p:nvPr>
        </p:nvGraphicFramePr>
        <p:xfrm>
          <a:off x="838200" y="1825625"/>
          <a:ext cx="10515600" cy="4216400"/>
        </p:xfrm>
        <a:graphic>
          <a:graphicData uri="http://schemas.openxmlformats.org/drawingml/2006/table">
            <a:tbl>
              <a:tblPr firstRow="1" bandRow="1">
                <a:tableStyleId>{5940675A-B579-460E-94D1-54222C63F5DA}</a:tableStyleId>
              </a:tblPr>
              <a:tblGrid>
                <a:gridCol w="2787316">
                  <a:extLst>
                    <a:ext uri="{9D8B030D-6E8A-4147-A177-3AD203B41FA5}">
                      <a16:colId xmlns:a16="http://schemas.microsoft.com/office/drawing/2014/main" val="2756521344"/>
                    </a:ext>
                  </a:extLst>
                </a:gridCol>
                <a:gridCol w="7728284">
                  <a:extLst>
                    <a:ext uri="{9D8B030D-6E8A-4147-A177-3AD203B41FA5}">
                      <a16:colId xmlns:a16="http://schemas.microsoft.com/office/drawing/2014/main" val="62925306"/>
                    </a:ext>
                  </a:extLst>
                </a:gridCol>
              </a:tblGrid>
              <a:tr h="370840">
                <a:tc>
                  <a:txBody>
                    <a:bodyPr/>
                    <a:lstStyle/>
                    <a:p>
                      <a:r>
                        <a:rPr lang="en-US" b="1" dirty="0">
                          <a:solidFill>
                            <a:schemeClr val="bg1"/>
                          </a:solidFill>
                        </a:rPr>
                        <a:t>Type of Evaluation</a:t>
                      </a:r>
                    </a:p>
                  </a:txBody>
                  <a:tcPr>
                    <a:solidFill>
                      <a:srgbClr val="523178"/>
                    </a:solidFill>
                  </a:tcPr>
                </a:tc>
                <a:tc>
                  <a:txBody>
                    <a:bodyPr/>
                    <a:lstStyle/>
                    <a:p>
                      <a:r>
                        <a:rPr lang="en-US" b="1" dirty="0">
                          <a:solidFill>
                            <a:schemeClr val="bg1"/>
                          </a:solidFill>
                        </a:rPr>
                        <a:t>Rationale</a:t>
                      </a:r>
                    </a:p>
                  </a:txBody>
                  <a:tcPr>
                    <a:solidFill>
                      <a:srgbClr val="523178"/>
                    </a:solidFill>
                  </a:tcPr>
                </a:tc>
                <a:extLst>
                  <a:ext uri="{0D108BD9-81ED-4DB2-BD59-A6C34878D82A}">
                    <a16:rowId xmlns:a16="http://schemas.microsoft.com/office/drawing/2014/main" val="737603340"/>
                  </a:ext>
                </a:extLst>
              </a:tr>
              <a:tr h="370840">
                <a:tc>
                  <a:txBody>
                    <a:bodyPr/>
                    <a:lstStyle/>
                    <a:p>
                      <a:pPr marL="0" indent="0">
                        <a:buFont typeface="Arial" panose="020B0604020202020204" pitchFamily="34" charset="0"/>
                        <a:buNone/>
                      </a:pPr>
                      <a:r>
                        <a:rPr lang="en-US" dirty="0"/>
                        <a:t>Assess for decompensation; refer to a liver disease specialist if history of or current decompensation</a:t>
                      </a:r>
                    </a:p>
                  </a:txBody>
                  <a:tcPr/>
                </a:tc>
                <a:tc>
                  <a:txBody>
                    <a:bodyPr/>
                    <a:lstStyle/>
                    <a:p>
                      <a:pPr marL="0" indent="0">
                        <a:buFont typeface="Arial" panose="020B0604020202020204" pitchFamily="34" charset="0"/>
                        <a:buNone/>
                      </a:pPr>
                      <a:r>
                        <a:rPr lang="en-US" dirty="0"/>
                        <a:t>Decompensation is defined as the presence (or history) of 1 of the following:</a:t>
                      </a:r>
                    </a:p>
                    <a:p>
                      <a:pPr marL="137160" indent="-137160">
                        <a:buFont typeface="Arial" panose="020B0604020202020204" pitchFamily="34" charset="0"/>
                        <a:buChar char="•"/>
                      </a:pPr>
                      <a:r>
                        <a:rPr lang="en-US" dirty="0"/>
                        <a:t>CTP class B or C</a:t>
                      </a:r>
                    </a:p>
                    <a:p>
                      <a:pPr marL="137160" indent="-137160">
                        <a:buFont typeface="Arial" panose="020B0604020202020204" pitchFamily="34" charset="0"/>
                        <a:buChar char="•"/>
                      </a:pPr>
                      <a:r>
                        <a:rPr lang="en-US" dirty="0"/>
                        <a:t>MELD score of &gt;15</a:t>
                      </a:r>
                    </a:p>
                    <a:p>
                      <a:pPr marL="137160" indent="-137160">
                        <a:buFont typeface="Arial" panose="020B0604020202020204" pitchFamily="34" charset="0"/>
                        <a:buChar char="•"/>
                      </a:pPr>
                      <a:r>
                        <a:rPr lang="en-US" dirty="0"/>
                        <a:t>Ascites</a:t>
                      </a:r>
                    </a:p>
                    <a:p>
                      <a:pPr marL="137160" indent="-137160">
                        <a:buFont typeface="Arial" panose="020B0604020202020204" pitchFamily="34" charset="0"/>
                        <a:buChar char="•"/>
                      </a:pPr>
                      <a:r>
                        <a:rPr lang="en-US" dirty="0"/>
                        <a:t>Hepatic encephalopathy</a:t>
                      </a:r>
                    </a:p>
                    <a:p>
                      <a:pPr marL="137160" indent="-137160">
                        <a:buFont typeface="Arial" panose="020B0604020202020204" pitchFamily="34" charset="0"/>
                        <a:buChar char="•"/>
                      </a:pPr>
                      <a:r>
                        <a:rPr lang="en-US" dirty="0"/>
                        <a:t>Portal hypertensive bleeding</a:t>
                      </a:r>
                    </a:p>
                    <a:p>
                      <a:pPr marL="137160" indent="-137160">
                        <a:buFont typeface="Arial" panose="020B0604020202020204" pitchFamily="34" charset="0"/>
                        <a:buChar char="•"/>
                      </a:pPr>
                      <a:r>
                        <a:rPr lang="en-US" dirty="0"/>
                        <a:t>HCC</a:t>
                      </a:r>
                    </a:p>
                    <a:p>
                      <a:pPr marL="137160" indent="-137160">
                        <a:buFont typeface="Arial" panose="020B0604020202020204" pitchFamily="34" charset="0"/>
                        <a:buChar char="•"/>
                      </a:pPr>
                      <a:r>
                        <a:rPr lang="en-US" dirty="0"/>
                        <a:t>Intractable pruritus</a:t>
                      </a:r>
                    </a:p>
                    <a:p>
                      <a:pPr marL="137160" indent="-137160">
                        <a:buFont typeface="Arial" panose="020B0604020202020204" pitchFamily="34" charset="0"/>
                        <a:buChar char="•"/>
                      </a:pPr>
                      <a:r>
                        <a:rPr lang="en-US" dirty="0"/>
                        <a:t>Hepatopulmonary syndrome</a:t>
                      </a:r>
                    </a:p>
                    <a:p>
                      <a:pPr marL="137160" indent="-137160">
                        <a:buFont typeface="Arial" panose="020B0604020202020204" pitchFamily="34" charset="0"/>
                        <a:buChar char="•"/>
                      </a:pPr>
                      <a:r>
                        <a:rPr lang="en-US" dirty="0"/>
                        <a:t>Portopulmonary hypertension</a:t>
                      </a:r>
                    </a:p>
                  </a:txBody>
                  <a:tcPr/>
                </a:tc>
                <a:extLst>
                  <a:ext uri="{0D108BD9-81ED-4DB2-BD59-A6C34878D82A}">
                    <a16:rowId xmlns:a16="http://schemas.microsoft.com/office/drawing/2014/main" val="891170398"/>
                  </a:ext>
                </a:extLst>
              </a:tr>
              <a:tr h="370840">
                <a:tc>
                  <a:txBody>
                    <a:bodyPr/>
                    <a:lstStyle/>
                    <a:p>
                      <a:pPr marL="0" indent="0">
                        <a:buFont typeface="Arial" panose="020B0604020202020204" pitchFamily="34" charset="0"/>
                        <a:buNone/>
                      </a:pPr>
                      <a:r>
                        <a:rPr lang="en-US" dirty="0"/>
                        <a:t>Abdominal ultrasound to screen for HCC</a:t>
                      </a:r>
                    </a:p>
                  </a:txBody>
                  <a:tcPr/>
                </a:tc>
                <a:tc>
                  <a:txBody>
                    <a:bodyPr/>
                    <a:lstStyle/>
                    <a:p>
                      <a:pPr marL="0" indent="0">
                        <a:buFont typeface="Arial" panose="020B0604020202020204" pitchFamily="34" charset="0"/>
                        <a:buNone/>
                      </a:pPr>
                      <a:r>
                        <a:rPr lang="en-US" dirty="0"/>
                        <a:t>Ongoing HCC surveillance should be performed for patients with bridging fibrosis or cirrhosis every 6 to 12 months.</a:t>
                      </a:r>
                    </a:p>
                  </a:txBody>
                  <a:tcPr/>
                </a:tc>
                <a:extLst>
                  <a:ext uri="{0D108BD9-81ED-4DB2-BD59-A6C34878D82A}">
                    <a16:rowId xmlns:a16="http://schemas.microsoft.com/office/drawing/2014/main" val="1043679541"/>
                  </a:ext>
                </a:extLst>
              </a:tr>
              <a:tr h="370840">
                <a:tc>
                  <a:txBody>
                    <a:bodyPr/>
                    <a:lstStyle/>
                    <a:p>
                      <a:pPr marL="0" indent="0">
                        <a:buFont typeface="Arial" panose="020B0604020202020204" pitchFamily="34" charset="0"/>
                        <a:buNone/>
                      </a:pPr>
                      <a:r>
                        <a:rPr lang="en-US" dirty="0"/>
                        <a:t>Upper endoscopy</a:t>
                      </a:r>
                    </a:p>
                  </a:txBody>
                  <a:tcPr/>
                </a:tc>
                <a:tc>
                  <a:txBody>
                    <a:bodyPr/>
                    <a:lstStyle/>
                    <a:p>
                      <a:pPr marL="0" indent="0">
                        <a:buFont typeface="Arial" panose="020B0604020202020204" pitchFamily="34" charset="0"/>
                        <a:buNone/>
                      </a:pPr>
                      <a:r>
                        <a:rPr lang="en-US" dirty="0"/>
                        <a:t>Refer to a liver disease specialist to screen for varices.</a:t>
                      </a:r>
                    </a:p>
                  </a:txBody>
                  <a:tcPr/>
                </a:tc>
                <a:extLst>
                  <a:ext uri="{0D108BD9-81ED-4DB2-BD59-A6C34878D82A}">
                    <a16:rowId xmlns:a16="http://schemas.microsoft.com/office/drawing/2014/main" val="52132265"/>
                  </a:ext>
                </a:extLst>
              </a:tr>
            </a:tbl>
          </a:graphicData>
        </a:graphic>
      </p:graphicFrame>
      <p:sp>
        <p:nvSpPr>
          <p:cNvPr id="4" name="Footer Placeholder 3">
            <a:extLst>
              <a:ext uri="{FF2B5EF4-FFF2-40B4-BE49-F238E27FC236}">
                <a16:creationId xmlns:a16="http://schemas.microsoft.com/office/drawing/2014/main" id="{9E4D6FBC-6F3F-469F-BFE9-0069FD3C500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CDE1ACB-E7E3-46E0-89D8-00C19E312EF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788F6BE-4A94-4668-B532-01A9A899A1F1}"/>
              </a:ext>
            </a:extLst>
          </p:cNvPr>
          <p:cNvSpPr>
            <a:spLocks noGrp="1"/>
          </p:cNvSpPr>
          <p:nvPr>
            <p:ph type="dt" sz="half" idx="2"/>
          </p:nvPr>
        </p:nvSpPr>
        <p:spPr/>
        <p:txBody>
          <a:bodyPr/>
          <a:lstStyle/>
          <a:p>
            <a:r>
              <a:rPr lang="en-US"/>
              <a:t>OCTOBER 2022</a:t>
            </a:r>
            <a:endParaRPr lang="en-US" dirty="0"/>
          </a:p>
        </p:txBody>
      </p:sp>
    </p:spTree>
    <p:extLst>
      <p:ext uri="{BB962C8B-B14F-4D97-AF65-F5344CB8AC3E}">
        <p14:creationId xmlns:p14="http://schemas.microsoft.com/office/powerpoint/2010/main" val="2587292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BC461-0D2F-4E29-BA7B-E8B0C38AFF3C}"/>
              </a:ext>
            </a:extLst>
          </p:cNvPr>
          <p:cNvSpPr>
            <a:spLocks noGrp="1"/>
          </p:cNvSpPr>
          <p:nvPr>
            <p:ph type="title"/>
          </p:nvPr>
        </p:nvSpPr>
        <p:spPr/>
        <p:txBody>
          <a:bodyPr/>
          <a:lstStyle/>
          <a:p>
            <a:r>
              <a:rPr lang="en-US" dirty="0"/>
              <a:t>Recommendations:</a:t>
            </a:r>
            <a:br>
              <a:rPr lang="en-US" dirty="0"/>
            </a:br>
            <a:r>
              <a:rPr lang="en-US" dirty="0"/>
              <a:t>Renal Status</a:t>
            </a:r>
          </a:p>
        </p:txBody>
      </p:sp>
      <p:sp>
        <p:nvSpPr>
          <p:cNvPr id="3" name="Content Placeholder 2">
            <a:extLst>
              <a:ext uri="{FF2B5EF4-FFF2-40B4-BE49-F238E27FC236}">
                <a16:creationId xmlns:a16="http://schemas.microsoft.com/office/drawing/2014/main" id="{B80DA6B0-FFD5-446A-9F72-83956D20394E}"/>
              </a:ext>
            </a:extLst>
          </p:cNvPr>
          <p:cNvSpPr>
            <a:spLocks noGrp="1"/>
          </p:cNvSpPr>
          <p:nvPr>
            <p:ph idx="1"/>
          </p:nvPr>
        </p:nvSpPr>
        <p:spPr/>
        <p:txBody>
          <a:bodyPr/>
          <a:lstStyle/>
          <a:p>
            <a:r>
              <a:rPr lang="en-US" dirty="0"/>
              <a:t>Clinicians should assess </a:t>
            </a:r>
            <a:r>
              <a:rPr lang="en-US" dirty="0" err="1"/>
              <a:t>CrCl</a:t>
            </a:r>
            <a:r>
              <a:rPr lang="en-US" dirty="0"/>
              <a:t> in all patients with HCV. (A1)</a:t>
            </a:r>
          </a:p>
          <a:p>
            <a:r>
              <a:rPr lang="en-US" dirty="0"/>
              <a:t>Clinicians new to HCV treatment should consult a liver disease specialist when treating patients with severe renal impairment (</a:t>
            </a:r>
            <a:r>
              <a:rPr lang="en-US" dirty="0" err="1"/>
              <a:t>CrCl</a:t>
            </a:r>
            <a:r>
              <a:rPr lang="en-US" dirty="0"/>
              <a:t> &lt;30 mL/min). (A3)</a:t>
            </a:r>
          </a:p>
        </p:txBody>
      </p:sp>
      <p:sp>
        <p:nvSpPr>
          <p:cNvPr id="4" name="Footer Placeholder 3">
            <a:extLst>
              <a:ext uri="{FF2B5EF4-FFF2-40B4-BE49-F238E27FC236}">
                <a16:creationId xmlns:a16="http://schemas.microsoft.com/office/drawing/2014/main" id="{ABA4C62B-F8A3-4A2F-A439-EBB75D1FB9C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606BA90-5C48-4EDC-99B8-FFC8F8179B2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4C88B29-81C2-4E76-A2DE-1EB26D3F6589}"/>
              </a:ext>
            </a:extLst>
          </p:cNvPr>
          <p:cNvSpPr>
            <a:spLocks noGrp="1"/>
          </p:cNvSpPr>
          <p:nvPr>
            <p:ph type="dt" sz="half" idx="2"/>
          </p:nvPr>
        </p:nvSpPr>
        <p:spPr/>
        <p:txBody>
          <a:bodyPr/>
          <a:lstStyle/>
          <a:p>
            <a:r>
              <a:rPr lang="en-US"/>
              <a:t>OCTOBER 2022</a:t>
            </a:r>
            <a:endParaRPr lang="en-US" dirty="0"/>
          </a:p>
        </p:txBody>
      </p:sp>
    </p:spTree>
    <p:extLst>
      <p:ext uri="{BB962C8B-B14F-4D97-AF65-F5344CB8AC3E}">
        <p14:creationId xmlns:p14="http://schemas.microsoft.com/office/powerpoint/2010/main" val="3027504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A0263-BF10-4ABA-AC94-1EDC6E99CAC7}"/>
              </a:ext>
            </a:extLst>
          </p:cNvPr>
          <p:cNvSpPr>
            <a:spLocks noGrp="1"/>
          </p:cNvSpPr>
          <p:nvPr>
            <p:ph type="title"/>
          </p:nvPr>
        </p:nvSpPr>
        <p:spPr/>
        <p:txBody>
          <a:bodyPr/>
          <a:lstStyle/>
          <a:p>
            <a:r>
              <a:rPr lang="en-US" dirty="0"/>
              <a:t>Recommendations:</a:t>
            </a:r>
            <a:br>
              <a:rPr lang="en-US" dirty="0"/>
            </a:br>
            <a:r>
              <a:rPr lang="en-US" dirty="0"/>
              <a:t>HAV and HBV Immunity Status</a:t>
            </a:r>
          </a:p>
        </p:txBody>
      </p:sp>
      <p:sp>
        <p:nvSpPr>
          <p:cNvPr id="3" name="Content Placeholder 2">
            <a:extLst>
              <a:ext uri="{FF2B5EF4-FFF2-40B4-BE49-F238E27FC236}">
                <a16:creationId xmlns:a16="http://schemas.microsoft.com/office/drawing/2014/main" id="{524DE564-9D21-4860-90A3-492D5198BD2C}"/>
              </a:ext>
            </a:extLst>
          </p:cNvPr>
          <p:cNvSpPr>
            <a:spLocks noGrp="1"/>
          </p:cNvSpPr>
          <p:nvPr>
            <p:ph idx="1"/>
          </p:nvPr>
        </p:nvSpPr>
        <p:spPr/>
        <p:txBody>
          <a:bodyPr>
            <a:normAutofit fontScale="85000" lnSpcReduction="20000"/>
          </a:bodyPr>
          <a:lstStyle/>
          <a:p>
            <a:r>
              <a:rPr lang="en-US" dirty="0"/>
              <a:t>Clinicians should obtain HAV antibody (IgG or total) testing and administer the full HAV vaccine series in patients who are not immune to HAV. (A3)</a:t>
            </a:r>
          </a:p>
          <a:p>
            <a:r>
              <a:rPr lang="en-US" dirty="0"/>
              <a:t>Clinicians should obtain HBsAg, anti-HBs, and anti-HBc test results (total) and should recommend administration of the HBV vaccine series (at 0, 1, and 6 months) for HBV-susceptible patients (negative for all serologies). (A3)</a:t>
            </a:r>
          </a:p>
          <a:p>
            <a:r>
              <a:rPr lang="en-US" dirty="0"/>
              <a:t>In patients with positive HBsAg test results, clinicians should perform HBV DNA testing to assess for active HBV infection. (A1)</a:t>
            </a:r>
          </a:p>
          <a:p>
            <a:r>
              <a:rPr lang="en-US" dirty="0"/>
              <a:t>If HBV DNA is detectable, clinicians new to HCV treatment should consult a clinician experienced in managing both HBV and HCV. (A1)</a:t>
            </a:r>
          </a:p>
          <a:p>
            <a:endParaRPr lang="en-US" dirty="0"/>
          </a:p>
          <a:p>
            <a:pPr marL="0" indent="0">
              <a:buNone/>
            </a:pPr>
            <a:r>
              <a:rPr lang="en-US" b="1" dirty="0"/>
              <a:t>Key Point:</a:t>
            </a:r>
            <a:r>
              <a:rPr lang="en-US" dirty="0"/>
              <a:t> For patients with active HBV infection, treatment of both HBV and HCV should be provided in consultation with a clinician experienced in managing both HCV and HBV.</a:t>
            </a:r>
          </a:p>
        </p:txBody>
      </p:sp>
      <p:sp>
        <p:nvSpPr>
          <p:cNvPr id="4" name="Footer Placeholder 3">
            <a:extLst>
              <a:ext uri="{FF2B5EF4-FFF2-40B4-BE49-F238E27FC236}">
                <a16:creationId xmlns:a16="http://schemas.microsoft.com/office/drawing/2014/main" id="{7ACA469D-D581-46A1-902E-17083B7F580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FAC0C09-0141-43A4-8C22-1CED10D9F53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D2616DD-971C-4638-AFA2-561090D9435A}"/>
              </a:ext>
            </a:extLst>
          </p:cNvPr>
          <p:cNvSpPr>
            <a:spLocks noGrp="1"/>
          </p:cNvSpPr>
          <p:nvPr>
            <p:ph type="dt" sz="half" idx="2"/>
          </p:nvPr>
        </p:nvSpPr>
        <p:spPr/>
        <p:txBody>
          <a:bodyPr/>
          <a:lstStyle/>
          <a:p>
            <a:r>
              <a:rPr lang="en-US"/>
              <a:t>OCTOBER 2022</a:t>
            </a:r>
            <a:endParaRPr lang="en-US" dirty="0"/>
          </a:p>
        </p:txBody>
      </p:sp>
    </p:spTree>
    <p:extLst>
      <p:ext uri="{BB962C8B-B14F-4D97-AF65-F5344CB8AC3E}">
        <p14:creationId xmlns:p14="http://schemas.microsoft.com/office/powerpoint/2010/main" val="368338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Pretreatment Assessment in Adults With Chronic Hepatitis C Virus </a:t>
            </a:r>
            <a:r>
              <a:rPr lang="en-US" dirty="0" err="1"/>
              <a:t>Infectione</a:t>
            </a:r>
            <a:endParaRPr lang="en-US" dirty="0"/>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4B3B0-D4A9-48B2-9F56-4EFBB93E523B}"/>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CBA49D6E-1B72-4A04-A956-D48353974794}"/>
              </a:ext>
            </a:extLst>
          </p:cNvPr>
          <p:cNvSpPr>
            <a:spLocks noGrp="1"/>
          </p:cNvSpPr>
          <p:nvPr>
            <p:ph idx="1"/>
          </p:nvPr>
        </p:nvSpPr>
        <p:spPr/>
        <p:txBody>
          <a:bodyPr/>
          <a:lstStyle/>
          <a:p>
            <a:r>
              <a:rPr lang="en-US" dirty="0"/>
              <a:t>Provide evidence-based treatment guidelines to New York State clinicians to increase the number of New York State residents with chronic HCV who are treated and cured.</a:t>
            </a:r>
          </a:p>
          <a:p>
            <a:r>
              <a:rPr lang="en-US" dirty="0"/>
              <a:t>Provide guidance to clinicians on key pretreatment assessment criteria to ensure that HCV medications are prescribed safely and correctly and that all patients receive the highest quality of care.</a:t>
            </a:r>
          </a:p>
          <a:p>
            <a:r>
              <a:rPr lang="en-US" dirty="0"/>
              <a:t>Provide evidence-based clinical recommendations to support the goals of the New York State Hepatitis C Elimination Plan (NY Cures </a:t>
            </a:r>
            <a:r>
              <a:rPr lang="en-US" dirty="0" err="1"/>
              <a:t>HepC</a:t>
            </a:r>
            <a:r>
              <a:rPr lang="en-US" dirty="0"/>
              <a:t>).</a:t>
            </a:r>
          </a:p>
        </p:txBody>
      </p:sp>
      <p:sp>
        <p:nvSpPr>
          <p:cNvPr id="4" name="Footer Placeholder 3">
            <a:extLst>
              <a:ext uri="{FF2B5EF4-FFF2-40B4-BE49-F238E27FC236}">
                <a16:creationId xmlns:a16="http://schemas.microsoft.com/office/drawing/2014/main" id="{8EB618BB-254A-4373-BCB0-8FA6EC70A71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8CA10C7-A7BA-4FA6-B402-F709A5116F3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DEF877B-C113-4D08-B8B6-2F2CCCD50854}"/>
              </a:ext>
            </a:extLst>
          </p:cNvPr>
          <p:cNvSpPr>
            <a:spLocks noGrp="1"/>
          </p:cNvSpPr>
          <p:nvPr>
            <p:ph type="dt" sz="half" idx="2"/>
          </p:nvPr>
        </p:nvSpPr>
        <p:spPr/>
        <p:txBody>
          <a:bodyPr/>
          <a:lstStyle/>
          <a:p>
            <a:r>
              <a:rPr lang="en-US"/>
              <a:t>OCTOBER 2022</a:t>
            </a:r>
            <a:endParaRPr lang="en-US" dirty="0"/>
          </a:p>
        </p:txBody>
      </p:sp>
    </p:spTree>
    <p:extLst>
      <p:ext uri="{BB962C8B-B14F-4D97-AF65-F5344CB8AC3E}">
        <p14:creationId xmlns:p14="http://schemas.microsoft.com/office/powerpoint/2010/main" val="2825282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C1FEB-CAB8-4794-A5D7-1241BCCA8865}"/>
              </a:ext>
            </a:extLst>
          </p:cNvPr>
          <p:cNvSpPr>
            <a:spLocks noGrp="1"/>
          </p:cNvSpPr>
          <p:nvPr>
            <p:ph type="title"/>
          </p:nvPr>
        </p:nvSpPr>
        <p:spPr/>
        <p:txBody>
          <a:bodyPr/>
          <a:lstStyle/>
          <a:p>
            <a:r>
              <a:rPr lang="en-US" dirty="0"/>
              <a:t>Recommendations:</a:t>
            </a:r>
            <a:br>
              <a:rPr lang="en-US" dirty="0"/>
            </a:br>
            <a:r>
              <a:rPr lang="en-US" dirty="0"/>
              <a:t>Medical History and Physical Examination</a:t>
            </a:r>
          </a:p>
        </p:txBody>
      </p:sp>
      <p:sp>
        <p:nvSpPr>
          <p:cNvPr id="3" name="Content Placeholder 2">
            <a:extLst>
              <a:ext uri="{FF2B5EF4-FFF2-40B4-BE49-F238E27FC236}">
                <a16:creationId xmlns:a16="http://schemas.microsoft.com/office/drawing/2014/main" id="{9114C238-F82B-414B-AE85-106DE6E1D97E}"/>
              </a:ext>
            </a:extLst>
          </p:cNvPr>
          <p:cNvSpPr>
            <a:spLocks noGrp="1"/>
          </p:cNvSpPr>
          <p:nvPr>
            <p:ph idx="1"/>
          </p:nvPr>
        </p:nvSpPr>
        <p:spPr/>
        <p:txBody>
          <a:bodyPr>
            <a:normAutofit fontScale="77500" lnSpcReduction="20000"/>
          </a:bodyPr>
          <a:lstStyle/>
          <a:p>
            <a:r>
              <a:rPr lang="en-US" dirty="0"/>
              <a:t>Clinicians should assess all patients with a confirmed diagnosis of chronic HCV infection, defined as a positive HCV surface antibody test result and detectable HCV RNA, for treatment. (A1)</a:t>
            </a:r>
          </a:p>
          <a:p>
            <a:r>
              <a:rPr lang="en-US" dirty="0"/>
              <a:t>Clinicians should refer patients with chronic HCV and decompensated liver disease and patients who are pre- or post-liver transplant to a liver disease specialist. (A3)</a:t>
            </a:r>
          </a:p>
          <a:p>
            <a:r>
              <a:rPr lang="en-US" dirty="0"/>
              <a:t>Clinicians new to treating chronic HCV infection should consult with a liver disease specialist when treating chronic HCV in patients with any of the following conditions (A3):</a:t>
            </a:r>
          </a:p>
          <a:p>
            <a:pPr lvl="1"/>
            <a:r>
              <a:rPr lang="en-US" dirty="0"/>
              <a:t>Compensated cirrhosis; concurrent hepatobiliary conditions</a:t>
            </a:r>
          </a:p>
          <a:p>
            <a:pPr lvl="1"/>
            <a:r>
              <a:rPr lang="en-US" dirty="0"/>
              <a:t>Extrahepatic manifestations of HCV, including renal, dermatologic, and rheumatologic manifestations</a:t>
            </a:r>
          </a:p>
          <a:p>
            <a:pPr lvl="1"/>
            <a:r>
              <a:rPr lang="en-US" dirty="0"/>
              <a:t>Significant renal impairment (</a:t>
            </a:r>
            <a:r>
              <a:rPr lang="en-US" dirty="0" err="1"/>
              <a:t>CrCl</a:t>
            </a:r>
            <a:r>
              <a:rPr lang="en-US" dirty="0"/>
              <a:t> &lt;30 mL/min) or who are undergoing hemodialysis</a:t>
            </a:r>
          </a:p>
          <a:p>
            <a:pPr lvl="1"/>
            <a:r>
              <a:rPr lang="en-US" dirty="0"/>
              <a:t>Active HBV infection, defined as a positive HBsAg test result and detectable HBV DNA</a:t>
            </a:r>
          </a:p>
          <a:p>
            <a:pPr lvl="1"/>
            <a:r>
              <a:rPr lang="en-US" dirty="0"/>
              <a:t>Ongoing HCV infection after failure of treatment with DAAs</a:t>
            </a:r>
          </a:p>
          <a:p>
            <a:pPr lvl="1"/>
            <a:r>
              <a:rPr lang="en-US" dirty="0"/>
              <a:t>Treatment after organ transplantation</a:t>
            </a:r>
          </a:p>
        </p:txBody>
      </p:sp>
      <p:sp>
        <p:nvSpPr>
          <p:cNvPr id="4" name="Footer Placeholder 3">
            <a:extLst>
              <a:ext uri="{FF2B5EF4-FFF2-40B4-BE49-F238E27FC236}">
                <a16:creationId xmlns:a16="http://schemas.microsoft.com/office/drawing/2014/main" id="{BC55EF2B-932B-47B3-BDE0-0D4DB809A0A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9C9339C-BEA2-4E85-A5F5-5F882FD57CA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0226F7D-EC8C-48FF-979F-38A0068EE37B}"/>
              </a:ext>
            </a:extLst>
          </p:cNvPr>
          <p:cNvSpPr>
            <a:spLocks noGrp="1"/>
          </p:cNvSpPr>
          <p:nvPr>
            <p:ph type="dt" sz="half" idx="2"/>
          </p:nvPr>
        </p:nvSpPr>
        <p:spPr/>
        <p:txBody>
          <a:bodyPr/>
          <a:lstStyle/>
          <a:p>
            <a:r>
              <a:rPr lang="en-US"/>
              <a:t>OCTOBER 2022</a:t>
            </a:r>
            <a:endParaRPr lang="en-US" dirty="0"/>
          </a:p>
        </p:txBody>
      </p:sp>
    </p:spTree>
    <p:extLst>
      <p:ext uri="{BB962C8B-B14F-4D97-AF65-F5344CB8AC3E}">
        <p14:creationId xmlns:p14="http://schemas.microsoft.com/office/powerpoint/2010/main" val="3765890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35DC0-7CC2-41B1-84D4-520A0DE45AE5}"/>
              </a:ext>
            </a:extLst>
          </p:cNvPr>
          <p:cNvSpPr>
            <a:spLocks noGrp="1"/>
          </p:cNvSpPr>
          <p:nvPr>
            <p:ph type="title"/>
          </p:nvPr>
        </p:nvSpPr>
        <p:spPr/>
        <p:txBody>
          <a:bodyPr/>
          <a:lstStyle/>
          <a:p>
            <a:r>
              <a:rPr lang="en-US" dirty="0"/>
              <a:t>Key Elements of Patient History</a:t>
            </a:r>
          </a:p>
        </p:txBody>
      </p:sp>
      <p:sp>
        <p:nvSpPr>
          <p:cNvPr id="3" name="Content Placeholder 2">
            <a:extLst>
              <a:ext uri="{FF2B5EF4-FFF2-40B4-BE49-F238E27FC236}">
                <a16:creationId xmlns:a16="http://schemas.microsoft.com/office/drawing/2014/main" id="{7F916A0A-334B-4442-8486-46271D1FB795}"/>
              </a:ext>
            </a:extLst>
          </p:cNvPr>
          <p:cNvSpPr>
            <a:spLocks noGrp="1"/>
          </p:cNvSpPr>
          <p:nvPr>
            <p:ph idx="1"/>
          </p:nvPr>
        </p:nvSpPr>
        <p:spPr/>
        <p:txBody>
          <a:bodyPr>
            <a:normAutofit fontScale="77500" lnSpcReduction="20000"/>
          </a:bodyPr>
          <a:lstStyle/>
          <a:p>
            <a:r>
              <a:rPr lang="en-US" b="1" dirty="0"/>
              <a:t>Previous treatment for HCV infection:</a:t>
            </a:r>
            <a:r>
              <a:rPr lang="en-US" dirty="0"/>
              <a:t> Previous regimen and treatment outcome will guide choice and duration of therapy.</a:t>
            </a:r>
          </a:p>
          <a:p>
            <a:r>
              <a:rPr lang="en-US" b="1" dirty="0"/>
              <a:t>History of hepatic decompensation:</a:t>
            </a:r>
            <a:r>
              <a:rPr lang="en-US" dirty="0"/>
              <a:t> Warrants referral to a liver disease specialist.</a:t>
            </a:r>
          </a:p>
          <a:p>
            <a:r>
              <a:rPr lang="en-US" b="1" dirty="0"/>
              <a:t>History of renal disease:</a:t>
            </a:r>
            <a:r>
              <a:rPr lang="en-US" dirty="0"/>
              <a:t> Findings may influence choice of regimen.</a:t>
            </a:r>
          </a:p>
          <a:p>
            <a:r>
              <a:rPr lang="en-US" b="1" dirty="0"/>
              <a:t>Medication history and current medications, including over-the-counter and herbal products:</a:t>
            </a:r>
            <a:r>
              <a:rPr lang="en-US" dirty="0"/>
              <a:t> Carefully consider potential drug-drug interactions with DAAs.</a:t>
            </a:r>
          </a:p>
          <a:p>
            <a:r>
              <a:rPr lang="en-US" b="1" dirty="0"/>
              <a:t>Pregnancy status and plans:</a:t>
            </a:r>
          </a:p>
          <a:p>
            <a:pPr lvl="1"/>
            <a:r>
              <a:rPr lang="en-US" dirty="0"/>
              <a:t>HCV treatment may be deferred during pregnancy.</a:t>
            </a:r>
          </a:p>
          <a:p>
            <a:pPr lvl="1"/>
            <a:r>
              <a:rPr lang="en-US" dirty="0"/>
              <a:t>Clinician could discuss the possibility of clinical trial participation and refer patient as appropriate.</a:t>
            </a:r>
          </a:p>
          <a:p>
            <a:pPr lvl="1"/>
            <a:r>
              <a:rPr lang="en-US" dirty="0"/>
              <a:t>Birth control use is recommended during HCV treatment due to limited data on the safety of treatment during pregnancy.</a:t>
            </a:r>
          </a:p>
          <a:p>
            <a:pPr lvl="1"/>
            <a:r>
              <a:rPr lang="en-US" dirty="0"/>
              <a:t>For patients who have been exposed to DAA treatment during pregnancy, contact the </a:t>
            </a:r>
            <a:r>
              <a:rPr lang="en-US" dirty="0">
                <a:hlinkClick r:id="rId2"/>
              </a:rPr>
              <a:t>Treatment in Pregnancy for Hepatitis C Registry</a:t>
            </a:r>
            <a:r>
              <a:rPr lang="en-US" dirty="0"/>
              <a:t>.</a:t>
            </a:r>
          </a:p>
        </p:txBody>
      </p:sp>
      <p:sp>
        <p:nvSpPr>
          <p:cNvPr id="4" name="Footer Placeholder 3">
            <a:extLst>
              <a:ext uri="{FF2B5EF4-FFF2-40B4-BE49-F238E27FC236}">
                <a16:creationId xmlns:a16="http://schemas.microsoft.com/office/drawing/2014/main" id="{3ECA61C5-8B01-437A-AA00-1AA3020FC0C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046BB09-BEF3-4191-938B-82A6ECA484C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A850A72-2A44-4C2B-9789-94E30264AB07}"/>
              </a:ext>
            </a:extLst>
          </p:cNvPr>
          <p:cNvSpPr>
            <a:spLocks noGrp="1"/>
          </p:cNvSpPr>
          <p:nvPr>
            <p:ph type="dt" sz="half" idx="2"/>
          </p:nvPr>
        </p:nvSpPr>
        <p:spPr/>
        <p:txBody>
          <a:bodyPr/>
          <a:lstStyle/>
          <a:p>
            <a:r>
              <a:rPr lang="en-US"/>
              <a:t>OCTOBER 2022</a:t>
            </a:r>
            <a:endParaRPr lang="en-US" dirty="0"/>
          </a:p>
        </p:txBody>
      </p:sp>
    </p:spTree>
    <p:extLst>
      <p:ext uri="{BB962C8B-B14F-4D97-AF65-F5344CB8AC3E}">
        <p14:creationId xmlns:p14="http://schemas.microsoft.com/office/powerpoint/2010/main" val="2538826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F295E-8D20-45D7-B8A1-6A9E06F2230F}"/>
              </a:ext>
            </a:extLst>
          </p:cNvPr>
          <p:cNvSpPr>
            <a:spLocks noGrp="1"/>
          </p:cNvSpPr>
          <p:nvPr>
            <p:ph type="title"/>
          </p:nvPr>
        </p:nvSpPr>
        <p:spPr/>
        <p:txBody>
          <a:bodyPr/>
          <a:lstStyle/>
          <a:p>
            <a:r>
              <a:rPr lang="en-US" dirty="0"/>
              <a:t>Key Elements of Patient History, </a:t>
            </a:r>
            <a:r>
              <a:rPr lang="en-US" sz="2400" i="1" dirty="0"/>
              <a:t>continued</a:t>
            </a:r>
            <a:endParaRPr lang="en-US" i="1" dirty="0"/>
          </a:p>
        </p:txBody>
      </p:sp>
      <p:sp>
        <p:nvSpPr>
          <p:cNvPr id="3" name="Content Placeholder 2">
            <a:extLst>
              <a:ext uri="{FF2B5EF4-FFF2-40B4-BE49-F238E27FC236}">
                <a16:creationId xmlns:a16="http://schemas.microsoft.com/office/drawing/2014/main" id="{FB4184F6-350C-413F-ACBB-B198D41145B5}"/>
              </a:ext>
            </a:extLst>
          </p:cNvPr>
          <p:cNvSpPr>
            <a:spLocks noGrp="1"/>
          </p:cNvSpPr>
          <p:nvPr>
            <p:ph idx="1"/>
          </p:nvPr>
        </p:nvSpPr>
        <p:spPr/>
        <p:txBody>
          <a:bodyPr>
            <a:normAutofit fontScale="85000" lnSpcReduction="20000"/>
          </a:bodyPr>
          <a:lstStyle/>
          <a:p>
            <a:r>
              <a:rPr lang="en-US" b="1" dirty="0"/>
              <a:t>HIV infection:</a:t>
            </a:r>
          </a:p>
          <a:p>
            <a:pPr lvl="1"/>
            <a:r>
              <a:rPr lang="en-US" dirty="0"/>
              <a:t>If HIV infection is confirmed, offer the patient ART.</a:t>
            </a:r>
          </a:p>
          <a:p>
            <a:pPr lvl="1"/>
            <a:r>
              <a:rPr lang="en-US" dirty="0"/>
              <a:t>If the patient is being treated with antiretroviral medications, assess potential drug-drug interactions.</a:t>
            </a:r>
          </a:p>
          <a:p>
            <a:pPr lvl="1"/>
            <a:r>
              <a:rPr lang="en-US" dirty="0"/>
              <a:t>HIV infection may influence fibrosis assessment modality, choice of treatment, treatment duration, and monitoring.</a:t>
            </a:r>
          </a:p>
          <a:p>
            <a:r>
              <a:rPr lang="en-US" b="1" dirty="0"/>
              <a:t>History of infection/vaccination status:</a:t>
            </a:r>
          </a:p>
          <a:p>
            <a:pPr lvl="1"/>
            <a:r>
              <a:rPr lang="en-US" dirty="0"/>
              <a:t>HAV: Obtain HAV antibody test (IgG or total).</a:t>
            </a:r>
          </a:p>
          <a:p>
            <a:pPr lvl="1"/>
            <a:r>
              <a:rPr lang="en-US" dirty="0"/>
              <a:t>HBV: Obtain HBsAg, anti-HBs, and anti-HBc (total).</a:t>
            </a:r>
          </a:p>
          <a:p>
            <a:pPr lvl="1"/>
            <a:r>
              <a:rPr lang="en-US" dirty="0"/>
              <a:t>Pneumococcal: Administer pneumococcal polysaccharide vaccine to all patients with cirrhosis, which is associated with increased susceptibility to bacterial infections.</a:t>
            </a:r>
          </a:p>
          <a:p>
            <a:pPr lvl="1"/>
            <a:r>
              <a:rPr lang="en-US" dirty="0"/>
              <a:t>Influenza: Administer annual influenza vaccine.</a:t>
            </a:r>
          </a:p>
        </p:txBody>
      </p:sp>
      <p:sp>
        <p:nvSpPr>
          <p:cNvPr id="4" name="Footer Placeholder 3">
            <a:extLst>
              <a:ext uri="{FF2B5EF4-FFF2-40B4-BE49-F238E27FC236}">
                <a16:creationId xmlns:a16="http://schemas.microsoft.com/office/drawing/2014/main" id="{FF8125C2-2A20-4D13-B440-82B01079EA1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EA659FB-A158-47A3-A2D5-CAB7FC68090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05EC722-5119-40A7-8C94-12C73A096E77}"/>
              </a:ext>
            </a:extLst>
          </p:cNvPr>
          <p:cNvSpPr>
            <a:spLocks noGrp="1"/>
          </p:cNvSpPr>
          <p:nvPr>
            <p:ph type="dt" sz="half" idx="2"/>
          </p:nvPr>
        </p:nvSpPr>
        <p:spPr/>
        <p:txBody>
          <a:bodyPr/>
          <a:lstStyle/>
          <a:p>
            <a:r>
              <a:rPr lang="en-US"/>
              <a:t>OCTOBER 2022</a:t>
            </a:r>
            <a:endParaRPr lang="en-US" dirty="0"/>
          </a:p>
        </p:txBody>
      </p:sp>
    </p:spTree>
    <p:extLst>
      <p:ext uri="{BB962C8B-B14F-4D97-AF65-F5344CB8AC3E}">
        <p14:creationId xmlns:p14="http://schemas.microsoft.com/office/powerpoint/2010/main" val="291741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4D43C-EB60-4293-9BFA-4FB644956509}"/>
              </a:ext>
            </a:extLst>
          </p:cNvPr>
          <p:cNvSpPr>
            <a:spLocks noGrp="1"/>
          </p:cNvSpPr>
          <p:nvPr>
            <p:ph type="title"/>
          </p:nvPr>
        </p:nvSpPr>
        <p:spPr/>
        <p:txBody>
          <a:bodyPr/>
          <a:lstStyle/>
          <a:p>
            <a:r>
              <a:rPr lang="en-US" dirty="0"/>
              <a:t>Pretreatment Physical Examination</a:t>
            </a:r>
          </a:p>
        </p:txBody>
      </p:sp>
      <p:graphicFrame>
        <p:nvGraphicFramePr>
          <p:cNvPr id="7" name="Content Placeholder 6">
            <a:extLst>
              <a:ext uri="{FF2B5EF4-FFF2-40B4-BE49-F238E27FC236}">
                <a16:creationId xmlns:a16="http://schemas.microsoft.com/office/drawing/2014/main" id="{23153D0B-9E9C-41B0-AC8F-F916548BD14C}"/>
              </a:ext>
            </a:extLst>
          </p:cNvPr>
          <p:cNvGraphicFramePr>
            <a:graphicFrameLocks noGrp="1"/>
          </p:cNvGraphicFramePr>
          <p:nvPr>
            <p:ph idx="1"/>
            <p:extLst>
              <p:ext uri="{D42A27DB-BD31-4B8C-83A1-F6EECF244321}">
                <p14:modId xmlns:p14="http://schemas.microsoft.com/office/powerpoint/2010/main" val="3587163675"/>
              </p:ext>
            </p:extLst>
          </p:nvPr>
        </p:nvGraphicFramePr>
        <p:xfrm>
          <a:off x="838200" y="1825625"/>
          <a:ext cx="10515600" cy="338836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1390166257"/>
                    </a:ext>
                  </a:extLst>
                </a:gridCol>
                <a:gridCol w="5257800">
                  <a:extLst>
                    <a:ext uri="{9D8B030D-6E8A-4147-A177-3AD203B41FA5}">
                      <a16:colId xmlns:a16="http://schemas.microsoft.com/office/drawing/2014/main" val="516527647"/>
                    </a:ext>
                  </a:extLst>
                </a:gridCol>
              </a:tblGrid>
              <a:tr h="370840">
                <a:tc>
                  <a:txBody>
                    <a:bodyPr/>
                    <a:lstStyle/>
                    <a:p>
                      <a:r>
                        <a:rPr lang="en-US" b="1" dirty="0">
                          <a:solidFill>
                            <a:schemeClr val="bg1"/>
                          </a:solidFill>
                        </a:rPr>
                        <a:t>Key Element</a:t>
                      </a:r>
                    </a:p>
                  </a:txBody>
                  <a:tcPr>
                    <a:solidFill>
                      <a:srgbClr val="523178"/>
                    </a:solidFill>
                  </a:tcPr>
                </a:tc>
                <a:tc>
                  <a:txBody>
                    <a:bodyPr/>
                    <a:lstStyle/>
                    <a:p>
                      <a:r>
                        <a:rPr lang="en-US" b="1" dirty="0">
                          <a:solidFill>
                            <a:schemeClr val="bg1"/>
                          </a:solidFill>
                        </a:rPr>
                        <a:t>Clinical Details</a:t>
                      </a:r>
                    </a:p>
                  </a:txBody>
                  <a:tcPr>
                    <a:solidFill>
                      <a:srgbClr val="523178"/>
                    </a:solidFill>
                  </a:tcPr>
                </a:tc>
                <a:extLst>
                  <a:ext uri="{0D108BD9-81ED-4DB2-BD59-A6C34878D82A}">
                    <a16:rowId xmlns:a16="http://schemas.microsoft.com/office/drawing/2014/main" val="3133015141"/>
                  </a:ext>
                </a:extLst>
              </a:tr>
              <a:tr h="370840">
                <a:tc>
                  <a:txBody>
                    <a:bodyPr/>
                    <a:lstStyle/>
                    <a:p>
                      <a:pPr marL="0" indent="0">
                        <a:buFont typeface="Arial" panose="020B0604020202020204" pitchFamily="34" charset="0"/>
                        <a:buNone/>
                      </a:pPr>
                      <a:r>
                        <a:rPr lang="en-US" dirty="0"/>
                        <a:t>Presence or absence of ankle edema, abdominal veins, jaundice, palmar erythema, gynecomastia, spider telangiectasia, ascites, encephalopathy, and asterixis</a:t>
                      </a:r>
                    </a:p>
                  </a:txBody>
                  <a:tcPr/>
                </a:tc>
                <a:tc>
                  <a:txBody>
                    <a:bodyPr/>
                    <a:lstStyle/>
                    <a:p>
                      <a:pPr marL="0" indent="0">
                        <a:buFont typeface="Arial" panose="020B0604020202020204" pitchFamily="34" charset="0"/>
                        <a:buNone/>
                      </a:pPr>
                      <a:r>
                        <a:rPr lang="en-US" dirty="0"/>
                        <a:t>Presence may suggest cirrhosis or decompensated cirrhosis and may require additional evaluation and management or treatment.</a:t>
                      </a:r>
                    </a:p>
                  </a:txBody>
                  <a:tcPr/>
                </a:tc>
                <a:extLst>
                  <a:ext uri="{0D108BD9-81ED-4DB2-BD59-A6C34878D82A}">
                    <a16:rowId xmlns:a16="http://schemas.microsoft.com/office/drawing/2014/main" val="4108270158"/>
                  </a:ext>
                </a:extLst>
              </a:tr>
              <a:tr h="370840">
                <a:tc>
                  <a:txBody>
                    <a:bodyPr/>
                    <a:lstStyle/>
                    <a:p>
                      <a:pPr marL="0" indent="0">
                        <a:buFont typeface="Arial" panose="020B0604020202020204" pitchFamily="34" charset="0"/>
                        <a:buNone/>
                      </a:pPr>
                      <a:r>
                        <a:rPr lang="en-US" dirty="0"/>
                        <a:t>Presence or absence of physical signs related to extrahepatic manifestations of HCV, such as porphyria cutanea tarda, vasculitis, or lichen planus</a:t>
                      </a:r>
                    </a:p>
                  </a:txBody>
                  <a:tcPr/>
                </a:tc>
                <a:tc>
                  <a:txBody>
                    <a:bodyPr/>
                    <a:lstStyle/>
                    <a:p>
                      <a:pPr marL="0" indent="0">
                        <a:buFont typeface="Arial" panose="020B0604020202020204" pitchFamily="34" charset="0"/>
                        <a:buNone/>
                      </a:pPr>
                      <a:r>
                        <a:rPr lang="en-US" dirty="0"/>
                        <a:t>Presence may increase urgency of HCV treatment and may require additional evaluation and treatment needs.</a:t>
                      </a:r>
                    </a:p>
                  </a:txBody>
                  <a:tcPr/>
                </a:tc>
                <a:extLst>
                  <a:ext uri="{0D108BD9-81ED-4DB2-BD59-A6C34878D82A}">
                    <a16:rowId xmlns:a16="http://schemas.microsoft.com/office/drawing/2014/main" val="2722957400"/>
                  </a:ext>
                </a:extLst>
              </a:tr>
              <a:tr h="370840">
                <a:tc>
                  <a:txBody>
                    <a:bodyPr/>
                    <a:lstStyle/>
                    <a:p>
                      <a:pPr marL="0" indent="0">
                        <a:buFont typeface="Arial" panose="020B0604020202020204" pitchFamily="34" charset="0"/>
                        <a:buNone/>
                      </a:pPr>
                      <a:r>
                        <a:rPr lang="en-US" dirty="0"/>
                        <a:t>Liver size by palpation or auscultation for hepatomegaly or splenomegaly, as well as tenderness or hepatic bruits</a:t>
                      </a:r>
                    </a:p>
                  </a:txBody>
                  <a:tcPr/>
                </a:tc>
                <a:tc>
                  <a:txBody>
                    <a:bodyPr/>
                    <a:lstStyle/>
                    <a:p>
                      <a:pPr marL="0" indent="0">
                        <a:buFont typeface="Arial" panose="020B0604020202020204" pitchFamily="34" charset="0"/>
                        <a:buNone/>
                      </a:pPr>
                      <a:r>
                        <a:rPr lang="en-US" dirty="0"/>
                        <a:t>Size and tenderness may suggest the severity of liver disease and may require additional evaluation.</a:t>
                      </a:r>
                    </a:p>
                  </a:txBody>
                  <a:tcPr/>
                </a:tc>
                <a:extLst>
                  <a:ext uri="{0D108BD9-81ED-4DB2-BD59-A6C34878D82A}">
                    <a16:rowId xmlns:a16="http://schemas.microsoft.com/office/drawing/2014/main" val="3856459208"/>
                  </a:ext>
                </a:extLst>
              </a:tr>
            </a:tbl>
          </a:graphicData>
        </a:graphic>
      </p:graphicFrame>
      <p:sp>
        <p:nvSpPr>
          <p:cNvPr id="4" name="Footer Placeholder 3">
            <a:extLst>
              <a:ext uri="{FF2B5EF4-FFF2-40B4-BE49-F238E27FC236}">
                <a16:creationId xmlns:a16="http://schemas.microsoft.com/office/drawing/2014/main" id="{2E80C954-2BC1-485A-A98E-5C9DA6481A3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0ABD7A2-5C4B-49A2-965A-7722AC4DFED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743AD95-10D9-45C2-94DA-1C1004F5CFD7}"/>
              </a:ext>
            </a:extLst>
          </p:cNvPr>
          <p:cNvSpPr>
            <a:spLocks noGrp="1"/>
          </p:cNvSpPr>
          <p:nvPr>
            <p:ph type="dt" sz="half" idx="2"/>
          </p:nvPr>
        </p:nvSpPr>
        <p:spPr/>
        <p:txBody>
          <a:bodyPr/>
          <a:lstStyle/>
          <a:p>
            <a:r>
              <a:rPr lang="en-US"/>
              <a:t>OCTOBER 2022</a:t>
            </a:r>
            <a:endParaRPr lang="en-US" dirty="0"/>
          </a:p>
        </p:txBody>
      </p:sp>
    </p:spTree>
    <p:extLst>
      <p:ext uri="{BB962C8B-B14F-4D97-AF65-F5344CB8AC3E}">
        <p14:creationId xmlns:p14="http://schemas.microsoft.com/office/powerpoint/2010/main" val="1508976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FA2FA-C095-459B-B779-5E9FA7321EAC}"/>
              </a:ext>
            </a:extLst>
          </p:cNvPr>
          <p:cNvSpPr>
            <a:spLocks noGrp="1"/>
          </p:cNvSpPr>
          <p:nvPr>
            <p:ph type="title"/>
          </p:nvPr>
        </p:nvSpPr>
        <p:spPr/>
        <p:txBody>
          <a:bodyPr/>
          <a:lstStyle/>
          <a:p>
            <a:r>
              <a:rPr lang="en-US" dirty="0"/>
              <a:t>Key Points:</a:t>
            </a:r>
            <a:br>
              <a:rPr lang="en-US" dirty="0"/>
            </a:br>
            <a:r>
              <a:rPr lang="en-US" dirty="0"/>
              <a:t>Barriers to Adherence</a:t>
            </a:r>
          </a:p>
        </p:txBody>
      </p:sp>
      <p:sp>
        <p:nvSpPr>
          <p:cNvPr id="3" name="Content Placeholder 2">
            <a:extLst>
              <a:ext uri="{FF2B5EF4-FFF2-40B4-BE49-F238E27FC236}">
                <a16:creationId xmlns:a16="http://schemas.microsoft.com/office/drawing/2014/main" id="{BCD805D0-903D-44EF-9687-981915C2DF6F}"/>
              </a:ext>
            </a:extLst>
          </p:cNvPr>
          <p:cNvSpPr>
            <a:spLocks noGrp="1"/>
          </p:cNvSpPr>
          <p:nvPr>
            <p:ph idx="1"/>
          </p:nvPr>
        </p:nvSpPr>
        <p:spPr/>
        <p:txBody>
          <a:bodyPr/>
          <a:lstStyle/>
          <a:p>
            <a:r>
              <a:rPr lang="en-US" dirty="0"/>
              <a:t>The purpose of the adherence assessment is to optimize support, not to deny access to treatment.</a:t>
            </a:r>
          </a:p>
          <a:p>
            <a:r>
              <a:rPr lang="en-US" dirty="0"/>
              <a:t>Though HCV treatment regimens are relatively short, assessing a patient’s readiness for treatment and ability to adhere to a medication regimen and medical care appointments before initiating DAA therapy is essential.</a:t>
            </a:r>
          </a:p>
          <a:p>
            <a:r>
              <a:rPr lang="en-US" dirty="0"/>
              <a:t>After the pretreatment assessment and before treatment initiation, a plan can be developed with the patient to address potential barriers and put support resources in place.</a:t>
            </a:r>
          </a:p>
        </p:txBody>
      </p:sp>
      <p:sp>
        <p:nvSpPr>
          <p:cNvPr id="4" name="Footer Placeholder 3">
            <a:extLst>
              <a:ext uri="{FF2B5EF4-FFF2-40B4-BE49-F238E27FC236}">
                <a16:creationId xmlns:a16="http://schemas.microsoft.com/office/drawing/2014/main" id="{4CC55FE4-CCC7-477A-A38D-C8767AA1A68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3C24A95-7A0C-42F2-85AA-CBED9DD402C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98EC6A1-E24C-4ABB-8CCB-9A9D7884E1A6}"/>
              </a:ext>
            </a:extLst>
          </p:cNvPr>
          <p:cNvSpPr>
            <a:spLocks noGrp="1"/>
          </p:cNvSpPr>
          <p:nvPr>
            <p:ph type="dt" sz="half" idx="2"/>
          </p:nvPr>
        </p:nvSpPr>
        <p:spPr/>
        <p:txBody>
          <a:bodyPr/>
          <a:lstStyle/>
          <a:p>
            <a:r>
              <a:rPr lang="en-US"/>
              <a:t>OCTOBER 2022</a:t>
            </a:r>
            <a:endParaRPr lang="en-US" dirty="0"/>
          </a:p>
        </p:txBody>
      </p:sp>
    </p:spTree>
    <p:extLst>
      <p:ext uri="{BB962C8B-B14F-4D97-AF65-F5344CB8AC3E}">
        <p14:creationId xmlns:p14="http://schemas.microsoft.com/office/powerpoint/2010/main" val="3320226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89F43-2DA3-4B0F-BD58-1C71E82921E4}"/>
              </a:ext>
            </a:extLst>
          </p:cNvPr>
          <p:cNvSpPr>
            <a:spLocks noGrp="1"/>
          </p:cNvSpPr>
          <p:nvPr>
            <p:ph type="title"/>
          </p:nvPr>
        </p:nvSpPr>
        <p:spPr/>
        <p:txBody>
          <a:bodyPr/>
          <a:lstStyle/>
          <a:p>
            <a:r>
              <a:rPr lang="en-US" dirty="0"/>
              <a:t>Pretreatment Laboratory Testing</a:t>
            </a:r>
          </a:p>
        </p:txBody>
      </p:sp>
      <p:graphicFrame>
        <p:nvGraphicFramePr>
          <p:cNvPr id="7" name="Content Placeholder 6">
            <a:extLst>
              <a:ext uri="{FF2B5EF4-FFF2-40B4-BE49-F238E27FC236}">
                <a16:creationId xmlns:a16="http://schemas.microsoft.com/office/drawing/2014/main" id="{02C5B877-2624-42BF-A819-1F30AC70BD1D}"/>
              </a:ext>
            </a:extLst>
          </p:cNvPr>
          <p:cNvGraphicFramePr>
            <a:graphicFrameLocks noGrp="1"/>
          </p:cNvGraphicFramePr>
          <p:nvPr>
            <p:ph idx="1"/>
            <p:extLst>
              <p:ext uri="{D42A27DB-BD31-4B8C-83A1-F6EECF244321}">
                <p14:modId xmlns:p14="http://schemas.microsoft.com/office/powerpoint/2010/main" val="1567066206"/>
              </p:ext>
            </p:extLst>
          </p:nvPr>
        </p:nvGraphicFramePr>
        <p:xfrm>
          <a:off x="838200" y="1489710"/>
          <a:ext cx="10515600" cy="4866640"/>
        </p:xfrm>
        <a:graphic>
          <a:graphicData uri="http://schemas.openxmlformats.org/drawingml/2006/table">
            <a:tbl>
              <a:tblPr firstRow="1" bandRow="1">
                <a:tableStyleId>{5940675A-B579-460E-94D1-54222C63F5DA}</a:tableStyleId>
              </a:tblPr>
              <a:tblGrid>
                <a:gridCol w="2402305">
                  <a:extLst>
                    <a:ext uri="{9D8B030D-6E8A-4147-A177-3AD203B41FA5}">
                      <a16:colId xmlns:a16="http://schemas.microsoft.com/office/drawing/2014/main" val="23679621"/>
                    </a:ext>
                  </a:extLst>
                </a:gridCol>
                <a:gridCol w="8113295">
                  <a:extLst>
                    <a:ext uri="{9D8B030D-6E8A-4147-A177-3AD203B41FA5}">
                      <a16:colId xmlns:a16="http://schemas.microsoft.com/office/drawing/2014/main" val="2122759030"/>
                    </a:ext>
                  </a:extLst>
                </a:gridCol>
              </a:tblGrid>
              <a:tr h="370840">
                <a:tc>
                  <a:txBody>
                    <a:bodyPr/>
                    <a:lstStyle/>
                    <a:p>
                      <a:r>
                        <a:rPr lang="en-US" b="1" dirty="0">
                          <a:solidFill>
                            <a:schemeClr val="bg1"/>
                          </a:solidFill>
                        </a:rPr>
                        <a:t>Test</a:t>
                      </a:r>
                    </a:p>
                  </a:txBody>
                  <a:tcPr>
                    <a:solidFill>
                      <a:srgbClr val="523178"/>
                    </a:solidFill>
                  </a:tcPr>
                </a:tc>
                <a:tc>
                  <a:txBody>
                    <a:bodyPr/>
                    <a:lstStyle/>
                    <a:p>
                      <a:r>
                        <a:rPr lang="en-US" b="1" dirty="0">
                          <a:solidFill>
                            <a:schemeClr val="bg1"/>
                          </a:solidFill>
                        </a:rPr>
                        <a:t>Clinical Note</a:t>
                      </a:r>
                    </a:p>
                  </a:txBody>
                  <a:tcPr>
                    <a:solidFill>
                      <a:srgbClr val="523178"/>
                    </a:solidFill>
                  </a:tcPr>
                </a:tc>
                <a:extLst>
                  <a:ext uri="{0D108BD9-81ED-4DB2-BD59-A6C34878D82A}">
                    <a16:rowId xmlns:a16="http://schemas.microsoft.com/office/drawing/2014/main" val="3542464370"/>
                  </a:ext>
                </a:extLst>
              </a:tr>
              <a:tr h="370840">
                <a:tc>
                  <a:txBody>
                    <a:bodyPr/>
                    <a:lstStyle/>
                    <a:p>
                      <a:pPr marL="0" indent="0">
                        <a:buFont typeface="Arial" panose="020B0604020202020204" pitchFamily="34" charset="0"/>
                        <a:buNone/>
                      </a:pPr>
                      <a:r>
                        <a:rPr lang="en-US" dirty="0"/>
                        <a:t>Quantitative HCV RNA</a:t>
                      </a:r>
                    </a:p>
                  </a:txBody>
                  <a:tcPr/>
                </a:tc>
                <a:tc>
                  <a:txBody>
                    <a:bodyPr/>
                    <a:lstStyle/>
                    <a:p>
                      <a:pPr marL="0" indent="0">
                        <a:buFont typeface="Arial" panose="020B0604020202020204" pitchFamily="34" charset="0"/>
                        <a:buNone/>
                      </a:pPr>
                      <a:r>
                        <a:rPr lang="en-US" dirty="0"/>
                        <a:t>Confirms active HCV infection and determines HCV viral load.</a:t>
                      </a:r>
                    </a:p>
                  </a:txBody>
                  <a:tcPr/>
                </a:tc>
                <a:extLst>
                  <a:ext uri="{0D108BD9-81ED-4DB2-BD59-A6C34878D82A}">
                    <a16:rowId xmlns:a16="http://schemas.microsoft.com/office/drawing/2014/main" val="2112592560"/>
                  </a:ext>
                </a:extLst>
              </a:tr>
              <a:tr h="370840">
                <a:tc>
                  <a:txBody>
                    <a:bodyPr/>
                    <a:lstStyle/>
                    <a:p>
                      <a:pPr marL="0" indent="0">
                        <a:buFont typeface="Arial" panose="020B0604020202020204" pitchFamily="34" charset="0"/>
                        <a:buNone/>
                      </a:pPr>
                      <a:r>
                        <a:rPr lang="en-US" dirty="0"/>
                        <a:t>Genotype/subtype</a:t>
                      </a:r>
                    </a:p>
                  </a:txBody>
                  <a:tcPr/>
                </a:tc>
                <a:tc>
                  <a:txBody>
                    <a:bodyPr/>
                    <a:lstStyle/>
                    <a:p>
                      <a:pPr marL="0" indent="0">
                        <a:buFont typeface="Arial" panose="020B0604020202020204" pitchFamily="34" charset="0"/>
                        <a:buNone/>
                      </a:pPr>
                      <a:r>
                        <a:rPr lang="en-US" dirty="0"/>
                        <a:t>Genotype and subtype guide choice of regimen.</a:t>
                      </a:r>
                    </a:p>
                  </a:txBody>
                  <a:tcPr/>
                </a:tc>
                <a:extLst>
                  <a:ext uri="{0D108BD9-81ED-4DB2-BD59-A6C34878D82A}">
                    <a16:rowId xmlns:a16="http://schemas.microsoft.com/office/drawing/2014/main" val="680327187"/>
                  </a:ext>
                </a:extLst>
              </a:tr>
              <a:tr h="370840">
                <a:tc>
                  <a:txBody>
                    <a:bodyPr/>
                    <a:lstStyle/>
                    <a:p>
                      <a:pPr marL="0" indent="0">
                        <a:buFont typeface="Arial" panose="020B0604020202020204" pitchFamily="34" charset="0"/>
                        <a:buNone/>
                      </a:pPr>
                      <a:r>
                        <a:rPr lang="en-US" dirty="0"/>
                        <a:t>Complete blood count</a:t>
                      </a:r>
                    </a:p>
                  </a:txBody>
                  <a:tcPr/>
                </a:tc>
                <a:tc>
                  <a:txBody>
                    <a:bodyPr/>
                    <a:lstStyle/>
                    <a:p>
                      <a:pPr marL="137160" indent="-137160">
                        <a:buFont typeface="Arial" panose="020B0604020202020204" pitchFamily="34" charset="0"/>
                        <a:buChar char="•"/>
                      </a:pPr>
                      <a:r>
                        <a:rPr lang="en-US" dirty="0"/>
                        <a:t>Low platelet count (&lt;140,000 platelets/µL) suggests cirrhosis and portal hypertension.</a:t>
                      </a:r>
                    </a:p>
                    <a:p>
                      <a:pPr marL="137160" indent="-137160">
                        <a:buFont typeface="Arial" panose="020B0604020202020204" pitchFamily="34" charset="0"/>
                        <a:buChar char="•"/>
                      </a:pPr>
                      <a:r>
                        <a:rPr lang="en-US" dirty="0"/>
                        <a:t>Anemia may necessitate choice of a regimen that does not contain ribavirin.</a:t>
                      </a:r>
                    </a:p>
                  </a:txBody>
                  <a:tcPr/>
                </a:tc>
                <a:extLst>
                  <a:ext uri="{0D108BD9-81ED-4DB2-BD59-A6C34878D82A}">
                    <a16:rowId xmlns:a16="http://schemas.microsoft.com/office/drawing/2014/main" val="2149267620"/>
                  </a:ext>
                </a:extLst>
              </a:tr>
              <a:tr h="370840">
                <a:tc>
                  <a:txBody>
                    <a:bodyPr/>
                    <a:lstStyle/>
                    <a:p>
                      <a:pPr marL="0" indent="0">
                        <a:buFont typeface="Arial" panose="020B0604020202020204" pitchFamily="34" charset="0"/>
                        <a:buNone/>
                      </a:pPr>
                      <a:r>
                        <a:rPr lang="en-US" dirty="0"/>
                        <a:t>Serum electrolytes with creatinine</a:t>
                      </a:r>
                    </a:p>
                  </a:txBody>
                  <a:tcPr/>
                </a:tc>
                <a:tc>
                  <a:txBody>
                    <a:bodyPr/>
                    <a:lstStyle/>
                    <a:p>
                      <a:pPr marL="137160" indent="-137160">
                        <a:buFont typeface="Arial" panose="020B0604020202020204" pitchFamily="34" charset="0"/>
                        <a:buChar char="•"/>
                      </a:pPr>
                      <a:r>
                        <a:rPr lang="en-US" dirty="0"/>
                        <a:t>Marked electrolyte abnormalities may suggest decompensated cirrhosis (e.g., hyponatremia).</a:t>
                      </a:r>
                    </a:p>
                    <a:p>
                      <a:pPr marL="137160" indent="-137160">
                        <a:buFont typeface="Arial" panose="020B0604020202020204" pitchFamily="34" charset="0"/>
                        <a:buChar char="•"/>
                      </a:pPr>
                      <a:r>
                        <a:rPr lang="en-US" dirty="0"/>
                        <a:t>Renal function will influence choice of regimen.</a:t>
                      </a:r>
                    </a:p>
                  </a:txBody>
                  <a:tcPr/>
                </a:tc>
                <a:extLst>
                  <a:ext uri="{0D108BD9-81ED-4DB2-BD59-A6C34878D82A}">
                    <a16:rowId xmlns:a16="http://schemas.microsoft.com/office/drawing/2014/main" val="2735972675"/>
                  </a:ext>
                </a:extLst>
              </a:tr>
              <a:tr h="370840">
                <a:tc>
                  <a:txBody>
                    <a:bodyPr/>
                    <a:lstStyle/>
                    <a:p>
                      <a:pPr marL="0" indent="0">
                        <a:buFont typeface="Arial" panose="020B0604020202020204" pitchFamily="34" charset="0"/>
                        <a:buNone/>
                      </a:pPr>
                      <a:r>
                        <a:rPr lang="en-US" dirty="0"/>
                        <a:t>Hepatic function panel</a:t>
                      </a:r>
                    </a:p>
                  </a:txBody>
                  <a:tcPr/>
                </a:tc>
                <a:tc>
                  <a:txBody>
                    <a:bodyPr/>
                    <a:lstStyle/>
                    <a:p>
                      <a:pPr marL="137160" indent="-137160">
                        <a:buFont typeface="Arial" panose="020B0604020202020204" pitchFamily="34" charset="0"/>
                        <a:buChar char="•"/>
                      </a:pPr>
                      <a:r>
                        <a:rPr lang="en-US" dirty="0"/>
                        <a:t>Elevated direct bilirubin suggests decompensated cirrhosis.</a:t>
                      </a:r>
                    </a:p>
                    <a:p>
                      <a:pPr marL="137160" indent="-137160">
                        <a:buFont typeface="Arial" panose="020B0604020202020204" pitchFamily="34" charset="0"/>
                        <a:buChar char="•"/>
                      </a:pPr>
                      <a:r>
                        <a:rPr lang="en-US" dirty="0"/>
                        <a:t>Markedly elevated transaminases may suggest comorbidities.</a:t>
                      </a:r>
                    </a:p>
                  </a:txBody>
                  <a:tcPr/>
                </a:tc>
                <a:extLst>
                  <a:ext uri="{0D108BD9-81ED-4DB2-BD59-A6C34878D82A}">
                    <a16:rowId xmlns:a16="http://schemas.microsoft.com/office/drawing/2014/main" val="2466553065"/>
                  </a:ext>
                </a:extLst>
              </a:tr>
              <a:tr h="370840">
                <a:tc>
                  <a:txBody>
                    <a:bodyPr/>
                    <a:lstStyle/>
                    <a:p>
                      <a:pPr marL="0" indent="0">
                        <a:buFont typeface="Arial" panose="020B0604020202020204" pitchFamily="34" charset="0"/>
                        <a:buNone/>
                      </a:pPr>
                      <a:r>
                        <a:rPr lang="en-US" dirty="0"/>
                        <a:t>INR</a:t>
                      </a:r>
                    </a:p>
                  </a:txBody>
                  <a:tcPr/>
                </a:tc>
                <a:tc>
                  <a:txBody>
                    <a:bodyPr/>
                    <a:lstStyle/>
                    <a:p>
                      <a:pPr marL="0" indent="0">
                        <a:buFont typeface="Arial" panose="020B0604020202020204" pitchFamily="34" charset="0"/>
                        <a:buNone/>
                      </a:pPr>
                      <a:r>
                        <a:rPr lang="en-US" dirty="0"/>
                        <a:t>Elevated INR suggests decompensated cirrhosis.</a:t>
                      </a:r>
                    </a:p>
                  </a:txBody>
                  <a:tcPr/>
                </a:tc>
                <a:extLst>
                  <a:ext uri="{0D108BD9-81ED-4DB2-BD59-A6C34878D82A}">
                    <a16:rowId xmlns:a16="http://schemas.microsoft.com/office/drawing/2014/main" val="3453036043"/>
                  </a:ext>
                </a:extLst>
              </a:tr>
              <a:tr h="370840">
                <a:tc>
                  <a:txBody>
                    <a:bodyPr/>
                    <a:lstStyle/>
                    <a:p>
                      <a:pPr marL="0" indent="0">
                        <a:buFont typeface="Arial" panose="020B0604020202020204" pitchFamily="34" charset="0"/>
                        <a:buNone/>
                      </a:pPr>
                      <a:r>
                        <a:rPr lang="en-US" dirty="0"/>
                        <a:t>Pregnancy test for all individuals of childbearing potential</a:t>
                      </a:r>
                    </a:p>
                  </a:txBody>
                  <a:tcPr/>
                </a:tc>
                <a:tc>
                  <a:txBody>
                    <a:bodyPr/>
                    <a:lstStyle/>
                    <a:p>
                      <a:pPr marL="0" indent="0">
                        <a:buFont typeface="Arial" panose="020B0604020202020204" pitchFamily="34" charset="0"/>
                        <a:buNone/>
                      </a:pPr>
                      <a:r>
                        <a:rPr lang="en-US" dirty="0"/>
                        <a:t>If patient is pregnant, suggest treatment deferral.</a:t>
                      </a:r>
                    </a:p>
                  </a:txBody>
                  <a:tcPr/>
                </a:tc>
                <a:extLst>
                  <a:ext uri="{0D108BD9-81ED-4DB2-BD59-A6C34878D82A}">
                    <a16:rowId xmlns:a16="http://schemas.microsoft.com/office/drawing/2014/main" val="855548463"/>
                  </a:ext>
                </a:extLst>
              </a:tr>
            </a:tbl>
          </a:graphicData>
        </a:graphic>
      </p:graphicFrame>
      <p:sp>
        <p:nvSpPr>
          <p:cNvPr id="4" name="Footer Placeholder 3">
            <a:extLst>
              <a:ext uri="{FF2B5EF4-FFF2-40B4-BE49-F238E27FC236}">
                <a16:creationId xmlns:a16="http://schemas.microsoft.com/office/drawing/2014/main" id="{093001FD-9B62-48B5-AF13-FAF9C27DFC2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A6B49C5-49E0-4081-993F-9327C57892D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EE66F41-9D65-474A-ADC2-2873FF084D69}"/>
              </a:ext>
            </a:extLst>
          </p:cNvPr>
          <p:cNvSpPr>
            <a:spLocks noGrp="1"/>
          </p:cNvSpPr>
          <p:nvPr>
            <p:ph type="dt" sz="half" idx="2"/>
          </p:nvPr>
        </p:nvSpPr>
        <p:spPr/>
        <p:txBody>
          <a:bodyPr/>
          <a:lstStyle/>
          <a:p>
            <a:r>
              <a:rPr lang="en-US"/>
              <a:t>OCTOBER 2022</a:t>
            </a:r>
            <a:endParaRPr lang="en-US" dirty="0"/>
          </a:p>
        </p:txBody>
      </p:sp>
    </p:spTree>
    <p:extLst>
      <p:ext uri="{BB962C8B-B14F-4D97-AF65-F5344CB8AC3E}">
        <p14:creationId xmlns:p14="http://schemas.microsoft.com/office/powerpoint/2010/main" val="898748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89F43-2DA3-4B0F-BD58-1C71E82921E4}"/>
              </a:ext>
            </a:extLst>
          </p:cNvPr>
          <p:cNvSpPr>
            <a:spLocks noGrp="1"/>
          </p:cNvSpPr>
          <p:nvPr>
            <p:ph type="title"/>
          </p:nvPr>
        </p:nvSpPr>
        <p:spPr/>
        <p:txBody>
          <a:bodyPr/>
          <a:lstStyle/>
          <a:p>
            <a:r>
              <a:rPr lang="en-US" dirty="0"/>
              <a:t>Pretreatment Laboratory Testing</a:t>
            </a:r>
          </a:p>
        </p:txBody>
      </p:sp>
      <p:graphicFrame>
        <p:nvGraphicFramePr>
          <p:cNvPr id="7" name="Content Placeholder 6">
            <a:extLst>
              <a:ext uri="{FF2B5EF4-FFF2-40B4-BE49-F238E27FC236}">
                <a16:creationId xmlns:a16="http://schemas.microsoft.com/office/drawing/2014/main" id="{02C5B877-2624-42BF-A819-1F30AC70BD1D}"/>
              </a:ext>
            </a:extLst>
          </p:cNvPr>
          <p:cNvGraphicFramePr>
            <a:graphicFrameLocks noGrp="1"/>
          </p:cNvGraphicFramePr>
          <p:nvPr>
            <p:ph idx="1"/>
            <p:extLst>
              <p:ext uri="{D42A27DB-BD31-4B8C-83A1-F6EECF244321}">
                <p14:modId xmlns:p14="http://schemas.microsoft.com/office/powerpoint/2010/main" val="1222692721"/>
              </p:ext>
            </p:extLst>
          </p:nvPr>
        </p:nvGraphicFramePr>
        <p:xfrm>
          <a:off x="838200" y="1825625"/>
          <a:ext cx="10515600" cy="4404360"/>
        </p:xfrm>
        <a:graphic>
          <a:graphicData uri="http://schemas.openxmlformats.org/drawingml/2006/table">
            <a:tbl>
              <a:tblPr firstRow="1" bandRow="1">
                <a:tableStyleId>{5940675A-B579-460E-94D1-54222C63F5DA}</a:tableStyleId>
              </a:tblPr>
              <a:tblGrid>
                <a:gridCol w="2402305">
                  <a:extLst>
                    <a:ext uri="{9D8B030D-6E8A-4147-A177-3AD203B41FA5}">
                      <a16:colId xmlns:a16="http://schemas.microsoft.com/office/drawing/2014/main" val="23679621"/>
                    </a:ext>
                  </a:extLst>
                </a:gridCol>
                <a:gridCol w="8113295">
                  <a:extLst>
                    <a:ext uri="{9D8B030D-6E8A-4147-A177-3AD203B41FA5}">
                      <a16:colId xmlns:a16="http://schemas.microsoft.com/office/drawing/2014/main" val="2122759030"/>
                    </a:ext>
                  </a:extLst>
                </a:gridCol>
              </a:tblGrid>
              <a:tr h="370840">
                <a:tc>
                  <a:txBody>
                    <a:bodyPr/>
                    <a:lstStyle/>
                    <a:p>
                      <a:r>
                        <a:rPr lang="en-US" b="1" dirty="0">
                          <a:solidFill>
                            <a:schemeClr val="bg1"/>
                          </a:solidFill>
                        </a:rPr>
                        <a:t>Test</a:t>
                      </a:r>
                    </a:p>
                  </a:txBody>
                  <a:tcPr>
                    <a:solidFill>
                      <a:srgbClr val="523178"/>
                    </a:solidFill>
                  </a:tcPr>
                </a:tc>
                <a:tc>
                  <a:txBody>
                    <a:bodyPr/>
                    <a:lstStyle/>
                    <a:p>
                      <a:r>
                        <a:rPr lang="en-US" b="1" dirty="0">
                          <a:solidFill>
                            <a:schemeClr val="bg1"/>
                          </a:solidFill>
                        </a:rPr>
                        <a:t>Clinical Note</a:t>
                      </a:r>
                    </a:p>
                  </a:txBody>
                  <a:tcPr>
                    <a:solidFill>
                      <a:srgbClr val="523178"/>
                    </a:solidFill>
                  </a:tcPr>
                </a:tc>
                <a:extLst>
                  <a:ext uri="{0D108BD9-81ED-4DB2-BD59-A6C34878D82A}">
                    <a16:rowId xmlns:a16="http://schemas.microsoft.com/office/drawing/2014/main" val="3542464370"/>
                  </a:ext>
                </a:extLst>
              </a:tr>
              <a:tr h="370840">
                <a:tc>
                  <a:txBody>
                    <a:bodyPr/>
                    <a:lstStyle/>
                    <a:p>
                      <a:pPr marL="0" indent="0">
                        <a:buFont typeface="Arial" panose="020B0604020202020204" pitchFamily="34" charset="0"/>
                        <a:buNone/>
                      </a:pPr>
                      <a:r>
                        <a:rPr lang="en-US" dirty="0"/>
                        <a:t>HAV antibodies</a:t>
                      </a:r>
                    </a:p>
                  </a:txBody>
                  <a:tcPr/>
                </a:tc>
                <a:tc>
                  <a:txBody>
                    <a:bodyPr/>
                    <a:lstStyle/>
                    <a:p>
                      <a:pPr marL="0" indent="0">
                        <a:buFont typeface="Arial" panose="020B0604020202020204" pitchFamily="34" charset="0"/>
                        <a:buNone/>
                      </a:pPr>
                      <a:r>
                        <a:rPr lang="en-US" dirty="0"/>
                        <a:t>Obtain HAV antibody test (IgG or total) and administer the full HAV vaccine series in patients not immune to HAV.</a:t>
                      </a:r>
                    </a:p>
                  </a:txBody>
                  <a:tcPr/>
                </a:tc>
                <a:extLst>
                  <a:ext uri="{0D108BD9-81ED-4DB2-BD59-A6C34878D82A}">
                    <a16:rowId xmlns:a16="http://schemas.microsoft.com/office/drawing/2014/main" val="438300436"/>
                  </a:ext>
                </a:extLst>
              </a:tr>
              <a:tr h="370840">
                <a:tc>
                  <a:txBody>
                    <a:bodyPr/>
                    <a:lstStyle/>
                    <a:p>
                      <a:pPr marL="0" indent="0">
                        <a:buFont typeface="Arial" panose="020B0604020202020204" pitchFamily="34" charset="0"/>
                        <a:buNone/>
                      </a:pPr>
                      <a:r>
                        <a:rPr lang="en-US" dirty="0"/>
                        <a:t>HBV antibodies</a:t>
                      </a:r>
                    </a:p>
                  </a:txBody>
                  <a:tcPr/>
                </a:tc>
                <a:tc>
                  <a:txBody>
                    <a:bodyPr/>
                    <a:lstStyle/>
                    <a:p>
                      <a:pPr marL="137160" indent="-137160">
                        <a:buFont typeface="Arial" panose="020B0604020202020204" pitchFamily="34" charset="0"/>
                        <a:buChar char="•"/>
                      </a:pPr>
                      <a:r>
                        <a:rPr lang="en-US" dirty="0"/>
                        <a:t>Obtain HBsAg, anti-HBs, and anti-HBc (total) and recommend administration of the HBV vaccine series (0, 1, and 6 months) for HBV-susceptible patients (negative for all serologies).</a:t>
                      </a:r>
                    </a:p>
                    <a:p>
                      <a:pPr marL="137160" indent="-137160">
                        <a:buFont typeface="Arial" panose="020B0604020202020204" pitchFamily="34" charset="0"/>
                        <a:buChar char="•"/>
                      </a:pPr>
                      <a:r>
                        <a:rPr lang="en-US" dirty="0"/>
                        <a:t>In patients with a positive HBsAg test result, perform HBV DNA testing to assess for active HBV infection.</a:t>
                      </a:r>
                    </a:p>
                    <a:p>
                      <a:pPr marL="137160" indent="-137160">
                        <a:buFont typeface="Arial" panose="020B0604020202020204" pitchFamily="34" charset="0"/>
                        <a:buChar char="•"/>
                      </a:pPr>
                      <a:r>
                        <a:rPr lang="en-US" dirty="0"/>
                        <a:t>If HBV DNA is detectable, care providers new to HCV treatment should consult a liver disease specialist regarding treatment for HBV and HCV.</a:t>
                      </a:r>
                    </a:p>
                  </a:txBody>
                  <a:tcPr/>
                </a:tc>
                <a:extLst>
                  <a:ext uri="{0D108BD9-81ED-4DB2-BD59-A6C34878D82A}">
                    <a16:rowId xmlns:a16="http://schemas.microsoft.com/office/drawing/2014/main" val="1852711595"/>
                  </a:ext>
                </a:extLst>
              </a:tr>
              <a:tr h="370840">
                <a:tc>
                  <a:txBody>
                    <a:bodyPr/>
                    <a:lstStyle/>
                    <a:p>
                      <a:pPr marL="0" indent="0">
                        <a:buFont typeface="Arial" panose="020B0604020202020204" pitchFamily="34" charset="0"/>
                        <a:buNone/>
                      </a:pPr>
                      <a:r>
                        <a:rPr lang="en-US" dirty="0"/>
                        <a:t>HIV test if status is unknown</a:t>
                      </a:r>
                    </a:p>
                  </a:txBody>
                  <a:tcPr/>
                </a:tc>
                <a:tc>
                  <a:txBody>
                    <a:bodyPr/>
                    <a:lstStyle/>
                    <a:p>
                      <a:pPr marL="0" indent="0">
                        <a:buFont typeface="Arial" panose="020B0604020202020204" pitchFamily="34" charset="0"/>
                        <a:buNone/>
                      </a:pPr>
                      <a:r>
                        <a:rPr lang="en-US" dirty="0"/>
                        <a:t>If HIV infection is confirmed, offer the patient antiretroviral therapy.</a:t>
                      </a:r>
                    </a:p>
                  </a:txBody>
                  <a:tcPr/>
                </a:tc>
                <a:extLst>
                  <a:ext uri="{0D108BD9-81ED-4DB2-BD59-A6C34878D82A}">
                    <a16:rowId xmlns:a16="http://schemas.microsoft.com/office/drawing/2014/main" val="2719832074"/>
                  </a:ext>
                </a:extLst>
              </a:tr>
              <a:tr h="370840">
                <a:tc>
                  <a:txBody>
                    <a:bodyPr/>
                    <a:lstStyle/>
                    <a:p>
                      <a:pPr marL="0" indent="0">
                        <a:buFont typeface="Arial" panose="020B0604020202020204" pitchFamily="34" charset="0"/>
                        <a:buNone/>
                      </a:pPr>
                      <a:r>
                        <a:rPr lang="en-US" dirty="0"/>
                        <a:t>Urinalysis</a:t>
                      </a:r>
                    </a:p>
                  </a:txBody>
                  <a:tcPr/>
                </a:tc>
                <a:tc>
                  <a:txBody>
                    <a:bodyPr/>
                    <a:lstStyle/>
                    <a:p>
                      <a:pPr marL="0" indent="0">
                        <a:buFont typeface="Arial" panose="020B0604020202020204" pitchFamily="34" charset="0"/>
                        <a:buNone/>
                      </a:pPr>
                      <a:r>
                        <a:rPr lang="en-US" dirty="0"/>
                        <a:t>Protein may suggest extrahepatic manifestation of HCV.</a:t>
                      </a:r>
                    </a:p>
                  </a:txBody>
                  <a:tcPr/>
                </a:tc>
                <a:extLst>
                  <a:ext uri="{0D108BD9-81ED-4DB2-BD59-A6C34878D82A}">
                    <a16:rowId xmlns:a16="http://schemas.microsoft.com/office/drawing/2014/main" val="2738364536"/>
                  </a:ext>
                </a:extLst>
              </a:tr>
              <a:tr h="370840">
                <a:tc>
                  <a:txBody>
                    <a:bodyPr/>
                    <a:lstStyle/>
                    <a:p>
                      <a:pPr marL="0" indent="0">
                        <a:buFont typeface="Arial" panose="020B0604020202020204" pitchFamily="34" charset="0"/>
                        <a:buNone/>
                      </a:pPr>
                      <a:r>
                        <a:rPr lang="en-US" dirty="0"/>
                        <a:t>Fibrosis serum markers</a:t>
                      </a:r>
                    </a:p>
                  </a:txBody>
                  <a:tcPr/>
                </a:tc>
                <a:tc>
                  <a:txBody>
                    <a:bodyPr/>
                    <a:lstStyle/>
                    <a:p>
                      <a:pPr marL="0" indent="0">
                        <a:buFont typeface="Arial" panose="020B0604020202020204" pitchFamily="34" charset="0"/>
                        <a:buNone/>
                      </a:pPr>
                      <a:r>
                        <a:rPr lang="en-US" dirty="0"/>
                        <a:t>If not previously evaluated by biopsy or FibroScan.</a:t>
                      </a:r>
                    </a:p>
                  </a:txBody>
                  <a:tcPr/>
                </a:tc>
                <a:extLst>
                  <a:ext uri="{0D108BD9-81ED-4DB2-BD59-A6C34878D82A}">
                    <a16:rowId xmlns:a16="http://schemas.microsoft.com/office/drawing/2014/main" val="2991497331"/>
                  </a:ext>
                </a:extLst>
              </a:tr>
            </a:tbl>
          </a:graphicData>
        </a:graphic>
      </p:graphicFrame>
      <p:sp>
        <p:nvSpPr>
          <p:cNvPr id="4" name="Footer Placeholder 3">
            <a:extLst>
              <a:ext uri="{FF2B5EF4-FFF2-40B4-BE49-F238E27FC236}">
                <a16:creationId xmlns:a16="http://schemas.microsoft.com/office/drawing/2014/main" id="{093001FD-9B62-48B5-AF13-FAF9C27DFC2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A6B49C5-49E0-4081-993F-9327C57892D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EE66F41-9D65-474A-ADC2-2873FF084D69}"/>
              </a:ext>
            </a:extLst>
          </p:cNvPr>
          <p:cNvSpPr>
            <a:spLocks noGrp="1"/>
          </p:cNvSpPr>
          <p:nvPr>
            <p:ph type="dt" sz="half" idx="2"/>
          </p:nvPr>
        </p:nvSpPr>
        <p:spPr/>
        <p:txBody>
          <a:bodyPr/>
          <a:lstStyle/>
          <a:p>
            <a:r>
              <a:rPr lang="en-US"/>
              <a:t>OCTOBER 2022</a:t>
            </a:r>
            <a:endParaRPr lang="en-US" dirty="0"/>
          </a:p>
        </p:txBody>
      </p:sp>
    </p:spTree>
    <p:extLst>
      <p:ext uri="{BB962C8B-B14F-4D97-AF65-F5344CB8AC3E}">
        <p14:creationId xmlns:p14="http://schemas.microsoft.com/office/powerpoint/2010/main" val="3718160414"/>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1942</Words>
  <Application>Microsoft Office PowerPoint</Application>
  <PresentationFormat>Widescreen</PresentationFormat>
  <Paragraphs>234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Content</vt:lpstr>
      <vt:lpstr>PowerPoint Presentation</vt:lpstr>
      <vt:lpstr>Purpose of This Guideline</vt:lpstr>
      <vt:lpstr>Recommendations: Medical History and Physical Examination</vt:lpstr>
      <vt:lpstr>Key Elements of Patient History</vt:lpstr>
      <vt:lpstr>Key Elements of Patient History, continued</vt:lpstr>
      <vt:lpstr>Pretreatment Physical Examination</vt:lpstr>
      <vt:lpstr>Key Points: Barriers to Adherence</vt:lpstr>
      <vt:lpstr>Pretreatment Laboratory Testing</vt:lpstr>
      <vt:lpstr>Pretreatment Laboratory Testing</vt:lpstr>
      <vt:lpstr>Recommendations: Fibrosis Assessment</vt:lpstr>
      <vt:lpstr>Methods for Staging Fibrosis</vt:lpstr>
      <vt:lpstr>Recommendations: Cirrhosis Evaluation</vt:lpstr>
      <vt:lpstr>Calculating the Child-Turcotte-Pugh (CTP) Score  for Severity of Cirrhosis</vt:lpstr>
      <vt:lpstr>Baseline Evaluation and Follow-Up Screening  for Patients With Cirrhosis</vt:lpstr>
      <vt:lpstr>Recommendations: Renal Status</vt:lpstr>
      <vt:lpstr>Recommendations: HAV and HBV Immunity Status</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22</cp:revision>
  <dcterms:created xsi:type="dcterms:W3CDTF">2022-05-26T16:37:43Z</dcterms:created>
  <dcterms:modified xsi:type="dcterms:W3CDTF">2023-10-24T13:56:22Z</dcterms:modified>
</cp:coreProperties>
</file>