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61" r:id="rId4"/>
    <p:sldId id="262" r:id="rId5"/>
    <p:sldId id="263" r:id="rId6"/>
    <p:sldId id="264" r:id="rId7"/>
    <p:sldId id="265" r:id="rId8"/>
    <p:sldId id="259" r:id="rId9"/>
    <p:sldId id="257"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erio.org/sites/default/files/files/parameter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Management of Periodontal Disease</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APRIL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Management of Periodontal Disease</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134E6-0EA9-4E8C-82AA-F2275BFBE660}"/>
              </a:ext>
            </a:extLst>
          </p:cNvPr>
          <p:cNvSpPr>
            <a:spLocks noGrp="1"/>
          </p:cNvSpPr>
          <p:nvPr>
            <p:ph type="title"/>
          </p:nvPr>
        </p:nvSpPr>
        <p:spPr/>
        <p:txBody>
          <a:bodyPr/>
          <a:lstStyle/>
          <a:p>
            <a:r>
              <a:rPr lang="en-US" dirty="0"/>
              <a:t>Recommendations:</a:t>
            </a:r>
            <a:br>
              <a:rPr lang="en-US" dirty="0"/>
            </a:br>
            <a:r>
              <a:rPr lang="en-US" dirty="0"/>
              <a:t>LGE Treatment</a:t>
            </a:r>
          </a:p>
        </p:txBody>
      </p:sp>
      <p:sp>
        <p:nvSpPr>
          <p:cNvPr id="3" name="Content Placeholder 2">
            <a:extLst>
              <a:ext uri="{FF2B5EF4-FFF2-40B4-BE49-F238E27FC236}">
                <a16:creationId xmlns:a16="http://schemas.microsoft.com/office/drawing/2014/main" id="{5A6CBB4E-3F0A-4853-8E01-033C5E761D81}"/>
              </a:ext>
            </a:extLst>
          </p:cNvPr>
          <p:cNvSpPr>
            <a:spLocks noGrp="1"/>
          </p:cNvSpPr>
          <p:nvPr>
            <p:ph idx="1"/>
          </p:nvPr>
        </p:nvSpPr>
        <p:spPr/>
        <p:txBody>
          <a:bodyPr/>
          <a:lstStyle/>
          <a:p>
            <a:r>
              <a:rPr lang="en-US" dirty="0"/>
              <a:t>Oral health care providers should treat LGE promptly before it evolves into a more severe form of periodontal disease. (A2)</a:t>
            </a:r>
          </a:p>
          <a:p>
            <a:r>
              <a:rPr lang="en-US" dirty="0"/>
              <a:t>Oral health care providers should treat LGE with superficial debridement of affected tissue and antimicrobial rinse and schedule a follow-up appointment to determine if the patient is responding to treatment. (A2)</a:t>
            </a:r>
          </a:p>
        </p:txBody>
      </p:sp>
      <p:sp>
        <p:nvSpPr>
          <p:cNvPr id="4" name="Footer Placeholder 3">
            <a:extLst>
              <a:ext uri="{FF2B5EF4-FFF2-40B4-BE49-F238E27FC236}">
                <a16:creationId xmlns:a16="http://schemas.microsoft.com/office/drawing/2014/main" id="{69BC6CA1-5717-4275-81EA-660AB35D8D3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41EE4BF-9486-4783-B125-AC993B461C2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215747-31F5-4AF3-B379-C2B92F8E92F0}"/>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64379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F7371-A767-4B72-A419-B139280125CF}"/>
              </a:ext>
            </a:extLst>
          </p:cNvPr>
          <p:cNvSpPr>
            <a:spLocks noGrp="1"/>
          </p:cNvSpPr>
          <p:nvPr>
            <p:ph type="title"/>
          </p:nvPr>
        </p:nvSpPr>
        <p:spPr/>
        <p:txBody>
          <a:bodyPr/>
          <a:lstStyle/>
          <a:p>
            <a:r>
              <a:rPr lang="en-US" dirty="0"/>
              <a:t>Recommendations:</a:t>
            </a:r>
            <a:br>
              <a:rPr lang="en-US" dirty="0"/>
            </a:br>
            <a:r>
              <a:rPr lang="en-US" dirty="0"/>
              <a:t>NUG/NUP Treatment</a:t>
            </a:r>
          </a:p>
        </p:txBody>
      </p:sp>
      <p:sp>
        <p:nvSpPr>
          <p:cNvPr id="3" name="Content Placeholder 2">
            <a:extLst>
              <a:ext uri="{FF2B5EF4-FFF2-40B4-BE49-F238E27FC236}">
                <a16:creationId xmlns:a16="http://schemas.microsoft.com/office/drawing/2014/main" id="{D76289CD-41E2-4BC3-B665-BF5B67E60429}"/>
              </a:ext>
            </a:extLst>
          </p:cNvPr>
          <p:cNvSpPr>
            <a:spLocks noGrp="1"/>
          </p:cNvSpPr>
          <p:nvPr>
            <p:ph idx="1"/>
          </p:nvPr>
        </p:nvSpPr>
        <p:spPr/>
        <p:txBody>
          <a:bodyPr>
            <a:normAutofit fontScale="77500" lnSpcReduction="20000"/>
          </a:bodyPr>
          <a:lstStyle/>
          <a:p>
            <a:r>
              <a:rPr lang="en-US" dirty="0"/>
              <a:t>Oral health care providers should treat NUG and NUP to prevent the destruction of periodontal tissues. X-rays will determine the severity of the periodontal bone loss. (A2)</a:t>
            </a:r>
          </a:p>
          <a:p>
            <a:r>
              <a:rPr lang="en-US" dirty="0"/>
              <a:t>Oral health care providers should treat the acute stage of NUG/NUP in the clinical setting as soon as possible after diagnosis; treatment should include superficial debridement of infected areas, scaling, and root planing, and lavage/irrigation with an antimicrobial rinse (see full guideline for antimicrobial irrigation options). (A2)</a:t>
            </a:r>
          </a:p>
          <a:p>
            <a:r>
              <a:rPr lang="en-US" dirty="0"/>
              <a:t>Oral health care providers should provide patients with a treatment plan for follow-up home care that includes daily antimicrobial rinses (see full guideline for antimicrobial irrigation options) and instructions for and reinforcement of the importance of good oral hygiene and maintenance following treatment of acute disease and thereafter. (A2)</a:t>
            </a:r>
          </a:p>
          <a:p>
            <a:r>
              <a:rPr lang="en-US" dirty="0"/>
              <a:t>For patients with severe or nonresponding NUG/NUP, oral health care providers should prescribe systemic antibiotics and concurrent treatment with an antifungal agent, as specified in the full guideline. (A3)</a:t>
            </a:r>
          </a:p>
        </p:txBody>
      </p:sp>
      <p:sp>
        <p:nvSpPr>
          <p:cNvPr id="4" name="Footer Placeholder 3">
            <a:extLst>
              <a:ext uri="{FF2B5EF4-FFF2-40B4-BE49-F238E27FC236}">
                <a16:creationId xmlns:a16="http://schemas.microsoft.com/office/drawing/2014/main" id="{B8C1CEA2-157F-4391-BA11-71DFEC4E110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71CAFF6-62A2-4375-9FC9-A092091C2DD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6D3A071-5604-459A-9C6F-6E11150986DE}"/>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862309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A39CB-61E2-4398-A911-91CDEA5E4005}"/>
              </a:ext>
            </a:extLst>
          </p:cNvPr>
          <p:cNvSpPr>
            <a:spLocks noGrp="1"/>
          </p:cNvSpPr>
          <p:nvPr>
            <p:ph type="title"/>
          </p:nvPr>
        </p:nvSpPr>
        <p:spPr/>
        <p:txBody>
          <a:bodyPr/>
          <a:lstStyle/>
          <a:p>
            <a:r>
              <a:rPr lang="en-US" dirty="0"/>
              <a:t>Recommendations:</a:t>
            </a:r>
            <a:br>
              <a:rPr lang="en-US" dirty="0"/>
            </a:br>
            <a:r>
              <a:rPr lang="en-US" dirty="0"/>
              <a:t>NUG/NUP Follow-Up</a:t>
            </a:r>
          </a:p>
        </p:txBody>
      </p:sp>
      <p:sp>
        <p:nvSpPr>
          <p:cNvPr id="3" name="Content Placeholder 2">
            <a:extLst>
              <a:ext uri="{FF2B5EF4-FFF2-40B4-BE49-F238E27FC236}">
                <a16:creationId xmlns:a16="http://schemas.microsoft.com/office/drawing/2014/main" id="{474BC42F-967F-4692-8C47-1F63BA105169}"/>
              </a:ext>
            </a:extLst>
          </p:cNvPr>
          <p:cNvSpPr>
            <a:spLocks noGrp="1"/>
          </p:cNvSpPr>
          <p:nvPr>
            <p:ph idx="1"/>
          </p:nvPr>
        </p:nvSpPr>
        <p:spPr/>
        <p:txBody>
          <a:bodyPr/>
          <a:lstStyle/>
          <a:p>
            <a:r>
              <a:rPr lang="en-US" dirty="0"/>
              <a:t>Oral health care providers should evaluate healing within 7 days of treatment and perform additional debridement if necessary. (A3)</a:t>
            </a:r>
          </a:p>
          <a:p>
            <a:r>
              <a:rPr lang="en-US" dirty="0"/>
              <a:t>Clinicians should reevaluate the patient 2 months after treatment to determine the need for further intervention. (A3)</a:t>
            </a:r>
          </a:p>
        </p:txBody>
      </p:sp>
      <p:sp>
        <p:nvSpPr>
          <p:cNvPr id="4" name="Footer Placeholder 3">
            <a:extLst>
              <a:ext uri="{FF2B5EF4-FFF2-40B4-BE49-F238E27FC236}">
                <a16:creationId xmlns:a16="http://schemas.microsoft.com/office/drawing/2014/main" id="{65408263-64C4-431F-B54D-556F07D19B4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C6A8A86-1D8C-4813-A8B4-FC961B14575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BBA3D8E-D373-45DA-845F-75E45AF03A4A}"/>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3716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2EAC-9965-4A79-8F02-FAD8DC691F9B}"/>
              </a:ext>
            </a:extLst>
          </p:cNvPr>
          <p:cNvSpPr>
            <a:spLocks noGrp="1"/>
          </p:cNvSpPr>
          <p:nvPr>
            <p:ph type="title"/>
          </p:nvPr>
        </p:nvSpPr>
        <p:spPr/>
        <p:txBody>
          <a:bodyPr/>
          <a:lstStyle/>
          <a:p>
            <a:r>
              <a:rPr lang="en-US" dirty="0"/>
              <a:t>Recommendations:</a:t>
            </a:r>
            <a:br>
              <a:rPr lang="en-US" dirty="0"/>
            </a:br>
            <a:r>
              <a:rPr lang="en-US" dirty="0"/>
              <a:t>NUS/NS Treatment</a:t>
            </a:r>
          </a:p>
        </p:txBody>
      </p:sp>
      <p:sp>
        <p:nvSpPr>
          <p:cNvPr id="3" name="Content Placeholder 2">
            <a:extLst>
              <a:ext uri="{FF2B5EF4-FFF2-40B4-BE49-F238E27FC236}">
                <a16:creationId xmlns:a16="http://schemas.microsoft.com/office/drawing/2014/main" id="{37C6C65B-EC29-4F8B-AF8B-900DB311F071}"/>
              </a:ext>
            </a:extLst>
          </p:cNvPr>
          <p:cNvSpPr>
            <a:spLocks noGrp="1"/>
          </p:cNvSpPr>
          <p:nvPr>
            <p:ph idx="1"/>
          </p:nvPr>
        </p:nvSpPr>
        <p:spPr/>
        <p:txBody>
          <a:bodyPr>
            <a:normAutofit fontScale="77500" lnSpcReduction="20000"/>
          </a:bodyPr>
          <a:lstStyle/>
          <a:p>
            <a:r>
              <a:rPr lang="en-US" dirty="0"/>
              <a:t>Oral health care providers should perform a biopsy and refer patients to an oral surgeon, clinical pathologist, or oral medicine specialist when NUS/NS is diagnosed. (A2)</a:t>
            </a:r>
          </a:p>
          <a:p>
            <a:r>
              <a:rPr lang="en-US" dirty="0"/>
              <a:t>Oral health care providers should treat NUS/NS with debridement of necrotic bone and soft tissue and concurrent antimicrobial therapy, as specified in the full guideline. (A3)</a:t>
            </a:r>
          </a:p>
          <a:p>
            <a:r>
              <a:rPr lang="en-US" dirty="0"/>
              <a:t>Clinicians should include the following as part of the treatment plan for patients with periodontal disease:</a:t>
            </a:r>
          </a:p>
          <a:p>
            <a:pPr lvl="1"/>
            <a:r>
              <a:rPr lang="en-US" dirty="0"/>
              <a:t>Use of a pre-procedural antimicrobial rinse. (A2)</a:t>
            </a:r>
          </a:p>
          <a:p>
            <a:pPr lvl="1"/>
            <a:r>
              <a:rPr lang="en-US" dirty="0"/>
              <a:t>Local debridement and disinfection using a 0.12% chlorhexidine gluconate or 10% povidone-iodine. (A2)</a:t>
            </a:r>
          </a:p>
          <a:p>
            <a:pPr lvl="1"/>
            <a:r>
              <a:rPr lang="en-US" dirty="0"/>
              <a:t>Removal of necrotic debris and sequestration, along with scaling and root planing, with local anesthesia to proceed as tolerated by the patient but no later than within 7 days of diagnosis. (A2)</a:t>
            </a:r>
          </a:p>
          <a:p>
            <a:pPr lvl="1"/>
            <a:r>
              <a:rPr lang="en-US" dirty="0"/>
              <a:t>Reinforcement of oral hygiene and home care instructions and prescriptions, including daily use of an antimicrobial rinse for 30 days, antibacterial therapy, nutritional supplementation/advice, and periodontal prescriptions (B2).</a:t>
            </a:r>
          </a:p>
        </p:txBody>
      </p:sp>
      <p:sp>
        <p:nvSpPr>
          <p:cNvPr id="4" name="Footer Placeholder 3">
            <a:extLst>
              <a:ext uri="{FF2B5EF4-FFF2-40B4-BE49-F238E27FC236}">
                <a16:creationId xmlns:a16="http://schemas.microsoft.com/office/drawing/2014/main" id="{8F8C2D59-251D-4F04-AD31-2C7C78ECA4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6024233-EF91-4617-9B99-5DC7D89B9DB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8750ED5-7999-43AB-A76E-54728C0D1845}"/>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69084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349A6-E112-4967-A094-1B5D81FF43F6}"/>
              </a:ext>
            </a:extLst>
          </p:cNvPr>
          <p:cNvSpPr>
            <a:spLocks noGrp="1"/>
          </p:cNvSpPr>
          <p:nvPr>
            <p:ph type="title"/>
          </p:nvPr>
        </p:nvSpPr>
        <p:spPr/>
        <p:txBody>
          <a:bodyPr/>
          <a:lstStyle/>
          <a:p>
            <a:r>
              <a:rPr lang="en-US" dirty="0"/>
              <a:t>Periodontal Disease Prescription Dosing</a:t>
            </a:r>
          </a:p>
        </p:txBody>
      </p:sp>
      <p:sp>
        <p:nvSpPr>
          <p:cNvPr id="3" name="Content Placeholder 2">
            <a:extLst>
              <a:ext uri="{FF2B5EF4-FFF2-40B4-BE49-F238E27FC236}">
                <a16:creationId xmlns:a16="http://schemas.microsoft.com/office/drawing/2014/main" id="{41414754-C5ED-4753-AA28-3CFA26EE2397}"/>
              </a:ext>
            </a:extLst>
          </p:cNvPr>
          <p:cNvSpPr>
            <a:spLocks noGrp="1"/>
          </p:cNvSpPr>
          <p:nvPr>
            <p:ph idx="1"/>
          </p:nvPr>
        </p:nvSpPr>
        <p:spPr/>
        <p:txBody>
          <a:bodyPr/>
          <a:lstStyle/>
          <a:p>
            <a:r>
              <a:rPr lang="en-US" dirty="0"/>
              <a:t>Preferred: Metronidazole, 250 mg 3 times per day for 7 days.</a:t>
            </a:r>
          </a:p>
          <a:p>
            <a:r>
              <a:rPr lang="en-US" dirty="0"/>
              <a:t>Alternative: Augmentin, 500 mg 2 times per day for 7 days.</a:t>
            </a:r>
          </a:p>
          <a:p>
            <a:r>
              <a:rPr lang="en-US" dirty="0"/>
              <a:t>For patients allergic to penicillin: Clindamycin, 300 mg 3 times per day for 7 days.</a:t>
            </a:r>
          </a:p>
          <a:p>
            <a:r>
              <a:rPr lang="en-US" dirty="0"/>
              <a:t>As needed for pain: Rinse with 2 teaspoons of xylocaine 2% viscous solution.</a:t>
            </a:r>
          </a:p>
        </p:txBody>
      </p:sp>
      <p:sp>
        <p:nvSpPr>
          <p:cNvPr id="4" name="Footer Placeholder 3">
            <a:extLst>
              <a:ext uri="{FF2B5EF4-FFF2-40B4-BE49-F238E27FC236}">
                <a16:creationId xmlns:a16="http://schemas.microsoft.com/office/drawing/2014/main" id="{8F19528B-40E7-418E-B410-066E840105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FE3E560-E6A4-4374-997A-BF518F46D8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D9F77E-B94E-488B-9FC9-F8D682BE4D7A}"/>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425243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0BE28-3987-44B9-BB9D-FEEAF4BD5076}"/>
              </a:ext>
            </a:extLst>
          </p:cNvPr>
          <p:cNvSpPr>
            <a:spLocks noGrp="1"/>
          </p:cNvSpPr>
          <p:nvPr>
            <p:ph type="title"/>
          </p:nvPr>
        </p:nvSpPr>
        <p:spPr/>
        <p:txBody>
          <a:bodyPr/>
          <a:lstStyle/>
          <a:p>
            <a:r>
              <a:rPr lang="en-US" dirty="0"/>
              <a:t>Recommendations:</a:t>
            </a:r>
            <a:br>
              <a:rPr lang="en-US" dirty="0"/>
            </a:br>
            <a:r>
              <a:rPr lang="en-US" dirty="0"/>
              <a:t>Chronic Pre-Existing Periodontal Disease Treatment</a:t>
            </a:r>
          </a:p>
        </p:txBody>
      </p:sp>
      <p:sp>
        <p:nvSpPr>
          <p:cNvPr id="3" name="Content Placeholder 2">
            <a:extLst>
              <a:ext uri="{FF2B5EF4-FFF2-40B4-BE49-F238E27FC236}">
                <a16:creationId xmlns:a16="http://schemas.microsoft.com/office/drawing/2014/main" id="{21BD8D54-25F1-40A4-B858-AA6ECCE97569}"/>
              </a:ext>
            </a:extLst>
          </p:cNvPr>
          <p:cNvSpPr>
            <a:spLocks noGrp="1"/>
          </p:cNvSpPr>
          <p:nvPr>
            <p:ph idx="1"/>
          </p:nvPr>
        </p:nvSpPr>
        <p:spPr/>
        <p:txBody>
          <a:bodyPr/>
          <a:lstStyle/>
          <a:p>
            <a:r>
              <a:rPr lang="en-US" dirty="0"/>
              <a:t>Oral health care providers should follow standard procedures for the management of chronic pre-existing periodontitis. (A3)</a:t>
            </a:r>
          </a:p>
          <a:p>
            <a:r>
              <a:rPr lang="en-US" dirty="0"/>
              <a:t>Treatment for pre-existing periodontitis should follow the current </a:t>
            </a:r>
            <a:r>
              <a:rPr lang="en-US" dirty="0">
                <a:hlinkClick r:id="rId2"/>
              </a:rPr>
              <a:t>standard guidelines</a:t>
            </a:r>
            <a:r>
              <a:rPr lang="en-US" dirty="0"/>
              <a:t>. (A3)</a:t>
            </a:r>
          </a:p>
          <a:p>
            <a:r>
              <a:rPr lang="en-US" dirty="0"/>
              <a:t>Clinicians should perform additional diagnostic procedures (biopsy, cytologic smear, or culture) for lesions that show no healing within 10 days or refer the patient to a periodontist as indicated. (A3)</a:t>
            </a:r>
          </a:p>
        </p:txBody>
      </p:sp>
      <p:sp>
        <p:nvSpPr>
          <p:cNvPr id="4" name="Footer Placeholder 3">
            <a:extLst>
              <a:ext uri="{FF2B5EF4-FFF2-40B4-BE49-F238E27FC236}">
                <a16:creationId xmlns:a16="http://schemas.microsoft.com/office/drawing/2014/main" id="{BDF1ADDD-34D0-41DC-90B5-A5C60965A8B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786C7D8-19C4-40F6-AE6D-D1FF9097374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1D04FCC-8685-4710-A5A3-5BEFF4B3445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29300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9A5F2-B724-4CBE-ABD1-80E7A54DDBAB}"/>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4A7C422C-558B-468F-98A0-CDF939F053B0}"/>
              </a:ext>
            </a:extLst>
          </p:cNvPr>
          <p:cNvSpPr>
            <a:spLocks noGrp="1"/>
          </p:cNvSpPr>
          <p:nvPr>
            <p:ph idx="1"/>
          </p:nvPr>
        </p:nvSpPr>
        <p:spPr/>
        <p:txBody>
          <a:bodyPr/>
          <a:lstStyle/>
          <a:p>
            <a:r>
              <a:rPr lang="en-US" dirty="0"/>
              <a:t>As with the public at large, routine dental care is needed to prevent periodontal progression in people with HIV.</a:t>
            </a:r>
          </a:p>
          <a:p>
            <a:r>
              <a:rPr lang="en-US" dirty="0"/>
              <a:t>Chronic nonhealing lesions may indicate a more serious condition, and oral health care providers can use biopsies to identify any neoplastic changes.</a:t>
            </a:r>
          </a:p>
          <a:p>
            <a:r>
              <a:rPr lang="en-US" dirty="0"/>
              <a:t>A lack of response to conventional periodontal therapy is a key diagnostic feature of LGE; LGE is refractory to standard plaque control.</a:t>
            </a:r>
          </a:p>
        </p:txBody>
      </p:sp>
      <p:sp>
        <p:nvSpPr>
          <p:cNvPr id="4" name="Footer Placeholder 3">
            <a:extLst>
              <a:ext uri="{FF2B5EF4-FFF2-40B4-BE49-F238E27FC236}">
                <a16:creationId xmlns:a16="http://schemas.microsoft.com/office/drawing/2014/main" id="{D6CCAF09-9FE3-4AEC-8463-DD3C9A375F8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F35A325-80F6-41F8-961A-F4ABAA2FA49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A8BD1FA-0969-445E-A3F9-574464DD261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91945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857</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Content</vt:lpstr>
      <vt:lpstr>PowerPoint Presentation</vt:lpstr>
      <vt:lpstr>Recommendations: LGE Treatment</vt:lpstr>
      <vt:lpstr>Recommendations: NUG/NUP Treatment</vt:lpstr>
      <vt:lpstr>Recommendations: NUG/NUP Follow-Up</vt:lpstr>
      <vt:lpstr>Recommendations: NUS/NS Treatment</vt:lpstr>
      <vt:lpstr>Periodontal Disease Prescription Dosing</vt:lpstr>
      <vt:lpstr>Recommendations: Chronic Pre-Existing Periodontal Disease Treatment</vt:lpstr>
      <vt:lpstr>Key Points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20</cp:revision>
  <dcterms:created xsi:type="dcterms:W3CDTF">2022-05-26T16:37:43Z</dcterms:created>
  <dcterms:modified xsi:type="dcterms:W3CDTF">2023-10-24T11:22:26Z</dcterms:modified>
</cp:coreProperties>
</file>