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0" r:id="rId4"/>
    <p:sldId id="261" r:id="rId5"/>
    <p:sldId id="262" r:id="rId6"/>
    <p:sldId id="263" r:id="rId7"/>
    <p:sldId id="257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3178"/>
    <a:srgbClr val="331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AFF89-6860-493C-92B5-C658713E7E1F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F90C9-9F3B-4B5C-A652-02F825FA8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65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FB458-E6EA-427F-A270-0CA09B5FA5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 and paste this table into new slides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11619C-288C-4FE9-895C-06541043DF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NYSDOH AIDS Institute Clinical Guidelines Program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D9BB23-6ADF-4D2A-BC3C-B99A76D069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www.hivguidelines.org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BC07FF-3681-4EAC-8893-C0EE5BBBD5C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4CDBBC-9F5F-4BC7-BD08-B694E644794D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46671168"/>
              </p:ext>
            </p:extLst>
          </p:nvPr>
        </p:nvGraphicFramePr>
        <p:xfrm>
          <a:off x="1959811" y="2532423"/>
          <a:ext cx="81280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96509115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94321495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3690480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736412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Header</a:t>
                      </a:r>
                    </a:p>
                  </a:txBody>
                  <a:tcPr>
                    <a:solidFill>
                      <a:srgbClr val="52317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Header</a:t>
                      </a:r>
                    </a:p>
                  </a:txBody>
                  <a:tcPr>
                    <a:solidFill>
                      <a:srgbClr val="52317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Header</a:t>
                      </a:r>
                    </a:p>
                  </a:txBody>
                  <a:tcPr>
                    <a:solidFill>
                      <a:srgbClr val="52317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Header</a:t>
                      </a:r>
                    </a:p>
                  </a:txBody>
                  <a:tcPr>
                    <a:solidFill>
                      <a:srgbClr val="5231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323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9552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962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3240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612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396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67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2956861F-471E-4867-8CA0-64C1B8583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15E7499-E057-4A88-BE36-9CED3A66B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49AC4E-D8BB-4B00-8255-3DDA22B23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NYSDOH AIDS Institute Clinical Guidelines Program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16702A-DA3E-444D-9613-E37755F13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www.hivguidelines.org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8C065E23-58B0-47C2-BAF2-36F1AB1626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MARCH 2022</a:t>
            </a:r>
          </a:p>
        </p:txBody>
      </p:sp>
    </p:spTree>
    <p:extLst>
      <p:ext uri="{BB962C8B-B14F-4D97-AF65-F5344CB8AC3E}">
        <p14:creationId xmlns:p14="http://schemas.microsoft.com/office/powerpoint/2010/main" val="1297327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1BA2E-98D3-406F-8D4C-60CD1C4A8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EB9328-205D-4FEB-BB5E-833FB212C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7F27E-F12C-4880-AFE8-1EED8E3FB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NYSDOH AIDS Institute Clinical Guidelines Program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6D634D-8E3F-42F0-B120-B1410910A3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2725" t="3670" r="1652" b="1576"/>
          <a:stretch/>
        </p:blipFill>
        <p:spPr>
          <a:xfrm>
            <a:off x="10554322" y="122238"/>
            <a:ext cx="1427505" cy="621102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AFCFE23-4E54-4A12-BD8A-5107F9B5B1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www.hivguidelines.org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A2C0A-0C2B-4B5A-B14F-B010C8B093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MARCH 2022</a:t>
            </a:r>
          </a:p>
        </p:txBody>
      </p:sp>
    </p:spTree>
    <p:extLst>
      <p:ext uri="{BB962C8B-B14F-4D97-AF65-F5344CB8AC3E}">
        <p14:creationId xmlns:p14="http://schemas.microsoft.com/office/powerpoint/2010/main" val="29220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 baseline="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id="{D2A4328F-46B1-4229-B077-31783946341A}"/>
              </a:ext>
            </a:extLst>
          </p:cNvPr>
          <p:cNvSpPr txBox="1">
            <a:spLocks/>
          </p:cNvSpPr>
          <p:nvPr/>
        </p:nvSpPr>
        <p:spPr>
          <a:xfrm>
            <a:off x="1441501" y="2419316"/>
            <a:ext cx="9144000" cy="221087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800"/>
              </a:spcAft>
              <a:buNone/>
            </a:pPr>
            <a:r>
              <a:rPr lang="en-US" sz="5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Mycoplasma genitalium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Management in Adults</a:t>
            </a:r>
          </a:p>
          <a:p>
            <a:pPr marL="0" indent="0" algn="ctr">
              <a:buNone/>
            </a:pPr>
            <a:r>
              <a:rPr lang="en-US" sz="4800" dirty="0">
                <a:solidFill>
                  <a:srgbClr val="331F44"/>
                </a:solidFill>
              </a:rPr>
              <a:t>www.hivguidelines.org</a:t>
            </a:r>
          </a:p>
          <a:p>
            <a:pPr marL="0" indent="0">
              <a:buNone/>
            </a:pPr>
            <a:endParaRPr lang="en-US" sz="4800" dirty="0">
              <a:latin typeface="+mj-lt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607920-6DE4-47D0-8A04-982D678676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MARCH 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F37E02-385B-4CEC-806B-9AEBB752A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NYSDOH AIDS Institute Clinical Guidelines Program</a:t>
            </a:r>
          </a:p>
        </p:txBody>
      </p:sp>
    </p:spTree>
    <p:extLst>
      <p:ext uri="{BB962C8B-B14F-4D97-AF65-F5344CB8AC3E}">
        <p14:creationId xmlns:p14="http://schemas.microsoft.com/office/powerpoint/2010/main" val="69865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326C9-9F6D-4961-A773-2BA76797F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This Guideline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C74F3-BE6B-486F-A466-D46BB69B3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Assist clinicians in recognizing common clinical manifestations of </a:t>
            </a:r>
            <a:r>
              <a:rPr lang="en-US" i="1" dirty="0"/>
              <a:t>M. genitalium </a:t>
            </a:r>
            <a:r>
              <a:rPr lang="en-US" dirty="0"/>
              <a:t>infection.</a:t>
            </a:r>
          </a:p>
          <a:p>
            <a:r>
              <a:rPr lang="en-US" dirty="0"/>
              <a:t>Provide clinicians with evidence-based recommendations on screening, diagnostic testing, and treatment of </a:t>
            </a:r>
            <a:r>
              <a:rPr lang="en-US" i="1" dirty="0"/>
              <a:t>M. genitalium </a:t>
            </a:r>
            <a:r>
              <a:rPr lang="en-US" dirty="0"/>
              <a:t>infection.</a:t>
            </a:r>
          </a:p>
          <a:p>
            <a:r>
              <a:rPr lang="en-US" dirty="0"/>
              <a:t>Ensure that NYS recommendations for </a:t>
            </a:r>
            <a:r>
              <a:rPr lang="en-US" i="1" dirty="0"/>
              <a:t>M. genitalium </a:t>
            </a:r>
            <a:r>
              <a:rPr lang="en-US" dirty="0"/>
              <a:t>screening, diagnosis, and treatment reflect the rapidly evolving evidence regarding the organism, infection, potential complications, and implications of drug resistance.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312030-C592-4A13-95AB-2A58721A8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NYSDOH AIDS Institute Clinical Guidelines Program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B910A4-37AD-4381-82B5-0D82C7A1E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www.hivguidelines.org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F7276C1-FB64-499A-94E2-91F3C032168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252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F0F84-ABB2-4B4C-884A-32D0F882B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Recommendations:</a:t>
            </a:r>
            <a:br>
              <a:rPr lang="en-US" dirty="0"/>
            </a:br>
            <a:r>
              <a:rPr lang="en-US" dirty="0"/>
              <a:t>Laboratory Testing and Diagnosis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2C4C0-7D97-46A5-B05E-E3A9C360C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Clinicians should not routinely screen for </a:t>
            </a:r>
            <a:r>
              <a:rPr lang="en-US" i="1" dirty="0"/>
              <a:t>M. genitalium </a:t>
            </a:r>
            <a:r>
              <a:rPr lang="en-US" dirty="0"/>
              <a:t>in asymptomatic individuals. (A3)</a:t>
            </a:r>
          </a:p>
          <a:p>
            <a:r>
              <a:rPr lang="en-US" dirty="0"/>
              <a:t>Clinicians should test for </a:t>
            </a:r>
            <a:r>
              <a:rPr lang="en-US" i="1" dirty="0"/>
              <a:t>M. genitalium </a:t>
            </a:r>
            <a:r>
              <a:rPr lang="en-US" dirty="0"/>
              <a:t>in individuals with persistent or recurrent urethritis or cervicitis. (B2)</a:t>
            </a:r>
          </a:p>
          <a:p>
            <a:r>
              <a:rPr lang="en-US" dirty="0"/>
              <a:t>When testing is indicated, clinicians should use NAAT to diagnose </a:t>
            </a:r>
            <a:r>
              <a:rPr lang="en-US" i="1" dirty="0"/>
              <a:t>M. genitalium</a:t>
            </a:r>
            <a:r>
              <a:rPr lang="en-US" dirty="0"/>
              <a:t> infection, with resistance testing if available. (A2)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609C4C-13C9-4838-950B-3DB0BA925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NYSDOH AIDS Institute Clinical Guidelines Program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AC6206-7BF2-4CBE-BE73-87A5140D9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www.hivguidelines.org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E1733-1B83-4352-BCF3-792120D0703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448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8EBB4-F76B-4C90-87DD-BAFCFF68F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Point:</a:t>
            </a:r>
            <a:br>
              <a:rPr lang="en-US" dirty="0"/>
            </a:br>
            <a:r>
              <a:rPr lang="en-US" dirty="0"/>
              <a:t>Laboratory Testing and Diagnosis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A466-2361-4026-AEF0-07F6B6D96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Asymptomatic </a:t>
            </a:r>
            <a:r>
              <a:rPr lang="en-US" i="1" dirty="0"/>
              <a:t>M. genitalium </a:t>
            </a:r>
            <a:r>
              <a:rPr lang="en-US" dirty="0"/>
              <a:t>infection is common and its implications unclear; therefore, routine screening is not recommended, and diagnostic testing is reserved for individuals who:</a:t>
            </a:r>
          </a:p>
          <a:p>
            <a:pPr lvl="1"/>
            <a:r>
              <a:rPr lang="en-US" dirty="0"/>
              <a:t>Have persistent or recurrent urethritis or cervicitis or PID in the absence of gonorrhea or chlamydia and with persistent symptoms despite therapy</a:t>
            </a:r>
          </a:p>
          <a:p>
            <a:pPr lvl="1"/>
            <a:r>
              <a:rPr lang="en-US" dirty="0"/>
              <a:t>Are current sex partners of individuals treated for symptomatic </a:t>
            </a:r>
            <a:r>
              <a:rPr lang="en-US" i="1" dirty="0"/>
              <a:t>M. genitalium</a:t>
            </a:r>
            <a:r>
              <a:rPr lang="en-US" dirty="0"/>
              <a:t> infection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AA3983-0431-443A-9C1C-81C930163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NYSDOH AIDS Institute Clinical Guidelines Program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4D682D-E928-42FE-8E92-B75A03FAE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www.hivguidelines.org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740022-1ADF-414B-BF6F-3A6711EECD5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691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64287-FB33-421A-A0C3-5C8078D60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Recommendations:</a:t>
            </a:r>
            <a:br>
              <a:rPr lang="en-US" dirty="0"/>
            </a:br>
            <a:r>
              <a:rPr lang="en-US" dirty="0"/>
              <a:t>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DF22C-A2A9-4B48-A533-CDF35DD8B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Clinicians should treat patients with urethritis (A2), cervicitis (A2), and PID (B2) caused by </a:t>
            </a:r>
            <a:r>
              <a:rPr lang="en-US" i="1" dirty="0"/>
              <a:t>M. genitalium </a:t>
            </a:r>
            <a:r>
              <a:rPr lang="en-US" dirty="0"/>
              <a:t>infection as in </a:t>
            </a:r>
            <a:r>
              <a:rPr lang="en-US" i="1" dirty="0"/>
              <a:t>Recommended Antimicrobial Regimens for </a:t>
            </a:r>
            <a:r>
              <a:rPr lang="en-US" dirty="0"/>
              <a:t>M. genitalium </a:t>
            </a:r>
            <a:r>
              <a:rPr lang="en-US" i="1" dirty="0"/>
              <a:t>Infection Treatment</a:t>
            </a:r>
            <a:r>
              <a:rPr lang="en-US" dirty="0"/>
              <a:t>.</a:t>
            </a:r>
          </a:p>
          <a:p>
            <a:r>
              <a:rPr lang="en-US" dirty="0"/>
              <a:t>When </a:t>
            </a:r>
            <a:r>
              <a:rPr lang="en-US" i="1" dirty="0"/>
              <a:t>M. genitalium </a:t>
            </a:r>
            <a:r>
              <a:rPr lang="en-US" dirty="0"/>
              <a:t>testing is unavailable, clinicians should treat patients when there is a high clinical index of suspicion for </a:t>
            </a:r>
            <a:r>
              <a:rPr lang="en-US" i="1" dirty="0"/>
              <a:t>M. genitalium</a:t>
            </a:r>
            <a:r>
              <a:rPr lang="en-US" dirty="0"/>
              <a:t> infection and other STIs have been reasonably excluded from the differential diagnosis. (B3)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28FE88-01DF-452E-A6AC-734546369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NYSDOH AIDS Institute Clinical Guidelines Program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A59D66-B9BD-4816-8CBA-1B684457C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www.hivguidelines.org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0478089-4F32-463B-868F-9F854B0E8DF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406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DA180-DCB5-4187-892B-A9FABB05D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r>
              <a:rPr lang="en-US" dirty="0"/>
              <a:t>Recommended Antimicrobial Regimens for </a:t>
            </a:r>
            <a:br>
              <a:rPr lang="en-US" dirty="0"/>
            </a:br>
            <a:r>
              <a:rPr lang="en-US" i="1" dirty="0"/>
              <a:t>M. genitalium </a:t>
            </a:r>
            <a:r>
              <a:rPr lang="en-US" dirty="0"/>
              <a:t>Infection Treatment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606C637-DDC6-4562-BFBD-FC346B562A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7549061"/>
              </p:ext>
            </p:extLst>
          </p:nvPr>
        </p:nvGraphicFramePr>
        <p:xfrm>
          <a:off x="838199" y="1325563"/>
          <a:ext cx="10515600" cy="5044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9696">
                  <a:extLst>
                    <a:ext uri="{9D8B030D-6E8A-4147-A177-3AD203B41FA5}">
                      <a16:colId xmlns:a16="http://schemas.microsoft.com/office/drawing/2014/main" val="570690801"/>
                    </a:ext>
                  </a:extLst>
                </a:gridCol>
                <a:gridCol w="3561347">
                  <a:extLst>
                    <a:ext uri="{9D8B030D-6E8A-4147-A177-3AD203B41FA5}">
                      <a16:colId xmlns:a16="http://schemas.microsoft.com/office/drawing/2014/main" val="3130236369"/>
                    </a:ext>
                  </a:extLst>
                </a:gridCol>
                <a:gridCol w="4784557">
                  <a:extLst>
                    <a:ext uri="{9D8B030D-6E8A-4147-A177-3AD203B41FA5}">
                      <a16:colId xmlns:a16="http://schemas.microsoft.com/office/drawing/2014/main" val="2214335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Selected Conditions</a:t>
                      </a:r>
                    </a:p>
                  </a:txBody>
                  <a:tcPr>
                    <a:solidFill>
                      <a:srgbClr val="52317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Oral Regimens</a:t>
                      </a:r>
                    </a:p>
                  </a:txBody>
                  <a:tcPr>
                    <a:solidFill>
                      <a:srgbClr val="52317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Considerations</a:t>
                      </a:r>
                    </a:p>
                  </a:txBody>
                  <a:tcPr>
                    <a:solidFill>
                      <a:srgbClr val="5231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67909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b="1" dirty="0"/>
                        <a:t>M. genitalium </a:t>
                      </a:r>
                      <a:r>
                        <a:rPr lang="en-US" sz="1600" b="1" i="1" dirty="0"/>
                        <a:t>Detected by FDA-Approved NAAT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821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/>
                        <a:t>Resistance testing unavailable </a:t>
                      </a:r>
                      <a:r>
                        <a:rPr lang="en-US" sz="1600" i="1" dirty="0"/>
                        <a:t>or</a:t>
                      </a:r>
                      <a:r>
                        <a:rPr lang="en-US" sz="1600" dirty="0"/>
                        <a:t> macrolide resistant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/>
                        <a:t>Doxycycline 100 mg twice daily for 7 days </a:t>
                      </a:r>
                      <a:r>
                        <a:rPr lang="en-US" sz="1600" i="1" dirty="0"/>
                        <a:t>followed by</a:t>
                      </a:r>
                      <a:r>
                        <a:rPr lang="en-US" sz="1600" dirty="0"/>
                        <a:t> moxifloxacin 400 mg once daily for 7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/>
                        <a:t>Pregnant patients:</a:t>
                      </a:r>
                      <a:r>
                        <a:rPr lang="en-US" sz="1600"/>
                        <a:t> Doxycycline and moxifloxacin are generally not recommended.</a:t>
                      </a:r>
                    </a:p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/>
                        <a:t>Preferred for PID:</a:t>
                      </a:r>
                      <a:r>
                        <a:rPr lang="en-US" sz="1600"/>
                        <a:t> 14-day moxifloxacin-containing regimen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4952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600" dirty="0"/>
                        <a:t>Macrolide susceptible </a:t>
                      </a:r>
                      <a:r>
                        <a:rPr lang="fr-FR" sz="1600" i="1" dirty="0"/>
                        <a:t>or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moxifloxacin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unavailable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/>
                        <a:t>Doxycycline 100 mg twice daily for 7 days </a:t>
                      </a:r>
                      <a:r>
                        <a:rPr lang="en-US" sz="1600" i="1" dirty="0"/>
                        <a:t>followed by</a:t>
                      </a:r>
                      <a:r>
                        <a:rPr lang="en-US" sz="1600" dirty="0"/>
                        <a:t> azithromycin 1 g on day 1 </a:t>
                      </a:r>
                      <a:r>
                        <a:rPr lang="en-US" sz="1600" i="1" dirty="0"/>
                        <a:t>followed by</a:t>
                      </a:r>
                      <a:r>
                        <a:rPr lang="en-US" sz="1600" dirty="0"/>
                        <a:t> azithromycin 500 mg once daily for 3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/>
                        <a:t>Patients with persistent symptoms:</a:t>
                      </a:r>
                      <a:r>
                        <a:rPr lang="en-US" sz="1600" dirty="0"/>
                        <a:t> If this regimen is used in the absence of macrolide-susceptibility testing, perform test of cure at 21 days after treatment is completed.</a:t>
                      </a:r>
                    </a:p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/>
                        <a:t>Pregnant patients:</a:t>
                      </a:r>
                      <a:r>
                        <a:rPr lang="en-US" sz="1600" dirty="0"/>
                        <a:t> Doxycycline is generally not recommended.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968671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b="1" dirty="0"/>
                        <a:t>M. genitalium </a:t>
                      </a:r>
                      <a:r>
                        <a:rPr lang="en-US" sz="1600" b="1" i="1" dirty="0"/>
                        <a:t>NAAT Unavailable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015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/>
                        <a:t>High clinical index of suspicion (other STIs should be reasonably excluded prior to initiating treatment)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/>
                        <a:t>Doxycycline 100 mg twice daily for 7 days </a:t>
                      </a:r>
                      <a:r>
                        <a:rPr lang="en-US" sz="1600" i="1" dirty="0"/>
                        <a:t>followed by</a:t>
                      </a:r>
                      <a:r>
                        <a:rPr lang="en-US" sz="1600" dirty="0"/>
                        <a:t> moxifloxacin 400 mg once daily for 7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/>
                        <a:t>Pregnant patients:</a:t>
                      </a:r>
                      <a:r>
                        <a:rPr lang="en-US" sz="1600" dirty="0"/>
                        <a:t> Doxycycline and moxifloxacin are generally not recommended.</a:t>
                      </a:r>
                    </a:p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/>
                        <a:t>Preferred for PID:</a:t>
                      </a:r>
                      <a:r>
                        <a:rPr lang="en-US" sz="1600" dirty="0"/>
                        <a:t> 14-day moxifloxacin-containing regimen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739056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AF044A-DE9B-4E0E-9F53-509EDF783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NYSDOH AIDS Institute Clinical Guidelines Program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67D297-7980-4040-B5CB-5697B6D8F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www.hivguidelines.org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08B86D8-9E81-4AFC-A882-7BBAADB80BF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532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48B85F-DD46-4AB1-B17B-9C2EED7DA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NYSDOH AIDS Institute Clinical Guidelines Program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5E34F1-8173-4211-8103-F4FEF646C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/>
              <a:t>www.hivguidelines.org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2F146AD-B408-4105-9067-DA5FF2D51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Help?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6393898-0452-420F-8B4F-3260F0AD53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81" r="766" b="2319"/>
          <a:stretch/>
        </p:blipFill>
        <p:spPr>
          <a:xfrm>
            <a:off x="3881712" y="343883"/>
            <a:ext cx="6004160" cy="5881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798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96BB45-AC41-4FA7-85E8-2444850B9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NYSDOH AIDS Institute Clinical Guidelines Program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4DA95E-DA50-4696-943C-BCD4CAADA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/>
              <a:t>www.hivguidelines.org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DB72B23-09C9-4D58-BA5A-BF0B708BF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the Guideline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8248DA-625A-44B5-ACA8-008BE3F36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331F44"/>
                </a:solidFill>
              </a:rPr>
              <a:t>www.hivguidelines.org</a:t>
            </a:r>
            <a:r>
              <a:rPr lang="en-US" dirty="0"/>
              <a:t> &gt; </a:t>
            </a:r>
            <a:r>
              <a:rPr lang="en-US" i="1" dirty="0"/>
              <a:t>Mycoplasma genitalium</a:t>
            </a:r>
            <a:r>
              <a:rPr lang="en-US" dirty="0"/>
              <a:t> Management in Adults</a:t>
            </a:r>
          </a:p>
          <a:p>
            <a:endParaRPr lang="en-US" dirty="0"/>
          </a:p>
          <a:p>
            <a:r>
              <a:rPr lang="en-US" b="1" dirty="0"/>
              <a:t>Also available:</a:t>
            </a:r>
            <a:r>
              <a:rPr lang="en-US" dirty="0"/>
              <a:t> Printable PDF</a:t>
            </a:r>
          </a:p>
        </p:txBody>
      </p:sp>
    </p:spTree>
    <p:extLst>
      <p:ext uri="{BB962C8B-B14F-4D97-AF65-F5344CB8AC3E}">
        <p14:creationId xmlns:p14="http://schemas.microsoft.com/office/powerpoint/2010/main" val="1205125425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609</Words>
  <Application>Microsoft Office PowerPoint</Application>
  <PresentationFormat>Widescreen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Content</vt:lpstr>
      <vt:lpstr>PowerPoint Presentation</vt:lpstr>
      <vt:lpstr>Purpose of This Guideline</vt:lpstr>
      <vt:lpstr>Recommendations: Laboratory Testing and Diagnosis</vt:lpstr>
      <vt:lpstr>Key Point: Laboratory Testing and Diagnosis</vt:lpstr>
      <vt:lpstr>Recommendations: Treatment</vt:lpstr>
      <vt:lpstr>Recommended Antimicrobial Regimens for  M. genitalium Infection Treatment</vt:lpstr>
      <vt:lpstr>Need Help?</vt:lpstr>
      <vt:lpstr>Access the Guideline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 Gribble</dc:creator>
  <cp:lastModifiedBy>Hanna Gribble</cp:lastModifiedBy>
  <cp:revision>21</cp:revision>
  <dcterms:created xsi:type="dcterms:W3CDTF">2022-05-26T16:37:43Z</dcterms:created>
  <dcterms:modified xsi:type="dcterms:W3CDTF">2023-10-24T11:37:46Z</dcterms:modified>
</cp:coreProperties>
</file>