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4" r:id="rId28"/>
    <p:sldId id="257" r:id="rId29"/>
    <p:sldId id="25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phl.org/aboutAPHL/publications/Documents/ID-2019Jan-HIV-Lab-Test-Suggested-Reporting-Language.pdf" TargetMode="External"/><Relationship Id="rId2" Type="http://schemas.openxmlformats.org/officeDocument/2006/relationships/hyperlink" Target="https://stacks.cdc.gov/view/cdc/5087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ealth.ny.gov/diseases/aids/providers/testing/guidance/negativetestresults.htm" TargetMode="External"/><Relationship Id="rId2" Type="http://schemas.openxmlformats.org/officeDocument/2006/relationships/hyperlink" Target="https://www.health.ny.gov/diseases/aids/consumers/test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ivguidelines.org/guideline/hiv-care-resources/?mycollection=hiv-care&amp;mytab=tab_5" TargetMode="External"/><Relationship Id="rId2" Type="http://schemas.openxmlformats.org/officeDocument/2006/relationships/hyperlink" Target="https://health.ny.gov/diseases/communicable/std/partner_services/index.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1.nyc.gov/site/doh/data/data-sets/hiv-aids-how-to-report-a-diagnosis.page" TargetMode="External"/><Relationship Id="rId2" Type="http://schemas.openxmlformats.org/officeDocument/2006/relationships/hyperlink" Target="https://www.health.ny.gov/diseases/aids/providers/regulations/partner_services/" TargetMode="External"/><Relationship Id="rId1" Type="http://schemas.openxmlformats.org/officeDocument/2006/relationships/slideLayout" Target="../slideLayouts/slideLayout2.xml"/><Relationship Id="rId4" Type="http://schemas.openxmlformats.org/officeDocument/2006/relationships/hyperlink" Target="https://commerce.health.ny.gov/"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HIV Testing</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MAY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5200-2EC3-4C2E-B8FE-654C93A56690}"/>
              </a:ext>
            </a:extLst>
          </p:cNvPr>
          <p:cNvSpPr>
            <a:spLocks noGrp="1"/>
          </p:cNvSpPr>
          <p:nvPr>
            <p:ph type="title"/>
          </p:nvPr>
        </p:nvSpPr>
        <p:spPr/>
        <p:txBody>
          <a:bodyPr/>
          <a:lstStyle/>
          <a:p>
            <a:r>
              <a:rPr lang="en-US" dirty="0"/>
              <a:t>Recommendations: HIV Testing With the </a:t>
            </a:r>
            <a:br>
              <a:rPr lang="en-US" dirty="0"/>
            </a:br>
            <a:r>
              <a:rPr lang="en-US" dirty="0"/>
              <a:t>Standard 3-Step Algorithm</a:t>
            </a:r>
          </a:p>
        </p:txBody>
      </p:sp>
      <p:sp>
        <p:nvSpPr>
          <p:cNvPr id="3" name="Content Placeholder 2">
            <a:extLst>
              <a:ext uri="{FF2B5EF4-FFF2-40B4-BE49-F238E27FC236}">
                <a16:creationId xmlns:a16="http://schemas.microsoft.com/office/drawing/2014/main" id="{835888A6-ED9B-49F3-8746-1F3EE42A776F}"/>
              </a:ext>
            </a:extLst>
          </p:cNvPr>
          <p:cNvSpPr>
            <a:spLocks noGrp="1"/>
          </p:cNvSpPr>
          <p:nvPr>
            <p:ph idx="1"/>
          </p:nvPr>
        </p:nvSpPr>
        <p:spPr/>
        <p:txBody>
          <a:bodyPr>
            <a:normAutofit fontScale="62500" lnSpcReduction="20000"/>
          </a:bodyPr>
          <a:lstStyle/>
          <a:p>
            <a:pPr marL="0" indent="0">
              <a:buNone/>
            </a:pPr>
            <a:r>
              <a:rPr lang="en-US" b="1" dirty="0"/>
              <a:t>Step 1: HIV-1/2 Antigen/Antibody Immunoassay</a:t>
            </a:r>
          </a:p>
          <a:p>
            <a:r>
              <a:rPr lang="en-US" dirty="0"/>
              <a:t>For initial HIV testing (aka “screening”), clinicians should use an HIV-1/2 Ag/Ab immunoassay (formerly known as the “4th-generation” test). (A2)</a:t>
            </a:r>
          </a:p>
          <a:p>
            <a:r>
              <a:rPr lang="en-US" dirty="0"/>
              <a:t>For initial testing of newborns or individuals who are in labor, being evaluated for PEP, or unlikely to return for test results, clinicians should use an FDA-approved HIV screening test that provides results within 60 minutes (A2); otherwise, rapid tests are not recommended for step 1 of the standard HIV laboratory testing algorithm.</a:t>
            </a:r>
          </a:p>
          <a:p>
            <a:r>
              <a:rPr lang="en-US" dirty="0"/>
              <a:t>Because all initial HIV tests are subject to false positive results, clinicians should consider all reactive initial test results preliminary and perform appropriate laboratory diagnostic testing to confirm a patient’s HIV status. (A1)</a:t>
            </a:r>
          </a:p>
          <a:p>
            <a:r>
              <a:rPr lang="en-US" dirty="0"/>
              <a:t>Clinicians should educate patients about the limitations of in-home testing and emphasize that a laboratory should repeat both nonreactive and reactive results of any in-home HIV testing. (A3)</a:t>
            </a:r>
          </a:p>
          <a:p>
            <a:r>
              <a:rPr lang="en-US" dirty="0"/>
              <a:t>In the case of a nonreactive result, the clinician should discuss goal-oriented, harm-reduction strategies, including </a:t>
            </a:r>
            <a:r>
              <a:rPr lang="en-US" dirty="0" err="1"/>
              <a:t>PrEP</a:t>
            </a:r>
            <a:r>
              <a:rPr lang="en-US" dirty="0"/>
              <a:t> and emergency PEP, with any patient who reports recent or likely ongoing HIV risk exposures or refer the patient for prevention services. (A3)</a:t>
            </a:r>
          </a:p>
          <a:p>
            <a:r>
              <a:rPr lang="en-US" dirty="0"/>
              <a:t>Clinicians should offer repeat HIV testing every 3 months, or sooner if acute HIV is suspected, for as long as an individual remains at high risk of HIV exposure. (A3)</a:t>
            </a:r>
          </a:p>
        </p:txBody>
      </p:sp>
      <p:sp>
        <p:nvSpPr>
          <p:cNvPr id="4" name="Footer Placeholder 3">
            <a:extLst>
              <a:ext uri="{FF2B5EF4-FFF2-40B4-BE49-F238E27FC236}">
                <a16:creationId xmlns:a16="http://schemas.microsoft.com/office/drawing/2014/main" id="{B89F83C8-DE6F-41A2-871D-B04D225370E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9598831-292E-4412-896A-4C4834A0DD3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07F1F2F-FA42-45B5-95EE-27317C3AD83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617936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23A37-A01B-484D-9834-33B77BD14FEA}"/>
              </a:ext>
            </a:extLst>
          </p:cNvPr>
          <p:cNvSpPr>
            <a:spLocks noGrp="1"/>
          </p:cNvSpPr>
          <p:nvPr>
            <p:ph type="title"/>
          </p:nvPr>
        </p:nvSpPr>
        <p:spPr/>
        <p:txBody>
          <a:bodyPr/>
          <a:lstStyle/>
          <a:p>
            <a:r>
              <a:rPr lang="en-US" dirty="0"/>
              <a:t>Recommendations: HIV Testing With the </a:t>
            </a:r>
            <a:br>
              <a:rPr lang="en-US" dirty="0"/>
            </a:br>
            <a:r>
              <a:rPr lang="en-US" dirty="0"/>
              <a:t>Standard 3-Step Algorithm, </a:t>
            </a:r>
            <a:r>
              <a:rPr lang="en-US" sz="2400" i="1" dirty="0"/>
              <a:t>continued</a:t>
            </a:r>
            <a:endParaRPr lang="en-US" i="1" dirty="0"/>
          </a:p>
        </p:txBody>
      </p:sp>
      <p:sp>
        <p:nvSpPr>
          <p:cNvPr id="3" name="Content Placeholder 2">
            <a:extLst>
              <a:ext uri="{FF2B5EF4-FFF2-40B4-BE49-F238E27FC236}">
                <a16:creationId xmlns:a16="http://schemas.microsoft.com/office/drawing/2014/main" id="{0F2A5EE2-A53D-453D-A38B-2190A8024E73}"/>
              </a:ext>
            </a:extLst>
          </p:cNvPr>
          <p:cNvSpPr>
            <a:spLocks noGrp="1"/>
          </p:cNvSpPr>
          <p:nvPr>
            <p:ph idx="1"/>
          </p:nvPr>
        </p:nvSpPr>
        <p:spPr/>
        <p:txBody>
          <a:bodyPr>
            <a:normAutofit fontScale="92500"/>
          </a:bodyPr>
          <a:lstStyle/>
          <a:p>
            <a:pPr marL="0" indent="0">
              <a:buNone/>
            </a:pPr>
            <a:r>
              <a:rPr lang="en-US" b="1" dirty="0"/>
              <a:t>Step 2: HIV-1/HIV-2 Antibody Differentiation Immunoassay</a:t>
            </a:r>
          </a:p>
          <a:p>
            <a:r>
              <a:rPr lang="en-US" dirty="0"/>
              <a:t>Per the standard HIV laboratory testing algorithm, if a reactive result is obtained with an HIV-1/2 Ag/Ab immunoassay test (step 1), clinicians should perform supplemental testing (step 2) with an FDA-approved HIV-1/HIV-2 Ab differentiation immunoassay. (A1)</a:t>
            </a:r>
          </a:p>
          <a:p>
            <a:r>
              <a:rPr lang="en-US" dirty="0"/>
              <a:t>If the result of the HIV Ab differentiation immunoassay (step 2) is positive for HIV-1 or HIV-2 Abs, the clinician should provide or refer the patient for rapid ART initiation and transmission prevention counseling. (A1)</a:t>
            </a:r>
          </a:p>
          <a:p>
            <a:pPr lvl="1"/>
            <a:r>
              <a:rPr lang="en-US" dirty="0"/>
              <a:t>Note: If the HIV Ab differentiation immunoassay result is positive but undifferentiated (i.e., reactive for both HIV-1 and HIV-2), repeat testing may determine if the patient has HIV-1 or HIV-2 infection.</a:t>
            </a:r>
          </a:p>
        </p:txBody>
      </p:sp>
      <p:sp>
        <p:nvSpPr>
          <p:cNvPr id="4" name="Footer Placeholder 3">
            <a:extLst>
              <a:ext uri="{FF2B5EF4-FFF2-40B4-BE49-F238E27FC236}">
                <a16:creationId xmlns:a16="http://schemas.microsoft.com/office/drawing/2014/main" id="{E90BB0F9-1A87-4346-98EE-E1C493FD770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C6D18BA-8000-4B28-A913-09F749CA23B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DA3F64C-5B00-4C2B-AEF0-8A39E38DF299}"/>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363244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01484-C955-4D07-B7EA-4A5B9ED62456}"/>
              </a:ext>
            </a:extLst>
          </p:cNvPr>
          <p:cNvSpPr>
            <a:spLocks noGrp="1"/>
          </p:cNvSpPr>
          <p:nvPr>
            <p:ph type="title"/>
          </p:nvPr>
        </p:nvSpPr>
        <p:spPr/>
        <p:txBody>
          <a:bodyPr/>
          <a:lstStyle/>
          <a:p>
            <a:r>
              <a:rPr lang="en-US" dirty="0"/>
              <a:t>Recommendations: HIV Testing With the </a:t>
            </a:r>
            <a:br>
              <a:rPr lang="en-US" dirty="0"/>
            </a:br>
            <a:r>
              <a:rPr lang="en-US" dirty="0"/>
              <a:t>Standard 3-Step Algorithm, </a:t>
            </a:r>
            <a:r>
              <a:rPr lang="en-US" sz="2400" i="1" dirty="0"/>
              <a:t>continued</a:t>
            </a:r>
            <a:endParaRPr lang="en-US" dirty="0"/>
          </a:p>
        </p:txBody>
      </p:sp>
      <p:sp>
        <p:nvSpPr>
          <p:cNvPr id="3" name="Content Placeholder 2">
            <a:extLst>
              <a:ext uri="{FF2B5EF4-FFF2-40B4-BE49-F238E27FC236}">
                <a16:creationId xmlns:a16="http://schemas.microsoft.com/office/drawing/2014/main" id="{B3C3AF32-1554-423D-A0C3-C5EFE615A146}"/>
              </a:ext>
            </a:extLst>
          </p:cNvPr>
          <p:cNvSpPr>
            <a:spLocks noGrp="1"/>
          </p:cNvSpPr>
          <p:nvPr>
            <p:ph idx="1"/>
          </p:nvPr>
        </p:nvSpPr>
        <p:spPr/>
        <p:txBody>
          <a:bodyPr>
            <a:normAutofit fontScale="85000" lnSpcReduction="20000"/>
          </a:bodyPr>
          <a:lstStyle/>
          <a:p>
            <a:pPr marL="0" indent="0">
              <a:buNone/>
            </a:pPr>
            <a:r>
              <a:rPr lang="en-US" b="1" dirty="0"/>
              <a:t>Step 3: HIV-1 Nucleic Acid Testing (qualitative or quantitative HIV RNA testing)</a:t>
            </a:r>
          </a:p>
          <a:p>
            <a:r>
              <a:rPr lang="en-US" dirty="0"/>
              <a:t>If the HIV-1/2 Ab differentiation immunoassay (step 2) result is nonreactive (negative) or indeterminate (neither positive nor negative for HIV-1 or HIV-2), and the lab does not perform reflex testing, the clinician should immediately order HIV-1 RNA NAT (step 3) to detect the presence of HIV-1 RNA and confirm or exclude HIV-1 infection. (A*)</a:t>
            </a:r>
          </a:p>
          <a:p>
            <a:r>
              <a:rPr lang="en-US" dirty="0"/>
              <a:t>If HIV-1 RNA is detected, the clinician should inform the patient of the acute HIV-1 diagnosis, recommend ART initiation, and prioritize counseling to prevent HIV transmission. (A1)</a:t>
            </a:r>
          </a:p>
          <a:p>
            <a:r>
              <a:rPr lang="en-US" dirty="0"/>
              <a:t>Clinicians should not wait for serologic confirmation of HIV to initiate ART when pregnant individuals are diagnosed with acute HIV infection by HIV-1 NAT; initiation of ART is strongly recommended for pregnant individuals. (A2)</a:t>
            </a:r>
          </a:p>
          <a:p>
            <a:r>
              <a:rPr lang="en-US" dirty="0"/>
              <a:t>To determine the HIV status of an infant born to an individual with HIV-1, clinicians should perform HIV-1 RNA NAT. (A1)</a:t>
            </a:r>
          </a:p>
        </p:txBody>
      </p:sp>
      <p:sp>
        <p:nvSpPr>
          <p:cNvPr id="4" name="Footer Placeholder 3">
            <a:extLst>
              <a:ext uri="{FF2B5EF4-FFF2-40B4-BE49-F238E27FC236}">
                <a16:creationId xmlns:a16="http://schemas.microsoft.com/office/drawing/2014/main" id="{29A2AF96-4E7D-442D-976E-A4E67ABF482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C97C8F-5B1C-49EC-9537-060F80B43F0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E941DB9-4E42-44CF-97FA-E51B8C8DDC38}"/>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643769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3C1DB-BF61-41ED-A46F-7A6F437A7703}"/>
              </a:ext>
            </a:extLst>
          </p:cNvPr>
          <p:cNvSpPr>
            <a:spLocks noGrp="1"/>
          </p:cNvSpPr>
          <p:nvPr>
            <p:ph type="title"/>
          </p:nvPr>
        </p:nvSpPr>
        <p:spPr>
          <a:xfrm>
            <a:off x="148389" y="269541"/>
            <a:ext cx="10515600" cy="1325563"/>
          </a:xfrm>
        </p:spPr>
        <p:txBody>
          <a:bodyPr>
            <a:normAutofit fontScale="90000"/>
          </a:bodyPr>
          <a:lstStyle/>
          <a:p>
            <a:r>
              <a:rPr lang="en-US" dirty="0"/>
              <a:t>HIV Laboratory</a:t>
            </a:r>
            <a:br>
              <a:rPr lang="en-US" dirty="0"/>
            </a:br>
            <a:r>
              <a:rPr lang="en-US" dirty="0"/>
              <a:t>Testing </a:t>
            </a:r>
            <a:br>
              <a:rPr lang="en-US" dirty="0"/>
            </a:br>
            <a:r>
              <a:rPr lang="en-US" dirty="0"/>
              <a:t>Algorithm </a:t>
            </a:r>
            <a:r>
              <a:rPr lang="en-US" sz="2400" dirty="0"/>
              <a:t>[a]</a:t>
            </a:r>
            <a:endParaRPr lang="en-US" dirty="0"/>
          </a:p>
        </p:txBody>
      </p:sp>
      <p:sp>
        <p:nvSpPr>
          <p:cNvPr id="4" name="Footer Placeholder 3">
            <a:extLst>
              <a:ext uri="{FF2B5EF4-FFF2-40B4-BE49-F238E27FC236}">
                <a16:creationId xmlns:a16="http://schemas.microsoft.com/office/drawing/2014/main" id="{282BE3AC-85A3-45ED-883F-879A8D054D7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98533AE-0C2D-435E-A2F4-B351A2C140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C88B5CD-1C4E-4C4E-882B-B2D5D9922B13}"/>
              </a:ext>
            </a:extLst>
          </p:cNvPr>
          <p:cNvSpPr>
            <a:spLocks noGrp="1"/>
          </p:cNvSpPr>
          <p:nvPr>
            <p:ph type="dt" sz="half" idx="2"/>
          </p:nvPr>
        </p:nvSpPr>
        <p:spPr/>
        <p:txBody>
          <a:bodyPr/>
          <a:lstStyle/>
          <a:p>
            <a:r>
              <a:rPr lang="en-US"/>
              <a:t>MAY 2022</a:t>
            </a:r>
            <a:endParaRPr lang="en-US" dirty="0"/>
          </a:p>
        </p:txBody>
      </p:sp>
      <p:pic>
        <p:nvPicPr>
          <p:cNvPr id="2050" name="Picture 2" descr="Figure 2: HIV Laboratory Testing Algorithm [a]">
            <a:extLst>
              <a:ext uri="{FF2B5EF4-FFF2-40B4-BE49-F238E27FC236}">
                <a16:creationId xmlns:a16="http://schemas.microsoft.com/office/drawing/2014/main" id="{DE5F15AE-AF03-4DF3-A06E-72526467A82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0893" y="269541"/>
            <a:ext cx="7136899" cy="608680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F8F30A5-5830-4CBF-8FCB-45D1080FF210}"/>
              </a:ext>
            </a:extLst>
          </p:cNvPr>
          <p:cNvSpPr txBox="1"/>
          <p:nvPr/>
        </p:nvSpPr>
        <p:spPr>
          <a:xfrm>
            <a:off x="148389" y="5991225"/>
            <a:ext cx="2425151" cy="369332"/>
          </a:xfrm>
          <a:prstGeom prst="rect">
            <a:avLst/>
          </a:prstGeom>
          <a:noFill/>
        </p:spPr>
        <p:txBody>
          <a:bodyPr wrap="none" rtlCol="0">
            <a:spAutoFit/>
          </a:bodyPr>
          <a:lstStyle/>
          <a:p>
            <a:r>
              <a:rPr lang="en-US" dirty="0"/>
              <a:t>See next slide for notes.</a:t>
            </a:r>
          </a:p>
        </p:txBody>
      </p:sp>
    </p:spTree>
    <p:extLst>
      <p:ext uri="{BB962C8B-B14F-4D97-AF65-F5344CB8AC3E}">
        <p14:creationId xmlns:p14="http://schemas.microsoft.com/office/powerpoint/2010/main" val="405231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9472-EC93-4BB9-B87A-A60A14B8EE8B}"/>
              </a:ext>
            </a:extLst>
          </p:cNvPr>
          <p:cNvSpPr>
            <a:spLocks noGrp="1"/>
          </p:cNvSpPr>
          <p:nvPr>
            <p:ph type="title"/>
          </p:nvPr>
        </p:nvSpPr>
        <p:spPr/>
        <p:txBody>
          <a:bodyPr/>
          <a:lstStyle/>
          <a:p>
            <a:r>
              <a:rPr lang="en-US" dirty="0"/>
              <a:t>HIV Laboratory Testing Algorithm: Notes</a:t>
            </a:r>
          </a:p>
        </p:txBody>
      </p:sp>
      <p:sp>
        <p:nvSpPr>
          <p:cNvPr id="3" name="Content Placeholder 2">
            <a:extLst>
              <a:ext uri="{FF2B5EF4-FFF2-40B4-BE49-F238E27FC236}">
                <a16:creationId xmlns:a16="http://schemas.microsoft.com/office/drawing/2014/main" id="{32B75855-0464-4881-AE67-E61D89D35E20}"/>
              </a:ext>
            </a:extLst>
          </p:cNvPr>
          <p:cNvSpPr>
            <a:spLocks noGrp="1"/>
          </p:cNvSpPr>
          <p:nvPr>
            <p:ph idx="1"/>
          </p:nvPr>
        </p:nvSpPr>
        <p:spPr/>
        <p:txBody>
          <a:bodyPr>
            <a:normAutofit fontScale="92500" lnSpcReduction="20000"/>
          </a:bodyPr>
          <a:lstStyle/>
          <a:p>
            <a:pPr marL="274320" indent="-274320">
              <a:lnSpc>
                <a:spcPct val="120000"/>
              </a:lnSpc>
              <a:spcBef>
                <a:spcPts val="0"/>
              </a:spcBef>
              <a:buFont typeface="+mj-lt"/>
              <a:buAutoNum type="alphaLcPeriod"/>
            </a:pPr>
            <a:r>
              <a:rPr lang="en-US" sz="1400" dirty="0"/>
              <a:t>Adapted from CDC </a:t>
            </a:r>
            <a:r>
              <a:rPr lang="en-US" sz="1400" dirty="0">
                <a:hlinkClick r:id="rId2"/>
              </a:rPr>
              <a:t>2018 Quick reference guide: Recommended laboratory HIV testing algorithm for serum or plasma specimens</a:t>
            </a:r>
            <a:r>
              <a:rPr lang="en-US" sz="1400" dirty="0"/>
              <a:t> and APHL </a:t>
            </a:r>
            <a:r>
              <a:rPr lang="en-US" sz="1400" dirty="0">
                <a:hlinkClick r:id="rId3"/>
              </a:rPr>
              <a:t>Suggested reporting language for the HIV laboratory diagnostic testing algorithm</a:t>
            </a:r>
            <a:r>
              <a:rPr lang="en-US" sz="1400" dirty="0"/>
              <a:t>.</a:t>
            </a:r>
          </a:p>
          <a:p>
            <a:pPr marL="274320" indent="-274320">
              <a:lnSpc>
                <a:spcPct val="120000"/>
              </a:lnSpc>
              <a:spcBef>
                <a:spcPts val="0"/>
              </a:spcBef>
              <a:buFont typeface="+mj-lt"/>
              <a:buAutoNum type="alphaLcPeriod"/>
            </a:pPr>
            <a:r>
              <a:rPr lang="en-US" sz="1400" dirty="0"/>
              <a:t>APHL and CDC continue to recommend that laboratories use an FDA-approved instrumented HIV-1/HIV-2 Ag/Ab immunoassay as the initial assay in the laboratory HIV testing algorithm for serum or plasma due to their superior sensitivity for detecting acute HIV infection. However, the FDA-approved single-use rapid HIV-1/HIV-2 Ag/Ab immunoassay may be used as the initial assay in the laboratory HIV testing algorithm for serum or plasma if an instrumented assay is not available.</a:t>
            </a:r>
          </a:p>
          <a:p>
            <a:pPr marL="274320" indent="-274320">
              <a:lnSpc>
                <a:spcPct val="120000"/>
              </a:lnSpc>
              <a:spcBef>
                <a:spcPts val="0"/>
              </a:spcBef>
              <a:buFont typeface="+mj-lt"/>
              <a:buAutoNum type="alphaLcPeriod"/>
            </a:pPr>
            <a:r>
              <a:rPr lang="en-US" sz="1400" dirty="0"/>
              <a:t>Become familiar with the laboratory’s internal testing algorithm and results-reporting policies. Many labs will reflex additional screening steps (such as HIV Ab differentiation immunoassay and HIV RNA) on the original sample without supplemental orders. Other labs may require additional samples or supplemental orders to complete all steps in the algorithm.</a:t>
            </a:r>
          </a:p>
          <a:p>
            <a:pPr marL="274320" indent="-274320">
              <a:lnSpc>
                <a:spcPct val="120000"/>
              </a:lnSpc>
              <a:spcBef>
                <a:spcPts val="0"/>
              </a:spcBef>
              <a:buFont typeface="+mj-lt"/>
              <a:buAutoNum type="alphaLcPeriod"/>
            </a:pPr>
            <a:r>
              <a:rPr lang="en-US" sz="1400" dirty="0"/>
              <a:t>This includes specimens reported as HIV-2 positive with HIV-1 cross-reactivity.</a:t>
            </a:r>
          </a:p>
          <a:p>
            <a:pPr marL="274320" indent="-274320">
              <a:lnSpc>
                <a:spcPct val="120000"/>
              </a:lnSpc>
              <a:spcBef>
                <a:spcPts val="0"/>
              </a:spcBef>
              <a:buFont typeface="+mj-lt"/>
              <a:buAutoNum type="alphaLcPeriod"/>
            </a:pPr>
            <a:r>
              <a:rPr lang="en-US" sz="1400" dirty="0"/>
              <a:t>Further testing may be performed to determine type.</a:t>
            </a:r>
          </a:p>
          <a:p>
            <a:pPr marL="274320" indent="-274320">
              <a:lnSpc>
                <a:spcPct val="120000"/>
              </a:lnSpc>
              <a:spcBef>
                <a:spcPts val="0"/>
              </a:spcBef>
              <a:buFont typeface="+mj-lt"/>
              <a:buAutoNum type="alphaLcPeriod"/>
            </a:pPr>
            <a:r>
              <a:rPr lang="en-US" sz="1400" dirty="0"/>
              <a:t>Per the Geenius package insert, specimens with this final assay interpretation should be retested with a new cartridge. If the final assay interpretation is again HIV-2 indeterminate, it should be reported as such and followed with an HIV-1 NAT.</a:t>
            </a:r>
          </a:p>
          <a:p>
            <a:pPr marL="274320" indent="-274320">
              <a:lnSpc>
                <a:spcPct val="120000"/>
              </a:lnSpc>
              <a:spcBef>
                <a:spcPts val="0"/>
              </a:spcBef>
              <a:buFont typeface="+mj-lt"/>
              <a:buAutoNum type="alphaLcPeriod"/>
            </a:pPr>
            <a:r>
              <a:rPr lang="en-US" sz="1400" dirty="0"/>
              <a:t>Most laboratories reflex directly to an HIV-1 RNA test without requiring an additional test order or new specimen, either by performing the test in-house or referring the specimen to another laboratory. If the laboratory is unable to or does not automatically reflex directly to the RNA test, clinicians should order an HIV-1 RNA test as soon as possible. To reflex directly to an HIV-1 RNA test, a test kit approved by either the FDA or NYSDOH to aid in diagnosing HIV-1 infection is required. If HIV-1 RNA is detected, acute HIV-1 is present, and clinicians should proceed with clinical evaluation. If no HIV-1 RNA is detected, the initial immunoassay result is presumed false positive.</a:t>
            </a:r>
          </a:p>
          <a:p>
            <a:pPr marL="274320" indent="-274320">
              <a:lnSpc>
                <a:spcPct val="120000"/>
              </a:lnSpc>
              <a:spcBef>
                <a:spcPts val="0"/>
              </a:spcBef>
              <a:buFont typeface="+mj-lt"/>
              <a:buAutoNum type="alphaLcPeriod"/>
            </a:pPr>
            <a:r>
              <a:rPr lang="en-US" sz="1400" dirty="0"/>
              <a:t>A negative HIV-1 NAT result and repeatedly HIV-2 indeterminate or HIV indeterminate Ab differentiation immunoassay result should be referred for testing with a different validated supplemental HIV-2 test (antibody test or NAT) if available. Alternatively, redraw and repeat algorithm in 2 to 4 weeks to assess HIV-2 infection.</a:t>
            </a:r>
          </a:p>
        </p:txBody>
      </p:sp>
      <p:sp>
        <p:nvSpPr>
          <p:cNvPr id="4" name="Footer Placeholder 3">
            <a:extLst>
              <a:ext uri="{FF2B5EF4-FFF2-40B4-BE49-F238E27FC236}">
                <a16:creationId xmlns:a16="http://schemas.microsoft.com/office/drawing/2014/main" id="{2189263D-139E-4B8C-8DE6-DE29CEB28D8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796580A-6D08-4F84-B299-112B2ECE705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7C40798-75DD-4762-A866-A1315ED88662}"/>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763449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A2FD-E2E2-4BC8-92C5-7365B11B95D0}"/>
              </a:ext>
            </a:extLst>
          </p:cNvPr>
          <p:cNvSpPr>
            <a:spLocks noGrp="1"/>
          </p:cNvSpPr>
          <p:nvPr>
            <p:ph type="title"/>
          </p:nvPr>
        </p:nvSpPr>
        <p:spPr/>
        <p:txBody>
          <a:bodyPr/>
          <a:lstStyle/>
          <a:p>
            <a:r>
              <a:rPr lang="en-US" dirty="0"/>
              <a:t>HIV Testing Services and Assistance Available Through the NYSDOH Wadsworth Center</a:t>
            </a:r>
          </a:p>
        </p:txBody>
      </p:sp>
      <p:sp>
        <p:nvSpPr>
          <p:cNvPr id="3" name="Content Placeholder 2">
            <a:extLst>
              <a:ext uri="{FF2B5EF4-FFF2-40B4-BE49-F238E27FC236}">
                <a16:creationId xmlns:a16="http://schemas.microsoft.com/office/drawing/2014/main" id="{B434EAFD-7BF5-484F-A72B-D262AF4623B2}"/>
              </a:ext>
            </a:extLst>
          </p:cNvPr>
          <p:cNvSpPr>
            <a:spLocks noGrp="1"/>
          </p:cNvSpPr>
          <p:nvPr>
            <p:ph idx="1"/>
          </p:nvPr>
        </p:nvSpPr>
        <p:spPr/>
        <p:txBody>
          <a:bodyPr>
            <a:normAutofit/>
          </a:bodyPr>
          <a:lstStyle/>
          <a:p>
            <a:pPr marL="0" indent="0">
              <a:buNone/>
            </a:pPr>
            <a:r>
              <a:rPr lang="en-US" b="1" dirty="0"/>
              <a:t>HIV-1/HIV-2 Diagnostic Testing (Phone: 518-474-2163)</a:t>
            </a:r>
          </a:p>
          <a:p>
            <a:r>
              <a:rPr lang="en-US" dirty="0"/>
              <a:t>HIV-1/2 Ag/Ab testing; plasma and serum</a:t>
            </a:r>
          </a:p>
          <a:p>
            <a:r>
              <a:rPr lang="en-US" dirty="0"/>
              <a:t>HIV-1/HIV-2 supplemental Ab testing of specimens that are reactive on the initial testing assay</a:t>
            </a:r>
          </a:p>
          <a:p>
            <a:r>
              <a:rPr lang="en-US" dirty="0"/>
              <a:t>HIV-1 RNA testing on plasma, serum, and dried blood spots</a:t>
            </a:r>
          </a:p>
          <a:p>
            <a:r>
              <a:rPr lang="en-US" dirty="0"/>
              <a:t>HIV-2 NAT to quantify HIV-2 RNA</a:t>
            </a:r>
          </a:p>
          <a:p>
            <a:r>
              <a:rPr lang="en-US" dirty="0"/>
              <a:t>Assistance with inconclusive HIV test results</a:t>
            </a:r>
          </a:p>
          <a:p>
            <a:r>
              <a:rPr lang="en-US" dirty="0"/>
              <a:t>Confirmatory testing of dried blood spots for HIV testing sites that cannot collect venous blood</a:t>
            </a:r>
          </a:p>
        </p:txBody>
      </p:sp>
      <p:sp>
        <p:nvSpPr>
          <p:cNvPr id="4" name="Footer Placeholder 3">
            <a:extLst>
              <a:ext uri="{FF2B5EF4-FFF2-40B4-BE49-F238E27FC236}">
                <a16:creationId xmlns:a16="http://schemas.microsoft.com/office/drawing/2014/main" id="{53D3B848-5DB5-4C36-BE64-2BD542CEB37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ADB5E2F-D496-4B89-9D87-95F7AF0E45B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4735A47-09AC-44AA-A6F3-B7F7A42D29FA}"/>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62844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A2FD-E2E2-4BC8-92C5-7365B11B95D0}"/>
              </a:ext>
            </a:extLst>
          </p:cNvPr>
          <p:cNvSpPr>
            <a:spLocks noGrp="1"/>
          </p:cNvSpPr>
          <p:nvPr>
            <p:ph type="title"/>
          </p:nvPr>
        </p:nvSpPr>
        <p:spPr/>
        <p:txBody>
          <a:bodyPr>
            <a:normAutofit/>
          </a:bodyPr>
          <a:lstStyle/>
          <a:p>
            <a:r>
              <a:rPr lang="en-US" dirty="0"/>
              <a:t>HIV Testing Services and Assistance Available Through the NYSDOH Wadsworth Center, </a:t>
            </a:r>
            <a:r>
              <a:rPr lang="en-US" sz="2400" i="1" dirty="0"/>
              <a:t>continued</a:t>
            </a:r>
            <a:endParaRPr lang="en-US" i="1" dirty="0"/>
          </a:p>
        </p:txBody>
      </p:sp>
      <p:sp>
        <p:nvSpPr>
          <p:cNvPr id="3" name="Content Placeholder 2">
            <a:extLst>
              <a:ext uri="{FF2B5EF4-FFF2-40B4-BE49-F238E27FC236}">
                <a16:creationId xmlns:a16="http://schemas.microsoft.com/office/drawing/2014/main" id="{B434EAFD-7BF5-484F-A72B-D262AF4623B2}"/>
              </a:ext>
            </a:extLst>
          </p:cNvPr>
          <p:cNvSpPr>
            <a:spLocks noGrp="1"/>
          </p:cNvSpPr>
          <p:nvPr>
            <p:ph idx="1"/>
          </p:nvPr>
        </p:nvSpPr>
        <p:spPr/>
        <p:txBody>
          <a:bodyPr>
            <a:normAutofit fontScale="77500" lnSpcReduction="20000"/>
          </a:bodyPr>
          <a:lstStyle/>
          <a:p>
            <a:pPr marL="0" indent="0">
              <a:buNone/>
            </a:pPr>
            <a:r>
              <a:rPr lang="en-US" b="1" dirty="0"/>
              <a:t>HIV Testing for Newborns (Phone: 518-486-9605)</a:t>
            </a:r>
          </a:p>
          <a:p>
            <a:r>
              <a:rPr lang="en-US" dirty="0"/>
              <a:t>HIV testing for all newborns exposed to HIV (HIV-1 and HIV-2) in NYS, free of charge</a:t>
            </a:r>
          </a:p>
          <a:p>
            <a:r>
              <a:rPr lang="en-US" dirty="0"/>
              <a:t>If a sample is reactive for HIV-2 antibodies, the Pediatric HIV Testing Service will perform an RT-PCR test for qualitative detection of HIV-2 RNA (Phone: 518-486-9605)</a:t>
            </a:r>
          </a:p>
          <a:p>
            <a:r>
              <a:rPr lang="en-US" dirty="0"/>
              <a:t>NYSDOH strongly recommends that all NYS birth facilities use the Pediatric HIV Testing Service at the Wadsworth Center, which is free of charge for NYS clinicians providing care for HIV-exposed infants</a:t>
            </a:r>
          </a:p>
          <a:p>
            <a:pPr marL="0" indent="0">
              <a:buNone/>
            </a:pPr>
            <a:r>
              <a:rPr lang="en-US" b="1" dirty="0"/>
              <a:t>HIV-2 Viral Load Testing (Phone: 518-473-6007)</a:t>
            </a:r>
          </a:p>
          <a:p>
            <a:r>
              <a:rPr lang="en-US" dirty="0"/>
              <a:t>Quantitative and qualitative HIV-2 viral load testing (free of charge), and quantitative detection of HIV-2 RNA in plasma samples for baseline and subsequent monitoring of response to ART in patients with confirmed HIV-2 infection</a:t>
            </a:r>
          </a:p>
          <a:p>
            <a:r>
              <a:rPr lang="en-US" dirty="0"/>
              <a:t>HIV-2 RNA viral load testing during pregnancy. Contact the lab early in the patient’s pregnancy to discuss the protocol and timing for testing</a:t>
            </a:r>
          </a:p>
        </p:txBody>
      </p:sp>
      <p:sp>
        <p:nvSpPr>
          <p:cNvPr id="4" name="Footer Placeholder 3">
            <a:extLst>
              <a:ext uri="{FF2B5EF4-FFF2-40B4-BE49-F238E27FC236}">
                <a16:creationId xmlns:a16="http://schemas.microsoft.com/office/drawing/2014/main" id="{53D3B848-5DB5-4C36-BE64-2BD542CEB37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ADB5E2F-D496-4B89-9D87-95F7AF0E45B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4735A47-09AC-44AA-A6F3-B7F7A42D29FA}"/>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37476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B05D1-AC6B-4FDB-8A04-43C243131885}"/>
              </a:ext>
            </a:extLst>
          </p:cNvPr>
          <p:cNvSpPr>
            <a:spLocks noGrp="1"/>
          </p:cNvSpPr>
          <p:nvPr>
            <p:ph type="title"/>
          </p:nvPr>
        </p:nvSpPr>
        <p:spPr/>
        <p:txBody>
          <a:bodyPr/>
          <a:lstStyle/>
          <a:p>
            <a:r>
              <a:rPr lang="en-US" dirty="0"/>
              <a:t>Key Points: HIV-1/2 Antigen/Antibody </a:t>
            </a:r>
            <a:br>
              <a:rPr lang="en-US" dirty="0"/>
            </a:br>
            <a:r>
              <a:rPr lang="en-US" dirty="0"/>
              <a:t>Immunoassay (Step 1)</a:t>
            </a:r>
          </a:p>
        </p:txBody>
      </p:sp>
      <p:sp>
        <p:nvSpPr>
          <p:cNvPr id="3" name="Content Placeholder 2">
            <a:extLst>
              <a:ext uri="{FF2B5EF4-FFF2-40B4-BE49-F238E27FC236}">
                <a16:creationId xmlns:a16="http://schemas.microsoft.com/office/drawing/2014/main" id="{4A5E47A5-6F3A-4930-AF97-6E66C2329C21}"/>
              </a:ext>
            </a:extLst>
          </p:cNvPr>
          <p:cNvSpPr>
            <a:spLocks noGrp="1"/>
          </p:cNvSpPr>
          <p:nvPr>
            <p:ph idx="1"/>
          </p:nvPr>
        </p:nvSpPr>
        <p:spPr/>
        <p:txBody>
          <a:bodyPr>
            <a:normAutofit fontScale="70000" lnSpcReduction="20000"/>
          </a:bodyPr>
          <a:lstStyle/>
          <a:p>
            <a:r>
              <a:rPr lang="en-US" dirty="0"/>
              <a:t>Become familiar with the laboratory’s internal testing algorithm and results-reporting policies. Many labs will reflex additional screening steps (such as HIV Ab differentiation immunoassay and HIV RNA) on the original sample without supplemental orders. Other labs may require additional samples or supplemental orders to complete all steps in the algorithm.</a:t>
            </a:r>
          </a:p>
          <a:p>
            <a:r>
              <a:rPr lang="en-US" dirty="0"/>
              <a:t>When possible, collect blood by venipuncture for laboratory submission.</a:t>
            </a:r>
          </a:p>
          <a:p>
            <a:r>
              <a:rPr lang="en-US" dirty="0"/>
              <a:t>Consult the specimen collection and handling instructions provided by the laboratory to ensure the specimen will be suitable for all tests in the algorithm.</a:t>
            </a:r>
          </a:p>
          <a:p>
            <a:r>
              <a:rPr lang="en-US" dirty="0"/>
              <a:t>As seroconversion proceeds and HIV Abs are produced, p24 is bound in an Ag-Ab complex and becomes more difficult to detect by standard laboratory assays. Serologic assays that detect only p24 Ag are not recommended for any diagnostic purpose and are not available at most clinical laboratories.</a:t>
            </a:r>
          </a:p>
          <a:p>
            <a:r>
              <a:rPr lang="en-US" dirty="0"/>
              <a:t>NYSDOH strongly recommends that all NYS birth facilities use the Pediatric HIV Testing Service at the Wadsworth Center, which is free of charge for NYS clinicians providing care for HIV-exposed infants. For information about this service, contact the Wadsworth Center at 518-486-9605.</a:t>
            </a:r>
          </a:p>
        </p:txBody>
      </p:sp>
      <p:sp>
        <p:nvSpPr>
          <p:cNvPr id="4" name="Footer Placeholder 3">
            <a:extLst>
              <a:ext uri="{FF2B5EF4-FFF2-40B4-BE49-F238E27FC236}">
                <a16:creationId xmlns:a16="http://schemas.microsoft.com/office/drawing/2014/main" id="{98573FFE-4312-48D4-955A-69AA725D01F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3466D7C-5053-4DDB-81A8-FE5887DF0EA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B1B7C54-B255-4599-ACB2-52050582692B}"/>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998653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7141F-8EB5-47FA-88CB-DB2D4A4DA4AC}"/>
              </a:ext>
            </a:extLst>
          </p:cNvPr>
          <p:cNvSpPr>
            <a:spLocks noGrp="1"/>
          </p:cNvSpPr>
          <p:nvPr>
            <p:ph type="title"/>
          </p:nvPr>
        </p:nvSpPr>
        <p:spPr>
          <a:xfrm>
            <a:off x="838200" y="94515"/>
            <a:ext cx="10515600" cy="1325563"/>
          </a:xfrm>
        </p:spPr>
        <p:txBody>
          <a:bodyPr/>
          <a:lstStyle/>
          <a:p>
            <a:r>
              <a:rPr lang="en-US" dirty="0"/>
              <a:t>Reasons for False Positive, False Negative, or Indeterminate HIV Test Results</a:t>
            </a:r>
          </a:p>
        </p:txBody>
      </p:sp>
      <p:graphicFrame>
        <p:nvGraphicFramePr>
          <p:cNvPr id="7" name="Content Placeholder 6">
            <a:extLst>
              <a:ext uri="{FF2B5EF4-FFF2-40B4-BE49-F238E27FC236}">
                <a16:creationId xmlns:a16="http://schemas.microsoft.com/office/drawing/2014/main" id="{B90ED5CC-90BE-44B8-BE07-5913DD8BEA9F}"/>
              </a:ext>
            </a:extLst>
          </p:cNvPr>
          <p:cNvGraphicFramePr>
            <a:graphicFrameLocks noGrp="1"/>
          </p:cNvGraphicFramePr>
          <p:nvPr>
            <p:ph idx="1"/>
            <p:extLst>
              <p:ext uri="{D42A27DB-BD31-4B8C-83A1-F6EECF244321}">
                <p14:modId xmlns:p14="http://schemas.microsoft.com/office/powerpoint/2010/main" val="3109289822"/>
              </p:ext>
            </p:extLst>
          </p:nvPr>
        </p:nvGraphicFramePr>
        <p:xfrm>
          <a:off x="838200" y="1626870"/>
          <a:ext cx="10515600" cy="4729480"/>
        </p:xfrm>
        <a:graphic>
          <a:graphicData uri="http://schemas.openxmlformats.org/drawingml/2006/table">
            <a:tbl>
              <a:tblPr firstRow="1" bandRow="1">
                <a:tableStyleId>{5940675A-B579-460E-94D1-54222C63F5DA}</a:tableStyleId>
              </a:tblPr>
              <a:tblGrid>
                <a:gridCol w="2795337">
                  <a:extLst>
                    <a:ext uri="{9D8B030D-6E8A-4147-A177-3AD203B41FA5}">
                      <a16:colId xmlns:a16="http://schemas.microsoft.com/office/drawing/2014/main" val="551249103"/>
                    </a:ext>
                  </a:extLst>
                </a:gridCol>
                <a:gridCol w="4215063">
                  <a:extLst>
                    <a:ext uri="{9D8B030D-6E8A-4147-A177-3AD203B41FA5}">
                      <a16:colId xmlns:a16="http://schemas.microsoft.com/office/drawing/2014/main" val="3511137066"/>
                    </a:ext>
                  </a:extLst>
                </a:gridCol>
                <a:gridCol w="3505200">
                  <a:extLst>
                    <a:ext uri="{9D8B030D-6E8A-4147-A177-3AD203B41FA5}">
                      <a16:colId xmlns:a16="http://schemas.microsoft.com/office/drawing/2014/main" val="3130244580"/>
                    </a:ext>
                  </a:extLst>
                </a:gridCol>
              </a:tblGrid>
              <a:tr h="370840">
                <a:tc>
                  <a:txBody>
                    <a:bodyPr/>
                    <a:lstStyle/>
                    <a:p>
                      <a:r>
                        <a:rPr lang="en-US" b="1" dirty="0">
                          <a:solidFill>
                            <a:schemeClr val="bg1"/>
                          </a:solidFill>
                        </a:rPr>
                        <a:t>False Positive Results</a:t>
                      </a:r>
                    </a:p>
                  </a:txBody>
                  <a:tcPr>
                    <a:solidFill>
                      <a:srgbClr val="523178"/>
                    </a:solidFill>
                  </a:tcPr>
                </a:tc>
                <a:tc>
                  <a:txBody>
                    <a:bodyPr/>
                    <a:lstStyle/>
                    <a:p>
                      <a:r>
                        <a:rPr lang="en-US" b="1" dirty="0">
                          <a:solidFill>
                            <a:schemeClr val="bg1"/>
                          </a:solidFill>
                        </a:rPr>
                        <a:t>False Negative Results</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796446711"/>
                  </a:ext>
                </a:extLst>
              </a:tr>
              <a:tr h="370840">
                <a:tc>
                  <a:txBody>
                    <a:bodyPr/>
                    <a:lstStyle/>
                    <a:p>
                      <a:pPr marL="137160" indent="-137160">
                        <a:buFont typeface="Arial" panose="020B0604020202020204" pitchFamily="34" charset="0"/>
                        <a:buChar char="•"/>
                      </a:pPr>
                      <a:r>
                        <a:rPr lang="en-US" sz="1400" dirty="0"/>
                        <a:t>Reduced specificity associated with increased assay sensitivity</a:t>
                      </a:r>
                    </a:p>
                    <a:p>
                      <a:pPr marL="137160" indent="-137160">
                        <a:buFont typeface="Arial" panose="020B0604020202020204" pitchFamily="34" charset="0"/>
                        <a:buChar char="•"/>
                      </a:pPr>
                      <a:r>
                        <a:rPr lang="en-US" sz="1400" dirty="0"/>
                        <a:t>Technical errors, including specimen mix-up or mislabeling, contamination, improper handling, and misinterpretation of results</a:t>
                      </a:r>
                    </a:p>
                    <a:p>
                      <a:pPr marL="137160" indent="-137160">
                        <a:buFont typeface="Arial" panose="020B0604020202020204" pitchFamily="34" charset="0"/>
                        <a:buChar char="•"/>
                      </a:pPr>
                      <a:r>
                        <a:rPr lang="en-US" sz="1400" dirty="0"/>
                        <a:t>Presence of HIV Abs in recipients of HIV-1 trial vaccines</a:t>
                      </a:r>
                    </a:p>
                    <a:p>
                      <a:pPr marL="137160" indent="-137160">
                        <a:buFont typeface="Arial" panose="020B0604020202020204" pitchFamily="34" charset="0"/>
                        <a:buChar char="•"/>
                      </a:pPr>
                      <a:r>
                        <a:rPr lang="en-US" sz="1400" dirty="0"/>
                        <a:t>Other rare possibilities: Hypergammaglobulinemia/Abs reactive to cellular components; cross-reactivity with influenza vaccine that causes cross-reactivity with HIV Ab assays (time course for such cross-reactivity remains uncertain)</a:t>
                      </a:r>
                    </a:p>
                  </a:txBody>
                  <a:tcPr/>
                </a:tc>
                <a:tc>
                  <a:txBody>
                    <a:bodyPr/>
                    <a:lstStyle/>
                    <a:p>
                      <a:pPr marL="137160" indent="-137160">
                        <a:buFont typeface="Arial" panose="020B0604020202020204" pitchFamily="34" charset="0"/>
                        <a:buChar char="•"/>
                      </a:pPr>
                      <a:r>
                        <a:rPr lang="en-US" sz="1400" dirty="0"/>
                        <a:t>Test is performed during any of the following periods: Eclipse period before detection of Ag or HIV RNA is possible; during acute infection (before seroconversion) when using a method that detects Abs only; during the early stage of seroconversion when using a method that does not detect early (IgM) Abs</a:t>
                      </a:r>
                    </a:p>
                    <a:p>
                      <a:pPr marL="137160" indent="-137160">
                        <a:buFont typeface="Arial" panose="020B0604020202020204" pitchFamily="34" charset="0"/>
                        <a:buChar char="•"/>
                      </a:pPr>
                      <a:r>
                        <a:rPr lang="en-US" sz="1400" dirty="0"/>
                        <a:t>Technical errors, including specimen mix-up or mislabeling, contamination, improper handling, and misinterpretation of results</a:t>
                      </a:r>
                    </a:p>
                    <a:p>
                      <a:pPr marL="137160" indent="-137160">
                        <a:buFont typeface="Arial" panose="020B0604020202020204" pitchFamily="34" charset="0"/>
                        <a:buChar char="•"/>
                      </a:pPr>
                      <a:r>
                        <a:rPr lang="en-US" sz="1400" dirty="0"/>
                        <a:t>Other possibilities: Delayed seroconversion due to PEP or </a:t>
                      </a:r>
                      <a:r>
                        <a:rPr lang="en-US" sz="1400" dirty="0" err="1"/>
                        <a:t>PrEP</a:t>
                      </a:r>
                      <a:r>
                        <a:rPr lang="en-US" sz="1400" dirty="0"/>
                        <a:t> use or ART initiation very early during acute HIV. Delayed Ab synthesis in infants or who have concurrent acute HCV infection; diminished immune response in patients receiving intensive or long-term immunosuppressive therapy; congenital or drug-induced hypogammaglobulinemia or agammaglobulinemia; insufficient host Ab response (e.g., advanced HIV disease); unavailability of Abs due to the formation of Ag-Ab complexes</a:t>
                      </a:r>
                    </a:p>
                  </a:txBody>
                  <a:tcPr/>
                </a:tc>
                <a:tc>
                  <a:txBody>
                    <a:bodyPr/>
                    <a:lstStyle/>
                    <a:p>
                      <a:pPr marL="137160" indent="-137160">
                        <a:buFont typeface="Arial" panose="020B0604020202020204" pitchFamily="34" charset="0"/>
                        <a:buChar char="•"/>
                      </a:pPr>
                      <a:r>
                        <a:rPr lang="en-US" sz="1400" dirty="0"/>
                        <a:t>Individual laboratories may have different internal protocols for reporting preliminary HIV test results. Indeterminate, inconclusive, nondiagnostic, and pending confirmation are among the terms used when preliminary results cannot be classified definitively</a:t>
                      </a:r>
                    </a:p>
                    <a:p>
                      <a:pPr marL="137160" indent="-137160">
                        <a:buFont typeface="Arial" panose="020B0604020202020204" pitchFamily="34" charset="0"/>
                        <a:buChar char="•"/>
                      </a:pPr>
                      <a:r>
                        <a:rPr lang="en-US" sz="1400" dirty="0"/>
                        <a:t>A reactive result on the initial screening test with inconclusive supplemental serologic testing may represent either a false or true positive. The laboratory should be contacted to determine the significance of the nondefinitive results and determine supplemental testing</a:t>
                      </a:r>
                    </a:p>
                    <a:p>
                      <a:pPr marL="137160" indent="-137160">
                        <a:buFont typeface="Arial" panose="020B0604020202020204" pitchFamily="34" charset="0"/>
                        <a:buChar char="•"/>
                      </a:pPr>
                      <a:r>
                        <a:rPr lang="en-US" sz="1400" dirty="0"/>
                        <a:t>Determining the significance of nondefinitive results is particularly important when testing pregnant individuals, newborn children, and patients with suspected acute HIV or HIV-2</a:t>
                      </a:r>
                    </a:p>
                  </a:txBody>
                  <a:tcPr/>
                </a:tc>
                <a:extLst>
                  <a:ext uri="{0D108BD9-81ED-4DB2-BD59-A6C34878D82A}">
                    <a16:rowId xmlns:a16="http://schemas.microsoft.com/office/drawing/2014/main" val="1538322681"/>
                  </a:ext>
                </a:extLst>
              </a:tr>
            </a:tbl>
          </a:graphicData>
        </a:graphic>
      </p:graphicFrame>
      <p:sp>
        <p:nvSpPr>
          <p:cNvPr id="4" name="Footer Placeholder 3">
            <a:extLst>
              <a:ext uri="{FF2B5EF4-FFF2-40B4-BE49-F238E27FC236}">
                <a16:creationId xmlns:a16="http://schemas.microsoft.com/office/drawing/2014/main" id="{6A0D6B79-B0D4-4524-AF8E-02188BF3AE8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90D89C8-35C6-4225-A301-D9199B885B5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C06FADB-3D81-46D8-A28B-38A82B556257}"/>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656777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83224-CC25-4453-A4A3-6C3513E95D69}"/>
              </a:ext>
            </a:extLst>
          </p:cNvPr>
          <p:cNvSpPr>
            <a:spLocks noGrp="1"/>
          </p:cNvSpPr>
          <p:nvPr>
            <p:ph type="title"/>
          </p:nvPr>
        </p:nvSpPr>
        <p:spPr/>
        <p:txBody>
          <a:bodyPr/>
          <a:lstStyle/>
          <a:p>
            <a:r>
              <a:rPr lang="en-US" dirty="0"/>
              <a:t>Key Points: HIV-1/HIV-2 Antibody </a:t>
            </a:r>
            <a:br>
              <a:rPr lang="en-US" dirty="0"/>
            </a:br>
            <a:r>
              <a:rPr lang="en-US" dirty="0"/>
              <a:t>Differentiation Immunoassay (Step 2)</a:t>
            </a:r>
          </a:p>
        </p:txBody>
      </p:sp>
      <p:sp>
        <p:nvSpPr>
          <p:cNvPr id="3" name="Content Placeholder 2">
            <a:extLst>
              <a:ext uri="{FF2B5EF4-FFF2-40B4-BE49-F238E27FC236}">
                <a16:creationId xmlns:a16="http://schemas.microsoft.com/office/drawing/2014/main" id="{61636563-0163-43FC-A513-E1E227A242B5}"/>
              </a:ext>
            </a:extLst>
          </p:cNvPr>
          <p:cNvSpPr>
            <a:spLocks noGrp="1"/>
          </p:cNvSpPr>
          <p:nvPr>
            <p:ph idx="1"/>
          </p:nvPr>
        </p:nvSpPr>
        <p:spPr/>
        <p:txBody>
          <a:bodyPr/>
          <a:lstStyle/>
          <a:p>
            <a:r>
              <a:rPr lang="en-US" dirty="0"/>
              <a:t>If the Geenius HIV 1/2 Supplemental Assay interpretation is nonreactive or indeterminate for any HIV type (HIV-1, HIV-2, or </a:t>
            </a:r>
            <a:r>
              <a:rPr lang="en-US" dirty="0" err="1"/>
              <a:t>untypable</a:t>
            </a:r>
            <a:r>
              <a:rPr lang="en-US" dirty="0"/>
              <a:t> HIV), test the specimens for HIV-1 RNA, even if the result is HIV-2 indeterminate.</a:t>
            </a:r>
          </a:p>
          <a:p>
            <a:r>
              <a:rPr lang="en-US" dirty="0"/>
              <a:t>Nonspecific reactivity could cause an HIV-2 indeterminate result to occur in some cases.</a:t>
            </a:r>
          </a:p>
          <a:p>
            <a:r>
              <a:rPr lang="en-US" dirty="0"/>
              <a:t>If HIV-1 RNA is not detected and the Geenius Reader interpretation is HIV-2 indeterminate or HIV indeterminate, an HIV-2 NAT may be warranted.</a:t>
            </a:r>
          </a:p>
        </p:txBody>
      </p:sp>
      <p:sp>
        <p:nvSpPr>
          <p:cNvPr id="4" name="Footer Placeholder 3">
            <a:extLst>
              <a:ext uri="{FF2B5EF4-FFF2-40B4-BE49-F238E27FC236}">
                <a16:creationId xmlns:a16="http://schemas.microsoft.com/office/drawing/2014/main" id="{DFC76654-6627-45D1-8863-2E7A7398ECF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473DF50-98AB-4377-8A3F-4C5542136CF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457D825-47E6-4F17-AA9E-1449F2B46BD9}"/>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74770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23CFC-071F-48EC-B53B-B6DD6E807F1C}"/>
              </a:ext>
            </a:extLst>
          </p:cNvPr>
          <p:cNvSpPr>
            <a:spLocks noGrp="1"/>
          </p:cNvSpPr>
          <p:nvPr>
            <p:ph type="title"/>
          </p:nvPr>
        </p:nvSpPr>
        <p:spPr/>
        <p:txBody>
          <a:bodyPr/>
          <a:lstStyle/>
          <a:p>
            <a:r>
              <a:rPr lang="en-US" dirty="0"/>
              <a:t>A New HIV Diagnosis is a Call to Action</a:t>
            </a:r>
          </a:p>
        </p:txBody>
      </p:sp>
      <p:sp>
        <p:nvSpPr>
          <p:cNvPr id="3" name="Content Placeholder 2">
            <a:extLst>
              <a:ext uri="{FF2B5EF4-FFF2-40B4-BE49-F238E27FC236}">
                <a16:creationId xmlns:a16="http://schemas.microsoft.com/office/drawing/2014/main" id="{6047EDB9-03D7-487A-BACE-5B71E0CD0794}"/>
              </a:ext>
            </a:extLst>
          </p:cNvPr>
          <p:cNvSpPr>
            <a:spLocks noGrp="1"/>
          </p:cNvSpPr>
          <p:nvPr>
            <p:ph idx="1"/>
          </p:nvPr>
        </p:nvSpPr>
        <p:spPr/>
        <p:txBody>
          <a:bodyPr>
            <a:normAutofit fontScale="85000" lnSpcReduction="10000"/>
          </a:bodyPr>
          <a:lstStyle/>
          <a:p>
            <a:r>
              <a:rPr lang="en-US" dirty="0"/>
              <a:t>In support of the NYSDOH AI January 2018 call to action for patients newly diagnosed with HIV, the Medical Care Criteria Committee stresses the following:</a:t>
            </a:r>
          </a:p>
          <a:p>
            <a:pPr lvl="1"/>
            <a:r>
              <a:rPr lang="en-US" dirty="0"/>
              <a:t>Immediate linkage to care is essential for any individual diagnosed with HIV.</a:t>
            </a:r>
          </a:p>
          <a:p>
            <a:pPr lvl="1"/>
            <a:r>
              <a:rPr lang="en-US" dirty="0"/>
              <a:t>For the individual with HIV, ART dramatically reduces HIV-related morbidity and mortality.</a:t>
            </a:r>
          </a:p>
          <a:p>
            <a:pPr lvl="1"/>
            <a:r>
              <a:rPr lang="en-US" dirty="0"/>
              <a:t>Viral suppression helps prevent HIV transmission to sex partners of people with HIV and prevents perinatal transmission of HIV.</a:t>
            </a:r>
          </a:p>
          <a:p>
            <a:r>
              <a:rPr lang="en-US" dirty="0"/>
              <a:t>ART initiation is urgent if the newly diagnosed patient is pregnant, has acute HIV infection, is ≥50 years old, or has advanced HIV disease. Every effort should be made to initiate ART immediately for these patients, ideally on the same day as diagnosis.</a:t>
            </a:r>
          </a:p>
          <a:p>
            <a:r>
              <a:rPr lang="en-US" dirty="0"/>
              <a:t>All clinical care settings should be prepared, either on-site or with a confirmed referral, to support patients in initiating ART as rapidly as possible after diagnosis.</a:t>
            </a:r>
          </a:p>
        </p:txBody>
      </p:sp>
      <p:sp>
        <p:nvSpPr>
          <p:cNvPr id="4" name="Footer Placeholder 3">
            <a:extLst>
              <a:ext uri="{FF2B5EF4-FFF2-40B4-BE49-F238E27FC236}">
                <a16:creationId xmlns:a16="http://schemas.microsoft.com/office/drawing/2014/main" id="{9FC730C7-77AD-41E2-BCF5-AA200307621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DDE8900-37E4-42BF-AA18-AF421BFB8B8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4D0B6B5-CE9E-4B43-98FA-F9FE362A4E7C}"/>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446331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9BEDA-7CED-4754-966E-D4F510788697}"/>
              </a:ext>
            </a:extLst>
          </p:cNvPr>
          <p:cNvSpPr>
            <a:spLocks noGrp="1"/>
          </p:cNvSpPr>
          <p:nvPr>
            <p:ph type="title"/>
          </p:nvPr>
        </p:nvSpPr>
        <p:spPr/>
        <p:txBody>
          <a:bodyPr/>
          <a:lstStyle/>
          <a:p>
            <a:r>
              <a:rPr lang="en-US" dirty="0"/>
              <a:t>Key Point: HIV-1 RNA Nucleic Acid Testing (Step 3)</a:t>
            </a:r>
          </a:p>
        </p:txBody>
      </p:sp>
      <p:sp>
        <p:nvSpPr>
          <p:cNvPr id="3" name="Content Placeholder 2">
            <a:extLst>
              <a:ext uri="{FF2B5EF4-FFF2-40B4-BE49-F238E27FC236}">
                <a16:creationId xmlns:a16="http://schemas.microsoft.com/office/drawing/2014/main" id="{EE52B105-3322-4606-8AEC-127979C185EF}"/>
              </a:ext>
            </a:extLst>
          </p:cNvPr>
          <p:cNvSpPr>
            <a:spLocks noGrp="1"/>
          </p:cNvSpPr>
          <p:nvPr>
            <p:ph idx="1"/>
          </p:nvPr>
        </p:nvSpPr>
        <p:spPr/>
        <p:txBody>
          <a:bodyPr/>
          <a:lstStyle/>
          <a:p>
            <a:r>
              <a:rPr lang="en-US" dirty="0"/>
              <a:t>If the person being tested is taking antiretroviral agents as PEP, </a:t>
            </a:r>
            <a:r>
              <a:rPr lang="en-US" dirty="0" err="1"/>
              <a:t>PrEP</a:t>
            </a:r>
            <a:r>
              <a:rPr lang="en-US" dirty="0"/>
              <a:t>, or for rapid ART initiation, a false negative result for the HIV-1 RNA test may occur.</a:t>
            </a:r>
          </a:p>
        </p:txBody>
      </p:sp>
      <p:sp>
        <p:nvSpPr>
          <p:cNvPr id="4" name="Footer Placeholder 3">
            <a:extLst>
              <a:ext uri="{FF2B5EF4-FFF2-40B4-BE49-F238E27FC236}">
                <a16:creationId xmlns:a16="http://schemas.microsoft.com/office/drawing/2014/main" id="{48AD9094-7193-44EE-AF55-ECAB67BB46F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1A171AD-B32A-4E39-898C-EAE18772778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261249C-3249-488D-9B01-2DF3136C0F94}"/>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390856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36B2-7036-4D31-A40F-F76CF2491C25}"/>
              </a:ext>
            </a:extLst>
          </p:cNvPr>
          <p:cNvSpPr>
            <a:spLocks noGrp="1"/>
          </p:cNvSpPr>
          <p:nvPr>
            <p:ph type="title"/>
          </p:nvPr>
        </p:nvSpPr>
        <p:spPr/>
        <p:txBody>
          <a:bodyPr/>
          <a:lstStyle/>
          <a:p>
            <a:r>
              <a:rPr lang="en-US" dirty="0"/>
              <a:t>Recommendation: Diagnosis of HIV-2 Infection</a:t>
            </a:r>
          </a:p>
        </p:txBody>
      </p:sp>
      <p:sp>
        <p:nvSpPr>
          <p:cNvPr id="3" name="Content Placeholder 2">
            <a:extLst>
              <a:ext uri="{FF2B5EF4-FFF2-40B4-BE49-F238E27FC236}">
                <a16:creationId xmlns:a16="http://schemas.microsoft.com/office/drawing/2014/main" id="{11849941-966E-4E8B-B0FB-DFBF00ADA41B}"/>
              </a:ext>
            </a:extLst>
          </p:cNvPr>
          <p:cNvSpPr>
            <a:spLocks noGrp="1"/>
          </p:cNvSpPr>
          <p:nvPr>
            <p:ph idx="1"/>
          </p:nvPr>
        </p:nvSpPr>
        <p:spPr/>
        <p:txBody>
          <a:bodyPr/>
          <a:lstStyle/>
          <a:p>
            <a:r>
              <a:rPr lang="en-US" dirty="0"/>
              <a:t>When HIV-2 antibodies are detected, clinicians should perform a clinical evaluation for HIV-2 infection that is similar in scope to the evaluation of patients with HIV-1. (A1)</a:t>
            </a:r>
          </a:p>
        </p:txBody>
      </p:sp>
      <p:sp>
        <p:nvSpPr>
          <p:cNvPr id="4" name="Footer Placeholder 3">
            <a:extLst>
              <a:ext uri="{FF2B5EF4-FFF2-40B4-BE49-F238E27FC236}">
                <a16:creationId xmlns:a16="http://schemas.microsoft.com/office/drawing/2014/main" id="{D9D255FC-A1E0-46BB-AF69-245A15FF4FE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FA9593D-FB52-452B-9267-C50932A276D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708526-175F-4755-A847-BF734A125FDC}"/>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602336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6167B-C022-4762-984E-287FC50926F6}"/>
              </a:ext>
            </a:extLst>
          </p:cNvPr>
          <p:cNvSpPr>
            <a:spLocks noGrp="1"/>
          </p:cNvSpPr>
          <p:nvPr>
            <p:ph type="title"/>
          </p:nvPr>
        </p:nvSpPr>
        <p:spPr/>
        <p:txBody>
          <a:bodyPr/>
          <a:lstStyle/>
          <a:p>
            <a:r>
              <a:rPr lang="en-US" dirty="0"/>
              <a:t>HIV-2 Related Services Available Through the Wadsworth Center</a:t>
            </a:r>
          </a:p>
        </p:txBody>
      </p:sp>
      <p:sp>
        <p:nvSpPr>
          <p:cNvPr id="3" name="Content Placeholder 2">
            <a:extLst>
              <a:ext uri="{FF2B5EF4-FFF2-40B4-BE49-F238E27FC236}">
                <a16:creationId xmlns:a16="http://schemas.microsoft.com/office/drawing/2014/main" id="{73639729-025D-41B6-A79B-981C5718E2BA}"/>
              </a:ext>
            </a:extLst>
          </p:cNvPr>
          <p:cNvSpPr>
            <a:spLocks noGrp="1"/>
          </p:cNvSpPr>
          <p:nvPr>
            <p:ph idx="1"/>
          </p:nvPr>
        </p:nvSpPr>
        <p:spPr/>
        <p:txBody>
          <a:bodyPr>
            <a:normAutofit fontScale="92500" lnSpcReduction="20000"/>
          </a:bodyPr>
          <a:lstStyle/>
          <a:p>
            <a:pPr marL="0" indent="0">
              <a:buNone/>
            </a:pPr>
            <a:r>
              <a:rPr lang="en-US" dirty="0"/>
              <a:t>The following services are available through the Wadsworth Center (phone: 518-474-2163):</a:t>
            </a:r>
          </a:p>
          <a:p>
            <a:r>
              <a:rPr lang="en-US" dirty="0"/>
              <a:t>Quantitative detection of HIV-2 RNA in plasma samples for baseline and subsequent monitoring of response to antiretroviral therapy in patients with confirmed HIV-2 infection.</a:t>
            </a:r>
          </a:p>
          <a:p>
            <a:r>
              <a:rPr lang="en-US" dirty="0"/>
              <a:t>HIV-2 RNA viral load testing during pregnancy. Contact the lab early in a patient’s pregnancy to discuss the testing protocol and timing.</a:t>
            </a:r>
          </a:p>
          <a:p>
            <a:r>
              <a:rPr lang="en-US" dirty="0"/>
              <a:t>HIV testing for all New York State newborns exposed to HIV (HIV-1 and HIV-2), free of charge. The Pediatric HIV Testing Service will perform a reverse transcription polymerase chain reaction test for qualitative detection of HIV-2 RNA in all samples positive for HIV-2.</a:t>
            </a:r>
          </a:p>
          <a:p>
            <a:pPr marL="0" indent="0">
              <a:buNone/>
            </a:pPr>
            <a:r>
              <a:rPr lang="en-US" sz="2200" b="1" dirty="0"/>
              <a:t>Note:</a:t>
            </a:r>
            <a:r>
              <a:rPr lang="en-US" sz="2200" dirty="0"/>
              <a:t> HIV-2 phenotypic and genotypic resistance testing is not offered at the Wadsworth Center or commercially available in the United States.</a:t>
            </a:r>
          </a:p>
        </p:txBody>
      </p:sp>
      <p:sp>
        <p:nvSpPr>
          <p:cNvPr id="4" name="Footer Placeholder 3">
            <a:extLst>
              <a:ext uri="{FF2B5EF4-FFF2-40B4-BE49-F238E27FC236}">
                <a16:creationId xmlns:a16="http://schemas.microsoft.com/office/drawing/2014/main" id="{B3D4D415-D2FB-4AF4-995A-A9076186040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ADC4465-B6E2-4D33-99ED-ACDD4152A63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605BC01-D617-47BB-B04B-DC9B6E1EAFA6}"/>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437619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FDE-0665-431B-AEDC-4D1F0CEC1F5F}"/>
              </a:ext>
            </a:extLst>
          </p:cNvPr>
          <p:cNvSpPr>
            <a:spLocks noGrp="1"/>
          </p:cNvSpPr>
          <p:nvPr>
            <p:ph type="title"/>
          </p:nvPr>
        </p:nvSpPr>
        <p:spPr/>
        <p:txBody>
          <a:bodyPr>
            <a:normAutofit fontScale="90000"/>
          </a:bodyPr>
          <a:lstStyle/>
          <a:p>
            <a:r>
              <a:rPr lang="en-US" dirty="0"/>
              <a:t>FDA-Approved HIV-1/2 Ag/Ab Immunoassays for </a:t>
            </a:r>
            <a:br>
              <a:rPr lang="en-US" dirty="0"/>
            </a:br>
            <a:r>
              <a:rPr lang="en-US" dirty="0"/>
              <a:t>Step 1 of the CDC Recommended Laboratory HIV Testing Algorithm for Serum or Plasma Specimens</a:t>
            </a:r>
          </a:p>
        </p:txBody>
      </p:sp>
      <p:graphicFrame>
        <p:nvGraphicFramePr>
          <p:cNvPr id="7" name="Content Placeholder 6">
            <a:extLst>
              <a:ext uri="{FF2B5EF4-FFF2-40B4-BE49-F238E27FC236}">
                <a16:creationId xmlns:a16="http://schemas.microsoft.com/office/drawing/2014/main" id="{C46E71E2-C61A-48DC-8534-933D3FDA7726}"/>
              </a:ext>
            </a:extLst>
          </p:cNvPr>
          <p:cNvGraphicFramePr>
            <a:graphicFrameLocks noGrp="1"/>
          </p:cNvGraphicFramePr>
          <p:nvPr>
            <p:ph idx="1"/>
            <p:extLst>
              <p:ext uri="{D42A27DB-BD31-4B8C-83A1-F6EECF244321}">
                <p14:modId xmlns:p14="http://schemas.microsoft.com/office/powerpoint/2010/main" val="2397240152"/>
              </p:ext>
            </p:extLst>
          </p:nvPr>
        </p:nvGraphicFramePr>
        <p:xfrm>
          <a:off x="838200" y="2018130"/>
          <a:ext cx="10515600" cy="311404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203797047"/>
                    </a:ext>
                  </a:extLst>
                </a:gridCol>
                <a:gridCol w="5257800">
                  <a:extLst>
                    <a:ext uri="{9D8B030D-6E8A-4147-A177-3AD203B41FA5}">
                      <a16:colId xmlns:a16="http://schemas.microsoft.com/office/drawing/2014/main" val="4278759742"/>
                    </a:ext>
                  </a:extLst>
                </a:gridCol>
              </a:tblGrid>
              <a:tr h="370840">
                <a:tc>
                  <a:txBody>
                    <a:bodyPr/>
                    <a:lstStyle/>
                    <a:p>
                      <a:r>
                        <a:rPr lang="en-US" b="1" dirty="0">
                          <a:solidFill>
                            <a:schemeClr val="bg1"/>
                          </a:solidFill>
                        </a:rPr>
                        <a:t>Test</a:t>
                      </a:r>
                    </a:p>
                  </a:txBody>
                  <a:tcPr>
                    <a:solidFill>
                      <a:srgbClr val="523178"/>
                    </a:solidFill>
                  </a:tcPr>
                </a:tc>
                <a:tc>
                  <a:txBody>
                    <a:bodyPr/>
                    <a:lstStyle/>
                    <a:p>
                      <a:r>
                        <a:rPr lang="en-US" b="1" dirty="0">
                          <a:solidFill>
                            <a:schemeClr val="bg1"/>
                          </a:solidFill>
                        </a:rPr>
                        <a:t>Method and Specimens</a:t>
                      </a:r>
                    </a:p>
                  </a:txBody>
                  <a:tcPr>
                    <a:solidFill>
                      <a:srgbClr val="523178"/>
                    </a:solidFill>
                  </a:tcPr>
                </a:tc>
                <a:extLst>
                  <a:ext uri="{0D108BD9-81ED-4DB2-BD59-A6C34878D82A}">
                    <a16:rowId xmlns:a16="http://schemas.microsoft.com/office/drawing/2014/main" val="1337654076"/>
                  </a:ext>
                </a:extLst>
              </a:tr>
              <a:tr h="370840">
                <a:tc>
                  <a:txBody>
                    <a:bodyPr/>
                    <a:lstStyle/>
                    <a:p>
                      <a:pPr marL="137160" indent="-137160">
                        <a:buFont typeface="Arial" panose="020B0604020202020204" pitchFamily="34" charset="0"/>
                        <a:buChar char="•"/>
                      </a:pPr>
                      <a:r>
                        <a:rPr lang="en-US" dirty="0"/>
                        <a:t>Abbott ARCHITECT HIV Ag/Ab Combo (Abbott Laboratories)</a:t>
                      </a:r>
                    </a:p>
                    <a:p>
                      <a:pPr marL="137160" indent="-137160">
                        <a:buFont typeface="Arial" panose="020B0604020202020204" pitchFamily="34" charset="0"/>
                        <a:buChar char="•"/>
                      </a:pPr>
                      <a:r>
                        <a:rPr lang="en-US" dirty="0"/>
                        <a:t>FDA-approved 2010</a:t>
                      </a:r>
                    </a:p>
                  </a:txBody>
                  <a:tcPr/>
                </a:tc>
                <a:tc>
                  <a:txBody>
                    <a:bodyPr/>
                    <a:lstStyle/>
                    <a:p>
                      <a:pPr marL="137160" indent="-137160">
                        <a:buFont typeface="Arial" panose="020B0604020202020204" pitchFamily="34" charset="0"/>
                        <a:buChar char="•"/>
                      </a:pPr>
                      <a:r>
                        <a:rPr lang="en-US" dirty="0"/>
                        <a:t>CMIA</a:t>
                      </a:r>
                    </a:p>
                    <a:p>
                      <a:pPr marL="137160" indent="-137160">
                        <a:buFont typeface="Arial" panose="020B0604020202020204" pitchFamily="34" charset="0"/>
                        <a:buChar char="•"/>
                      </a:pPr>
                      <a:r>
                        <a:rPr lang="en-US" dirty="0"/>
                        <a:t>Serum, plasma</a:t>
                      </a:r>
                    </a:p>
                    <a:p>
                      <a:pPr marL="137160" indent="-137160">
                        <a:buFont typeface="Arial" panose="020B0604020202020204" pitchFamily="34" charset="0"/>
                        <a:buChar char="•"/>
                      </a:pPr>
                      <a:r>
                        <a:rPr lang="en-US" dirty="0"/>
                        <a:t>Does not differentiate detection of Ag and Ab</a:t>
                      </a:r>
                    </a:p>
                  </a:txBody>
                  <a:tcPr/>
                </a:tc>
                <a:extLst>
                  <a:ext uri="{0D108BD9-81ED-4DB2-BD59-A6C34878D82A}">
                    <a16:rowId xmlns:a16="http://schemas.microsoft.com/office/drawing/2014/main" val="1344272482"/>
                  </a:ext>
                </a:extLst>
              </a:tr>
              <a:tr h="370840">
                <a:tc>
                  <a:txBody>
                    <a:bodyPr/>
                    <a:lstStyle/>
                    <a:p>
                      <a:pPr marL="137160" indent="-137160">
                        <a:buFont typeface="Arial" panose="020B0604020202020204" pitchFamily="34" charset="0"/>
                        <a:buChar char="•"/>
                      </a:pPr>
                      <a:r>
                        <a:rPr lang="en-US" dirty="0"/>
                        <a:t>ADVIA Centaur HIV Ag/Ab Combo (CHIV) Assay (Siemens Healthcare Diagnostics)</a:t>
                      </a:r>
                    </a:p>
                    <a:p>
                      <a:pPr marL="137160" indent="-137160">
                        <a:buFont typeface="Arial" panose="020B0604020202020204" pitchFamily="34" charset="0"/>
                        <a:buChar char="•"/>
                      </a:pPr>
                      <a:r>
                        <a:rPr lang="en-US" dirty="0"/>
                        <a:t>FDA-approved 2015</a:t>
                      </a:r>
                    </a:p>
                  </a:txBody>
                  <a:tcPr/>
                </a:tc>
                <a:tc>
                  <a:txBody>
                    <a:bodyPr/>
                    <a:lstStyle/>
                    <a:p>
                      <a:pPr marL="137160" indent="-137160">
                        <a:buFont typeface="Arial" panose="020B0604020202020204" pitchFamily="34" charset="0"/>
                        <a:buChar char="•"/>
                      </a:pPr>
                      <a:r>
                        <a:rPr lang="en-US" dirty="0"/>
                        <a:t>CMIA</a:t>
                      </a:r>
                    </a:p>
                    <a:p>
                      <a:pPr marL="137160" indent="-137160">
                        <a:buFont typeface="Arial" panose="020B0604020202020204" pitchFamily="34" charset="0"/>
                        <a:buChar char="•"/>
                      </a:pPr>
                      <a:r>
                        <a:rPr lang="en-US" dirty="0"/>
                        <a:t>Serum, plasma</a:t>
                      </a:r>
                    </a:p>
                    <a:p>
                      <a:pPr marL="137160" indent="-137160">
                        <a:buFont typeface="Arial" panose="020B0604020202020204" pitchFamily="34" charset="0"/>
                        <a:buChar char="•"/>
                      </a:pPr>
                      <a:r>
                        <a:rPr lang="en-US" dirty="0"/>
                        <a:t>Does not differentiate detection of Ag and Ab</a:t>
                      </a:r>
                    </a:p>
                  </a:txBody>
                  <a:tcPr/>
                </a:tc>
                <a:extLst>
                  <a:ext uri="{0D108BD9-81ED-4DB2-BD59-A6C34878D82A}">
                    <a16:rowId xmlns:a16="http://schemas.microsoft.com/office/drawing/2014/main" val="2494671898"/>
                  </a:ext>
                </a:extLst>
              </a:tr>
              <a:tr h="370840">
                <a:tc>
                  <a:txBody>
                    <a:bodyPr/>
                    <a:lstStyle/>
                    <a:p>
                      <a:pPr marL="137160" indent="-137160">
                        <a:buFont typeface="Arial" panose="020B0604020202020204" pitchFamily="34" charset="0"/>
                        <a:buChar char="•"/>
                      </a:pPr>
                      <a:r>
                        <a:rPr lang="en-US" dirty="0"/>
                        <a:t>BioPlex 2200 HIV Ag-Ab Assay (Bio-Rad Laboratories)</a:t>
                      </a:r>
                    </a:p>
                    <a:p>
                      <a:pPr marL="137160" indent="-137160">
                        <a:buFont typeface="Arial" panose="020B0604020202020204" pitchFamily="34" charset="0"/>
                        <a:buChar char="•"/>
                      </a:pPr>
                      <a:r>
                        <a:rPr lang="en-US" dirty="0"/>
                        <a:t>FDA-approved 2015</a:t>
                      </a:r>
                    </a:p>
                  </a:txBody>
                  <a:tcPr/>
                </a:tc>
                <a:tc>
                  <a:txBody>
                    <a:bodyPr/>
                    <a:lstStyle/>
                    <a:p>
                      <a:pPr marL="137160" indent="-137160">
                        <a:buFont typeface="Arial" panose="020B0604020202020204" pitchFamily="34" charset="0"/>
                        <a:buChar char="•"/>
                      </a:pPr>
                      <a:r>
                        <a:rPr lang="en-US" dirty="0"/>
                        <a:t>Multiplex flow immunoassay</a:t>
                      </a:r>
                    </a:p>
                    <a:p>
                      <a:pPr marL="137160" indent="-137160">
                        <a:buFont typeface="Arial" panose="020B0604020202020204" pitchFamily="34" charset="0"/>
                        <a:buChar char="•"/>
                      </a:pPr>
                      <a:r>
                        <a:rPr lang="en-US" dirty="0"/>
                        <a:t>Serum, plasma</a:t>
                      </a:r>
                    </a:p>
                    <a:p>
                      <a:pPr marL="137160" indent="-137160">
                        <a:buFont typeface="Arial" panose="020B0604020202020204" pitchFamily="34" charset="0"/>
                        <a:buChar char="•"/>
                      </a:pPr>
                      <a:r>
                        <a:rPr lang="en-US" dirty="0"/>
                        <a:t>Separately detects HIV-1 Ag, HIV-1 Ab, and HIV-2 Ab</a:t>
                      </a:r>
                    </a:p>
                  </a:txBody>
                  <a:tcPr/>
                </a:tc>
                <a:extLst>
                  <a:ext uri="{0D108BD9-81ED-4DB2-BD59-A6C34878D82A}">
                    <a16:rowId xmlns:a16="http://schemas.microsoft.com/office/drawing/2014/main" val="3721472247"/>
                  </a:ext>
                </a:extLst>
              </a:tr>
            </a:tbl>
          </a:graphicData>
        </a:graphic>
      </p:graphicFrame>
      <p:sp>
        <p:nvSpPr>
          <p:cNvPr id="4" name="Footer Placeholder 3">
            <a:extLst>
              <a:ext uri="{FF2B5EF4-FFF2-40B4-BE49-F238E27FC236}">
                <a16:creationId xmlns:a16="http://schemas.microsoft.com/office/drawing/2014/main" id="{F4184BB0-B802-4371-B88F-9BAD15C0C2C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4129310-255C-401F-B4C3-414F7A282F6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BE1A46E-A316-4800-8FB9-7CC044579B9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064536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FDE-0665-431B-AEDC-4D1F0CEC1F5F}"/>
              </a:ext>
            </a:extLst>
          </p:cNvPr>
          <p:cNvSpPr>
            <a:spLocks noGrp="1"/>
          </p:cNvSpPr>
          <p:nvPr>
            <p:ph type="title"/>
          </p:nvPr>
        </p:nvSpPr>
        <p:spPr/>
        <p:txBody>
          <a:bodyPr>
            <a:normAutofit fontScale="90000"/>
          </a:bodyPr>
          <a:lstStyle/>
          <a:p>
            <a:r>
              <a:rPr lang="en-US" dirty="0"/>
              <a:t>FDA-Approved HIV-1/2 Ag/Ab Immunoassays for </a:t>
            </a:r>
            <a:br>
              <a:rPr lang="en-US" dirty="0"/>
            </a:br>
            <a:r>
              <a:rPr lang="en-US" dirty="0"/>
              <a:t>Step 1 of the CDC Recommended Laboratory HIV Testing Algorithm for Serum or Plasma Specimens, </a:t>
            </a:r>
            <a:r>
              <a:rPr lang="en-US" sz="2700" i="1" dirty="0"/>
              <a:t>continued</a:t>
            </a:r>
            <a:endParaRPr lang="en-US" i="1" dirty="0"/>
          </a:p>
        </p:txBody>
      </p:sp>
      <p:sp>
        <p:nvSpPr>
          <p:cNvPr id="4" name="Footer Placeholder 3">
            <a:extLst>
              <a:ext uri="{FF2B5EF4-FFF2-40B4-BE49-F238E27FC236}">
                <a16:creationId xmlns:a16="http://schemas.microsoft.com/office/drawing/2014/main" id="{F4184BB0-B802-4371-B88F-9BAD15C0C2C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4129310-255C-401F-B4C3-414F7A282F6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BE1A46E-A316-4800-8FB9-7CC044579B9F}"/>
              </a:ext>
            </a:extLst>
          </p:cNvPr>
          <p:cNvSpPr>
            <a:spLocks noGrp="1"/>
          </p:cNvSpPr>
          <p:nvPr>
            <p:ph type="dt" sz="half" idx="2"/>
          </p:nvPr>
        </p:nvSpPr>
        <p:spPr/>
        <p:txBody>
          <a:bodyPr/>
          <a:lstStyle/>
          <a:p>
            <a:r>
              <a:rPr lang="en-US"/>
              <a:t>MAY 2022</a:t>
            </a:r>
            <a:endParaRPr lang="en-US" dirty="0"/>
          </a:p>
        </p:txBody>
      </p:sp>
      <p:graphicFrame>
        <p:nvGraphicFramePr>
          <p:cNvPr id="10" name="Content Placeholder 9">
            <a:extLst>
              <a:ext uri="{FF2B5EF4-FFF2-40B4-BE49-F238E27FC236}">
                <a16:creationId xmlns:a16="http://schemas.microsoft.com/office/drawing/2014/main" id="{5798BC6F-1A16-46BE-B7BC-CF03C631AACC}"/>
              </a:ext>
            </a:extLst>
          </p:cNvPr>
          <p:cNvGraphicFramePr>
            <a:graphicFrameLocks noGrp="1"/>
          </p:cNvGraphicFramePr>
          <p:nvPr>
            <p:ph idx="1"/>
            <p:extLst>
              <p:ext uri="{D42A27DB-BD31-4B8C-83A1-F6EECF244321}">
                <p14:modId xmlns:p14="http://schemas.microsoft.com/office/powerpoint/2010/main" val="3232625065"/>
              </p:ext>
            </p:extLst>
          </p:nvPr>
        </p:nvGraphicFramePr>
        <p:xfrm>
          <a:off x="838200" y="2026151"/>
          <a:ext cx="10515600" cy="311404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281342214"/>
                    </a:ext>
                  </a:extLst>
                </a:gridCol>
                <a:gridCol w="5257800">
                  <a:extLst>
                    <a:ext uri="{9D8B030D-6E8A-4147-A177-3AD203B41FA5}">
                      <a16:colId xmlns:a16="http://schemas.microsoft.com/office/drawing/2014/main" val="3523051827"/>
                    </a:ext>
                  </a:extLst>
                </a:gridCol>
              </a:tblGrid>
              <a:tr h="370840">
                <a:tc>
                  <a:txBody>
                    <a:bodyPr/>
                    <a:lstStyle/>
                    <a:p>
                      <a:r>
                        <a:rPr lang="en-US" b="1" dirty="0">
                          <a:solidFill>
                            <a:schemeClr val="bg1"/>
                          </a:solidFill>
                        </a:rPr>
                        <a:t>Test</a:t>
                      </a:r>
                    </a:p>
                  </a:txBody>
                  <a:tcPr>
                    <a:solidFill>
                      <a:srgbClr val="523178"/>
                    </a:solidFill>
                  </a:tcPr>
                </a:tc>
                <a:tc>
                  <a:txBody>
                    <a:bodyPr/>
                    <a:lstStyle/>
                    <a:p>
                      <a:r>
                        <a:rPr lang="en-US" b="1" dirty="0">
                          <a:solidFill>
                            <a:schemeClr val="bg1"/>
                          </a:solidFill>
                        </a:rPr>
                        <a:t>Method and Specimens</a:t>
                      </a:r>
                    </a:p>
                  </a:txBody>
                  <a:tcPr>
                    <a:solidFill>
                      <a:srgbClr val="523178"/>
                    </a:solidFill>
                  </a:tcPr>
                </a:tc>
                <a:extLst>
                  <a:ext uri="{0D108BD9-81ED-4DB2-BD59-A6C34878D82A}">
                    <a16:rowId xmlns:a16="http://schemas.microsoft.com/office/drawing/2014/main" val="973422414"/>
                  </a:ext>
                </a:extLst>
              </a:tr>
              <a:tr h="370840">
                <a:tc>
                  <a:txBody>
                    <a:bodyPr/>
                    <a:lstStyle/>
                    <a:p>
                      <a:pPr marL="137160" indent="-137160">
                        <a:buFont typeface="Arial" panose="020B0604020202020204" pitchFamily="34" charset="0"/>
                        <a:buChar char="•"/>
                      </a:pPr>
                      <a:r>
                        <a:rPr lang="en-US" dirty="0"/>
                        <a:t>GS HIV Combo Ag/Ab EIA (Bio-Rad Laboratories)</a:t>
                      </a:r>
                    </a:p>
                    <a:p>
                      <a:pPr marL="137160" indent="-137160">
                        <a:buFont typeface="Arial" panose="020B0604020202020204" pitchFamily="34" charset="0"/>
                        <a:buChar char="•"/>
                      </a:pPr>
                      <a:r>
                        <a:rPr lang="en-US" dirty="0"/>
                        <a:t>FDA-approved 2011</a:t>
                      </a:r>
                    </a:p>
                  </a:txBody>
                  <a:tcPr/>
                </a:tc>
                <a:tc>
                  <a:txBody>
                    <a:bodyPr/>
                    <a:lstStyle/>
                    <a:p>
                      <a:pPr marL="137160" indent="-137160">
                        <a:buFont typeface="Arial" panose="020B0604020202020204" pitchFamily="34" charset="0"/>
                        <a:buChar char="•"/>
                      </a:pPr>
                      <a:r>
                        <a:rPr lang="en-US" dirty="0"/>
                        <a:t>EIA</a:t>
                      </a:r>
                    </a:p>
                    <a:p>
                      <a:pPr marL="137160" indent="-137160">
                        <a:buFont typeface="Arial" panose="020B0604020202020204" pitchFamily="34" charset="0"/>
                        <a:buChar char="•"/>
                      </a:pPr>
                      <a:r>
                        <a:rPr lang="en-US" dirty="0"/>
                        <a:t>Serum, plasma</a:t>
                      </a:r>
                    </a:p>
                    <a:p>
                      <a:pPr marL="137160" indent="-137160">
                        <a:buFont typeface="Arial" panose="020B0604020202020204" pitchFamily="34" charset="0"/>
                        <a:buChar char="•"/>
                      </a:pPr>
                      <a:r>
                        <a:rPr lang="en-US" dirty="0"/>
                        <a:t>Does not differentiate detection of Ag and Ab</a:t>
                      </a:r>
                    </a:p>
                  </a:txBody>
                  <a:tcPr/>
                </a:tc>
                <a:extLst>
                  <a:ext uri="{0D108BD9-81ED-4DB2-BD59-A6C34878D82A}">
                    <a16:rowId xmlns:a16="http://schemas.microsoft.com/office/drawing/2014/main" val="3048092755"/>
                  </a:ext>
                </a:extLst>
              </a:tr>
              <a:tr h="370840">
                <a:tc>
                  <a:txBody>
                    <a:bodyPr/>
                    <a:lstStyle/>
                    <a:p>
                      <a:pPr marL="137160" indent="-137160">
                        <a:buFont typeface="Arial" panose="020B0604020202020204" pitchFamily="34" charset="0"/>
                        <a:buChar char="•"/>
                      </a:pPr>
                      <a:r>
                        <a:rPr lang="en-US" dirty="0"/>
                        <a:t>Elecsys HIV combi PT (Roche Diagnostics)</a:t>
                      </a:r>
                    </a:p>
                    <a:p>
                      <a:pPr marL="137160" indent="-137160">
                        <a:buFont typeface="Arial" panose="020B0604020202020204" pitchFamily="34" charset="0"/>
                        <a:buChar char="•"/>
                      </a:pPr>
                      <a:r>
                        <a:rPr lang="en-US" dirty="0"/>
                        <a:t>FDA-approved 2017</a:t>
                      </a:r>
                    </a:p>
                  </a:txBody>
                  <a:tcPr/>
                </a:tc>
                <a:tc>
                  <a:txBody>
                    <a:bodyPr/>
                    <a:lstStyle/>
                    <a:p>
                      <a:pPr marL="137160" indent="-137160">
                        <a:buFont typeface="Arial" panose="020B0604020202020204" pitchFamily="34" charset="0"/>
                        <a:buChar char="•"/>
                      </a:pPr>
                      <a:r>
                        <a:rPr lang="en-US" dirty="0"/>
                        <a:t>ECLIA</a:t>
                      </a:r>
                    </a:p>
                    <a:p>
                      <a:pPr marL="137160" indent="-137160">
                        <a:buFont typeface="Arial" panose="020B0604020202020204" pitchFamily="34" charset="0"/>
                        <a:buChar char="•"/>
                      </a:pPr>
                      <a:r>
                        <a:rPr lang="en-US" dirty="0"/>
                        <a:t>Serum, plasma</a:t>
                      </a:r>
                    </a:p>
                    <a:p>
                      <a:pPr marL="137160" indent="-137160">
                        <a:buFont typeface="Arial" panose="020B0604020202020204" pitchFamily="34" charset="0"/>
                        <a:buChar char="•"/>
                      </a:pPr>
                      <a:r>
                        <a:rPr lang="en-US" dirty="0"/>
                        <a:t>Does not differentiate detection of Ag and Ab</a:t>
                      </a:r>
                    </a:p>
                  </a:txBody>
                  <a:tcPr/>
                </a:tc>
                <a:extLst>
                  <a:ext uri="{0D108BD9-81ED-4DB2-BD59-A6C34878D82A}">
                    <a16:rowId xmlns:a16="http://schemas.microsoft.com/office/drawing/2014/main" val="2352626960"/>
                  </a:ext>
                </a:extLst>
              </a:tr>
              <a:tr h="370840">
                <a:tc>
                  <a:txBody>
                    <a:bodyPr/>
                    <a:lstStyle/>
                    <a:p>
                      <a:pPr marL="137160" indent="-137160">
                        <a:buFont typeface="Arial" panose="020B0604020202020204" pitchFamily="34" charset="0"/>
                        <a:buChar char="•"/>
                      </a:pPr>
                      <a:r>
                        <a:rPr lang="en-US" dirty="0"/>
                        <a:t>VITROS Immunodiagnostic Products HIV Combo (Ortho-Clinical Diagnostics)</a:t>
                      </a:r>
                    </a:p>
                    <a:p>
                      <a:pPr marL="137160" indent="-137160">
                        <a:buFont typeface="Arial" panose="020B0604020202020204" pitchFamily="34" charset="0"/>
                        <a:buChar char="•"/>
                      </a:pPr>
                      <a:r>
                        <a:rPr lang="en-US" dirty="0"/>
                        <a:t>FDA-approved 2017</a:t>
                      </a:r>
                    </a:p>
                  </a:txBody>
                  <a:tcPr/>
                </a:tc>
                <a:tc>
                  <a:txBody>
                    <a:bodyPr/>
                    <a:lstStyle/>
                    <a:p>
                      <a:pPr marL="137160" indent="-137160">
                        <a:buFont typeface="Arial" panose="020B0604020202020204" pitchFamily="34" charset="0"/>
                        <a:buChar char="•"/>
                      </a:pPr>
                      <a:r>
                        <a:rPr lang="en-US" dirty="0"/>
                        <a:t>Immunometric assay</a:t>
                      </a:r>
                    </a:p>
                    <a:p>
                      <a:pPr marL="137160" indent="-137160">
                        <a:buFont typeface="Arial" panose="020B0604020202020204" pitchFamily="34" charset="0"/>
                        <a:buChar char="•"/>
                      </a:pPr>
                      <a:r>
                        <a:rPr lang="en-US" dirty="0"/>
                        <a:t>Serum, plasma</a:t>
                      </a:r>
                    </a:p>
                    <a:p>
                      <a:pPr marL="137160" indent="-137160">
                        <a:buFont typeface="Arial" panose="020B0604020202020204" pitchFamily="34" charset="0"/>
                        <a:buChar char="•"/>
                      </a:pPr>
                      <a:r>
                        <a:rPr lang="en-US" dirty="0"/>
                        <a:t>Does not differentiate detection of Ag and Ab</a:t>
                      </a:r>
                    </a:p>
                  </a:txBody>
                  <a:tcPr/>
                </a:tc>
                <a:extLst>
                  <a:ext uri="{0D108BD9-81ED-4DB2-BD59-A6C34878D82A}">
                    <a16:rowId xmlns:a16="http://schemas.microsoft.com/office/drawing/2014/main" val="3343968760"/>
                  </a:ext>
                </a:extLst>
              </a:tr>
            </a:tbl>
          </a:graphicData>
        </a:graphic>
      </p:graphicFrame>
    </p:spTree>
    <p:extLst>
      <p:ext uri="{BB962C8B-B14F-4D97-AF65-F5344CB8AC3E}">
        <p14:creationId xmlns:p14="http://schemas.microsoft.com/office/powerpoint/2010/main" val="2965937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4EC4-9DF5-4453-B628-29EE3B79BD47}"/>
              </a:ext>
            </a:extLst>
          </p:cNvPr>
          <p:cNvSpPr>
            <a:spLocks noGrp="1"/>
          </p:cNvSpPr>
          <p:nvPr>
            <p:ph type="title"/>
          </p:nvPr>
        </p:nvSpPr>
        <p:spPr>
          <a:xfrm>
            <a:off x="709863" y="-116138"/>
            <a:ext cx="10515600" cy="1325563"/>
          </a:xfrm>
        </p:spPr>
        <p:txBody>
          <a:bodyPr/>
          <a:lstStyle/>
          <a:p>
            <a:r>
              <a:rPr lang="en-US" dirty="0"/>
              <a:t>Characteristics of FDA-Approved Rapid HIV Tests</a:t>
            </a:r>
          </a:p>
        </p:txBody>
      </p:sp>
      <p:graphicFrame>
        <p:nvGraphicFramePr>
          <p:cNvPr id="7" name="Content Placeholder 6">
            <a:extLst>
              <a:ext uri="{FF2B5EF4-FFF2-40B4-BE49-F238E27FC236}">
                <a16:creationId xmlns:a16="http://schemas.microsoft.com/office/drawing/2014/main" id="{64957F44-65CC-40FF-BBFF-53CA6ACCD940}"/>
              </a:ext>
            </a:extLst>
          </p:cNvPr>
          <p:cNvGraphicFramePr>
            <a:graphicFrameLocks noGrp="1"/>
          </p:cNvGraphicFramePr>
          <p:nvPr>
            <p:ph idx="1"/>
            <p:extLst>
              <p:ext uri="{D42A27DB-BD31-4B8C-83A1-F6EECF244321}">
                <p14:modId xmlns:p14="http://schemas.microsoft.com/office/powerpoint/2010/main" val="4145093899"/>
              </p:ext>
            </p:extLst>
          </p:nvPr>
        </p:nvGraphicFramePr>
        <p:xfrm>
          <a:off x="709863" y="962526"/>
          <a:ext cx="10515600" cy="5029200"/>
        </p:xfrm>
        <a:graphic>
          <a:graphicData uri="http://schemas.openxmlformats.org/drawingml/2006/table">
            <a:tbl>
              <a:tblPr firstRow="1" bandRow="1">
                <a:tableStyleId>{5940675A-B579-460E-94D1-54222C63F5DA}</a:tableStyleId>
              </a:tblPr>
              <a:tblGrid>
                <a:gridCol w="5610726">
                  <a:extLst>
                    <a:ext uri="{9D8B030D-6E8A-4147-A177-3AD203B41FA5}">
                      <a16:colId xmlns:a16="http://schemas.microsoft.com/office/drawing/2014/main" val="1885894679"/>
                    </a:ext>
                  </a:extLst>
                </a:gridCol>
                <a:gridCol w="2510590">
                  <a:extLst>
                    <a:ext uri="{9D8B030D-6E8A-4147-A177-3AD203B41FA5}">
                      <a16:colId xmlns:a16="http://schemas.microsoft.com/office/drawing/2014/main" val="486205042"/>
                    </a:ext>
                  </a:extLst>
                </a:gridCol>
                <a:gridCol w="2394284">
                  <a:extLst>
                    <a:ext uri="{9D8B030D-6E8A-4147-A177-3AD203B41FA5}">
                      <a16:colId xmlns:a16="http://schemas.microsoft.com/office/drawing/2014/main" val="3143708520"/>
                    </a:ext>
                  </a:extLst>
                </a:gridCol>
              </a:tblGrid>
              <a:tr h="343602">
                <a:tc>
                  <a:txBody>
                    <a:bodyPr/>
                    <a:lstStyle/>
                    <a:p>
                      <a:r>
                        <a:rPr lang="en-US" b="1" dirty="0">
                          <a:solidFill>
                            <a:schemeClr val="bg1"/>
                          </a:solidFill>
                        </a:rPr>
                        <a:t>Test (manufacturer)</a:t>
                      </a:r>
                    </a:p>
                  </a:txBody>
                  <a:tcPr>
                    <a:solidFill>
                      <a:srgbClr val="523178"/>
                    </a:solidFill>
                  </a:tcPr>
                </a:tc>
                <a:tc>
                  <a:txBody>
                    <a:bodyPr/>
                    <a:lstStyle/>
                    <a:p>
                      <a:r>
                        <a:rPr lang="en-US" b="1" dirty="0">
                          <a:solidFill>
                            <a:schemeClr val="bg1"/>
                          </a:solidFill>
                        </a:rPr>
                        <a:t>Sensitivity (95%)</a:t>
                      </a:r>
                    </a:p>
                  </a:txBody>
                  <a:tcPr>
                    <a:solidFill>
                      <a:srgbClr val="523178"/>
                    </a:solidFill>
                  </a:tcPr>
                </a:tc>
                <a:tc>
                  <a:txBody>
                    <a:bodyPr/>
                    <a:lstStyle/>
                    <a:p>
                      <a:r>
                        <a:rPr lang="en-US" b="1" dirty="0">
                          <a:solidFill>
                            <a:schemeClr val="bg1"/>
                          </a:solidFill>
                        </a:rPr>
                        <a:t>Specificity (95%)</a:t>
                      </a:r>
                    </a:p>
                  </a:txBody>
                  <a:tcPr>
                    <a:solidFill>
                      <a:srgbClr val="523178"/>
                    </a:solidFill>
                  </a:tcPr>
                </a:tc>
                <a:extLst>
                  <a:ext uri="{0D108BD9-81ED-4DB2-BD59-A6C34878D82A}">
                    <a16:rowId xmlns:a16="http://schemas.microsoft.com/office/drawing/2014/main" val="57930649"/>
                  </a:ext>
                </a:extLst>
              </a:tr>
              <a:tr h="370840">
                <a:tc>
                  <a:txBody>
                    <a:bodyPr/>
                    <a:lstStyle/>
                    <a:p>
                      <a:pPr marL="0" indent="0">
                        <a:buFont typeface="Arial" panose="020B0604020202020204" pitchFamily="34" charset="0"/>
                        <a:buNone/>
                      </a:pPr>
                      <a:r>
                        <a:rPr lang="en-US" sz="1600" dirty="0"/>
                        <a:t>Chembio SURE CHECK HIV 1/2 Assay (Chembio Diagnostic Systems)</a:t>
                      </a:r>
                    </a:p>
                    <a:p>
                      <a:pPr marL="137160" indent="-137160">
                        <a:buFont typeface="Arial" panose="020B0604020202020204" pitchFamily="34" charset="0"/>
                        <a:buChar char="•"/>
                      </a:pPr>
                      <a:r>
                        <a:rPr lang="en-US" sz="1600" b="1" dirty="0"/>
                        <a:t>Detection:</a:t>
                      </a:r>
                      <a:r>
                        <a:rPr lang="en-US" sz="1600" dirty="0"/>
                        <a:t> HIV-1/2 Abs</a:t>
                      </a:r>
                    </a:p>
                    <a:p>
                      <a:pPr marL="137160" indent="-137160">
                        <a:buFont typeface="Arial" panose="020B0604020202020204" pitchFamily="34" charset="0"/>
                        <a:buChar char="•"/>
                      </a:pPr>
                      <a:r>
                        <a:rPr lang="en-US" sz="1600" b="1" dirty="0"/>
                        <a:t>Use:</a:t>
                      </a:r>
                      <a:r>
                        <a:rPr lang="en-US" sz="1600" dirty="0"/>
                        <a:t> POC, lab</a:t>
                      </a:r>
                    </a:p>
                    <a:p>
                      <a:pPr marL="137160" indent="-137160">
                        <a:buFont typeface="Arial" panose="020B0604020202020204" pitchFamily="34" charset="0"/>
                        <a:buChar char="•"/>
                      </a:pPr>
                      <a:r>
                        <a:rPr lang="en-US" sz="1600" b="1" dirty="0"/>
                        <a:t>Specimens:</a:t>
                      </a:r>
                      <a:r>
                        <a:rPr lang="en-US" sz="1600" dirty="0"/>
                        <a:t> Whole blood, serum, plasma</a:t>
                      </a:r>
                    </a:p>
                    <a:p>
                      <a:pPr marL="137160" indent="-137160">
                        <a:buFont typeface="Arial" panose="020B0604020202020204" pitchFamily="34" charset="0"/>
                        <a:buChar char="•"/>
                      </a:pPr>
                      <a:r>
                        <a:rPr lang="en-US" sz="1600" b="1" dirty="0"/>
                        <a:t>CLIA category:</a:t>
                      </a:r>
                      <a:r>
                        <a:rPr lang="en-US" sz="1600" dirty="0"/>
                        <a:t> Waived; whole blood only</a:t>
                      </a:r>
                    </a:p>
                  </a:txBody>
                  <a:tcPr/>
                </a:tc>
                <a:tc>
                  <a:txBody>
                    <a:bodyPr/>
                    <a:lstStyle/>
                    <a:p>
                      <a:pPr marL="137160" indent="-137160">
                        <a:buFont typeface="Arial" panose="020B0604020202020204" pitchFamily="34" charset="0"/>
                        <a:buChar char="•"/>
                      </a:pPr>
                      <a:r>
                        <a:rPr lang="en-US" sz="1600" dirty="0"/>
                        <a:t>Whole blood: 99.7%</a:t>
                      </a:r>
                    </a:p>
                    <a:p>
                      <a:pPr marL="137160" indent="-137160">
                        <a:buFont typeface="Arial" panose="020B0604020202020204" pitchFamily="34" charset="0"/>
                        <a:buChar char="•"/>
                      </a:pPr>
                      <a:r>
                        <a:rPr lang="en-US" sz="1600" dirty="0"/>
                        <a:t>Serum: 99.7%</a:t>
                      </a:r>
                    </a:p>
                    <a:p>
                      <a:pPr marL="137160" indent="-137160">
                        <a:buFont typeface="Arial" panose="020B0604020202020204" pitchFamily="34" charset="0"/>
                        <a:buChar char="•"/>
                      </a:pPr>
                      <a:r>
                        <a:rPr lang="en-US" sz="1600" dirty="0"/>
                        <a:t>Plasma: 99.7%</a:t>
                      </a:r>
                    </a:p>
                  </a:txBody>
                  <a:tcPr/>
                </a:tc>
                <a:tc>
                  <a:txBody>
                    <a:bodyPr/>
                    <a:lstStyle/>
                    <a:p>
                      <a:pPr marL="137160" indent="-137160">
                        <a:buFont typeface="Arial" panose="020B0604020202020204" pitchFamily="34" charset="0"/>
                        <a:buChar char="•"/>
                      </a:pPr>
                      <a:r>
                        <a:rPr lang="en-US" sz="1600" dirty="0"/>
                        <a:t>Whole blood: 99.9%</a:t>
                      </a:r>
                    </a:p>
                    <a:p>
                      <a:pPr marL="137160" indent="-137160">
                        <a:buFont typeface="Arial" panose="020B0604020202020204" pitchFamily="34" charset="0"/>
                        <a:buChar char="•"/>
                      </a:pPr>
                      <a:r>
                        <a:rPr lang="en-US" sz="1600" dirty="0"/>
                        <a:t>Serum: 99.9%</a:t>
                      </a:r>
                    </a:p>
                    <a:p>
                      <a:pPr marL="137160" indent="-137160">
                        <a:buFont typeface="Arial" panose="020B0604020202020204" pitchFamily="34" charset="0"/>
                        <a:buChar char="•"/>
                      </a:pPr>
                      <a:r>
                        <a:rPr lang="en-US" sz="1600" dirty="0"/>
                        <a:t>Plasma: 99.9%</a:t>
                      </a:r>
                    </a:p>
                  </a:txBody>
                  <a:tcPr/>
                </a:tc>
                <a:extLst>
                  <a:ext uri="{0D108BD9-81ED-4DB2-BD59-A6C34878D82A}">
                    <a16:rowId xmlns:a16="http://schemas.microsoft.com/office/drawing/2014/main" val="73981408"/>
                  </a:ext>
                </a:extLst>
              </a:tr>
              <a:tr h="370840">
                <a:tc>
                  <a:txBody>
                    <a:bodyPr/>
                    <a:lstStyle/>
                    <a:p>
                      <a:pPr marL="0" indent="0">
                        <a:buFont typeface="Arial" panose="020B0604020202020204" pitchFamily="34" charset="0"/>
                        <a:buNone/>
                      </a:pPr>
                      <a:r>
                        <a:rPr lang="en-US" sz="1600" dirty="0"/>
                        <a:t>Chembio DPP HIV 1/2 Assay (Chembio Diagnostic Systems)</a:t>
                      </a:r>
                    </a:p>
                    <a:p>
                      <a:pPr marL="137160" indent="-137160">
                        <a:buFont typeface="Arial" panose="020B0604020202020204" pitchFamily="34" charset="0"/>
                        <a:buChar char="•"/>
                      </a:pPr>
                      <a:r>
                        <a:rPr lang="en-US" sz="1600" b="1" dirty="0"/>
                        <a:t>Detection:</a:t>
                      </a:r>
                      <a:r>
                        <a:rPr lang="en-US" sz="1600" dirty="0"/>
                        <a:t> HIV-1/2 Abs</a:t>
                      </a:r>
                    </a:p>
                    <a:p>
                      <a:pPr marL="137160" indent="-137160">
                        <a:buFont typeface="Arial" panose="020B0604020202020204" pitchFamily="34" charset="0"/>
                        <a:buChar char="•"/>
                      </a:pPr>
                      <a:r>
                        <a:rPr lang="en-US" sz="1600" b="1" dirty="0"/>
                        <a:t>Use:</a:t>
                      </a:r>
                      <a:r>
                        <a:rPr lang="en-US" sz="1600" dirty="0"/>
                        <a:t> POC, lab</a:t>
                      </a:r>
                    </a:p>
                    <a:p>
                      <a:pPr marL="137160" indent="-137160">
                        <a:buFont typeface="Arial" panose="020B0604020202020204" pitchFamily="34" charset="0"/>
                        <a:buChar char="•"/>
                      </a:pPr>
                      <a:r>
                        <a:rPr lang="en-US" sz="1600" b="1" dirty="0"/>
                        <a:t>Specimens:</a:t>
                      </a:r>
                      <a:r>
                        <a:rPr lang="en-US" sz="1600" dirty="0"/>
                        <a:t> Oral fluid, whole blood, plasma, serum</a:t>
                      </a:r>
                    </a:p>
                    <a:p>
                      <a:pPr marL="137160" indent="-137160">
                        <a:buFont typeface="Arial" panose="020B0604020202020204" pitchFamily="34" charset="0"/>
                        <a:buChar char="•"/>
                      </a:pPr>
                      <a:r>
                        <a:rPr lang="en-US" sz="1600" b="1" dirty="0"/>
                        <a:t>CLIA category:</a:t>
                      </a:r>
                      <a:r>
                        <a:rPr lang="en-US" sz="1600" dirty="0"/>
                        <a:t> Waived; oral fluid and whole blood</a:t>
                      </a:r>
                    </a:p>
                  </a:txBody>
                  <a:tcPr/>
                </a:tc>
                <a:tc>
                  <a:txBody>
                    <a:bodyPr/>
                    <a:lstStyle/>
                    <a:p>
                      <a:pPr marL="137160" indent="-137160">
                        <a:buFont typeface="Arial" panose="020B0604020202020204" pitchFamily="34" charset="0"/>
                        <a:buChar char="•"/>
                      </a:pPr>
                      <a:r>
                        <a:rPr lang="en-US" sz="1600" dirty="0"/>
                        <a:t>Oral fluid: 98.9%</a:t>
                      </a:r>
                    </a:p>
                    <a:p>
                      <a:pPr marL="137160" indent="-137160">
                        <a:buFont typeface="Arial" panose="020B0604020202020204" pitchFamily="34" charset="0"/>
                        <a:buChar char="•"/>
                      </a:pPr>
                      <a:r>
                        <a:rPr lang="en-US" sz="1600" dirty="0"/>
                        <a:t>Fingerstick whole blood: 99.8%</a:t>
                      </a:r>
                    </a:p>
                    <a:p>
                      <a:pPr marL="137160" indent="-137160">
                        <a:buFont typeface="Arial" panose="020B0604020202020204" pitchFamily="34" charset="0"/>
                        <a:buChar char="•"/>
                      </a:pPr>
                      <a:r>
                        <a:rPr lang="en-US" sz="1600" dirty="0"/>
                        <a:t>Venous whole blood: 99.9%</a:t>
                      </a:r>
                    </a:p>
                    <a:p>
                      <a:pPr marL="137160" indent="-137160">
                        <a:buFont typeface="Arial" panose="020B0604020202020204" pitchFamily="34" charset="0"/>
                        <a:buChar char="•"/>
                      </a:pPr>
                      <a:r>
                        <a:rPr lang="en-US" sz="1600" dirty="0"/>
                        <a:t>Plasma: 99.9%</a:t>
                      </a:r>
                    </a:p>
                    <a:p>
                      <a:pPr marL="137160" indent="-137160">
                        <a:buFont typeface="Arial" panose="020B0604020202020204" pitchFamily="34" charset="0"/>
                        <a:buChar char="•"/>
                      </a:pPr>
                      <a:r>
                        <a:rPr lang="en-US" sz="1600" dirty="0"/>
                        <a:t>Serum: 99.9%</a:t>
                      </a:r>
                    </a:p>
                  </a:txBody>
                  <a:tcPr/>
                </a:tc>
                <a:tc>
                  <a:txBody>
                    <a:bodyPr/>
                    <a:lstStyle/>
                    <a:p>
                      <a:pPr marL="137160" indent="-137160">
                        <a:buFont typeface="Arial" panose="020B0604020202020204" pitchFamily="34" charset="0"/>
                        <a:buChar char="•"/>
                      </a:pPr>
                      <a:r>
                        <a:rPr lang="en-US" sz="1600" dirty="0"/>
                        <a:t>Fingerstick whole blood: 100%</a:t>
                      </a:r>
                    </a:p>
                    <a:p>
                      <a:pPr marL="137160" indent="-137160">
                        <a:buFont typeface="Arial" panose="020B0604020202020204" pitchFamily="34" charset="0"/>
                        <a:buChar char="•"/>
                      </a:pPr>
                      <a:r>
                        <a:rPr lang="en-US" sz="1600" dirty="0"/>
                        <a:t>Oral fluid: 99.9%</a:t>
                      </a:r>
                    </a:p>
                    <a:p>
                      <a:pPr marL="137160" indent="-137160">
                        <a:buFont typeface="Arial" panose="020B0604020202020204" pitchFamily="34" charset="0"/>
                        <a:buChar char="•"/>
                      </a:pPr>
                      <a:r>
                        <a:rPr lang="en-US" sz="1600" dirty="0"/>
                        <a:t>Venous whole blood: 99.9%</a:t>
                      </a:r>
                    </a:p>
                    <a:p>
                      <a:pPr marL="137160" indent="-137160">
                        <a:buFont typeface="Arial" panose="020B0604020202020204" pitchFamily="34" charset="0"/>
                        <a:buChar char="•"/>
                      </a:pPr>
                      <a:r>
                        <a:rPr lang="en-US" sz="1600" dirty="0"/>
                        <a:t>Plasma: 99.9%</a:t>
                      </a:r>
                    </a:p>
                    <a:p>
                      <a:pPr marL="137160" indent="-137160">
                        <a:buFont typeface="Arial" panose="020B0604020202020204" pitchFamily="34" charset="0"/>
                        <a:buChar char="•"/>
                      </a:pPr>
                      <a:r>
                        <a:rPr lang="en-US" sz="1600" dirty="0"/>
                        <a:t>Serum: 99.9%</a:t>
                      </a:r>
                    </a:p>
                  </a:txBody>
                  <a:tcPr/>
                </a:tc>
                <a:extLst>
                  <a:ext uri="{0D108BD9-81ED-4DB2-BD59-A6C34878D82A}">
                    <a16:rowId xmlns:a16="http://schemas.microsoft.com/office/drawing/2014/main" val="3099562230"/>
                  </a:ext>
                </a:extLst>
              </a:tr>
              <a:tr h="370840">
                <a:tc>
                  <a:txBody>
                    <a:bodyPr/>
                    <a:lstStyle/>
                    <a:p>
                      <a:pPr marL="0" indent="0">
                        <a:buFont typeface="Arial" panose="020B0604020202020204" pitchFamily="34" charset="0"/>
                        <a:buNone/>
                      </a:pPr>
                      <a:r>
                        <a:rPr lang="en-US" sz="1600" dirty="0"/>
                        <a:t>Chembio HIV 1/2 STAT-PAK Assay (Chembio Diagnostic Systems)</a:t>
                      </a:r>
                    </a:p>
                    <a:p>
                      <a:pPr marL="137160" indent="-137160">
                        <a:buFont typeface="Arial" panose="020B0604020202020204" pitchFamily="34" charset="0"/>
                        <a:buChar char="•"/>
                      </a:pPr>
                      <a:r>
                        <a:rPr lang="en-US" sz="1600" b="1" dirty="0"/>
                        <a:t>Detection:</a:t>
                      </a:r>
                      <a:r>
                        <a:rPr lang="en-US" sz="1600" dirty="0"/>
                        <a:t> HIV-1/2 Abs</a:t>
                      </a:r>
                    </a:p>
                    <a:p>
                      <a:pPr marL="137160" indent="-137160">
                        <a:buFont typeface="Arial" panose="020B0604020202020204" pitchFamily="34" charset="0"/>
                        <a:buChar char="•"/>
                      </a:pPr>
                      <a:r>
                        <a:rPr lang="en-US" sz="1600" b="1" dirty="0"/>
                        <a:t>Use:</a:t>
                      </a:r>
                      <a:r>
                        <a:rPr lang="en-US" sz="1600" dirty="0"/>
                        <a:t> POC, lab</a:t>
                      </a:r>
                    </a:p>
                    <a:p>
                      <a:pPr marL="137160" indent="-137160">
                        <a:buFont typeface="Arial" panose="020B0604020202020204" pitchFamily="34" charset="0"/>
                        <a:buChar char="•"/>
                      </a:pPr>
                      <a:r>
                        <a:rPr lang="en-US" sz="1600" b="1" dirty="0"/>
                        <a:t>Specimens:</a:t>
                      </a:r>
                      <a:r>
                        <a:rPr lang="en-US" sz="1600" dirty="0"/>
                        <a:t> Whole blood, serum, plasma</a:t>
                      </a:r>
                    </a:p>
                    <a:p>
                      <a:pPr marL="137160" indent="-137160">
                        <a:buFont typeface="Arial" panose="020B0604020202020204" pitchFamily="34" charset="0"/>
                        <a:buChar char="•"/>
                      </a:pPr>
                      <a:r>
                        <a:rPr lang="en-US" sz="1600" b="1" dirty="0"/>
                        <a:t>CLIA category: </a:t>
                      </a:r>
                      <a:r>
                        <a:rPr lang="en-US" sz="1600" dirty="0"/>
                        <a:t>Waived; whole blood only</a:t>
                      </a:r>
                    </a:p>
                  </a:txBody>
                  <a:tcPr/>
                </a:tc>
                <a:tc>
                  <a:txBody>
                    <a:bodyPr/>
                    <a:lstStyle/>
                    <a:p>
                      <a:pPr marL="137160" indent="-137160">
                        <a:buFont typeface="Arial" panose="020B0604020202020204" pitchFamily="34" charset="0"/>
                        <a:buChar char="•"/>
                      </a:pPr>
                      <a:r>
                        <a:rPr lang="en-US" sz="1600" dirty="0"/>
                        <a:t>Whole blood: 99.7%</a:t>
                      </a:r>
                    </a:p>
                    <a:p>
                      <a:pPr marL="137160" indent="-137160">
                        <a:buFont typeface="Arial" panose="020B0604020202020204" pitchFamily="34" charset="0"/>
                        <a:buChar char="•"/>
                      </a:pPr>
                      <a:r>
                        <a:rPr lang="en-US" sz="1600" dirty="0"/>
                        <a:t>Serum: 99.7%</a:t>
                      </a:r>
                    </a:p>
                    <a:p>
                      <a:pPr marL="137160" indent="-137160">
                        <a:buFont typeface="Arial" panose="020B0604020202020204" pitchFamily="34" charset="0"/>
                        <a:buChar char="•"/>
                      </a:pPr>
                      <a:r>
                        <a:rPr lang="en-US" sz="1600" dirty="0"/>
                        <a:t>Plasma: 99.7%</a:t>
                      </a:r>
                    </a:p>
                  </a:txBody>
                  <a:tcPr/>
                </a:tc>
                <a:tc>
                  <a:txBody>
                    <a:bodyPr/>
                    <a:lstStyle/>
                    <a:p>
                      <a:pPr marL="137160" indent="-137160">
                        <a:buFont typeface="Arial" panose="020B0604020202020204" pitchFamily="34" charset="0"/>
                        <a:buChar char="•"/>
                      </a:pPr>
                      <a:r>
                        <a:rPr lang="en-US" sz="1600" dirty="0"/>
                        <a:t>Whole blood: 99.9%</a:t>
                      </a:r>
                    </a:p>
                    <a:p>
                      <a:pPr marL="137160" indent="-137160">
                        <a:buFont typeface="Arial" panose="020B0604020202020204" pitchFamily="34" charset="0"/>
                        <a:buChar char="•"/>
                      </a:pPr>
                      <a:r>
                        <a:rPr lang="en-US" sz="1600" dirty="0"/>
                        <a:t>Serum: 99.9%</a:t>
                      </a:r>
                    </a:p>
                    <a:p>
                      <a:pPr marL="137160" indent="-137160">
                        <a:buFont typeface="Arial" panose="020B0604020202020204" pitchFamily="34" charset="0"/>
                        <a:buChar char="•"/>
                      </a:pPr>
                      <a:r>
                        <a:rPr lang="en-US" sz="1600" dirty="0"/>
                        <a:t>Plasma: 99.9%</a:t>
                      </a:r>
                    </a:p>
                  </a:txBody>
                  <a:tcPr/>
                </a:tc>
                <a:extLst>
                  <a:ext uri="{0D108BD9-81ED-4DB2-BD59-A6C34878D82A}">
                    <a16:rowId xmlns:a16="http://schemas.microsoft.com/office/drawing/2014/main" val="362287807"/>
                  </a:ext>
                </a:extLst>
              </a:tr>
            </a:tbl>
          </a:graphicData>
        </a:graphic>
      </p:graphicFrame>
      <p:sp>
        <p:nvSpPr>
          <p:cNvPr id="4" name="Footer Placeholder 3">
            <a:extLst>
              <a:ext uri="{FF2B5EF4-FFF2-40B4-BE49-F238E27FC236}">
                <a16:creationId xmlns:a16="http://schemas.microsoft.com/office/drawing/2014/main" id="{E5E6872F-A1B3-4466-8CC7-CA64EC02894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05D9D54-1BFE-47DF-9F4A-69F206628FA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FDE893F-9304-4EB6-A803-347A4BBE6986}"/>
              </a:ext>
            </a:extLst>
          </p:cNvPr>
          <p:cNvSpPr>
            <a:spLocks noGrp="1"/>
          </p:cNvSpPr>
          <p:nvPr>
            <p:ph type="dt" sz="half" idx="2"/>
          </p:nvPr>
        </p:nvSpPr>
        <p:spPr/>
        <p:txBody>
          <a:bodyPr/>
          <a:lstStyle/>
          <a:p>
            <a:r>
              <a:rPr lang="en-US" dirty="0"/>
              <a:t>MAY 2022</a:t>
            </a:r>
          </a:p>
        </p:txBody>
      </p:sp>
    </p:spTree>
    <p:extLst>
      <p:ext uri="{BB962C8B-B14F-4D97-AF65-F5344CB8AC3E}">
        <p14:creationId xmlns:p14="http://schemas.microsoft.com/office/powerpoint/2010/main" val="2112787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4EC4-9DF5-4453-B628-29EE3B79BD47}"/>
              </a:ext>
            </a:extLst>
          </p:cNvPr>
          <p:cNvSpPr>
            <a:spLocks noGrp="1"/>
          </p:cNvSpPr>
          <p:nvPr>
            <p:ph type="title"/>
          </p:nvPr>
        </p:nvSpPr>
        <p:spPr>
          <a:xfrm>
            <a:off x="709863" y="136525"/>
            <a:ext cx="10515600" cy="1325563"/>
          </a:xfrm>
        </p:spPr>
        <p:txBody>
          <a:bodyPr/>
          <a:lstStyle/>
          <a:p>
            <a:r>
              <a:rPr lang="en-US" dirty="0"/>
              <a:t>Characteristics of FDA-Approved Rapid HIV Tests,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64957F44-65CC-40FF-BBFF-53CA6ACCD940}"/>
              </a:ext>
            </a:extLst>
          </p:cNvPr>
          <p:cNvGraphicFramePr>
            <a:graphicFrameLocks noGrp="1"/>
          </p:cNvGraphicFramePr>
          <p:nvPr>
            <p:ph idx="1"/>
            <p:extLst>
              <p:ext uri="{D42A27DB-BD31-4B8C-83A1-F6EECF244321}">
                <p14:modId xmlns:p14="http://schemas.microsoft.com/office/powerpoint/2010/main" val="681010851"/>
              </p:ext>
            </p:extLst>
          </p:nvPr>
        </p:nvGraphicFramePr>
        <p:xfrm>
          <a:off x="709863" y="1369846"/>
          <a:ext cx="10515600" cy="3962400"/>
        </p:xfrm>
        <a:graphic>
          <a:graphicData uri="http://schemas.openxmlformats.org/drawingml/2006/table">
            <a:tbl>
              <a:tblPr firstRow="1" bandRow="1">
                <a:tableStyleId>{5940675A-B579-460E-94D1-54222C63F5DA}</a:tableStyleId>
              </a:tblPr>
              <a:tblGrid>
                <a:gridCol w="5610726">
                  <a:extLst>
                    <a:ext uri="{9D8B030D-6E8A-4147-A177-3AD203B41FA5}">
                      <a16:colId xmlns:a16="http://schemas.microsoft.com/office/drawing/2014/main" val="1885894679"/>
                    </a:ext>
                  </a:extLst>
                </a:gridCol>
                <a:gridCol w="2510590">
                  <a:extLst>
                    <a:ext uri="{9D8B030D-6E8A-4147-A177-3AD203B41FA5}">
                      <a16:colId xmlns:a16="http://schemas.microsoft.com/office/drawing/2014/main" val="486205042"/>
                    </a:ext>
                  </a:extLst>
                </a:gridCol>
                <a:gridCol w="2394284">
                  <a:extLst>
                    <a:ext uri="{9D8B030D-6E8A-4147-A177-3AD203B41FA5}">
                      <a16:colId xmlns:a16="http://schemas.microsoft.com/office/drawing/2014/main" val="3143708520"/>
                    </a:ext>
                  </a:extLst>
                </a:gridCol>
              </a:tblGrid>
              <a:tr h="343602">
                <a:tc>
                  <a:txBody>
                    <a:bodyPr/>
                    <a:lstStyle/>
                    <a:p>
                      <a:r>
                        <a:rPr lang="en-US" b="1" dirty="0">
                          <a:solidFill>
                            <a:schemeClr val="bg1"/>
                          </a:solidFill>
                        </a:rPr>
                        <a:t>Test (manufacturer)</a:t>
                      </a:r>
                    </a:p>
                  </a:txBody>
                  <a:tcPr>
                    <a:solidFill>
                      <a:srgbClr val="523178"/>
                    </a:solidFill>
                  </a:tcPr>
                </a:tc>
                <a:tc>
                  <a:txBody>
                    <a:bodyPr/>
                    <a:lstStyle/>
                    <a:p>
                      <a:r>
                        <a:rPr lang="en-US" b="1" dirty="0">
                          <a:solidFill>
                            <a:schemeClr val="bg1"/>
                          </a:solidFill>
                        </a:rPr>
                        <a:t>Sensitivity (95%)</a:t>
                      </a:r>
                    </a:p>
                  </a:txBody>
                  <a:tcPr>
                    <a:solidFill>
                      <a:srgbClr val="523178"/>
                    </a:solidFill>
                  </a:tcPr>
                </a:tc>
                <a:tc>
                  <a:txBody>
                    <a:bodyPr/>
                    <a:lstStyle/>
                    <a:p>
                      <a:r>
                        <a:rPr lang="en-US" b="1" dirty="0">
                          <a:solidFill>
                            <a:schemeClr val="bg1"/>
                          </a:solidFill>
                        </a:rPr>
                        <a:t>Specificity (95%)</a:t>
                      </a:r>
                    </a:p>
                  </a:txBody>
                  <a:tcPr>
                    <a:solidFill>
                      <a:srgbClr val="523178"/>
                    </a:solidFill>
                  </a:tcPr>
                </a:tc>
                <a:extLst>
                  <a:ext uri="{0D108BD9-81ED-4DB2-BD59-A6C34878D82A}">
                    <a16:rowId xmlns:a16="http://schemas.microsoft.com/office/drawing/2014/main" val="57930649"/>
                  </a:ext>
                </a:extLst>
              </a:tr>
              <a:tr h="370840">
                <a:tc>
                  <a:txBody>
                    <a:bodyPr/>
                    <a:lstStyle/>
                    <a:p>
                      <a:pPr marL="0" indent="0">
                        <a:buFont typeface="Arial" panose="020B0604020202020204" pitchFamily="34" charset="0"/>
                        <a:buNone/>
                      </a:pPr>
                      <a:r>
                        <a:rPr lang="en-US" sz="1600" dirty="0"/>
                        <a:t>Abbott Determine HIV-1/2 Ag/Ab Combo (Abbott)</a:t>
                      </a:r>
                    </a:p>
                    <a:p>
                      <a:pPr marL="137160" indent="-137160">
                        <a:buFont typeface="Arial" panose="020B0604020202020204" pitchFamily="34" charset="0"/>
                        <a:buChar char="•"/>
                      </a:pPr>
                      <a:r>
                        <a:rPr lang="en-US" sz="1600" b="1" dirty="0"/>
                        <a:t>Detection:</a:t>
                      </a:r>
                      <a:r>
                        <a:rPr lang="en-US" sz="1600" dirty="0"/>
                        <a:t> HIV-1 p24 Ag, HIV-1/2 Abs</a:t>
                      </a:r>
                    </a:p>
                    <a:p>
                      <a:pPr marL="137160" indent="-137160">
                        <a:buFont typeface="Arial" panose="020B0604020202020204" pitchFamily="34" charset="0"/>
                        <a:buChar char="•"/>
                      </a:pPr>
                      <a:r>
                        <a:rPr lang="en-US" sz="1600" b="1" dirty="0"/>
                        <a:t>Use:</a:t>
                      </a:r>
                      <a:r>
                        <a:rPr lang="en-US" sz="1600" dirty="0"/>
                        <a:t> POC, lab</a:t>
                      </a:r>
                    </a:p>
                    <a:p>
                      <a:pPr marL="137160" indent="-137160">
                        <a:buFont typeface="Arial" panose="020B0604020202020204" pitchFamily="34" charset="0"/>
                        <a:buChar char="•"/>
                      </a:pPr>
                      <a:r>
                        <a:rPr lang="en-US" sz="1600" b="1" dirty="0"/>
                        <a:t>Specimens:</a:t>
                      </a:r>
                      <a:r>
                        <a:rPr lang="en-US" sz="1600" dirty="0"/>
                        <a:t> Whole blood, serum, plasma</a:t>
                      </a:r>
                    </a:p>
                    <a:p>
                      <a:pPr marL="137160" indent="-137160">
                        <a:buFont typeface="Arial" panose="020B0604020202020204" pitchFamily="34" charset="0"/>
                        <a:buChar char="•"/>
                      </a:pPr>
                      <a:r>
                        <a:rPr lang="en-US" sz="1600" b="1" dirty="0"/>
                        <a:t>CLIA category:</a:t>
                      </a:r>
                      <a:r>
                        <a:rPr lang="en-US" sz="1600" dirty="0"/>
                        <a:t> Waived; fingerstick whole blood only</a:t>
                      </a:r>
                    </a:p>
                  </a:txBody>
                  <a:tcPr/>
                </a:tc>
                <a:tc>
                  <a:txBody>
                    <a:bodyPr/>
                    <a:lstStyle/>
                    <a:p>
                      <a:pPr marL="137160" indent="-137160">
                        <a:buFont typeface="Arial" panose="020B0604020202020204" pitchFamily="34" charset="0"/>
                        <a:buChar char="•"/>
                      </a:pPr>
                      <a:r>
                        <a:rPr lang="en-US" sz="1600" dirty="0"/>
                        <a:t>Whole blood: 99.9%</a:t>
                      </a:r>
                    </a:p>
                    <a:p>
                      <a:pPr marL="137160" indent="-137160">
                        <a:buFont typeface="Arial" panose="020B0604020202020204" pitchFamily="34" charset="0"/>
                        <a:buChar char="•"/>
                      </a:pPr>
                      <a:r>
                        <a:rPr lang="en-US" sz="1600" dirty="0"/>
                        <a:t>Serum: 99.9%</a:t>
                      </a:r>
                    </a:p>
                    <a:p>
                      <a:pPr marL="137160" indent="-137160">
                        <a:buFont typeface="Arial" panose="020B0604020202020204" pitchFamily="34" charset="0"/>
                        <a:buChar char="•"/>
                      </a:pPr>
                      <a:r>
                        <a:rPr lang="en-US" sz="1600" dirty="0"/>
                        <a:t>Plasma: 99.9%</a:t>
                      </a:r>
                    </a:p>
                  </a:txBody>
                  <a:tcPr/>
                </a:tc>
                <a:tc>
                  <a:txBody>
                    <a:bodyPr/>
                    <a:lstStyle/>
                    <a:p>
                      <a:pPr marL="137160" indent="-137160">
                        <a:buFont typeface="Arial" panose="020B0604020202020204" pitchFamily="34" charset="0"/>
                        <a:buChar char="•"/>
                      </a:pPr>
                      <a:r>
                        <a:rPr lang="en-US" sz="1600" dirty="0"/>
                        <a:t>Fingerstick whole blood: 99.8%</a:t>
                      </a:r>
                    </a:p>
                    <a:p>
                      <a:pPr marL="137160" indent="-137160">
                        <a:buFont typeface="Arial" panose="020B0604020202020204" pitchFamily="34" charset="0"/>
                        <a:buChar char="•"/>
                      </a:pPr>
                      <a:r>
                        <a:rPr lang="en-US" sz="1600" dirty="0"/>
                        <a:t>Venipuncture whole blood: 99.7%</a:t>
                      </a:r>
                    </a:p>
                    <a:p>
                      <a:pPr marL="137160" indent="-137160">
                        <a:buFont typeface="Arial" panose="020B0604020202020204" pitchFamily="34" charset="0"/>
                        <a:buChar char="•"/>
                      </a:pPr>
                      <a:r>
                        <a:rPr lang="en-US" sz="1600" dirty="0"/>
                        <a:t>Plasma: 99.7%</a:t>
                      </a:r>
                    </a:p>
                    <a:p>
                      <a:pPr marL="137160" indent="-137160">
                        <a:buFont typeface="Arial" panose="020B0604020202020204" pitchFamily="34" charset="0"/>
                        <a:buChar char="•"/>
                      </a:pPr>
                      <a:r>
                        <a:rPr lang="en-US" sz="1600" dirty="0"/>
                        <a:t>Serum: 99.6%</a:t>
                      </a:r>
                    </a:p>
                  </a:txBody>
                  <a:tcPr/>
                </a:tc>
                <a:extLst>
                  <a:ext uri="{0D108BD9-81ED-4DB2-BD59-A6C34878D82A}">
                    <a16:rowId xmlns:a16="http://schemas.microsoft.com/office/drawing/2014/main" val="3826027018"/>
                  </a:ext>
                </a:extLst>
              </a:tr>
              <a:tr h="370840">
                <a:tc>
                  <a:txBody>
                    <a:bodyPr/>
                    <a:lstStyle/>
                    <a:p>
                      <a:pPr marL="0" indent="0">
                        <a:buFont typeface="Arial" panose="020B0604020202020204" pitchFamily="34" charset="0"/>
                        <a:buNone/>
                      </a:pPr>
                      <a:r>
                        <a:rPr lang="en-US" sz="1600" dirty="0"/>
                        <a:t>INSTI HIV-1/HIV-2 Antibody Test (bioLytical Laboratories)</a:t>
                      </a:r>
                    </a:p>
                    <a:p>
                      <a:pPr marL="137160" indent="-137160">
                        <a:buFont typeface="Arial" panose="020B0604020202020204" pitchFamily="34" charset="0"/>
                        <a:buChar char="•"/>
                      </a:pPr>
                      <a:r>
                        <a:rPr lang="en-US" sz="1600" b="1" dirty="0"/>
                        <a:t>Detection:</a:t>
                      </a:r>
                      <a:r>
                        <a:rPr lang="en-US" sz="1600" dirty="0"/>
                        <a:t> HIV-1/2 Abs</a:t>
                      </a:r>
                    </a:p>
                    <a:p>
                      <a:pPr marL="137160" indent="-137160">
                        <a:buFont typeface="Arial" panose="020B0604020202020204" pitchFamily="34" charset="0"/>
                        <a:buChar char="•"/>
                      </a:pPr>
                      <a:r>
                        <a:rPr lang="en-US" sz="1600" b="1" dirty="0"/>
                        <a:t>Use:</a:t>
                      </a:r>
                      <a:r>
                        <a:rPr lang="en-US" sz="1600" dirty="0"/>
                        <a:t> POC, lab</a:t>
                      </a:r>
                    </a:p>
                    <a:p>
                      <a:pPr marL="137160" indent="-137160">
                        <a:buFont typeface="Arial" panose="020B0604020202020204" pitchFamily="34" charset="0"/>
                        <a:buChar char="•"/>
                      </a:pPr>
                      <a:r>
                        <a:rPr lang="en-US" sz="1600" b="1" dirty="0"/>
                        <a:t>Specimens:</a:t>
                      </a:r>
                      <a:r>
                        <a:rPr lang="en-US" sz="1600" dirty="0"/>
                        <a:t> Whole blood, plasma</a:t>
                      </a:r>
                    </a:p>
                    <a:p>
                      <a:pPr marL="137160" indent="-137160">
                        <a:buFont typeface="Arial" panose="020B0604020202020204" pitchFamily="34" charset="0"/>
                        <a:buChar char="•"/>
                      </a:pPr>
                      <a:r>
                        <a:rPr lang="en-US" sz="1600" b="1" dirty="0"/>
                        <a:t>CLIA category:</a:t>
                      </a:r>
                      <a:r>
                        <a:rPr lang="en-US" sz="1600" dirty="0"/>
                        <a:t> Waived; fingerstick whole blood only</a:t>
                      </a:r>
                    </a:p>
                  </a:txBody>
                  <a:tcPr/>
                </a:tc>
                <a:tc>
                  <a:txBody>
                    <a:bodyPr/>
                    <a:lstStyle/>
                    <a:p>
                      <a:pPr marL="137160" indent="-137160">
                        <a:buFont typeface="Arial" panose="020B0604020202020204" pitchFamily="34" charset="0"/>
                        <a:buChar char="•"/>
                      </a:pPr>
                      <a:r>
                        <a:rPr lang="en-US" sz="1600" dirty="0"/>
                        <a:t>Fingerstick whole blood: 98.9%</a:t>
                      </a:r>
                    </a:p>
                    <a:p>
                      <a:pPr marL="137160" indent="-137160">
                        <a:buFont typeface="Arial" panose="020B0604020202020204" pitchFamily="34" charset="0"/>
                        <a:buChar char="•"/>
                      </a:pPr>
                      <a:r>
                        <a:rPr lang="en-US" sz="1600" dirty="0"/>
                        <a:t>Venipuncture whole blood: 99.9%</a:t>
                      </a:r>
                    </a:p>
                    <a:p>
                      <a:pPr marL="137160" indent="-137160">
                        <a:buFont typeface="Arial" panose="020B0604020202020204" pitchFamily="34" charset="0"/>
                        <a:buChar char="•"/>
                      </a:pPr>
                      <a:r>
                        <a:rPr lang="en-US" sz="1600" dirty="0"/>
                        <a:t>Plasma: 99.9%</a:t>
                      </a:r>
                    </a:p>
                  </a:txBody>
                  <a:tcPr/>
                </a:tc>
                <a:tc>
                  <a:txBody>
                    <a:bodyPr/>
                    <a:lstStyle/>
                    <a:p>
                      <a:pPr marL="137160" indent="-137160">
                        <a:buFont typeface="Arial" panose="020B0604020202020204" pitchFamily="34" charset="0"/>
                        <a:buChar char="•"/>
                      </a:pPr>
                      <a:r>
                        <a:rPr lang="en-US" sz="1600" dirty="0"/>
                        <a:t>Fingerstick whole blood: 99.0% (people at low risk of HIV) and 99.9% (people at high risk of HIV)</a:t>
                      </a:r>
                    </a:p>
                    <a:p>
                      <a:pPr marL="137160" indent="-137160">
                        <a:buFont typeface="Arial" panose="020B0604020202020204" pitchFamily="34" charset="0"/>
                        <a:buChar char="•"/>
                      </a:pPr>
                      <a:r>
                        <a:rPr lang="en-US" sz="1600" dirty="0"/>
                        <a:t>Venipuncture whole blood: 100%</a:t>
                      </a:r>
                    </a:p>
                    <a:p>
                      <a:pPr marL="137160" indent="-137160">
                        <a:buFont typeface="Arial" panose="020B0604020202020204" pitchFamily="34" charset="0"/>
                        <a:buChar char="•"/>
                      </a:pPr>
                      <a:r>
                        <a:rPr lang="en-US" sz="1600" dirty="0"/>
                        <a:t>Plasma: 100%</a:t>
                      </a:r>
                    </a:p>
                  </a:txBody>
                  <a:tcPr/>
                </a:tc>
                <a:extLst>
                  <a:ext uri="{0D108BD9-81ED-4DB2-BD59-A6C34878D82A}">
                    <a16:rowId xmlns:a16="http://schemas.microsoft.com/office/drawing/2014/main" val="2693094094"/>
                  </a:ext>
                </a:extLst>
              </a:tr>
            </a:tbl>
          </a:graphicData>
        </a:graphic>
      </p:graphicFrame>
      <p:sp>
        <p:nvSpPr>
          <p:cNvPr id="4" name="Footer Placeholder 3">
            <a:extLst>
              <a:ext uri="{FF2B5EF4-FFF2-40B4-BE49-F238E27FC236}">
                <a16:creationId xmlns:a16="http://schemas.microsoft.com/office/drawing/2014/main" id="{E5E6872F-A1B3-4466-8CC7-CA64EC02894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05D9D54-1BFE-47DF-9F4A-69F206628FA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FDE893F-9304-4EB6-A803-347A4BBE6986}"/>
              </a:ext>
            </a:extLst>
          </p:cNvPr>
          <p:cNvSpPr>
            <a:spLocks noGrp="1"/>
          </p:cNvSpPr>
          <p:nvPr>
            <p:ph type="dt" sz="half" idx="2"/>
          </p:nvPr>
        </p:nvSpPr>
        <p:spPr/>
        <p:txBody>
          <a:bodyPr/>
          <a:lstStyle/>
          <a:p>
            <a:r>
              <a:rPr lang="en-US" dirty="0"/>
              <a:t>MAY 2022</a:t>
            </a:r>
          </a:p>
        </p:txBody>
      </p:sp>
    </p:spTree>
    <p:extLst>
      <p:ext uri="{BB962C8B-B14F-4D97-AF65-F5344CB8AC3E}">
        <p14:creationId xmlns:p14="http://schemas.microsoft.com/office/powerpoint/2010/main" val="1713997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4EC4-9DF5-4453-B628-29EE3B79BD47}"/>
              </a:ext>
            </a:extLst>
          </p:cNvPr>
          <p:cNvSpPr>
            <a:spLocks noGrp="1"/>
          </p:cNvSpPr>
          <p:nvPr>
            <p:ph type="title"/>
          </p:nvPr>
        </p:nvSpPr>
        <p:spPr>
          <a:xfrm>
            <a:off x="709863" y="136525"/>
            <a:ext cx="10515600" cy="1325563"/>
          </a:xfrm>
        </p:spPr>
        <p:txBody>
          <a:bodyPr/>
          <a:lstStyle/>
          <a:p>
            <a:r>
              <a:rPr lang="en-US" dirty="0"/>
              <a:t>Characteristics of FDA-Approved Rapid HIV Tests,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64957F44-65CC-40FF-BBFF-53CA6ACCD940}"/>
              </a:ext>
            </a:extLst>
          </p:cNvPr>
          <p:cNvGraphicFramePr>
            <a:graphicFrameLocks noGrp="1"/>
          </p:cNvGraphicFramePr>
          <p:nvPr>
            <p:ph idx="1"/>
            <p:extLst>
              <p:ext uri="{D42A27DB-BD31-4B8C-83A1-F6EECF244321}">
                <p14:modId xmlns:p14="http://schemas.microsoft.com/office/powerpoint/2010/main" val="2492084073"/>
              </p:ext>
            </p:extLst>
          </p:nvPr>
        </p:nvGraphicFramePr>
        <p:xfrm>
          <a:off x="709863" y="1369846"/>
          <a:ext cx="10515600" cy="3230880"/>
        </p:xfrm>
        <a:graphic>
          <a:graphicData uri="http://schemas.openxmlformats.org/drawingml/2006/table">
            <a:tbl>
              <a:tblPr firstRow="1" bandRow="1">
                <a:tableStyleId>{5940675A-B579-460E-94D1-54222C63F5DA}</a:tableStyleId>
              </a:tblPr>
              <a:tblGrid>
                <a:gridCol w="5610726">
                  <a:extLst>
                    <a:ext uri="{9D8B030D-6E8A-4147-A177-3AD203B41FA5}">
                      <a16:colId xmlns:a16="http://schemas.microsoft.com/office/drawing/2014/main" val="1885894679"/>
                    </a:ext>
                  </a:extLst>
                </a:gridCol>
                <a:gridCol w="2510590">
                  <a:extLst>
                    <a:ext uri="{9D8B030D-6E8A-4147-A177-3AD203B41FA5}">
                      <a16:colId xmlns:a16="http://schemas.microsoft.com/office/drawing/2014/main" val="486205042"/>
                    </a:ext>
                  </a:extLst>
                </a:gridCol>
                <a:gridCol w="2394284">
                  <a:extLst>
                    <a:ext uri="{9D8B030D-6E8A-4147-A177-3AD203B41FA5}">
                      <a16:colId xmlns:a16="http://schemas.microsoft.com/office/drawing/2014/main" val="3143708520"/>
                    </a:ext>
                  </a:extLst>
                </a:gridCol>
              </a:tblGrid>
              <a:tr h="343602">
                <a:tc>
                  <a:txBody>
                    <a:bodyPr/>
                    <a:lstStyle/>
                    <a:p>
                      <a:r>
                        <a:rPr lang="en-US" b="1" dirty="0">
                          <a:solidFill>
                            <a:schemeClr val="bg1"/>
                          </a:solidFill>
                        </a:rPr>
                        <a:t>Test (manufacturer)</a:t>
                      </a:r>
                    </a:p>
                  </a:txBody>
                  <a:tcPr>
                    <a:solidFill>
                      <a:srgbClr val="523178"/>
                    </a:solidFill>
                  </a:tcPr>
                </a:tc>
                <a:tc>
                  <a:txBody>
                    <a:bodyPr/>
                    <a:lstStyle/>
                    <a:p>
                      <a:r>
                        <a:rPr lang="en-US" b="1" dirty="0">
                          <a:solidFill>
                            <a:schemeClr val="bg1"/>
                          </a:solidFill>
                        </a:rPr>
                        <a:t>Sensitivity (95%)</a:t>
                      </a:r>
                    </a:p>
                  </a:txBody>
                  <a:tcPr>
                    <a:solidFill>
                      <a:srgbClr val="523178"/>
                    </a:solidFill>
                  </a:tcPr>
                </a:tc>
                <a:tc>
                  <a:txBody>
                    <a:bodyPr/>
                    <a:lstStyle/>
                    <a:p>
                      <a:r>
                        <a:rPr lang="en-US" b="1" dirty="0">
                          <a:solidFill>
                            <a:schemeClr val="bg1"/>
                          </a:solidFill>
                        </a:rPr>
                        <a:t>Specificity (95%)</a:t>
                      </a:r>
                    </a:p>
                  </a:txBody>
                  <a:tcPr>
                    <a:solidFill>
                      <a:srgbClr val="523178"/>
                    </a:solidFill>
                  </a:tcPr>
                </a:tc>
                <a:extLst>
                  <a:ext uri="{0D108BD9-81ED-4DB2-BD59-A6C34878D82A}">
                    <a16:rowId xmlns:a16="http://schemas.microsoft.com/office/drawing/2014/main" val="57930649"/>
                  </a:ext>
                </a:extLst>
              </a:tr>
              <a:tr h="370840">
                <a:tc>
                  <a:txBody>
                    <a:bodyPr/>
                    <a:lstStyle/>
                    <a:p>
                      <a:pPr marL="0" indent="0">
                        <a:buFont typeface="Arial" panose="020B0604020202020204" pitchFamily="34" charset="0"/>
                        <a:buNone/>
                      </a:pPr>
                      <a:r>
                        <a:rPr lang="en-US" sz="1600" dirty="0"/>
                        <a:t>OraQuick ADVANCE Rapid HIV-1/2 Antibody Test (OraSure Technologies)</a:t>
                      </a:r>
                    </a:p>
                    <a:p>
                      <a:pPr marL="137160" indent="-137160">
                        <a:buFont typeface="Arial" panose="020B0604020202020204" pitchFamily="34" charset="0"/>
                        <a:buChar char="•"/>
                      </a:pPr>
                      <a:r>
                        <a:rPr lang="en-US" sz="1600" b="1" dirty="0"/>
                        <a:t>Detection:</a:t>
                      </a:r>
                      <a:r>
                        <a:rPr lang="en-US" sz="1600" dirty="0"/>
                        <a:t> HIV-1/2 Abs</a:t>
                      </a:r>
                    </a:p>
                    <a:p>
                      <a:pPr marL="137160" indent="-137160">
                        <a:buFont typeface="Arial" panose="020B0604020202020204" pitchFamily="34" charset="0"/>
                        <a:buChar char="•"/>
                      </a:pPr>
                      <a:r>
                        <a:rPr lang="en-US" sz="1600" b="1" dirty="0"/>
                        <a:t>Use:</a:t>
                      </a:r>
                      <a:r>
                        <a:rPr lang="en-US" sz="1600" dirty="0"/>
                        <a:t> POC, lab</a:t>
                      </a:r>
                    </a:p>
                    <a:p>
                      <a:pPr marL="137160" indent="-137160">
                        <a:buFont typeface="Arial" panose="020B0604020202020204" pitchFamily="34" charset="0"/>
                        <a:buChar char="•"/>
                      </a:pPr>
                      <a:r>
                        <a:rPr lang="en-US" sz="1600" b="1" dirty="0"/>
                        <a:t>Specimens:</a:t>
                      </a:r>
                      <a:r>
                        <a:rPr lang="en-US" sz="1600" dirty="0"/>
                        <a:t> Oral fluid, whole blood, plasma</a:t>
                      </a:r>
                    </a:p>
                    <a:p>
                      <a:pPr marL="137160" indent="-137160">
                        <a:buFont typeface="Arial" panose="020B0604020202020204" pitchFamily="34" charset="0"/>
                        <a:buChar char="•"/>
                      </a:pPr>
                      <a:r>
                        <a:rPr lang="en-US" sz="1600" b="1" dirty="0"/>
                        <a:t>CLIA category:</a:t>
                      </a:r>
                      <a:r>
                        <a:rPr lang="en-US" sz="1600" dirty="0"/>
                        <a:t> Waived; oral fluid and whole blood</a:t>
                      </a:r>
                    </a:p>
                  </a:txBody>
                  <a:tcPr/>
                </a:tc>
                <a:tc>
                  <a:txBody>
                    <a:bodyPr/>
                    <a:lstStyle/>
                    <a:p>
                      <a:pPr marL="137160" indent="-137160">
                        <a:buFont typeface="Arial" panose="020B0604020202020204" pitchFamily="34" charset="0"/>
                        <a:buChar char="•"/>
                      </a:pPr>
                      <a:r>
                        <a:rPr lang="en-US" sz="1600" dirty="0"/>
                        <a:t>Oral fluid: 99.3%</a:t>
                      </a:r>
                    </a:p>
                    <a:p>
                      <a:pPr marL="137160" indent="-137160">
                        <a:buFont typeface="Arial" panose="020B0604020202020204" pitchFamily="34" charset="0"/>
                        <a:buChar char="•"/>
                      </a:pPr>
                      <a:r>
                        <a:rPr lang="en-US" sz="1600" dirty="0"/>
                        <a:t>Whole blood: 99.6%</a:t>
                      </a:r>
                    </a:p>
                    <a:p>
                      <a:pPr marL="137160" indent="-137160">
                        <a:buFont typeface="Arial" panose="020B0604020202020204" pitchFamily="34" charset="0"/>
                        <a:buChar char="•"/>
                      </a:pPr>
                      <a:r>
                        <a:rPr lang="en-US" sz="1600" dirty="0"/>
                        <a:t>Plasma: 99.6%</a:t>
                      </a:r>
                    </a:p>
                  </a:txBody>
                  <a:tcPr/>
                </a:tc>
                <a:tc>
                  <a:txBody>
                    <a:bodyPr/>
                    <a:lstStyle/>
                    <a:p>
                      <a:pPr marL="137160" indent="-137160">
                        <a:buFont typeface="Arial" panose="020B0604020202020204" pitchFamily="34" charset="0"/>
                        <a:buChar char="•"/>
                      </a:pPr>
                      <a:r>
                        <a:rPr lang="en-US" sz="1600" dirty="0"/>
                        <a:t>Oral fluid: 99.8%</a:t>
                      </a:r>
                    </a:p>
                    <a:p>
                      <a:pPr marL="137160" indent="-137160">
                        <a:buFont typeface="Arial" panose="020B0604020202020204" pitchFamily="34" charset="0"/>
                        <a:buChar char="•"/>
                      </a:pPr>
                      <a:r>
                        <a:rPr lang="en-US" sz="1600" dirty="0"/>
                        <a:t>Whole blood: 100%</a:t>
                      </a:r>
                    </a:p>
                    <a:p>
                      <a:pPr marL="137160" indent="-137160">
                        <a:buFont typeface="Arial" panose="020B0604020202020204" pitchFamily="34" charset="0"/>
                        <a:buChar char="•"/>
                      </a:pPr>
                      <a:r>
                        <a:rPr lang="en-US" sz="1600" dirty="0"/>
                        <a:t>Plasma: 99.9%</a:t>
                      </a:r>
                    </a:p>
                  </a:txBody>
                  <a:tcPr/>
                </a:tc>
                <a:extLst>
                  <a:ext uri="{0D108BD9-81ED-4DB2-BD59-A6C34878D82A}">
                    <a16:rowId xmlns:a16="http://schemas.microsoft.com/office/drawing/2014/main" val="4249090473"/>
                  </a:ext>
                </a:extLst>
              </a:tr>
              <a:tr h="370840">
                <a:tc>
                  <a:txBody>
                    <a:bodyPr/>
                    <a:lstStyle/>
                    <a:p>
                      <a:pPr marL="0" indent="0">
                        <a:buFont typeface="Arial" panose="020B0604020202020204" pitchFamily="34" charset="0"/>
                        <a:buNone/>
                      </a:pPr>
                      <a:r>
                        <a:rPr lang="en-US" sz="1600" dirty="0"/>
                        <a:t>Uni-Gold Recombigen HIV-1/2 (Trinity Biotech)</a:t>
                      </a:r>
                    </a:p>
                    <a:p>
                      <a:pPr marL="137160" indent="-137160">
                        <a:buFont typeface="Arial" panose="020B0604020202020204" pitchFamily="34" charset="0"/>
                        <a:buChar char="•"/>
                      </a:pPr>
                      <a:r>
                        <a:rPr lang="en-US" sz="1600" b="1" dirty="0"/>
                        <a:t>Detection:</a:t>
                      </a:r>
                      <a:r>
                        <a:rPr lang="en-US" sz="1600" dirty="0"/>
                        <a:t> HIV-1/2 Abs</a:t>
                      </a:r>
                    </a:p>
                    <a:p>
                      <a:pPr marL="137160" indent="-137160">
                        <a:buFont typeface="Arial" panose="020B0604020202020204" pitchFamily="34" charset="0"/>
                        <a:buChar char="•"/>
                      </a:pPr>
                      <a:r>
                        <a:rPr lang="en-US" sz="1600" b="1" dirty="0"/>
                        <a:t>Use:</a:t>
                      </a:r>
                      <a:r>
                        <a:rPr lang="en-US" sz="1600" dirty="0"/>
                        <a:t> POC, lab</a:t>
                      </a:r>
                    </a:p>
                    <a:p>
                      <a:pPr marL="137160" indent="-137160">
                        <a:buFont typeface="Arial" panose="020B0604020202020204" pitchFamily="34" charset="0"/>
                        <a:buChar char="•"/>
                      </a:pPr>
                      <a:r>
                        <a:rPr lang="en-US" sz="1600" b="1" dirty="0"/>
                        <a:t>Specimens:</a:t>
                      </a:r>
                      <a:r>
                        <a:rPr lang="en-US" sz="1600" dirty="0"/>
                        <a:t> Whole blood, serum</a:t>
                      </a:r>
                    </a:p>
                    <a:p>
                      <a:pPr marL="137160" indent="-137160">
                        <a:buFont typeface="Arial" panose="020B0604020202020204" pitchFamily="34" charset="0"/>
                        <a:buChar char="•"/>
                      </a:pPr>
                      <a:r>
                        <a:rPr lang="en-US" sz="1600" b="1" dirty="0"/>
                        <a:t>CLIA category:</a:t>
                      </a:r>
                      <a:r>
                        <a:rPr lang="en-US" sz="1600" dirty="0"/>
                        <a:t> Waived; whole blood only</a:t>
                      </a:r>
                    </a:p>
                  </a:txBody>
                  <a:tcPr/>
                </a:tc>
                <a:tc>
                  <a:txBody>
                    <a:bodyPr/>
                    <a:lstStyle/>
                    <a:p>
                      <a:pPr marL="137160" indent="-137160">
                        <a:buFont typeface="Arial" panose="020B0604020202020204" pitchFamily="34" charset="0"/>
                        <a:buChar char="•"/>
                      </a:pPr>
                      <a:r>
                        <a:rPr lang="en-US" sz="1600" dirty="0"/>
                        <a:t>Whole blood: 100%</a:t>
                      </a:r>
                    </a:p>
                    <a:p>
                      <a:pPr marL="137160" indent="-137160">
                        <a:buFont typeface="Arial" panose="020B0604020202020204" pitchFamily="34" charset="0"/>
                        <a:buChar char="•"/>
                      </a:pPr>
                      <a:r>
                        <a:rPr lang="en-US" sz="1600" dirty="0"/>
                        <a:t>Serum: 100%</a:t>
                      </a:r>
                    </a:p>
                    <a:p>
                      <a:pPr marL="137160" indent="-137160">
                        <a:buFont typeface="Arial" panose="020B0604020202020204" pitchFamily="34" charset="0"/>
                        <a:buChar char="•"/>
                      </a:pPr>
                      <a:r>
                        <a:rPr lang="en-US" sz="1600" dirty="0"/>
                        <a:t>Plasma: 100%</a:t>
                      </a:r>
                    </a:p>
                  </a:txBody>
                  <a:tcPr/>
                </a:tc>
                <a:tc>
                  <a:txBody>
                    <a:bodyPr/>
                    <a:lstStyle/>
                    <a:p>
                      <a:pPr marL="137160" indent="-137160">
                        <a:buFont typeface="Arial" panose="020B0604020202020204" pitchFamily="34" charset="0"/>
                        <a:buChar char="•"/>
                      </a:pPr>
                      <a:r>
                        <a:rPr lang="en-US" sz="1600" dirty="0"/>
                        <a:t>Whole blood: 99.7%</a:t>
                      </a:r>
                    </a:p>
                    <a:p>
                      <a:pPr marL="137160" indent="-137160">
                        <a:buFont typeface="Arial" panose="020B0604020202020204" pitchFamily="34" charset="0"/>
                        <a:buChar char="•"/>
                      </a:pPr>
                      <a:r>
                        <a:rPr lang="en-US" sz="1600" dirty="0"/>
                        <a:t>Serum: 99.8%</a:t>
                      </a:r>
                    </a:p>
                    <a:p>
                      <a:pPr marL="137160" indent="-137160">
                        <a:buFont typeface="Arial" panose="020B0604020202020204" pitchFamily="34" charset="0"/>
                        <a:buChar char="•"/>
                      </a:pPr>
                      <a:r>
                        <a:rPr lang="en-US" sz="1600" dirty="0"/>
                        <a:t>Plasma: 99.8%</a:t>
                      </a:r>
                    </a:p>
                  </a:txBody>
                  <a:tcPr/>
                </a:tc>
                <a:extLst>
                  <a:ext uri="{0D108BD9-81ED-4DB2-BD59-A6C34878D82A}">
                    <a16:rowId xmlns:a16="http://schemas.microsoft.com/office/drawing/2014/main" val="4072879979"/>
                  </a:ext>
                </a:extLst>
              </a:tr>
            </a:tbl>
          </a:graphicData>
        </a:graphic>
      </p:graphicFrame>
      <p:sp>
        <p:nvSpPr>
          <p:cNvPr id="4" name="Footer Placeholder 3">
            <a:extLst>
              <a:ext uri="{FF2B5EF4-FFF2-40B4-BE49-F238E27FC236}">
                <a16:creationId xmlns:a16="http://schemas.microsoft.com/office/drawing/2014/main" id="{E5E6872F-A1B3-4466-8CC7-CA64EC02894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05D9D54-1BFE-47DF-9F4A-69F206628FA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FDE893F-9304-4EB6-A803-347A4BBE6986}"/>
              </a:ext>
            </a:extLst>
          </p:cNvPr>
          <p:cNvSpPr>
            <a:spLocks noGrp="1"/>
          </p:cNvSpPr>
          <p:nvPr>
            <p:ph type="dt" sz="half" idx="2"/>
          </p:nvPr>
        </p:nvSpPr>
        <p:spPr/>
        <p:txBody>
          <a:bodyPr/>
          <a:lstStyle/>
          <a:p>
            <a:r>
              <a:rPr lang="en-US" dirty="0"/>
              <a:t>MAY 2022</a:t>
            </a:r>
          </a:p>
        </p:txBody>
      </p:sp>
    </p:spTree>
    <p:extLst>
      <p:ext uri="{BB962C8B-B14F-4D97-AF65-F5344CB8AC3E}">
        <p14:creationId xmlns:p14="http://schemas.microsoft.com/office/powerpoint/2010/main" val="3177510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HIV Testing</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5202D-D372-4152-9D09-3EEE65D7BA51}"/>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0EA8A5EA-3B84-4105-8EB6-46F7F91B917F}"/>
              </a:ext>
            </a:extLst>
          </p:cNvPr>
          <p:cNvSpPr>
            <a:spLocks noGrp="1"/>
          </p:cNvSpPr>
          <p:nvPr>
            <p:ph idx="1"/>
          </p:nvPr>
        </p:nvSpPr>
        <p:spPr/>
        <p:txBody>
          <a:bodyPr>
            <a:normAutofit fontScale="85000" lnSpcReduction="20000"/>
          </a:bodyPr>
          <a:lstStyle/>
          <a:p>
            <a:r>
              <a:rPr lang="en-US" dirty="0"/>
              <a:t>Provide clinicians in NYS with up-to-date information on HIV testing policies and practices.</a:t>
            </a:r>
          </a:p>
          <a:p>
            <a:r>
              <a:rPr lang="en-US" dirty="0"/>
              <a:t>Ensure awareness of and access to the standard 3-step HIV testing algorithm recommended by the CDC and the NYSDOH AI.</a:t>
            </a:r>
          </a:p>
          <a:p>
            <a:r>
              <a:rPr lang="en-US" dirty="0"/>
              <a:t>Increase HIV testing in NYS to increase the number of people who know their HIV status.</a:t>
            </a:r>
          </a:p>
          <a:p>
            <a:r>
              <a:rPr lang="en-US" dirty="0"/>
              <a:t>Ensure that clinicians recognize and respond to HIV testing as a gateway to care, such that an HIV diagnosis prompts a referral for HIV treatment and a negative HIV test result prompts a referral for HIV prevention services, including </a:t>
            </a:r>
            <a:r>
              <a:rPr lang="en-US" dirty="0" err="1"/>
              <a:t>PrEP</a:t>
            </a:r>
            <a:r>
              <a:rPr lang="en-US" dirty="0"/>
              <a:t> and PEP.</a:t>
            </a:r>
          </a:p>
          <a:p>
            <a:r>
              <a:rPr lang="en-US" dirty="0"/>
              <a:t>Emphasize that rapid ART initiation is the standard of care for all individuals diagnosed with HIV.</a:t>
            </a:r>
          </a:p>
          <a:p>
            <a:r>
              <a:rPr lang="en-US" dirty="0"/>
              <a:t>Provide clinicians with information about the Wadsworth Center Bloodborne Viruses Laboratory services.</a:t>
            </a:r>
          </a:p>
        </p:txBody>
      </p:sp>
      <p:sp>
        <p:nvSpPr>
          <p:cNvPr id="4" name="Footer Placeholder 3">
            <a:extLst>
              <a:ext uri="{FF2B5EF4-FFF2-40B4-BE49-F238E27FC236}">
                <a16:creationId xmlns:a16="http://schemas.microsoft.com/office/drawing/2014/main" id="{C7590380-BCD5-4CA8-A359-E85D72524C4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94B1672-329C-4C0A-929B-EF20CA7CE1C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B9511EC-2600-42CA-BAAB-575F8FE94CDE}"/>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34739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7AAE-A30F-42DD-B7C4-55228516E763}"/>
              </a:ext>
            </a:extLst>
          </p:cNvPr>
          <p:cNvSpPr>
            <a:spLocks noGrp="1"/>
          </p:cNvSpPr>
          <p:nvPr>
            <p:ph type="title"/>
          </p:nvPr>
        </p:nvSpPr>
        <p:spPr/>
        <p:txBody>
          <a:bodyPr/>
          <a:lstStyle/>
          <a:p>
            <a:r>
              <a:rPr lang="en-US" dirty="0"/>
              <a:t>New York State Law</a:t>
            </a:r>
          </a:p>
        </p:txBody>
      </p:sp>
      <p:sp>
        <p:nvSpPr>
          <p:cNvPr id="3" name="Content Placeholder 2">
            <a:extLst>
              <a:ext uri="{FF2B5EF4-FFF2-40B4-BE49-F238E27FC236}">
                <a16:creationId xmlns:a16="http://schemas.microsoft.com/office/drawing/2014/main" id="{9E51AFDA-B7E6-4C13-8736-168154C3F0D6}"/>
              </a:ext>
            </a:extLst>
          </p:cNvPr>
          <p:cNvSpPr>
            <a:spLocks noGrp="1"/>
          </p:cNvSpPr>
          <p:nvPr>
            <p:ph idx="1"/>
          </p:nvPr>
        </p:nvSpPr>
        <p:spPr/>
        <p:txBody>
          <a:bodyPr/>
          <a:lstStyle/>
          <a:p>
            <a:r>
              <a:rPr lang="en-US" dirty="0"/>
              <a:t>Clinicians must perform diagnostic HIV laboratory tests in full compliance with New York State (NYS) HIV/AIDS Laws and Regulations.</a:t>
            </a:r>
          </a:p>
          <a:p>
            <a:r>
              <a:rPr lang="en-US" dirty="0"/>
              <a:t>Clinicians must report confirmed cases of HIV according to NYS law.</a:t>
            </a:r>
          </a:p>
          <a:p>
            <a:r>
              <a:rPr lang="en-US" dirty="0"/>
              <a:t>Additional information regarding testing procedures and regulations is available from the NYSDOH Wadsworth Center  (518-474-2163).</a:t>
            </a:r>
          </a:p>
        </p:txBody>
      </p:sp>
      <p:sp>
        <p:nvSpPr>
          <p:cNvPr id="4" name="Footer Placeholder 3">
            <a:extLst>
              <a:ext uri="{FF2B5EF4-FFF2-40B4-BE49-F238E27FC236}">
                <a16:creationId xmlns:a16="http://schemas.microsoft.com/office/drawing/2014/main" id="{355710EA-DD10-4BEE-B49A-CFED5A6B4B8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A32DF3F-6BD5-4EFF-BB48-DF08C460499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015B832-D889-4948-9901-4E0E774957ED}"/>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83034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86717-F898-4C55-92CE-A1C6BD9FAEE3}"/>
              </a:ext>
            </a:extLst>
          </p:cNvPr>
          <p:cNvSpPr>
            <a:spLocks noGrp="1"/>
          </p:cNvSpPr>
          <p:nvPr>
            <p:ph type="title"/>
          </p:nvPr>
        </p:nvSpPr>
        <p:spPr/>
        <p:txBody>
          <a:bodyPr/>
          <a:lstStyle/>
          <a:p>
            <a:r>
              <a:rPr lang="en-US" dirty="0"/>
              <a:t>NYS Public Health Law HIV Testing Requirements</a:t>
            </a:r>
            <a:br>
              <a:rPr lang="en-US" dirty="0"/>
            </a:br>
            <a:r>
              <a:rPr lang="en-US" sz="2400" dirty="0"/>
              <a:t>(effective June 2018)</a:t>
            </a:r>
            <a:endParaRPr lang="en-US" dirty="0"/>
          </a:p>
        </p:txBody>
      </p:sp>
      <p:sp>
        <p:nvSpPr>
          <p:cNvPr id="3" name="Content Placeholder 2">
            <a:extLst>
              <a:ext uri="{FF2B5EF4-FFF2-40B4-BE49-F238E27FC236}">
                <a16:creationId xmlns:a16="http://schemas.microsoft.com/office/drawing/2014/main" id="{6B5B31AE-4412-415E-A0AE-3878294D0A58}"/>
              </a:ext>
            </a:extLst>
          </p:cNvPr>
          <p:cNvSpPr>
            <a:spLocks noGrp="1"/>
          </p:cNvSpPr>
          <p:nvPr>
            <p:ph idx="1"/>
          </p:nvPr>
        </p:nvSpPr>
        <p:spPr/>
        <p:txBody>
          <a:bodyPr>
            <a:normAutofit lnSpcReduction="10000"/>
          </a:bodyPr>
          <a:lstStyle/>
          <a:p>
            <a:r>
              <a:rPr lang="en-US" b="1" dirty="0"/>
              <a:t>Who to test: </a:t>
            </a:r>
            <a:r>
              <a:rPr lang="en-US" dirty="0"/>
              <a:t>NYS law mandates that physicians offer an HIV test to all patients ≥13 years old (or younger with risk) if a previous test is not documented, even in the absence of symptoms consistent with acute HIV. </a:t>
            </a:r>
          </a:p>
          <a:p>
            <a:r>
              <a:rPr lang="en-US" b="1" dirty="0"/>
              <a:t>Consent:</a:t>
            </a:r>
            <a:r>
              <a:rPr lang="en-US" dirty="0"/>
              <a:t> HIV testing remains voluntary, and patients have the right to refuse an HIV test, but obtaining written or oral consent for testing is no longer required in any setting. At a minimum, patients must be advised verbally that an HIV test is going to be performed.</a:t>
            </a:r>
          </a:p>
          <a:p>
            <a:r>
              <a:rPr lang="en-US" b="1" dirty="0"/>
              <a:t>Minor consent:</a:t>
            </a:r>
            <a:r>
              <a:rPr lang="en-US" dirty="0"/>
              <a:t> Minors may consent to their own HIV testing, treatment, and/or prevention services (such as </a:t>
            </a:r>
            <a:r>
              <a:rPr lang="en-US" dirty="0" err="1"/>
              <a:t>PrEP</a:t>
            </a:r>
            <a:r>
              <a:rPr lang="en-US" dirty="0"/>
              <a:t> and PEP) without parent/guardian involvement.</a:t>
            </a:r>
          </a:p>
        </p:txBody>
      </p:sp>
      <p:sp>
        <p:nvSpPr>
          <p:cNvPr id="4" name="Footer Placeholder 3">
            <a:extLst>
              <a:ext uri="{FF2B5EF4-FFF2-40B4-BE49-F238E27FC236}">
                <a16:creationId xmlns:a16="http://schemas.microsoft.com/office/drawing/2014/main" id="{9FF04578-21D4-4DE9-A125-6C388233379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C8FC69C-3B36-47EF-A628-CA4F3E5769E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EB6100A-FDD1-499F-98EA-A15424DB10F4}"/>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778748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86717-F898-4C55-92CE-A1C6BD9FAEE3}"/>
              </a:ext>
            </a:extLst>
          </p:cNvPr>
          <p:cNvSpPr>
            <a:spLocks noGrp="1"/>
          </p:cNvSpPr>
          <p:nvPr>
            <p:ph type="title"/>
          </p:nvPr>
        </p:nvSpPr>
        <p:spPr/>
        <p:txBody>
          <a:bodyPr/>
          <a:lstStyle/>
          <a:p>
            <a:r>
              <a:rPr lang="en-US" dirty="0"/>
              <a:t>NYS Public Health Law HIV Testing Requirements</a:t>
            </a:r>
            <a:br>
              <a:rPr lang="en-US" dirty="0"/>
            </a:br>
            <a:r>
              <a:rPr lang="en-US" sz="2400" dirty="0"/>
              <a:t>(effective June 2018), </a:t>
            </a:r>
            <a:r>
              <a:rPr lang="en-US" sz="2400" i="1" dirty="0"/>
              <a:t>continued</a:t>
            </a:r>
            <a:endParaRPr lang="en-US" i="1" dirty="0"/>
          </a:p>
        </p:txBody>
      </p:sp>
      <p:sp>
        <p:nvSpPr>
          <p:cNvPr id="3" name="Content Placeholder 2">
            <a:extLst>
              <a:ext uri="{FF2B5EF4-FFF2-40B4-BE49-F238E27FC236}">
                <a16:creationId xmlns:a16="http://schemas.microsoft.com/office/drawing/2014/main" id="{6B5B31AE-4412-415E-A0AE-3878294D0A58}"/>
              </a:ext>
            </a:extLst>
          </p:cNvPr>
          <p:cNvSpPr>
            <a:spLocks noGrp="1"/>
          </p:cNvSpPr>
          <p:nvPr>
            <p:ph idx="1"/>
          </p:nvPr>
        </p:nvSpPr>
        <p:spPr/>
        <p:txBody>
          <a:bodyPr>
            <a:normAutofit fontScale="77500" lnSpcReduction="20000"/>
          </a:bodyPr>
          <a:lstStyle/>
          <a:p>
            <a:r>
              <a:rPr lang="en-US" b="1" dirty="0"/>
              <a:t>Pre-test counseling:</a:t>
            </a:r>
            <a:r>
              <a:rPr lang="en-US" dirty="0"/>
              <a:t> Before HIV testing is performed, information about HIV must be provided verbally, in writing, through signage, or in any other patient-friendly audio-visual format. Placing a </a:t>
            </a:r>
            <a:r>
              <a:rPr lang="en-US" dirty="0">
                <a:hlinkClick r:id="rId2"/>
              </a:rPr>
              <a:t>NYSDOH HIV testing clinic poster</a:t>
            </a:r>
            <a:r>
              <a:rPr lang="en-US" dirty="0"/>
              <a:t> in a visible location or providing patients with the </a:t>
            </a:r>
            <a:r>
              <a:rPr lang="en-US" dirty="0">
                <a:hlinkClick r:id="rId2"/>
              </a:rPr>
              <a:t>NYSDOH patient brochure</a:t>
            </a:r>
            <a:r>
              <a:rPr lang="en-US" dirty="0"/>
              <a:t> on HIV testing are easy and convenient ways to provide patients with this necessary information.</a:t>
            </a:r>
          </a:p>
          <a:p>
            <a:r>
              <a:rPr lang="en-US" b="1" dirty="0"/>
              <a:t>Post-test counseling: </a:t>
            </a:r>
          </a:p>
          <a:p>
            <a:pPr lvl="1"/>
            <a:r>
              <a:rPr lang="en-US" i="1" dirty="0"/>
              <a:t>When testing indicates an HIV infection:</a:t>
            </a:r>
            <a:r>
              <a:rPr lang="en-US" dirty="0"/>
              <a:t> The clinician who ordered the HIV testing (or their representative) must provide the result to the patient, ensure the patient is scheduled for follow-up HIV care, and educate the patient on HIV transmission.</a:t>
            </a:r>
          </a:p>
          <a:p>
            <a:pPr lvl="1"/>
            <a:r>
              <a:rPr lang="en-US" i="1" dirty="0"/>
              <a:t>When testing indicates no HIV infection:</a:t>
            </a:r>
            <a:r>
              <a:rPr lang="en-US" dirty="0"/>
              <a:t> The patient must be informed of the result and provided education on prevention options, including </a:t>
            </a:r>
            <a:r>
              <a:rPr lang="en-US" dirty="0" err="1"/>
              <a:t>PrEP</a:t>
            </a:r>
            <a:r>
              <a:rPr lang="en-US" dirty="0"/>
              <a:t> and PEP. This information may be in the form of written materials, such as the NYSDOH </a:t>
            </a:r>
            <a:r>
              <a:rPr lang="en-US" dirty="0">
                <a:hlinkClick r:id="rId3"/>
              </a:rPr>
              <a:t>Information on Non-reactive (Negative) HIV Test Results</a:t>
            </a:r>
            <a:r>
              <a:rPr lang="en-US" dirty="0"/>
              <a:t>.</a:t>
            </a:r>
          </a:p>
          <a:p>
            <a:pPr lvl="1"/>
            <a:r>
              <a:rPr lang="en-US" i="1" dirty="0"/>
              <a:t>When testing indicates inconclusive or incomplete results: </a:t>
            </a:r>
            <a:r>
              <a:rPr lang="en-US" dirty="0"/>
              <a:t>The patient must be informed of the result and have an additional specimen collected to repeat the HIV testing algorithm.</a:t>
            </a:r>
          </a:p>
        </p:txBody>
      </p:sp>
      <p:sp>
        <p:nvSpPr>
          <p:cNvPr id="4" name="Footer Placeholder 3">
            <a:extLst>
              <a:ext uri="{FF2B5EF4-FFF2-40B4-BE49-F238E27FC236}">
                <a16:creationId xmlns:a16="http://schemas.microsoft.com/office/drawing/2014/main" id="{9FF04578-21D4-4DE9-A125-6C388233379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C8FC69C-3B36-47EF-A628-CA4F3E5769E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EB6100A-FDD1-499F-98EA-A15424DB10F4}"/>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422858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86717-F898-4C55-92CE-A1C6BD9FAEE3}"/>
              </a:ext>
            </a:extLst>
          </p:cNvPr>
          <p:cNvSpPr>
            <a:spLocks noGrp="1"/>
          </p:cNvSpPr>
          <p:nvPr>
            <p:ph type="title"/>
          </p:nvPr>
        </p:nvSpPr>
        <p:spPr/>
        <p:txBody>
          <a:bodyPr/>
          <a:lstStyle/>
          <a:p>
            <a:r>
              <a:rPr lang="en-US" dirty="0"/>
              <a:t>NYS Public Health Law HIV Testing Requirements</a:t>
            </a:r>
            <a:br>
              <a:rPr lang="en-US" dirty="0"/>
            </a:br>
            <a:r>
              <a:rPr lang="en-US" sz="2400" dirty="0"/>
              <a:t>(effective June 2018), </a:t>
            </a:r>
            <a:r>
              <a:rPr lang="en-US" sz="2400" i="1" dirty="0"/>
              <a:t>continued</a:t>
            </a:r>
            <a:endParaRPr lang="en-US" i="1" dirty="0"/>
          </a:p>
        </p:txBody>
      </p:sp>
      <p:sp>
        <p:nvSpPr>
          <p:cNvPr id="3" name="Content Placeholder 2">
            <a:extLst>
              <a:ext uri="{FF2B5EF4-FFF2-40B4-BE49-F238E27FC236}">
                <a16:creationId xmlns:a16="http://schemas.microsoft.com/office/drawing/2014/main" id="{6B5B31AE-4412-415E-A0AE-3878294D0A58}"/>
              </a:ext>
            </a:extLst>
          </p:cNvPr>
          <p:cNvSpPr>
            <a:spLocks noGrp="1"/>
          </p:cNvSpPr>
          <p:nvPr>
            <p:ph idx="1"/>
          </p:nvPr>
        </p:nvSpPr>
        <p:spPr/>
        <p:txBody>
          <a:bodyPr>
            <a:normAutofit fontScale="92500" lnSpcReduction="20000"/>
          </a:bodyPr>
          <a:lstStyle/>
          <a:p>
            <a:r>
              <a:rPr lang="en-US" b="1" dirty="0"/>
              <a:t>Testing in pregnancy:</a:t>
            </a:r>
            <a:r>
              <a:rPr lang="en-US" dirty="0"/>
              <a:t> HIV testing should be offered to pregnant individuals as early as possible during pregnancy and again during the third trimester for those who previously tested negative.</a:t>
            </a:r>
          </a:p>
          <a:p>
            <a:r>
              <a:rPr lang="en-US" b="1" dirty="0"/>
              <a:t>Partner services: </a:t>
            </a:r>
            <a:r>
              <a:rPr lang="en-US" dirty="0"/>
              <a:t>Clinicians must explain to all individuals with a new diagnosis of HIV the importance of notifying any sex or needle-sharing partners. Throughout the notification process, names or personal identifiers, including the dates of exposure, are never revealed to partners. The anonymity and privacy of the original patient is the highest priority. For more information, see </a:t>
            </a:r>
            <a:r>
              <a:rPr lang="en-US" dirty="0">
                <a:hlinkClick r:id="rId2"/>
              </a:rPr>
              <a:t>NYSDOH Information on Partner Services</a:t>
            </a:r>
            <a:r>
              <a:rPr lang="en-US" dirty="0"/>
              <a:t>.</a:t>
            </a:r>
          </a:p>
          <a:p>
            <a:r>
              <a:rPr lang="en-US" b="1" dirty="0"/>
              <a:t>Nomenclature:</a:t>
            </a:r>
            <a:r>
              <a:rPr lang="en-US" dirty="0"/>
              <a:t> In NYS, the terms “clinical/symptomatic HIV illness or AIDS,” “AIDS or HIV-related illness,” and other similar terms shall mean laboratory-confirmed HIV diagnosis (source: NYSDOH June 2016 Policy Statement: </a:t>
            </a:r>
            <a:r>
              <a:rPr lang="en-US" dirty="0">
                <a:hlinkClick r:id="rId3"/>
              </a:rPr>
              <a:t>Defining Program Eligibility by HIV Status</a:t>
            </a:r>
            <a:r>
              <a:rPr lang="en-US" dirty="0"/>
              <a:t>).</a:t>
            </a:r>
          </a:p>
        </p:txBody>
      </p:sp>
      <p:sp>
        <p:nvSpPr>
          <p:cNvPr id="4" name="Footer Placeholder 3">
            <a:extLst>
              <a:ext uri="{FF2B5EF4-FFF2-40B4-BE49-F238E27FC236}">
                <a16:creationId xmlns:a16="http://schemas.microsoft.com/office/drawing/2014/main" id="{9FF04578-21D4-4DE9-A125-6C388233379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C8FC69C-3B36-47EF-A628-CA4F3E5769E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EB6100A-FDD1-499F-98EA-A15424DB10F4}"/>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8652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86717-F898-4C55-92CE-A1C6BD9FAEE3}"/>
              </a:ext>
            </a:extLst>
          </p:cNvPr>
          <p:cNvSpPr>
            <a:spLocks noGrp="1"/>
          </p:cNvSpPr>
          <p:nvPr>
            <p:ph type="title"/>
          </p:nvPr>
        </p:nvSpPr>
        <p:spPr/>
        <p:txBody>
          <a:bodyPr/>
          <a:lstStyle/>
          <a:p>
            <a:r>
              <a:rPr lang="en-US" dirty="0"/>
              <a:t>NYS Public Health Law HIV Testing Requirements</a:t>
            </a:r>
            <a:br>
              <a:rPr lang="en-US" dirty="0"/>
            </a:br>
            <a:r>
              <a:rPr lang="en-US" sz="2400" dirty="0"/>
              <a:t>(effective June 2018), </a:t>
            </a:r>
            <a:r>
              <a:rPr lang="en-US" sz="2400" i="1" dirty="0"/>
              <a:t>continued</a:t>
            </a:r>
            <a:endParaRPr lang="en-US" i="1" dirty="0"/>
          </a:p>
        </p:txBody>
      </p:sp>
      <p:sp>
        <p:nvSpPr>
          <p:cNvPr id="3" name="Content Placeholder 2">
            <a:extLst>
              <a:ext uri="{FF2B5EF4-FFF2-40B4-BE49-F238E27FC236}">
                <a16:creationId xmlns:a16="http://schemas.microsoft.com/office/drawing/2014/main" id="{6B5B31AE-4412-415E-A0AE-3878294D0A58}"/>
              </a:ext>
            </a:extLst>
          </p:cNvPr>
          <p:cNvSpPr>
            <a:spLocks noGrp="1"/>
          </p:cNvSpPr>
          <p:nvPr>
            <p:ph idx="1"/>
          </p:nvPr>
        </p:nvSpPr>
        <p:spPr/>
        <p:txBody>
          <a:bodyPr>
            <a:normAutofit/>
          </a:bodyPr>
          <a:lstStyle/>
          <a:p>
            <a:pPr marL="0" indent="0">
              <a:buNone/>
            </a:pPr>
            <a:r>
              <a:rPr lang="en-US" sz="1600" b="1" dirty="0"/>
              <a:t>Reporting requirements: </a:t>
            </a:r>
          </a:p>
          <a:p>
            <a:r>
              <a:rPr lang="en-US" sz="1600" dirty="0"/>
              <a:t>NYS Public Health Law Article 21 (Chapter 163 of the Laws of 1998) requires the reporting of individuals with HIV as well as AIDS to the NYSDOH. The law also requires that reports contain the names of sex or needle-sharing partners known to the medical provider or whom the infected individual wishes to have notified. For more information, see </a:t>
            </a:r>
            <a:r>
              <a:rPr lang="en-US" sz="1600" dirty="0">
                <a:hlinkClick r:id="rId2"/>
              </a:rPr>
              <a:t>NYSDOH Provider Reporting and Partner Services</a:t>
            </a:r>
            <a:r>
              <a:rPr lang="en-US" sz="1600" dirty="0"/>
              <a:t>; also see </a:t>
            </a:r>
            <a:r>
              <a:rPr lang="en-US" sz="1600" dirty="0">
                <a:hlinkClick r:id="rId3"/>
              </a:rPr>
              <a:t>NYC: How to Report a Diagnosis of HIV or AIDS</a:t>
            </a:r>
            <a:r>
              <a:rPr lang="en-US" sz="1600" dirty="0"/>
              <a:t>.</a:t>
            </a:r>
          </a:p>
          <a:p>
            <a:r>
              <a:rPr lang="en-US" sz="1600" dirty="0"/>
              <a:t>The Medical Provider Report Form (PRF) (DOH-4189) must be completed within 7 days of diagnosis for the following individuals:</a:t>
            </a:r>
          </a:p>
          <a:p>
            <a:pPr lvl="1"/>
            <a:r>
              <a:rPr lang="en-US" sz="1600" dirty="0"/>
              <a:t>Initial/new HIV diagnosis: First report of HIV antibody positive test results, including cases of acute HIV, which must be submitted within 24 hours</a:t>
            </a:r>
          </a:p>
          <a:p>
            <a:pPr lvl="1"/>
            <a:r>
              <a:rPr lang="en-US" sz="1600" dirty="0"/>
              <a:t>Previously diagnosed HIV infection (non-AIDS): Applies to a medical provider who is seeing the patient for the first time</a:t>
            </a:r>
          </a:p>
          <a:p>
            <a:pPr lvl="1"/>
            <a:r>
              <a:rPr lang="en-US" sz="1600" dirty="0"/>
              <a:t>Initial/new diagnosis of AIDS: Including &lt;200 CD4 cells/µL or opportunistic infection (AIDS-defining illness)</a:t>
            </a:r>
          </a:p>
          <a:p>
            <a:pPr lvl="1"/>
            <a:r>
              <a:rPr lang="en-US" sz="1600" dirty="0"/>
              <a:t>Previously diagnosed AIDS: Applies to a medical provider who is seeing the patient for the first time</a:t>
            </a:r>
          </a:p>
          <a:p>
            <a:pPr lvl="1"/>
            <a:r>
              <a:rPr lang="en-US" sz="1600" dirty="0"/>
              <a:t>Known sex or needle-sharing partners of individuals with diagnosed HIV infection</a:t>
            </a:r>
          </a:p>
          <a:p>
            <a:r>
              <a:rPr lang="en-US" sz="1600" dirty="0"/>
              <a:t>The PRF can be completed electronically through the </a:t>
            </a:r>
            <a:r>
              <a:rPr lang="en-US" sz="1600" dirty="0">
                <a:hlinkClick r:id="rId4"/>
              </a:rPr>
              <a:t>provider portal on the NYSDOH Health Commerce System</a:t>
            </a:r>
            <a:r>
              <a:rPr lang="en-US" sz="1600" dirty="0"/>
              <a:t>. For information regarding Provider Portal access or to obtain printed copies of the PRF, call 518-474-4284.</a:t>
            </a:r>
          </a:p>
        </p:txBody>
      </p:sp>
      <p:sp>
        <p:nvSpPr>
          <p:cNvPr id="4" name="Footer Placeholder 3">
            <a:extLst>
              <a:ext uri="{FF2B5EF4-FFF2-40B4-BE49-F238E27FC236}">
                <a16:creationId xmlns:a16="http://schemas.microsoft.com/office/drawing/2014/main" id="{9FF04578-21D4-4DE9-A125-6C388233379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C8FC69C-3B36-47EF-A628-CA4F3E5769E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EB6100A-FDD1-499F-98EA-A15424DB10F4}"/>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352303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B7F6-B717-4841-8E01-D4D6EA1DE9B9}"/>
              </a:ext>
            </a:extLst>
          </p:cNvPr>
          <p:cNvSpPr>
            <a:spLocks noGrp="1"/>
          </p:cNvSpPr>
          <p:nvPr>
            <p:ph type="title"/>
          </p:nvPr>
        </p:nvSpPr>
        <p:spPr/>
        <p:txBody>
          <a:bodyPr/>
          <a:lstStyle/>
          <a:p>
            <a:r>
              <a:rPr lang="en-US" dirty="0"/>
              <a:t>HIV Window of </a:t>
            </a:r>
            <a:br>
              <a:rPr lang="en-US" dirty="0"/>
            </a:br>
            <a:r>
              <a:rPr lang="en-US" dirty="0"/>
              <a:t>Detection</a:t>
            </a:r>
          </a:p>
        </p:txBody>
      </p:sp>
      <p:sp>
        <p:nvSpPr>
          <p:cNvPr id="4" name="Footer Placeholder 3">
            <a:extLst>
              <a:ext uri="{FF2B5EF4-FFF2-40B4-BE49-F238E27FC236}">
                <a16:creationId xmlns:a16="http://schemas.microsoft.com/office/drawing/2014/main" id="{61FB2E40-FEB9-4FA0-8F9A-1FFB15195F7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2670D10-171B-477F-A5DA-70BE12391DE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A9B14D5-D709-4C05-A3D0-6D74DBBF041C}"/>
              </a:ext>
            </a:extLst>
          </p:cNvPr>
          <p:cNvSpPr>
            <a:spLocks noGrp="1"/>
          </p:cNvSpPr>
          <p:nvPr>
            <p:ph type="dt" sz="half" idx="2"/>
          </p:nvPr>
        </p:nvSpPr>
        <p:spPr/>
        <p:txBody>
          <a:bodyPr/>
          <a:lstStyle/>
          <a:p>
            <a:r>
              <a:rPr lang="en-US"/>
              <a:t>MAY 2022</a:t>
            </a:r>
            <a:endParaRPr lang="en-US" dirty="0"/>
          </a:p>
        </p:txBody>
      </p:sp>
      <p:pic>
        <p:nvPicPr>
          <p:cNvPr id="1026" name="Picture 2" descr="Figure 1: HIV Window of Detection [a,b]">
            <a:extLst>
              <a:ext uri="{FF2B5EF4-FFF2-40B4-BE49-F238E27FC236}">
                <a16:creationId xmlns:a16="http://schemas.microsoft.com/office/drawing/2014/main" id="{9F44F2DC-2F90-4C4D-93D7-E467479700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7060" y="265907"/>
            <a:ext cx="4991100" cy="600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144639"/>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4421</Words>
  <Application>Microsoft Office PowerPoint</Application>
  <PresentationFormat>Widescreen</PresentationFormat>
  <Paragraphs>344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Content</vt:lpstr>
      <vt:lpstr>PowerPoint Presentation</vt:lpstr>
      <vt:lpstr>A New HIV Diagnosis is a Call to Action</vt:lpstr>
      <vt:lpstr>Purpose of This Guideline</vt:lpstr>
      <vt:lpstr>New York State Law</vt:lpstr>
      <vt:lpstr>NYS Public Health Law HIV Testing Requirements (effective June 2018)</vt:lpstr>
      <vt:lpstr>NYS Public Health Law HIV Testing Requirements (effective June 2018), continued</vt:lpstr>
      <vt:lpstr>NYS Public Health Law HIV Testing Requirements (effective June 2018), continued</vt:lpstr>
      <vt:lpstr>NYS Public Health Law HIV Testing Requirements (effective June 2018), continued</vt:lpstr>
      <vt:lpstr>HIV Window of  Detection</vt:lpstr>
      <vt:lpstr>Recommendations: HIV Testing With the  Standard 3-Step Algorithm</vt:lpstr>
      <vt:lpstr>Recommendations: HIV Testing With the  Standard 3-Step Algorithm, continued</vt:lpstr>
      <vt:lpstr>Recommendations: HIV Testing With the  Standard 3-Step Algorithm, continued</vt:lpstr>
      <vt:lpstr>HIV Laboratory Testing  Algorithm [a]</vt:lpstr>
      <vt:lpstr>HIV Laboratory Testing Algorithm: Notes</vt:lpstr>
      <vt:lpstr>HIV Testing Services and Assistance Available Through the NYSDOH Wadsworth Center</vt:lpstr>
      <vt:lpstr>HIV Testing Services and Assistance Available Through the NYSDOH Wadsworth Center, continued</vt:lpstr>
      <vt:lpstr>Key Points: HIV-1/2 Antigen/Antibody  Immunoassay (Step 1)</vt:lpstr>
      <vt:lpstr>Reasons for False Positive, False Negative, or Indeterminate HIV Test Results</vt:lpstr>
      <vt:lpstr>Key Points: HIV-1/HIV-2 Antibody  Differentiation Immunoassay (Step 2)</vt:lpstr>
      <vt:lpstr>Key Point: HIV-1 RNA Nucleic Acid Testing (Step 3)</vt:lpstr>
      <vt:lpstr>Recommendation: Diagnosis of HIV-2 Infection</vt:lpstr>
      <vt:lpstr>HIV-2 Related Services Available Through the Wadsworth Center</vt:lpstr>
      <vt:lpstr>FDA-Approved HIV-1/2 Ag/Ab Immunoassays for  Step 1 of the CDC Recommended Laboratory HIV Testing Algorithm for Serum or Plasma Specimens</vt:lpstr>
      <vt:lpstr>FDA-Approved HIV-1/2 Ag/Ab Immunoassays for  Step 1 of the CDC Recommended Laboratory HIV Testing Algorithm for Serum or Plasma Specimens, continued</vt:lpstr>
      <vt:lpstr>Characteristics of FDA-Approved Rapid HIV Tests</vt:lpstr>
      <vt:lpstr>Characteristics of FDA-Approved Rapid HIV Tests, continued</vt:lpstr>
      <vt:lpstr>Characteristics of FDA-Approved Rapid HIV Tests, continued</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24</cp:revision>
  <dcterms:created xsi:type="dcterms:W3CDTF">2022-05-26T16:37:43Z</dcterms:created>
  <dcterms:modified xsi:type="dcterms:W3CDTF">2023-10-23T14:29:39Z</dcterms:modified>
</cp:coreProperties>
</file>