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alth.ny.gov/diseases/communicable/std/ept/index.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std/ept/legal/default.htm" TargetMode="External"/><Relationship Id="rId2" Type="http://schemas.openxmlformats.org/officeDocument/2006/relationships/hyperlink" Target="https://www.cdc.gov/std/treatment-guidelines/defaul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Questions, Answers, and Best Practices for Expedited Partner Therapy (EPT)</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FFE4-FCB8-472D-A996-D803930B8C9D}"/>
              </a:ext>
            </a:extLst>
          </p:cNvPr>
          <p:cNvSpPr>
            <a:spLocks noGrp="1"/>
          </p:cNvSpPr>
          <p:nvPr>
            <p:ph type="title"/>
          </p:nvPr>
        </p:nvSpPr>
        <p:spPr/>
        <p:txBody>
          <a:bodyPr/>
          <a:lstStyle/>
          <a:p>
            <a:r>
              <a:rPr lang="en-US" dirty="0"/>
              <a:t>Educating Patients About EPT, </a:t>
            </a:r>
            <a:r>
              <a:rPr lang="en-US" sz="2400" i="1" dirty="0"/>
              <a:t>continued</a:t>
            </a:r>
            <a:endParaRPr lang="en-US" i="1" dirty="0"/>
          </a:p>
        </p:txBody>
      </p:sp>
      <p:sp>
        <p:nvSpPr>
          <p:cNvPr id="3" name="Content Placeholder 2">
            <a:extLst>
              <a:ext uri="{FF2B5EF4-FFF2-40B4-BE49-F238E27FC236}">
                <a16:creationId xmlns:a16="http://schemas.microsoft.com/office/drawing/2014/main" id="{22A7668C-6416-44C4-813E-CA3867CA8938}"/>
              </a:ext>
            </a:extLst>
          </p:cNvPr>
          <p:cNvSpPr>
            <a:spLocks noGrp="1"/>
          </p:cNvSpPr>
          <p:nvPr>
            <p:ph idx="1"/>
          </p:nvPr>
        </p:nvSpPr>
        <p:spPr/>
        <p:txBody>
          <a:bodyPr>
            <a:normAutofit fontScale="85000" lnSpcReduction="20000"/>
          </a:bodyPr>
          <a:lstStyle/>
          <a:p>
            <a:pPr marL="0" indent="0">
              <a:buNone/>
            </a:pPr>
            <a:r>
              <a:rPr lang="en-US" dirty="0"/>
              <a:t>Educate index patients and partners about:</a:t>
            </a:r>
          </a:p>
          <a:p>
            <a:r>
              <a:rPr lang="en-US" dirty="0"/>
              <a:t>The possibility that additional treatment may be needed if the patient or partner has an STI that is not covered by the delivered EPT</a:t>
            </a:r>
          </a:p>
          <a:p>
            <a:r>
              <a:rPr lang="en-US" dirty="0"/>
              <a:t>Abstaining from sexual activity for at least 7 days after treatment is ended to decrease the likelihood of reinfection</a:t>
            </a:r>
          </a:p>
          <a:p>
            <a:r>
              <a:rPr lang="en-US" dirty="0"/>
              <a:t>Prevention of STIs in the future, including the use of barrier protection and </a:t>
            </a:r>
            <a:r>
              <a:rPr lang="en-US" dirty="0" err="1"/>
              <a:t>PrEP</a:t>
            </a:r>
            <a:r>
              <a:rPr lang="en-US" dirty="0"/>
              <a:t> for prevention of HIV</a:t>
            </a:r>
          </a:p>
          <a:p>
            <a:r>
              <a:rPr lang="en-US" dirty="0"/>
              <a:t>The preferred approach to STI care for partners, which is to see a health care provider for a complete STI evaluation, including HIV testing, even if they take the EPT medications</a:t>
            </a:r>
          </a:p>
          <a:p>
            <a:endParaRPr lang="en-US" dirty="0"/>
          </a:p>
          <a:p>
            <a:pPr marL="0" indent="0">
              <a:buNone/>
            </a:pPr>
            <a:r>
              <a:rPr lang="en-US" b="1" dirty="0"/>
              <a:t>Where can I find free educational materials?</a:t>
            </a:r>
            <a:r>
              <a:rPr lang="en-US" dirty="0"/>
              <a:t> </a:t>
            </a:r>
          </a:p>
          <a:p>
            <a:pPr marL="0" indent="0">
              <a:buNone/>
            </a:pPr>
            <a:r>
              <a:rPr lang="en-US" dirty="0"/>
              <a:t>NYS offers free educational materials for distribution to partners: </a:t>
            </a:r>
            <a:r>
              <a:rPr lang="en-US" dirty="0">
                <a:hlinkClick r:id="rId2"/>
              </a:rPr>
              <a:t>https://www.health.ny.gov/diseases/communicable/std/ept/index.htm </a:t>
            </a:r>
            <a:endParaRPr lang="en-US" dirty="0"/>
          </a:p>
          <a:p>
            <a:endParaRPr lang="en-US" dirty="0"/>
          </a:p>
        </p:txBody>
      </p:sp>
      <p:sp>
        <p:nvSpPr>
          <p:cNvPr id="4" name="Footer Placeholder 3">
            <a:extLst>
              <a:ext uri="{FF2B5EF4-FFF2-40B4-BE49-F238E27FC236}">
                <a16:creationId xmlns:a16="http://schemas.microsoft.com/office/drawing/2014/main" id="{76A590D8-9AB2-451B-9946-DA85F35204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7B29416-766C-4A45-B59A-920D5C9AF2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C62A96E-2C02-41B4-8F2A-FC329F6415F8}"/>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121938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B05C9-35D3-4CE3-BC5E-973DCCF580CB}"/>
              </a:ext>
            </a:extLst>
          </p:cNvPr>
          <p:cNvSpPr>
            <a:spLocks noGrp="1"/>
          </p:cNvSpPr>
          <p:nvPr>
            <p:ph type="title"/>
          </p:nvPr>
        </p:nvSpPr>
        <p:spPr/>
        <p:txBody>
          <a:bodyPr/>
          <a:lstStyle/>
          <a:p>
            <a:r>
              <a:rPr lang="en-US" dirty="0"/>
              <a:t>Payment and Follow-Up for EPT</a:t>
            </a:r>
          </a:p>
        </p:txBody>
      </p:sp>
      <p:sp>
        <p:nvSpPr>
          <p:cNvPr id="3" name="Content Placeholder 2">
            <a:extLst>
              <a:ext uri="{FF2B5EF4-FFF2-40B4-BE49-F238E27FC236}">
                <a16:creationId xmlns:a16="http://schemas.microsoft.com/office/drawing/2014/main" id="{B6C5F246-D055-4537-83BB-A78D39CC3A0A}"/>
              </a:ext>
            </a:extLst>
          </p:cNvPr>
          <p:cNvSpPr>
            <a:spLocks noGrp="1"/>
          </p:cNvSpPr>
          <p:nvPr>
            <p:ph idx="1"/>
          </p:nvPr>
        </p:nvSpPr>
        <p:spPr/>
        <p:txBody>
          <a:bodyPr>
            <a:normAutofit fontScale="92500" lnSpcReduction="10000"/>
          </a:bodyPr>
          <a:lstStyle/>
          <a:p>
            <a:r>
              <a:rPr lang="en-US" dirty="0"/>
              <a:t>Medication costs are the responsibility of the sex partner and may be paid for in cash or through health insurance coverage. </a:t>
            </a:r>
          </a:p>
          <a:p>
            <a:r>
              <a:rPr lang="en-US" dirty="0"/>
              <a:t>The index patient’s insurance cannot be billed for medications for a partner. If an index patient’s partner is uninsured, then the best approach is to provide the EPT medications in person when available.</a:t>
            </a:r>
          </a:p>
          <a:p>
            <a:r>
              <a:rPr lang="en-US" dirty="0"/>
              <a:t>Contact the index patient and, with consent, their partner by phone to ensure they have or will pick up the medications and that symptoms resolve. </a:t>
            </a:r>
          </a:p>
          <a:p>
            <a:r>
              <a:rPr lang="en-US" dirty="0"/>
              <a:t>Schedule follow-up visits for index patients if symptoms persist or at 3 months for repeat testing because of the risk of reinfection. </a:t>
            </a:r>
          </a:p>
          <a:p>
            <a:r>
              <a:rPr lang="en-US" dirty="0"/>
              <a:t>Advise that sex partners follow up for comprehensive sexual health services as soon as they are able. </a:t>
            </a:r>
          </a:p>
          <a:p>
            <a:endParaRPr lang="en-US" dirty="0"/>
          </a:p>
        </p:txBody>
      </p:sp>
      <p:sp>
        <p:nvSpPr>
          <p:cNvPr id="4" name="Footer Placeholder 3">
            <a:extLst>
              <a:ext uri="{FF2B5EF4-FFF2-40B4-BE49-F238E27FC236}">
                <a16:creationId xmlns:a16="http://schemas.microsoft.com/office/drawing/2014/main" id="{672B6AC4-B726-4F8D-B3DB-361912D7D28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6092D3D-DDFD-439A-83F3-43AA49C802D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BA716B8-CF6E-4BF9-8B0D-86C2D399ACF1}"/>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41801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5153-6526-4AFE-93A2-160CCC785E1E}"/>
              </a:ext>
            </a:extLst>
          </p:cNvPr>
          <p:cNvSpPr>
            <a:spLocks noGrp="1"/>
          </p:cNvSpPr>
          <p:nvPr>
            <p:ph type="title"/>
          </p:nvPr>
        </p:nvSpPr>
        <p:spPr/>
        <p:txBody>
          <a:bodyPr/>
          <a:lstStyle/>
          <a:p>
            <a:r>
              <a:rPr lang="en-US" dirty="0"/>
              <a:t>Best Practice Reminders for EPT</a:t>
            </a:r>
          </a:p>
        </p:txBody>
      </p:sp>
      <p:sp>
        <p:nvSpPr>
          <p:cNvPr id="3" name="Content Placeholder 2">
            <a:extLst>
              <a:ext uri="{FF2B5EF4-FFF2-40B4-BE49-F238E27FC236}">
                <a16:creationId xmlns:a16="http://schemas.microsoft.com/office/drawing/2014/main" id="{2A940ACE-9EAF-4732-96E3-88994B705ED2}"/>
              </a:ext>
            </a:extLst>
          </p:cNvPr>
          <p:cNvSpPr>
            <a:spLocks noGrp="1"/>
          </p:cNvSpPr>
          <p:nvPr>
            <p:ph idx="1"/>
          </p:nvPr>
        </p:nvSpPr>
        <p:spPr/>
        <p:txBody>
          <a:bodyPr>
            <a:normAutofit fontScale="92500" lnSpcReduction="10000"/>
          </a:bodyPr>
          <a:lstStyle/>
          <a:p>
            <a:r>
              <a:rPr lang="en-US" dirty="0"/>
              <a:t>The best practice for STI care is to see and evaluate the sex partner(s) of an index patient diagnosed with an STI. An index patient may, if asked, be able to bring their sex partner(s) with them when they come for treatment.</a:t>
            </a:r>
          </a:p>
          <a:p>
            <a:r>
              <a:rPr lang="en-US" dirty="0"/>
              <a:t>EPT is a legal alternative STI treatment strategy for sex partners of patients with a clinical or laboratory diagnosis of gonorrhea, chlamydia, or trichomonas (not syphilis) and who are not able or not willing to be seen for medical care. </a:t>
            </a:r>
          </a:p>
          <a:p>
            <a:r>
              <a:rPr lang="en-US" dirty="0"/>
              <a:t>When possible, EPT should be provided as a partner pack that includes medication, informational materials, and clinic contact options. </a:t>
            </a:r>
          </a:p>
          <a:p>
            <a:r>
              <a:rPr lang="en-US" dirty="0"/>
              <a:t>When a partner pack is not available, a clinician can provide the index patient with a prescription for their partner(s) along with informational materials and clinic contact options.</a:t>
            </a:r>
          </a:p>
          <a:p>
            <a:endParaRPr lang="en-US" dirty="0"/>
          </a:p>
        </p:txBody>
      </p:sp>
      <p:sp>
        <p:nvSpPr>
          <p:cNvPr id="4" name="Footer Placeholder 3">
            <a:extLst>
              <a:ext uri="{FF2B5EF4-FFF2-40B4-BE49-F238E27FC236}">
                <a16:creationId xmlns:a16="http://schemas.microsoft.com/office/drawing/2014/main" id="{37A93E36-D4AB-4287-984C-D1F3FAA94C9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66C59D6-3DAB-48A3-9C2B-68248F15297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8BEF4F2-B505-4E94-8368-8897726DCF51}"/>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2396903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C557-3528-4120-81C9-00AAFC861210}"/>
              </a:ext>
            </a:extLst>
          </p:cNvPr>
          <p:cNvSpPr>
            <a:spLocks noGrp="1"/>
          </p:cNvSpPr>
          <p:nvPr>
            <p:ph type="title"/>
          </p:nvPr>
        </p:nvSpPr>
        <p:spPr/>
        <p:txBody>
          <a:bodyPr/>
          <a:lstStyle/>
          <a:p>
            <a:r>
              <a:rPr lang="en-US" dirty="0"/>
              <a:t>Best Practice Reminders for EPT, </a:t>
            </a:r>
            <a:r>
              <a:rPr lang="en-US" sz="2400" i="1" dirty="0"/>
              <a:t>continued</a:t>
            </a:r>
            <a:endParaRPr lang="en-US" i="1" dirty="0"/>
          </a:p>
        </p:txBody>
      </p:sp>
      <p:sp>
        <p:nvSpPr>
          <p:cNvPr id="3" name="Content Placeholder 2">
            <a:extLst>
              <a:ext uri="{FF2B5EF4-FFF2-40B4-BE49-F238E27FC236}">
                <a16:creationId xmlns:a16="http://schemas.microsoft.com/office/drawing/2014/main" id="{C542361A-DD06-4D5E-93DC-5DE066443DE1}"/>
              </a:ext>
            </a:extLst>
          </p:cNvPr>
          <p:cNvSpPr>
            <a:spLocks noGrp="1"/>
          </p:cNvSpPr>
          <p:nvPr>
            <p:ph idx="1"/>
          </p:nvPr>
        </p:nvSpPr>
        <p:spPr/>
        <p:txBody>
          <a:bodyPr/>
          <a:lstStyle/>
          <a:p>
            <a:r>
              <a:rPr lang="en-US" dirty="0"/>
              <a:t>If a prescription for EPT is provided instead of a partner pack, the partner is responsible for the cost of the medications. </a:t>
            </a:r>
          </a:p>
          <a:p>
            <a:r>
              <a:rPr lang="en-US" dirty="0"/>
              <a:t>Azithromycin is the EPT option for treatment of chlamydia in a partner who is or could be pregnant.</a:t>
            </a:r>
          </a:p>
          <a:p>
            <a:r>
              <a:rPr lang="en-US" dirty="0"/>
              <a:t>Follow up by phone with the index patient to ensure that they have their medications or will be able to get them, and if appropriate, to ask if symptoms have resolved. </a:t>
            </a:r>
          </a:p>
          <a:p>
            <a:r>
              <a:rPr lang="en-US" dirty="0"/>
              <a:t>With consent, also follow up with the partner(s) who received EPT. </a:t>
            </a:r>
          </a:p>
          <a:p>
            <a:endParaRPr lang="en-US" dirty="0"/>
          </a:p>
        </p:txBody>
      </p:sp>
      <p:sp>
        <p:nvSpPr>
          <p:cNvPr id="4" name="Footer Placeholder 3">
            <a:extLst>
              <a:ext uri="{FF2B5EF4-FFF2-40B4-BE49-F238E27FC236}">
                <a16:creationId xmlns:a16="http://schemas.microsoft.com/office/drawing/2014/main" id="{D8DF4658-F7D8-4C04-A06E-91F3ED4D1A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D4F190F-509D-4BD9-9C3C-17220F6289F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8356DE3-C603-4293-AA93-3B9A5432EDD9}"/>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1276420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Questions, Answers, and Best Practices for Expedited Partner Therapy (EPT)</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7DEA5-98BA-401B-BE18-0709CAA0CD7D}"/>
              </a:ext>
            </a:extLst>
          </p:cNvPr>
          <p:cNvSpPr>
            <a:spLocks noGrp="1"/>
          </p:cNvSpPr>
          <p:nvPr>
            <p:ph type="title"/>
          </p:nvPr>
        </p:nvSpPr>
        <p:spPr/>
        <p:txBody>
          <a:bodyPr/>
          <a:lstStyle/>
          <a:p>
            <a:r>
              <a:rPr lang="en-US" dirty="0"/>
              <a:t>Why is EPT Important</a:t>
            </a:r>
          </a:p>
        </p:txBody>
      </p:sp>
      <p:sp>
        <p:nvSpPr>
          <p:cNvPr id="3" name="Content Placeholder 2">
            <a:extLst>
              <a:ext uri="{FF2B5EF4-FFF2-40B4-BE49-F238E27FC236}">
                <a16:creationId xmlns:a16="http://schemas.microsoft.com/office/drawing/2014/main" id="{E29EE10C-762E-4940-9DF3-BFA72E923F37}"/>
              </a:ext>
            </a:extLst>
          </p:cNvPr>
          <p:cNvSpPr>
            <a:spLocks noGrp="1"/>
          </p:cNvSpPr>
          <p:nvPr>
            <p:ph idx="1"/>
          </p:nvPr>
        </p:nvSpPr>
        <p:spPr/>
        <p:txBody>
          <a:bodyPr>
            <a:normAutofit lnSpcReduction="10000"/>
          </a:bodyPr>
          <a:lstStyle/>
          <a:p>
            <a:r>
              <a:rPr lang="en-US" dirty="0"/>
              <a:t>The purpose of this guidance is to inform clinicians about existing regulations that allow expedited treatment of sex partners of individuals diagnosed with gonorrhea, chlamydia, or trichomoniasis.</a:t>
            </a:r>
          </a:p>
          <a:p>
            <a:r>
              <a:rPr lang="en-US" dirty="0"/>
              <a:t>STIs are a significant cause of morbidity and mortality and may result in infertility, chronic abdominal pain, and an increased risk of acquiring HIV.</a:t>
            </a:r>
          </a:p>
          <a:p>
            <a:r>
              <a:rPr lang="en-US" dirty="0"/>
              <a:t>NYS ranks 17th and 19th among all states for total number of cases of chlamydia and gonorrhea, respectively. </a:t>
            </a:r>
          </a:p>
          <a:p>
            <a:r>
              <a:rPr lang="en-US" dirty="0"/>
              <a:t>EPT is an essential health service designed to be low barrier. NYS encourages care providers to take steps to make EPT as available as possible.</a:t>
            </a:r>
          </a:p>
          <a:p>
            <a:endParaRPr lang="en-US" dirty="0"/>
          </a:p>
        </p:txBody>
      </p:sp>
      <p:sp>
        <p:nvSpPr>
          <p:cNvPr id="4" name="Footer Placeholder 3">
            <a:extLst>
              <a:ext uri="{FF2B5EF4-FFF2-40B4-BE49-F238E27FC236}">
                <a16:creationId xmlns:a16="http://schemas.microsoft.com/office/drawing/2014/main" id="{8D579A7F-D370-4934-B31A-B35E5D7A48E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849F475-1158-4E52-971C-450103FF965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1362E3D-913D-46B7-9A65-BF75105E7920}"/>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391997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3DCA3-D4B6-4C90-8FA1-445E0CBDFAB0}"/>
              </a:ext>
            </a:extLst>
          </p:cNvPr>
          <p:cNvSpPr>
            <a:spLocks noGrp="1"/>
          </p:cNvSpPr>
          <p:nvPr>
            <p:ph type="title"/>
          </p:nvPr>
        </p:nvSpPr>
        <p:spPr/>
        <p:txBody>
          <a:bodyPr/>
          <a:lstStyle/>
          <a:p>
            <a:r>
              <a:rPr lang="en-US" dirty="0"/>
              <a:t>What is EPT?</a:t>
            </a:r>
          </a:p>
        </p:txBody>
      </p:sp>
      <p:sp>
        <p:nvSpPr>
          <p:cNvPr id="3" name="Content Placeholder 2">
            <a:extLst>
              <a:ext uri="{FF2B5EF4-FFF2-40B4-BE49-F238E27FC236}">
                <a16:creationId xmlns:a16="http://schemas.microsoft.com/office/drawing/2014/main" id="{D3D3020F-ACF9-4EDD-99D3-23502E137AF4}"/>
              </a:ext>
            </a:extLst>
          </p:cNvPr>
          <p:cNvSpPr>
            <a:spLocks noGrp="1"/>
          </p:cNvSpPr>
          <p:nvPr>
            <p:ph idx="1"/>
          </p:nvPr>
        </p:nvSpPr>
        <p:spPr/>
        <p:txBody>
          <a:bodyPr/>
          <a:lstStyle/>
          <a:p>
            <a:r>
              <a:rPr lang="en-US" dirty="0"/>
              <a:t>Expedited partner therapy, or EPT, is the clinical practice of providing prescription medication for STI treatment without a healthcare visit for the sex partners of patients with newly diagnosed chlamydia, gonorrhea, or trichomoniasis.</a:t>
            </a:r>
          </a:p>
          <a:p>
            <a:r>
              <a:rPr lang="en-US" dirty="0"/>
              <a:t>EPT is an opportunity to lower the threshold to an essential sexual health service and make treatment broadly available.</a:t>
            </a:r>
          </a:p>
          <a:p>
            <a:r>
              <a:rPr lang="en-US" b="1" dirty="0"/>
              <a:t>EPT is not intended to replace clinic visits but to provide an alternative strategy for treating partners who are unable or unwilling to see a care provider for treatment. </a:t>
            </a:r>
            <a:r>
              <a:rPr lang="en-US" dirty="0"/>
              <a:t>Clinic visits provide opportunities for STI screening, risk-reduction counseling, and HIV </a:t>
            </a:r>
            <a:r>
              <a:rPr lang="en-US" dirty="0" err="1"/>
              <a:t>PrEP.</a:t>
            </a:r>
            <a:endParaRPr lang="en-US" dirty="0"/>
          </a:p>
          <a:p>
            <a:endParaRPr lang="en-US" dirty="0"/>
          </a:p>
        </p:txBody>
      </p:sp>
      <p:sp>
        <p:nvSpPr>
          <p:cNvPr id="4" name="Footer Placeholder 3">
            <a:extLst>
              <a:ext uri="{FF2B5EF4-FFF2-40B4-BE49-F238E27FC236}">
                <a16:creationId xmlns:a16="http://schemas.microsoft.com/office/drawing/2014/main" id="{9F7DADE4-003C-433D-A5B1-AA98926AA27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AE0EE6D-B3B1-41C1-99A6-6B5F7B194B4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9FBD29C-3E68-4FCF-867E-5BA2F3431590}"/>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1825501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12C3-42CA-452D-B0B9-290CFE7DBB67}"/>
              </a:ext>
            </a:extLst>
          </p:cNvPr>
          <p:cNvSpPr>
            <a:spLocks noGrp="1"/>
          </p:cNvSpPr>
          <p:nvPr>
            <p:ph type="title"/>
          </p:nvPr>
        </p:nvSpPr>
        <p:spPr/>
        <p:txBody>
          <a:bodyPr/>
          <a:lstStyle/>
          <a:p>
            <a:r>
              <a:rPr lang="en-US" dirty="0"/>
              <a:t>Is EPT Legal, and Who Is Eligible?</a:t>
            </a:r>
          </a:p>
        </p:txBody>
      </p:sp>
      <p:sp>
        <p:nvSpPr>
          <p:cNvPr id="3" name="Content Placeholder 2">
            <a:extLst>
              <a:ext uri="{FF2B5EF4-FFF2-40B4-BE49-F238E27FC236}">
                <a16:creationId xmlns:a16="http://schemas.microsoft.com/office/drawing/2014/main" id="{39C7A08B-8B25-4941-8200-14BF44C9C153}"/>
              </a:ext>
            </a:extLst>
          </p:cNvPr>
          <p:cNvSpPr>
            <a:spLocks noGrp="1"/>
          </p:cNvSpPr>
          <p:nvPr>
            <p:ph idx="1"/>
          </p:nvPr>
        </p:nvSpPr>
        <p:spPr/>
        <p:txBody>
          <a:bodyPr>
            <a:normAutofit fontScale="92500" lnSpcReduction="20000"/>
          </a:bodyPr>
          <a:lstStyle/>
          <a:p>
            <a:r>
              <a:rPr lang="en-US" dirty="0"/>
              <a:t>Yes, in NYS, EPT is explicitly legal under NYS Public Health Law 2312 and can be provided for treatment of chlamydia, gonorrhea, and trichomoniasis, as recommended by the 2021 CDC </a:t>
            </a:r>
            <a:r>
              <a:rPr lang="en-US" dirty="0">
                <a:hlinkClick r:id="rId2"/>
              </a:rPr>
              <a:t>STI Treatment Guidelines</a:t>
            </a:r>
            <a:r>
              <a:rPr lang="en-US" dirty="0"/>
              <a:t>.</a:t>
            </a:r>
          </a:p>
          <a:p>
            <a:r>
              <a:rPr lang="en-US" dirty="0">
                <a:hlinkClick r:id="rId3"/>
              </a:rPr>
              <a:t>EPT is permissible or potentially allowable in 50 states</a:t>
            </a:r>
            <a:r>
              <a:rPr lang="en-US" dirty="0"/>
              <a:t>. State laws determine the STIs covered, who can receive EPT, and how it can be provided. Clinicians should review state-specific guidance before providing EPT.</a:t>
            </a:r>
          </a:p>
          <a:p>
            <a:r>
              <a:rPr lang="en-US" dirty="0"/>
              <a:t>Sex partners of patients with a clinical or laboratory diagnosis of gonorrhea, chlamydia, and trichomoniasis (referred to as index patients) are eligible for EPT, which can be prescribed regardless of the sexual or gender identity of the index patient or their sex partner.</a:t>
            </a:r>
          </a:p>
          <a:p>
            <a:r>
              <a:rPr lang="en-US" dirty="0"/>
              <a:t>There is no age threshold for EPT in NYS. According to NYS Public Health Law 2305, individuals &lt;18 years old may give effective informed consent for services related to screening, treatment, and prevention of STIs. </a:t>
            </a:r>
          </a:p>
          <a:p>
            <a:endParaRPr lang="en-US" dirty="0"/>
          </a:p>
        </p:txBody>
      </p:sp>
      <p:sp>
        <p:nvSpPr>
          <p:cNvPr id="4" name="Footer Placeholder 3">
            <a:extLst>
              <a:ext uri="{FF2B5EF4-FFF2-40B4-BE49-F238E27FC236}">
                <a16:creationId xmlns:a16="http://schemas.microsoft.com/office/drawing/2014/main" id="{EF73E27E-3D38-494C-B558-2543A68F80F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853759A-09EC-48C2-A73E-36E8D4588E1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F600A7C-5698-40F1-9D37-7EDF84CCA87D}"/>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322210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F09E6-5074-4D09-B8CC-62200CCF7BAE}"/>
              </a:ext>
            </a:extLst>
          </p:cNvPr>
          <p:cNvSpPr>
            <a:spLocks noGrp="1"/>
          </p:cNvSpPr>
          <p:nvPr>
            <p:ph type="title"/>
          </p:nvPr>
        </p:nvSpPr>
        <p:spPr/>
        <p:txBody>
          <a:bodyPr/>
          <a:lstStyle/>
          <a:p>
            <a:r>
              <a:rPr lang="en-US" dirty="0"/>
              <a:t>Eligibility for Expedited Partner Therapy</a:t>
            </a:r>
          </a:p>
        </p:txBody>
      </p:sp>
      <p:graphicFrame>
        <p:nvGraphicFramePr>
          <p:cNvPr id="7" name="Content Placeholder 6">
            <a:extLst>
              <a:ext uri="{FF2B5EF4-FFF2-40B4-BE49-F238E27FC236}">
                <a16:creationId xmlns:a16="http://schemas.microsoft.com/office/drawing/2014/main" id="{749517FA-2E69-40AC-B1B2-3D0D8649A67C}"/>
              </a:ext>
            </a:extLst>
          </p:cNvPr>
          <p:cNvGraphicFramePr>
            <a:graphicFrameLocks noGrp="1"/>
          </p:cNvGraphicFramePr>
          <p:nvPr>
            <p:ph idx="1"/>
            <p:extLst>
              <p:ext uri="{D42A27DB-BD31-4B8C-83A1-F6EECF244321}">
                <p14:modId xmlns:p14="http://schemas.microsoft.com/office/powerpoint/2010/main" val="3322029552"/>
              </p:ext>
            </p:extLst>
          </p:nvPr>
        </p:nvGraphicFramePr>
        <p:xfrm>
          <a:off x="838200" y="1563688"/>
          <a:ext cx="10515600" cy="32359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585033645"/>
                    </a:ext>
                  </a:extLst>
                </a:gridCol>
                <a:gridCol w="5257800">
                  <a:extLst>
                    <a:ext uri="{9D8B030D-6E8A-4147-A177-3AD203B41FA5}">
                      <a16:colId xmlns:a16="http://schemas.microsoft.com/office/drawing/2014/main" val="2863508005"/>
                    </a:ext>
                  </a:extLst>
                </a:gridCol>
              </a:tblGrid>
              <a:tr h="370840">
                <a:tc>
                  <a:txBody>
                    <a:bodyPr/>
                    <a:lstStyle/>
                    <a:p>
                      <a:r>
                        <a:rPr lang="en-US" b="1" dirty="0">
                          <a:solidFill>
                            <a:schemeClr val="bg1"/>
                          </a:solidFill>
                        </a:rPr>
                        <a:t>Eligible for EPT</a:t>
                      </a:r>
                    </a:p>
                  </a:txBody>
                  <a:tcPr>
                    <a:solidFill>
                      <a:srgbClr val="523178"/>
                    </a:solidFill>
                  </a:tcPr>
                </a:tc>
                <a:tc>
                  <a:txBody>
                    <a:bodyPr/>
                    <a:lstStyle/>
                    <a:p>
                      <a:r>
                        <a:rPr lang="en-US" b="1" dirty="0">
                          <a:solidFill>
                            <a:schemeClr val="bg1"/>
                          </a:solidFill>
                        </a:rPr>
                        <a:t>Not Eligible for EPT</a:t>
                      </a:r>
                    </a:p>
                  </a:txBody>
                  <a:tcPr>
                    <a:solidFill>
                      <a:srgbClr val="523178"/>
                    </a:solidFill>
                  </a:tcPr>
                </a:tc>
                <a:extLst>
                  <a:ext uri="{0D108BD9-81ED-4DB2-BD59-A6C34878D82A}">
                    <a16:rowId xmlns:a16="http://schemas.microsoft.com/office/drawing/2014/main" val="2227167686"/>
                  </a:ext>
                </a:extLst>
              </a:tr>
              <a:tr h="370840">
                <a:tc>
                  <a:txBody>
                    <a:bodyPr/>
                    <a:lstStyle/>
                    <a:p>
                      <a:pPr marL="137160" indent="-137160">
                        <a:buFont typeface="Arial" panose="020B0604020202020204" pitchFamily="34" charset="0"/>
                        <a:buChar char="•"/>
                      </a:pPr>
                      <a:r>
                        <a:rPr lang="en-US" dirty="0"/>
                        <a:t>Patients with a clinical (without laboratory confirmation) or laboratory diagnosis of chlamydia, gonorrhea, or trichomoniasis (referred to as index patients) and their sex partners</a:t>
                      </a:r>
                    </a:p>
                    <a:p>
                      <a:pPr marL="137160" indent="-137160">
                        <a:buFont typeface="Arial" panose="020B0604020202020204" pitchFamily="34" charset="0"/>
                        <a:buChar char="•"/>
                      </a:pPr>
                      <a:r>
                        <a:rPr lang="en-US" dirty="0"/>
                        <a:t>All sex partners exposed within 60 days before the index patient’s symptom onset or diagnosis</a:t>
                      </a:r>
                    </a:p>
                    <a:p>
                      <a:pPr marL="137160" indent="-137160">
                        <a:buFont typeface="Arial" panose="020B0604020202020204" pitchFamily="34" charset="0"/>
                        <a:buChar char="•"/>
                      </a:pPr>
                      <a:r>
                        <a:rPr lang="en-US" dirty="0"/>
                        <a:t>The most recent sex partner, if the index patient has had no sex partners within 60 days of the diagnosis</a:t>
                      </a:r>
                    </a:p>
                  </a:txBody>
                  <a:tcPr/>
                </a:tc>
                <a:tc>
                  <a:txBody>
                    <a:bodyPr/>
                    <a:lstStyle/>
                    <a:p>
                      <a:pPr marL="137160" indent="-137160">
                        <a:buFont typeface="Arial" panose="020B0604020202020204" pitchFamily="34" charset="0"/>
                        <a:buChar char="•"/>
                      </a:pPr>
                      <a:r>
                        <a:rPr lang="en-US" dirty="0"/>
                        <a:t>Patients known to have syphilis in addition to gonorrhea, chlamydia, or trichomoniasis</a:t>
                      </a:r>
                    </a:p>
                    <a:p>
                      <a:pPr marL="137160" indent="-137160">
                        <a:buFont typeface="Arial" panose="020B0604020202020204" pitchFamily="34" charset="0"/>
                        <a:buChar char="•"/>
                      </a:pPr>
                      <a:r>
                        <a:rPr lang="en-US" dirty="0"/>
                        <a:t>Cases involving suspected or confirmed abuse (i.e., child abuse, sexual assault, or sexual abuse)</a:t>
                      </a:r>
                    </a:p>
                  </a:txBody>
                  <a:tcPr/>
                </a:tc>
                <a:extLst>
                  <a:ext uri="{0D108BD9-81ED-4DB2-BD59-A6C34878D82A}">
                    <a16:rowId xmlns:a16="http://schemas.microsoft.com/office/drawing/2014/main" val="1553239864"/>
                  </a:ext>
                </a:extLst>
              </a:tr>
              <a:tr h="370840">
                <a:tc gridSpan="2">
                  <a:txBody>
                    <a:bodyPr/>
                    <a:lstStyle/>
                    <a:p>
                      <a:pPr marL="0" indent="0">
                        <a:buFont typeface="Arial" panose="020B0604020202020204" pitchFamily="34" charset="0"/>
                        <a:buNone/>
                      </a:pPr>
                      <a:r>
                        <a:rPr lang="en-US" sz="1600" b="1" dirty="0"/>
                        <a:t>Note: </a:t>
                      </a:r>
                      <a:r>
                        <a:rPr lang="en-US" sz="1600" dirty="0"/>
                        <a:t>Per NYS law, individuals &lt;18 years old may give effective informed consent for services related to screening, treatment, and prevention of STIs.</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615160556"/>
                  </a:ext>
                </a:extLst>
              </a:tr>
            </a:tbl>
          </a:graphicData>
        </a:graphic>
      </p:graphicFrame>
      <p:sp>
        <p:nvSpPr>
          <p:cNvPr id="4" name="Footer Placeholder 3">
            <a:extLst>
              <a:ext uri="{FF2B5EF4-FFF2-40B4-BE49-F238E27FC236}">
                <a16:creationId xmlns:a16="http://schemas.microsoft.com/office/drawing/2014/main" id="{94BF7A00-6E12-4F38-A7CE-1E9195FC929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878C045-44B5-434B-8ED1-3D18B1F8B04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CD8A3E2-3610-4756-9135-AAB0E684D672}"/>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140968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AC58C-20AB-48DB-A1E0-1898BB8264FA}"/>
              </a:ext>
            </a:extLst>
          </p:cNvPr>
          <p:cNvSpPr>
            <a:spLocks noGrp="1"/>
          </p:cNvSpPr>
          <p:nvPr>
            <p:ph type="title"/>
          </p:nvPr>
        </p:nvSpPr>
        <p:spPr/>
        <p:txBody>
          <a:bodyPr/>
          <a:lstStyle/>
          <a:p>
            <a:r>
              <a:rPr lang="en-US" dirty="0"/>
              <a:t>What About Patients With Syphilis?</a:t>
            </a:r>
          </a:p>
        </p:txBody>
      </p:sp>
      <p:sp>
        <p:nvSpPr>
          <p:cNvPr id="3" name="Content Placeholder 2">
            <a:extLst>
              <a:ext uri="{FF2B5EF4-FFF2-40B4-BE49-F238E27FC236}">
                <a16:creationId xmlns:a16="http://schemas.microsoft.com/office/drawing/2014/main" id="{3A9D15C8-5DD2-45CC-AD4C-7A78B6EBCFB0}"/>
              </a:ext>
            </a:extLst>
          </p:cNvPr>
          <p:cNvSpPr>
            <a:spLocks noGrp="1"/>
          </p:cNvSpPr>
          <p:nvPr>
            <p:ph idx="1"/>
          </p:nvPr>
        </p:nvSpPr>
        <p:spPr/>
        <p:txBody>
          <a:bodyPr/>
          <a:lstStyle/>
          <a:p>
            <a:r>
              <a:rPr lang="en-US" dirty="0"/>
              <a:t>The recommended management of partners of individuals diagnosed with syphilis varies significantly depending on the stage of syphilis in the index patient. </a:t>
            </a:r>
          </a:p>
          <a:p>
            <a:r>
              <a:rPr lang="en-US" dirty="0"/>
              <a:t>No data support use of EPT to treat partners of patients with syphilis.</a:t>
            </a:r>
          </a:p>
          <a:p>
            <a:r>
              <a:rPr lang="en-US" dirty="0"/>
              <a:t>Partner services offered through state or local health departments are available to assist with partner treatment for syphilis throughout NYS.</a:t>
            </a:r>
          </a:p>
          <a:p>
            <a:r>
              <a:rPr lang="en-US" dirty="0"/>
              <a:t>A clinician may prescribe EPT for gonorrhea, chlamydia, or trichomonas to a patient while syphilis test results are pending or if they are unable to be tested (e.g., a symptomatic telehealth visit). </a:t>
            </a:r>
          </a:p>
          <a:p>
            <a:endParaRPr lang="en-US" dirty="0"/>
          </a:p>
        </p:txBody>
      </p:sp>
      <p:sp>
        <p:nvSpPr>
          <p:cNvPr id="4" name="Footer Placeholder 3">
            <a:extLst>
              <a:ext uri="{FF2B5EF4-FFF2-40B4-BE49-F238E27FC236}">
                <a16:creationId xmlns:a16="http://schemas.microsoft.com/office/drawing/2014/main" id="{8D014846-B5B3-4273-AD8C-4D6D0ADB85E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5658FD2-9D1E-4B0A-8E96-83DB8A793C5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1BAA06D-181F-4B8B-BD66-679837D46AEC}"/>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3878054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BF88-CB7C-44D9-9670-B4AF1762C892}"/>
              </a:ext>
            </a:extLst>
          </p:cNvPr>
          <p:cNvSpPr>
            <a:spLocks noGrp="1"/>
          </p:cNvSpPr>
          <p:nvPr>
            <p:ph type="title"/>
          </p:nvPr>
        </p:nvSpPr>
        <p:spPr/>
        <p:txBody>
          <a:bodyPr/>
          <a:lstStyle/>
          <a:p>
            <a:r>
              <a:rPr lang="en-US" dirty="0"/>
              <a:t>Preferred and Alternative Regimens for Expedited Partner Therapy</a:t>
            </a:r>
          </a:p>
        </p:txBody>
      </p:sp>
      <p:graphicFrame>
        <p:nvGraphicFramePr>
          <p:cNvPr id="7" name="Content Placeholder 6">
            <a:extLst>
              <a:ext uri="{FF2B5EF4-FFF2-40B4-BE49-F238E27FC236}">
                <a16:creationId xmlns:a16="http://schemas.microsoft.com/office/drawing/2014/main" id="{7EA6985F-3239-4C2F-B7B1-97329CE2F2D1}"/>
              </a:ext>
            </a:extLst>
          </p:cNvPr>
          <p:cNvGraphicFramePr>
            <a:graphicFrameLocks noGrp="1"/>
          </p:cNvGraphicFramePr>
          <p:nvPr>
            <p:ph idx="1"/>
            <p:extLst>
              <p:ext uri="{D42A27DB-BD31-4B8C-83A1-F6EECF244321}">
                <p14:modId xmlns:p14="http://schemas.microsoft.com/office/powerpoint/2010/main" val="3882943319"/>
              </p:ext>
            </p:extLst>
          </p:nvPr>
        </p:nvGraphicFramePr>
        <p:xfrm>
          <a:off x="838200" y="1563688"/>
          <a:ext cx="10515600" cy="403352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1359184003"/>
                    </a:ext>
                  </a:extLst>
                </a:gridCol>
                <a:gridCol w="2558716">
                  <a:extLst>
                    <a:ext uri="{9D8B030D-6E8A-4147-A177-3AD203B41FA5}">
                      <a16:colId xmlns:a16="http://schemas.microsoft.com/office/drawing/2014/main" val="1480968834"/>
                    </a:ext>
                  </a:extLst>
                </a:gridCol>
                <a:gridCol w="2662989">
                  <a:extLst>
                    <a:ext uri="{9D8B030D-6E8A-4147-A177-3AD203B41FA5}">
                      <a16:colId xmlns:a16="http://schemas.microsoft.com/office/drawing/2014/main" val="2042399704"/>
                    </a:ext>
                  </a:extLst>
                </a:gridCol>
                <a:gridCol w="3557337">
                  <a:extLst>
                    <a:ext uri="{9D8B030D-6E8A-4147-A177-3AD203B41FA5}">
                      <a16:colId xmlns:a16="http://schemas.microsoft.com/office/drawing/2014/main" val="4281767752"/>
                    </a:ext>
                  </a:extLst>
                </a:gridCol>
              </a:tblGrid>
              <a:tr h="370840">
                <a:tc>
                  <a:txBody>
                    <a:bodyPr/>
                    <a:lstStyle/>
                    <a:p>
                      <a:r>
                        <a:rPr lang="en-US" b="1" dirty="0">
                          <a:solidFill>
                            <a:schemeClr val="bg1"/>
                          </a:solidFill>
                        </a:rPr>
                        <a:t>STI</a:t>
                      </a:r>
                    </a:p>
                  </a:txBody>
                  <a:tcPr>
                    <a:solidFill>
                      <a:srgbClr val="523178"/>
                    </a:solidFill>
                  </a:tcPr>
                </a:tc>
                <a:tc>
                  <a:txBody>
                    <a:bodyPr/>
                    <a:lstStyle/>
                    <a:p>
                      <a:r>
                        <a:rPr lang="en-US" b="1" dirty="0">
                          <a:solidFill>
                            <a:schemeClr val="bg1"/>
                          </a:solidFill>
                        </a:rPr>
                        <a:t>Preferred EPT Regimen</a:t>
                      </a:r>
                    </a:p>
                  </a:txBody>
                  <a:tcPr>
                    <a:solidFill>
                      <a:srgbClr val="523178"/>
                    </a:solidFill>
                  </a:tcPr>
                </a:tc>
                <a:tc>
                  <a:txBody>
                    <a:bodyPr/>
                    <a:lstStyle/>
                    <a:p>
                      <a:r>
                        <a:rPr lang="en-US" b="1" dirty="0">
                          <a:solidFill>
                            <a:schemeClr val="bg1"/>
                          </a:solidFill>
                        </a:rPr>
                        <a:t>Alternative EPT 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892424033"/>
                  </a:ext>
                </a:extLst>
              </a:tr>
              <a:tr h="370840">
                <a:tc>
                  <a:txBody>
                    <a:bodyPr/>
                    <a:lstStyle/>
                    <a:p>
                      <a:pPr marL="0" indent="0">
                        <a:buFont typeface="Arial" panose="020B0604020202020204" pitchFamily="34" charset="0"/>
                        <a:buNone/>
                      </a:pPr>
                      <a:r>
                        <a:rPr lang="en-US" dirty="0"/>
                        <a:t>Chlamydia</a:t>
                      </a:r>
                    </a:p>
                  </a:txBody>
                  <a:tcPr/>
                </a:tc>
                <a:tc>
                  <a:txBody>
                    <a:bodyPr/>
                    <a:lstStyle/>
                    <a:p>
                      <a:pPr marL="0" indent="0">
                        <a:buFont typeface="Arial" panose="020B0604020202020204" pitchFamily="34" charset="0"/>
                        <a:buNone/>
                      </a:pPr>
                      <a:r>
                        <a:rPr lang="en-US" dirty="0"/>
                        <a:t>Doxycycline 100 mg by mouth twice daily for 7 days </a:t>
                      </a:r>
                      <a:r>
                        <a:rPr lang="en-US" i="1" dirty="0"/>
                        <a:t>OR</a:t>
                      </a:r>
                      <a:r>
                        <a:rPr lang="en-US" dirty="0"/>
                        <a:t> azithromycin 1 g by mouth in a single dose</a:t>
                      </a:r>
                    </a:p>
                  </a:txBody>
                  <a:tcPr/>
                </a:tc>
                <a:tc>
                  <a:txBody>
                    <a:bodyPr/>
                    <a:lstStyle/>
                    <a:p>
                      <a:pPr marL="0" indent="0">
                        <a:buFont typeface="Arial" panose="020B0604020202020204" pitchFamily="34" charset="0"/>
                        <a:buNone/>
                      </a:pPr>
                      <a:r>
                        <a:rPr lang="en-US" dirty="0"/>
                        <a:t>Levofloxacin 500 mg by mouth daily for 7 days</a:t>
                      </a:r>
                    </a:p>
                  </a:txBody>
                  <a:tcPr/>
                </a:tc>
                <a:tc>
                  <a:txBody>
                    <a:bodyPr/>
                    <a:lstStyle/>
                    <a:p>
                      <a:pPr marL="137160" indent="-137160">
                        <a:buFont typeface="Arial" panose="020B0604020202020204" pitchFamily="34" charset="0"/>
                        <a:buChar char="•"/>
                      </a:pPr>
                      <a:r>
                        <a:rPr lang="en-US" dirty="0"/>
                        <a:t>Doxycycline and levofloxacin are contraindicated in pregnancy</a:t>
                      </a:r>
                    </a:p>
                    <a:p>
                      <a:pPr marL="137160" indent="-137160">
                        <a:buFont typeface="Arial" panose="020B0604020202020204" pitchFamily="34" charset="0"/>
                        <a:buChar char="•"/>
                      </a:pPr>
                      <a:r>
                        <a:rPr lang="en-US" dirty="0"/>
                        <a:t>Azithromycin is recommended for treatment of chlamydia in patients with unknown pregnancy status</a:t>
                      </a:r>
                    </a:p>
                  </a:txBody>
                  <a:tcPr/>
                </a:tc>
                <a:extLst>
                  <a:ext uri="{0D108BD9-81ED-4DB2-BD59-A6C34878D82A}">
                    <a16:rowId xmlns:a16="http://schemas.microsoft.com/office/drawing/2014/main" val="3305226559"/>
                  </a:ext>
                </a:extLst>
              </a:tr>
              <a:tr h="370840">
                <a:tc>
                  <a:txBody>
                    <a:bodyPr/>
                    <a:lstStyle/>
                    <a:p>
                      <a:pPr marL="0" indent="0">
                        <a:buFont typeface="Arial" panose="020B0604020202020204" pitchFamily="34" charset="0"/>
                        <a:buNone/>
                      </a:pPr>
                      <a:r>
                        <a:rPr lang="en-US" dirty="0"/>
                        <a:t>Gonorrhea</a:t>
                      </a:r>
                    </a:p>
                  </a:txBody>
                  <a:tcPr/>
                </a:tc>
                <a:tc>
                  <a:txBody>
                    <a:bodyPr/>
                    <a:lstStyle/>
                    <a:p>
                      <a:pPr marL="0" indent="0">
                        <a:buFont typeface="Arial" panose="020B0604020202020204" pitchFamily="34" charset="0"/>
                        <a:buNone/>
                      </a:pPr>
                      <a:r>
                        <a:rPr lang="en-US" dirty="0"/>
                        <a:t>Cefixime 800 mg by mouth in a single dose</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Treat for chlamydia if it has not been excluded</a:t>
                      </a:r>
                    </a:p>
                  </a:txBody>
                  <a:tcPr/>
                </a:tc>
                <a:extLst>
                  <a:ext uri="{0D108BD9-81ED-4DB2-BD59-A6C34878D82A}">
                    <a16:rowId xmlns:a16="http://schemas.microsoft.com/office/drawing/2014/main" val="47751888"/>
                  </a:ext>
                </a:extLst>
              </a:tr>
              <a:tr h="370840">
                <a:tc>
                  <a:txBody>
                    <a:bodyPr/>
                    <a:lstStyle/>
                    <a:p>
                      <a:pPr marL="0" indent="0">
                        <a:buFont typeface="Arial" panose="020B0604020202020204" pitchFamily="34" charset="0"/>
                        <a:buNone/>
                      </a:pPr>
                      <a:r>
                        <a:rPr lang="en-US" dirty="0"/>
                        <a:t>Trichomoniasis</a:t>
                      </a:r>
                    </a:p>
                  </a:txBody>
                  <a:tcPr/>
                </a:tc>
                <a:tc>
                  <a:txBody>
                    <a:bodyPr/>
                    <a:lstStyle/>
                    <a:p>
                      <a:pPr marL="0" indent="0">
                        <a:buFont typeface="Arial" panose="020B0604020202020204" pitchFamily="34" charset="0"/>
                        <a:buNone/>
                      </a:pPr>
                      <a:r>
                        <a:rPr lang="en-US" dirty="0"/>
                        <a:t>Metronidazole 2 g by mouth in a single dose </a:t>
                      </a:r>
                      <a:r>
                        <a:rPr lang="en-US" b="0" i="1" dirty="0"/>
                        <a:t>OR</a:t>
                      </a:r>
                      <a:r>
                        <a:rPr lang="en-US" dirty="0"/>
                        <a:t> tinidazole 2 g by mouth in a single dose</a:t>
                      </a:r>
                    </a:p>
                  </a:txBody>
                  <a:tcPr/>
                </a:tc>
                <a:tc>
                  <a:txBody>
                    <a:bodyPr/>
                    <a:lstStyle/>
                    <a:p>
                      <a:pPr marL="0" indent="0">
                        <a:buFont typeface="Arial" panose="020B0604020202020204" pitchFamily="34" charset="0"/>
                        <a:buNone/>
                      </a:pPr>
                      <a:r>
                        <a:rPr lang="en-US" dirty="0"/>
                        <a:t>Metronidazole 500 mg by mouth twice daily for 7 days</a:t>
                      </a:r>
                    </a:p>
                  </a:txBody>
                  <a:tcPr/>
                </a:tc>
                <a:tc>
                  <a:txBody>
                    <a:bodyPr/>
                    <a:lstStyle/>
                    <a:p>
                      <a:pPr marL="0" indent="0">
                        <a:buFont typeface="Arial" panose="020B0604020202020204" pitchFamily="34" charset="0"/>
                        <a:buNone/>
                      </a:pPr>
                      <a:r>
                        <a:rPr lang="en-US" dirty="0"/>
                        <a:t>Counsel symptomatic pregnant patients with trichomoniasis regarding the potential risks and benefits of treatment</a:t>
                      </a:r>
                    </a:p>
                  </a:txBody>
                  <a:tcPr/>
                </a:tc>
                <a:extLst>
                  <a:ext uri="{0D108BD9-81ED-4DB2-BD59-A6C34878D82A}">
                    <a16:rowId xmlns:a16="http://schemas.microsoft.com/office/drawing/2014/main" val="991464394"/>
                  </a:ext>
                </a:extLst>
              </a:tr>
              <a:tr h="370840">
                <a:tc gridSpan="4">
                  <a:txBody>
                    <a:bodyPr/>
                    <a:lstStyle/>
                    <a:p>
                      <a:pPr marL="0" indent="0">
                        <a:buFont typeface="Arial" panose="020B0604020202020204" pitchFamily="34" charset="0"/>
                        <a:buNone/>
                      </a:pPr>
                      <a:r>
                        <a:rPr lang="en-US" sz="1600" b="1" dirty="0"/>
                        <a:t>Note: </a:t>
                      </a:r>
                      <a:r>
                        <a:rPr lang="en-US" sz="1600" dirty="0"/>
                        <a:t>EPT treatment for an index patient and their sex partner(s) may not be the same.</a:t>
                      </a:r>
                    </a:p>
                  </a:txBody>
                  <a:tcPr/>
                </a:tc>
                <a:tc hMerge="1">
                  <a:txBody>
                    <a:bodyPr/>
                    <a:lstStyle/>
                    <a:p>
                      <a:pPr marL="137160" indent="-137160">
                        <a:buFont typeface="Arial" panose="020B0604020202020204" pitchFamily="34" charset="0"/>
                        <a:buChar char="•"/>
                      </a:pPr>
                      <a:endParaRPr lang="en-US" dirty="0"/>
                    </a:p>
                  </a:txBody>
                  <a:tcPr/>
                </a:tc>
                <a:tc hMerge="1">
                  <a:txBody>
                    <a:bodyPr/>
                    <a:lstStyle/>
                    <a:p>
                      <a:pPr marL="137160" indent="-137160">
                        <a:buFont typeface="Arial" panose="020B0604020202020204" pitchFamily="34" charset="0"/>
                        <a:buChar char="•"/>
                      </a:pPr>
                      <a:endParaRPr lang="en-US"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47407168"/>
                  </a:ext>
                </a:extLst>
              </a:tr>
            </a:tbl>
          </a:graphicData>
        </a:graphic>
      </p:graphicFrame>
      <p:sp>
        <p:nvSpPr>
          <p:cNvPr id="4" name="Footer Placeholder 3">
            <a:extLst>
              <a:ext uri="{FF2B5EF4-FFF2-40B4-BE49-F238E27FC236}">
                <a16:creationId xmlns:a16="http://schemas.microsoft.com/office/drawing/2014/main" id="{B7DD9C21-CF19-4BCC-8DE8-D25F0420977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391A76-B306-409C-BF6A-940CEC23146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1D81F9E-B8E3-4AB2-8F0E-9C4FB0CDB2AF}"/>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28532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C886-3AD1-455F-B2AF-29AB72EE43DC}"/>
              </a:ext>
            </a:extLst>
          </p:cNvPr>
          <p:cNvSpPr>
            <a:spLocks noGrp="1"/>
          </p:cNvSpPr>
          <p:nvPr>
            <p:ph type="title"/>
          </p:nvPr>
        </p:nvSpPr>
        <p:spPr/>
        <p:txBody>
          <a:bodyPr/>
          <a:lstStyle/>
          <a:p>
            <a:r>
              <a:rPr lang="en-US" dirty="0"/>
              <a:t>Prescribing EPT</a:t>
            </a:r>
          </a:p>
        </p:txBody>
      </p:sp>
      <p:sp>
        <p:nvSpPr>
          <p:cNvPr id="3" name="Content Placeholder 2">
            <a:extLst>
              <a:ext uri="{FF2B5EF4-FFF2-40B4-BE49-F238E27FC236}">
                <a16:creationId xmlns:a16="http://schemas.microsoft.com/office/drawing/2014/main" id="{0BB31A35-7251-4A37-AB43-F1AE069247B9}"/>
              </a:ext>
            </a:extLst>
          </p:cNvPr>
          <p:cNvSpPr>
            <a:spLocks noGrp="1"/>
          </p:cNvSpPr>
          <p:nvPr>
            <p:ph idx="1"/>
          </p:nvPr>
        </p:nvSpPr>
        <p:spPr/>
        <p:txBody>
          <a:bodyPr>
            <a:normAutofit fontScale="85000" lnSpcReduction="20000"/>
          </a:bodyPr>
          <a:lstStyle/>
          <a:p>
            <a:r>
              <a:rPr lang="en-US" dirty="0"/>
              <a:t>Clinicians may dispense EPT medications in person at the point of care or may provide a prescription for the medications. </a:t>
            </a:r>
          </a:p>
          <a:p>
            <a:r>
              <a:rPr lang="en-US" dirty="0"/>
              <a:t>Partner packs, dispensed in person, are preferred. Partner packs include medication for the index patient and the sex partner along with informational materials. </a:t>
            </a:r>
          </a:p>
          <a:p>
            <a:r>
              <a:rPr lang="en-US" dirty="0"/>
              <a:t>When partner packs are not available, clinicians can provide a prescription to the index patient for their partner, along with informational materials and clinic contact information.</a:t>
            </a:r>
          </a:p>
          <a:p>
            <a:r>
              <a:rPr lang="en-US" dirty="0"/>
              <a:t>If providing a prescription for EPT, the prescription must have “EPT” in the comments below the care provider information and above the medication, the dosage, refills (0), and instructions for use. The prescription may be issued electronically or on an official NYS prescription form. </a:t>
            </a:r>
          </a:p>
          <a:p>
            <a:r>
              <a:rPr lang="en-US" b="1" dirty="0"/>
              <a:t>NYS Law:</a:t>
            </a:r>
            <a:r>
              <a:rPr lang="en-US" dirty="0"/>
              <a:t> Medications must be labeled with the name and address of the dispenser, directions for use, date of delivery, the proprietary or brand name of the drug, and the strength of the contents. </a:t>
            </a:r>
          </a:p>
          <a:p>
            <a:endParaRPr lang="en-US" dirty="0"/>
          </a:p>
        </p:txBody>
      </p:sp>
      <p:sp>
        <p:nvSpPr>
          <p:cNvPr id="4" name="Footer Placeholder 3">
            <a:extLst>
              <a:ext uri="{FF2B5EF4-FFF2-40B4-BE49-F238E27FC236}">
                <a16:creationId xmlns:a16="http://schemas.microsoft.com/office/drawing/2014/main" id="{79578CCE-E5DD-4C4C-9FEA-6411885EE2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E76360-9DBF-490A-B625-1449685E024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BFFFC92-80EB-45FA-9F11-C6186F5EEF4E}"/>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94337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61D6-5AF7-4C11-A91C-0BBF092C2C5D}"/>
              </a:ext>
            </a:extLst>
          </p:cNvPr>
          <p:cNvSpPr>
            <a:spLocks noGrp="1"/>
          </p:cNvSpPr>
          <p:nvPr>
            <p:ph type="title"/>
          </p:nvPr>
        </p:nvSpPr>
        <p:spPr/>
        <p:txBody>
          <a:bodyPr/>
          <a:lstStyle/>
          <a:p>
            <a:r>
              <a:rPr lang="en-US" dirty="0"/>
              <a:t>Educating Patients About EPT</a:t>
            </a:r>
          </a:p>
        </p:txBody>
      </p:sp>
      <p:sp>
        <p:nvSpPr>
          <p:cNvPr id="3" name="Content Placeholder 2">
            <a:extLst>
              <a:ext uri="{FF2B5EF4-FFF2-40B4-BE49-F238E27FC236}">
                <a16:creationId xmlns:a16="http://schemas.microsoft.com/office/drawing/2014/main" id="{6AD83551-9C89-4E61-A886-DD35A655F6D5}"/>
              </a:ext>
            </a:extLst>
          </p:cNvPr>
          <p:cNvSpPr>
            <a:spLocks noGrp="1"/>
          </p:cNvSpPr>
          <p:nvPr>
            <p:ph idx="1"/>
          </p:nvPr>
        </p:nvSpPr>
        <p:spPr/>
        <p:txBody>
          <a:bodyPr>
            <a:normAutofit fontScale="85000" lnSpcReduction="20000"/>
          </a:bodyPr>
          <a:lstStyle/>
          <a:p>
            <a:r>
              <a:rPr lang="en-US" dirty="0"/>
              <a:t>Advise index patients to inform their sex partner(s) that they may have been exposed to an STI (chlamydia, gonorrhea, or trichomoniasis) and should seek evaluation and treatment even if they do not have symptoms.  </a:t>
            </a:r>
          </a:p>
          <a:p>
            <a:r>
              <a:rPr lang="en-US" dirty="0"/>
              <a:t>Emphasize that partners should read the information provided </a:t>
            </a:r>
            <a:r>
              <a:rPr lang="en-US" b="1" dirty="0"/>
              <a:t>before</a:t>
            </a:r>
            <a:r>
              <a:rPr lang="en-US" dirty="0"/>
              <a:t> they take the EPT medication. </a:t>
            </a:r>
          </a:p>
          <a:p>
            <a:r>
              <a:rPr lang="en-US" dirty="0"/>
              <a:t>Make clear that the partner should seek medical care </a:t>
            </a:r>
            <a:r>
              <a:rPr lang="en-US" b="1" dirty="0"/>
              <a:t>before starting the EPT medication</a:t>
            </a:r>
            <a:r>
              <a:rPr lang="en-US" dirty="0"/>
              <a:t> if they: </a:t>
            </a:r>
          </a:p>
          <a:p>
            <a:pPr lvl="1"/>
            <a:r>
              <a:rPr lang="en-US" dirty="0"/>
              <a:t>­Are allergic to antibiotics</a:t>
            </a:r>
          </a:p>
          <a:p>
            <a:pPr lvl="1"/>
            <a:r>
              <a:rPr lang="en-US" dirty="0"/>
              <a:t>­Have abdominal pain, pelvic pain, testicular pain, fever, nausea, vomiting, or other symptoms of serious illness that require evaluation and may require treatment beyond EPT</a:t>
            </a:r>
          </a:p>
          <a:p>
            <a:pPr lvl="1"/>
            <a:r>
              <a:rPr lang="en-US" dirty="0"/>
              <a:t>­Are pregnant or could be pregnant </a:t>
            </a:r>
          </a:p>
          <a:p>
            <a:pPr lvl="1"/>
            <a:r>
              <a:rPr lang="en-US" dirty="0"/>
              <a:t>­Have serious health problems</a:t>
            </a:r>
          </a:p>
          <a:p>
            <a:pPr lvl="1"/>
            <a:r>
              <a:rPr lang="en-US" dirty="0"/>
              <a:t>­Are taking prescription or nonprescription drugs, because potentially dangerous drug-drug interactions could occur</a:t>
            </a:r>
          </a:p>
          <a:p>
            <a:endParaRPr lang="en-US" dirty="0"/>
          </a:p>
        </p:txBody>
      </p:sp>
      <p:sp>
        <p:nvSpPr>
          <p:cNvPr id="4" name="Footer Placeholder 3">
            <a:extLst>
              <a:ext uri="{FF2B5EF4-FFF2-40B4-BE49-F238E27FC236}">
                <a16:creationId xmlns:a16="http://schemas.microsoft.com/office/drawing/2014/main" id="{3F0F178B-9DFF-42B6-9237-8E4CF9EDF88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D8B9B63-0BA9-4CD7-938C-079EEA8783F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84450A-C003-42CC-9102-32A6DFE818C6}"/>
              </a:ext>
            </a:extLst>
          </p:cNvPr>
          <p:cNvSpPr>
            <a:spLocks noGrp="1"/>
          </p:cNvSpPr>
          <p:nvPr>
            <p:ph type="dt" sz="half" idx="2"/>
          </p:nvPr>
        </p:nvSpPr>
        <p:spPr/>
        <p:txBody>
          <a:bodyPr/>
          <a:lstStyle/>
          <a:p>
            <a:r>
              <a:rPr lang="en-US"/>
              <a:t>APRIL 2022</a:t>
            </a:r>
            <a:endParaRPr lang="en-US" dirty="0"/>
          </a:p>
        </p:txBody>
      </p:sp>
    </p:spTree>
    <p:extLst>
      <p:ext uri="{BB962C8B-B14F-4D97-AF65-F5344CB8AC3E}">
        <p14:creationId xmlns:p14="http://schemas.microsoft.com/office/powerpoint/2010/main" val="992501191"/>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1878</Words>
  <Application>Microsoft Office PowerPoint</Application>
  <PresentationFormat>Widescreen</PresentationFormat>
  <Paragraphs>136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Content</vt:lpstr>
      <vt:lpstr>PowerPoint Presentation</vt:lpstr>
      <vt:lpstr>Why is EPT Important</vt:lpstr>
      <vt:lpstr>What is EPT?</vt:lpstr>
      <vt:lpstr>Is EPT Legal, and Who Is Eligible?</vt:lpstr>
      <vt:lpstr>Eligibility for Expedited Partner Therapy</vt:lpstr>
      <vt:lpstr>What About Patients With Syphilis?</vt:lpstr>
      <vt:lpstr>Preferred and Alternative Regimens for Expedited Partner Therapy</vt:lpstr>
      <vt:lpstr>Prescribing EPT</vt:lpstr>
      <vt:lpstr>Educating Patients About EPT</vt:lpstr>
      <vt:lpstr>Educating Patients About EPT, continued</vt:lpstr>
      <vt:lpstr>Payment and Follow-Up for EPT</vt:lpstr>
      <vt:lpstr>Best Practice Reminders for EPT</vt:lpstr>
      <vt:lpstr>Best Practice Reminders for EPT, continued</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25</cp:revision>
  <dcterms:created xsi:type="dcterms:W3CDTF">2022-05-26T16:37:43Z</dcterms:created>
  <dcterms:modified xsi:type="dcterms:W3CDTF">2023-10-25T12:00:58Z</dcterms:modified>
</cp:coreProperties>
</file>