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57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178"/>
    <a:srgbClr val="3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FF89-6860-493C-92B5-C658713E7E1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90C9-9F3B-4B5C-A652-02F825FA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B458-E6EA-427F-A270-0CA09B5F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 and paste this table into new slides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1619C-288C-4FE9-895C-06541043DF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9BB23-6ADF-4D2A-BC3C-B99A76D06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07FF-3681-4EAC-8893-C0EE5BBBD5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4CDBBC-9F5F-4BC7-BD08-B694E644794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6671168"/>
              </p:ext>
            </p:extLst>
          </p:nvPr>
        </p:nvGraphicFramePr>
        <p:xfrm>
          <a:off x="1959811" y="2532423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50911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432149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6904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641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2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52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9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4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1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39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7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956861F-471E-4867-8CA0-64C1B85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5E7499-E057-4A88-BE36-9CED3A66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9AC4E-D8BB-4B00-8255-3DDA22B2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6702A-DA3E-444D-9613-E37755F1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065E23-58B0-47C2-BAF2-36F1AB162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12973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1BA2E-98D3-406F-8D4C-60CD1C4A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B9328-205D-4FEB-BB5E-833FB212C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F27E-F12C-4880-AFE8-1EED8E3F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NYSDOH AIDS Institute Clinical Guidelines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D634D-8E3F-42F0-B120-B1410910A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725" t="3670" r="1652" b="1576"/>
          <a:stretch/>
        </p:blipFill>
        <p:spPr>
          <a:xfrm>
            <a:off x="10554322" y="122238"/>
            <a:ext cx="1427505" cy="6211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FCFE23-4E54-4A12-BD8A-5107F9B5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www.hivguidelines.org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2C0A-0C2B-4B5A-B14F-B010C8B09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29220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2A4328F-46B1-4229-B077-31783946341A}"/>
              </a:ext>
            </a:extLst>
          </p:cNvPr>
          <p:cNvSpPr txBox="1">
            <a:spLocks/>
          </p:cNvSpPr>
          <p:nvPr/>
        </p:nvSpPr>
        <p:spPr>
          <a:xfrm>
            <a:off x="1441501" y="2419316"/>
            <a:ext cx="9144000" cy="2210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Guidance: Adopting a Patient-Centered Approach to Sexual Health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331F44"/>
                </a:solidFill>
              </a:rPr>
              <a:t>www.hivguidelines.org</a:t>
            </a:r>
          </a:p>
          <a:p>
            <a:pPr marL="0" indent="0">
              <a:buNone/>
            </a:pPr>
            <a:endParaRPr lang="en-US" sz="4800" dirty="0">
              <a:latin typeface="+mj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07920-6DE4-47D0-8A04-982D67867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APRIL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37E02-385B-4CEC-806B-9AEBB75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NYSDOH AIDS Institute Clinical Guidelines Program</a:t>
            </a:r>
          </a:p>
        </p:txBody>
      </p:sp>
    </p:spTree>
    <p:extLst>
      <p:ext uri="{BB962C8B-B14F-4D97-AF65-F5344CB8AC3E}">
        <p14:creationId xmlns:p14="http://schemas.microsoft.com/office/powerpoint/2010/main" val="6986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Ensure accessibility to sexual health-related information and resources in multiple languages and formats to meet diverse needs, including those of patients who:</a:t>
            </a:r>
          </a:p>
          <a:p>
            <a:r>
              <a:rPr lang="en-US" dirty="0"/>
              <a:t> Identify as LGBTQIA+</a:t>
            </a:r>
          </a:p>
          <a:p>
            <a:r>
              <a:rPr lang="en-US" dirty="0"/>
              <a:t>Are ≥50 years old</a:t>
            </a:r>
          </a:p>
          <a:p>
            <a:r>
              <a:rPr lang="en-US" dirty="0"/>
              <a:t>Live with chronic disease or disability</a:t>
            </a:r>
          </a:p>
          <a:p>
            <a:r>
              <a:rPr lang="en-US" dirty="0"/>
              <a:t>Engage in transactional sex or sex work</a:t>
            </a:r>
          </a:p>
          <a:p>
            <a:r>
              <a:rPr lang="en-US" dirty="0"/>
              <a:t>Use substances</a:t>
            </a:r>
          </a:p>
          <a:p>
            <a:r>
              <a:rPr lang="en-US" dirty="0"/>
              <a:t>Have experienced trauma</a:t>
            </a:r>
          </a:p>
          <a:p>
            <a:r>
              <a:rPr lang="en-US" dirty="0"/>
              <a:t>Require housing, social services, or other specialized services</a:t>
            </a:r>
          </a:p>
          <a:p>
            <a:r>
              <a:rPr lang="en-US" dirty="0"/>
              <a:t>Have low or no literacy or health literacy</a:t>
            </a:r>
          </a:p>
          <a:p>
            <a:r>
              <a:rPr lang="en-US" dirty="0"/>
              <a:t>Have limited or no computer or internet access</a:t>
            </a:r>
          </a:p>
          <a:p>
            <a:r>
              <a:rPr lang="en-US" dirty="0"/>
              <a:t>Require or prefer receiving information via audio or video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3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5AD2-8C37-4A7A-9785-BB212A4F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Care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758A4-EBA6-4538-9BA8-6FAA50C91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Visit the Adopting a Patient-Centered Approach to Sexual Health guidance for additional resources, including those available from:</a:t>
            </a:r>
          </a:p>
          <a:p>
            <a:r>
              <a:rPr lang="en-US" dirty="0"/>
              <a:t> New York State Department of Health (NYSDOH) and New York City Health</a:t>
            </a:r>
          </a:p>
          <a:p>
            <a:r>
              <a:rPr lang="en-US" dirty="0"/>
              <a:t>Centers for Disease Control and Prevention (CDC) and HIV.gov</a:t>
            </a:r>
          </a:p>
          <a:p>
            <a:r>
              <a:rPr lang="en-US" dirty="0"/>
              <a:t>American Academy of HIV Medicine</a:t>
            </a:r>
          </a:p>
          <a:p>
            <a:r>
              <a:rPr lang="en-US" dirty="0"/>
              <a:t>American Sexual Health Association (ASHA)</a:t>
            </a:r>
          </a:p>
          <a:p>
            <a:r>
              <a:rPr lang="en-US" dirty="0"/>
              <a:t>Gay &amp; Lesbian Medical Association (GLMA)</a:t>
            </a:r>
          </a:p>
          <a:p>
            <a:r>
              <a:rPr lang="en-US" dirty="0"/>
              <a:t>National Coalition for Sexual Health</a:t>
            </a:r>
          </a:p>
          <a:p>
            <a:r>
              <a:rPr lang="en-US" dirty="0"/>
              <a:t>National Institute on Aging</a:t>
            </a:r>
          </a:p>
          <a:p>
            <a:r>
              <a:rPr lang="en-US" dirty="0"/>
              <a:t>National LGBTQIA+ Health Education Center</a:t>
            </a:r>
          </a:p>
          <a:p>
            <a:r>
              <a:rPr lang="en-US" dirty="0"/>
              <a:t>Reproductive Health Access Project and Reproductive Health National Training Center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C6D04-5882-46ED-88E0-1E405B9D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D62C5-A937-4C88-A210-BF18283E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77B695-28F7-4E5A-B2BD-E7173814A2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8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8B85F-DD46-4AB1-B17B-9C2EED7D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E34F1-8173-4211-8103-F4FEF646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F146AD-B408-4105-9067-DA5FF2D5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Help?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393898-0452-420F-8B4F-3260F0AD5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" r="766" b="2319"/>
          <a:stretch/>
        </p:blipFill>
        <p:spPr>
          <a:xfrm>
            <a:off x="3881712" y="343883"/>
            <a:ext cx="6004160" cy="58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9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6BB45-AC41-4FA7-85E8-2444850B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DA95E-DA50-4696-943C-BCD4CAAD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B72B23-09C9-4D58-BA5A-BF0B708B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Guidance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248DA-625A-44B5-ACA8-008BE3F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1F44"/>
                </a:solidFill>
              </a:rPr>
              <a:t>www.hivguidelines.org</a:t>
            </a:r>
            <a:r>
              <a:rPr lang="en-US" dirty="0"/>
              <a:t> &gt; Guidance: Adopting a Patient-Centered Approach to Sexual Health</a:t>
            </a:r>
          </a:p>
          <a:p>
            <a:endParaRPr lang="en-US" dirty="0"/>
          </a:p>
          <a:p>
            <a:r>
              <a:rPr lang="en-US" b="1" dirty="0"/>
              <a:t>Also available:</a:t>
            </a:r>
            <a:r>
              <a:rPr lang="en-US" dirty="0"/>
              <a:t> Printable PDF</a:t>
            </a:r>
          </a:p>
        </p:txBody>
      </p:sp>
    </p:spTree>
    <p:extLst>
      <p:ext uri="{BB962C8B-B14F-4D97-AF65-F5344CB8AC3E}">
        <p14:creationId xmlns:p14="http://schemas.microsoft.com/office/powerpoint/2010/main" val="120512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41E3-0F23-4122-9AC6-60BB2AF7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D756D-C632-4017-8A64-044A329D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clinicians to adopt a patient-centered approach to sexual health care to improve the health and well-being of people in New York State who receive HIV prevention and care services and prevention and care services related to other STIs</a:t>
            </a:r>
          </a:p>
          <a:p>
            <a:r>
              <a:rPr lang="en-US" dirty="0"/>
              <a:t>Improve patients’ overall health and well-being, reduce stigma, empower patients, and increase their uptake of sexual health-related resources</a:t>
            </a:r>
          </a:p>
          <a:p>
            <a:r>
              <a:rPr lang="en-US" dirty="0"/>
              <a:t>Recognize sexual health as an important component of overall health that care providers should address as part of routine health visits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DC772-CD58-488B-AAC6-F7F655E4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21B51-7D60-4783-9EB5-CCE743EE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7B3A6-F8B4-45B1-A179-B001D3AC8BD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1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8089-907C-41AC-B124-FA3FE331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Health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469E-1ECE-4AFE-A8B1-C8B32962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“Includes ensuring that all people in NYS are empowered to exercise and achieve control over their sexual health and can access sexual health services that promote wellness in a manner that is respectful of their needs. This framework acknowledges sexuality as a life-long endeavor for people of all identities. It recognizes the importance of sexual pleasure, satisfaction, and intimacy to overall health and well-being.”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--AIDS Institute Director Johanne E. </a:t>
            </a:r>
            <a:r>
              <a:rPr lang="en-US" dirty="0" err="1"/>
              <a:t>Morne</a:t>
            </a:r>
            <a:r>
              <a:rPr lang="en-US" dirty="0"/>
              <a:t>, 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B7D04-2A4B-498E-807F-EA656CF6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99344-926F-4152-8479-6A802E21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61674-2B9D-48DD-9526-E5DCBB297A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5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10A1-01C2-44EE-AC4D-26DFF625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6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Multifaceted Patient-</a:t>
            </a:r>
            <a:br>
              <a:rPr lang="en-US" dirty="0"/>
            </a:br>
            <a:r>
              <a:rPr lang="en-US" dirty="0"/>
              <a:t>Centered Sexual </a:t>
            </a:r>
            <a:br>
              <a:rPr lang="en-US" dirty="0"/>
            </a:br>
            <a:r>
              <a:rPr lang="en-US" dirty="0"/>
              <a:t>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7345F-F86E-4DD0-90AE-F35E182DF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2735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Sexual health is multifaceted and integral to an adult’s health and healthcare throughout their lifespan</a:t>
            </a:r>
          </a:p>
          <a:p>
            <a:r>
              <a:rPr lang="en-US" dirty="0"/>
              <a:t>Facets include:</a:t>
            </a:r>
          </a:p>
          <a:p>
            <a:pPr lvl="1"/>
            <a:r>
              <a:rPr lang="en-US" dirty="0"/>
              <a:t>Inclusive setting</a:t>
            </a:r>
          </a:p>
          <a:p>
            <a:pPr lvl="1"/>
            <a:r>
              <a:rPr lang="en-US" dirty="0"/>
              <a:t>Empowerment</a:t>
            </a:r>
          </a:p>
          <a:p>
            <a:pPr lvl="1"/>
            <a:r>
              <a:rPr lang="en-US" dirty="0"/>
              <a:t>Wellness</a:t>
            </a:r>
          </a:p>
          <a:p>
            <a:pPr lvl="1"/>
            <a:r>
              <a:rPr lang="en-US" dirty="0"/>
              <a:t>Harm reduction</a:t>
            </a:r>
          </a:p>
          <a:p>
            <a:pPr lvl="1"/>
            <a:r>
              <a:rPr lang="en-US" dirty="0"/>
              <a:t>Reproductive health</a:t>
            </a:r>
          </a:p>
          <a:p>
            <a:pPr lvl="1"/>
            <a:r>
              <a:rPr lang="en-US" dirty="0"/>
              <a:t>Information and resources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F0040-9FC4-4B8F-9B90-9E54B26D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92A80-42F2-4370-9F5C-5C338470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D2F366-1F87-41D2-949A-33B6AC23BB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pic>
        <p:nvPicPr>
          <p:cNvPr id="2050" name="Picture 2" descr="Figure 1: Components of a Patient-Centered Approach to Sexual Health Care">
            <a:extLst>
              <a:ext uri="{FF2B5EF4-FFF2-40B4-BE49-F238E27FC236}">
                <a16:creationId xmlns:a16="http://schemas.microsoft.com/office/drawing/2014/main" id="{13D544C2-BAC6-4082-80CB-678BB4A01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92" y="492125"/>
            <a:ext cx="5057775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30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Inclusive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a safe, welcoming, and affirming healthcare experience for all patients regardless of their sexual identity, expression, orientation, or experience</a:t>
            </a:r>
          </a:p>
          <a:p>
            <a:r>
              <a:rPr lang="en-US" dirty="0"/>
              <a:t>Approach discussions of sexual health and history in an open and nonjudgmental manner</a:t>
            </a:r>
          </a:p>
          <a:p>
            <a:r>
              <a:rPr lang="en-US" dirty="0"/>
              <a:t>Avoid using stigmatizing language, such as “safe sex” and “high-risk sex”</a:t>
            </a:r>
          </a:p>
          <a:p>
            <a:r>
              <a:rPr lang="en-US" dirty="0"/>
              <a:t>Take an HIV status-neutral approach to discussions of sexual health</a:t>
            </a:r>
          </a:p>
          <a:p>
            <a:r>
              <a:rPr lang="en-US" dirty="0"/>
              <a:t>Address structural, racial, socioeconomic, and cultural barriers to sexual health and healthcare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1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Refrain from making assumptions based on a patient’s age, physical experience, or gender expression</a:t>
            </a:r>
          </a:p>
          <a:p>
            <a:r>
              <a:rPr lang="en-US" dirty="0"/>
              <a:t>Ask patients to identify their preferred pronouns and then ensure use of these pronouns in addressing patients</a:t>
            </a:r>
          </a:p>
          <a:p>
            <a:r>
              <a:rPr lang="en-US" dirty="0"/>
              <a:t>Support patients in identifying their sexual identity, orientation, experience and needs; engage in shared decision-making for care planning</a:t>
            </a:r>
          </a:p>
          <a:p>
            <a:r>
              <a:rPr lang="en-US" dirty="0"/>
              <a:t>Support and encourage patients’ self-efficacy</a:t>
            </a:r>
          </a:p>
          <a:p>
            <a:r>
              <a:rPr lang="en-US" dirty="0"/>
              <a:t>Provide information that can help reduce stigma and fear, such as information about U=U (undetectable = </a:t>
            </a:r>
            <a:r>
              <a:rPr lang="en-US" dirty="0" err="1"/>
              <a:t>untransmittable</a:t>
            </a:r>
            <a:r>
              <a:rPr lang="en-US" dirty="0"/>
              <a:t>) for patients with HIV</a:t>
            </a:r>
          </a:p>
          <a:p>
            <a:r>
              <a:rPr lang="en-US" dirty="0"/>
              <a:t>Advocate for patients’ sexual rights, including the right to make sexual health-related decisions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9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not just disease prevention and treatment but also barriers to pleasurable sex and options for harm reduction</a:t>
            </a:r>
          </a:p>
          <a:p>
            <a:r>
              <a:rPr lang="en-US" dirty="0"/>
              <a:t>Assist patients in managing the effects of age, chronic disease, disability, or dysfunction that may affect sexual health</a:t>
            </a:r>
          </a:p>
          <a:p>
            <a:r>
              <a:rPr lang="en-US" dirty="0"/>
              <a:t>Recognize that the concerns of patients ≥50 years old may differ from those of younger patients</a:t>
            </a:r>
          </a:p>
          <a:p>
            <a:r>
              <a:rPr lang="en-US" dirty="0"/>
              <a:t>Screen for erectile dysfunction in patients who may be at risk</a:t>
            </a:r>
          </a:p>
          <a:p>
            <a:r>
              <a:rPr lang="en-US" dirty="0"/>
              <a:t>Provide information and support for patients in achieving intimacy and sexual satisfaction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Harm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Encourage patients to disclose experiences that may be harmful, including:</a:t>
            </a:r>
          </a:p>
          <a:p>
            <a:pPr lvl="1"/>
            <a:r>
              <a:rPr lang="en-US" dirty="0" err="1"/>
              <a:t>Condomless</a:t>
            </a:r>
            <a:r>
              <a:rPr lang="en-US" dirty="0"/>
              <a:t> sex</a:t>
            </a:r>
          </a:p>
          <a:p>
            <a:pPr lvl="1"/>
            <a:r>
              <a:rPr lang="en-US" dirty="0"/>
              <a:t>Drug use</a:t>
            </a:r>
          </a:p>
          <a:p>
            <a:pPr lvl="1"/>
            <a:r>
              <a:rPr lang="en-US" dirty="0"/>
              <a:t>Sex with multiple or anonymous partners</a:t>
            </a:r>
          </a:p>
          <a:p>
            <a:pPr lvl="1"/>
            <a:r>
              <a:rPr lang="en-US" dirty="0"/>
              <a:t>Transactional sex</a:t>
            </a:r>
          </a:p>
          <a:p>
            <a:r>
              <a:rPr lang="en-US" dirty="0"/>
              <a:t>Help identify and encourage adoption of manageable options for harm reduction</a:t>
            </a:r>
          </a:p>
          <a:p>
            <a:r>
              <a:rPr lang="en-US" dirty="0"/>
              <a:t>Ask open-ended questions about any experience with sexual violence, intimate partner violence, or other types of abuse</a:t>
            </a:r>
          </a:p>
          <a:p>
            <a:r>
              <a:rPr lang="en-US" dirty="0"/>
              <a:t>Assess access to HIV pre-exposure prophylaxis (</a:t>
            </a:r>
            <a:r>
              <a:rPr lang="en-US" dirty="0" err="1"/>
              <a:t>PrEP</a:t>
            </a:r>
            <a:r>
              <a:rPr lang="en-US" dirty="0"/>
              <a:t>) for patients who do not have HIV</a:t>
            </a:r>
          </a:p>
          <a:p>
            <a:r>
              <a:rPr lang="en-US" dirty="0"/>
              <a:t>Link patients to prevention and other services as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9A67-A0F0-4C2D-95F0-4E792A9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Reproductive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E5E5-11B7-43A4-99F3-1C16F00E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Recognize that reproductive health and services are often central to sexual health for patients</a:t>
            </a:r>
          </a:p>
          <a:p>
            <a:r>
              <a:rPr lang="en-US" dirty="0"/>
              <a:t>Address all aspects of reproductive health, including:</a:t>
            </a:r>
          </a:p>
          <a:p>
            <a:pPr lvl="1"/>
            <a:r>
              <a:rPr lang="en-US" dirty="0"/>
              <a:t>Contraceptive choices for all genders</a:t>
            </a:r>
          </a:p>
          <a:p>
            <a:pPr lvl="1"/>
            <a:r>
              <a:rPr lang="en-US" dirty="0"/>
              <a:t>Linkage to gynecological and obstetric care, abortion services, and other services as needed</a:t>
            </a:r>
          </a:p>
          <a:p>
            <a:r>
              <a:rPr lang="en-US" dirty="0"/>
              <a:t>Support patients in safely avoiding, achieving, terminating, or carrying a pregnancy to term, such as through:</a:t>
            </a:r>
          </a:p>
          <a:p>
            <a:pPr lvl="1"/>
            <a:r>
              <a:rPr lang="en-US" dirty="0"/>
              <a:t>Informed decision-making and protection of patients' rights</a:t>
            </a:r>
          </a:p>
          <a:p>
            <a:pPr lvl="1"/>
            <a:r>
              <a:rPr lang="en-US" dirty="0"/>
              <a:t>Education about U=U for patients with HIV who wish to conceive with a </a:t>
            </a:r>
            <a:r>
              <a:rPr lang="en-US" dirty="0" err="1"/>
              <a:t>serodifferent</a:t>
            </a:r>
            <a:r>
              <a:rPr lang="en-US" dirty="0"/>
              <a:t> partner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E9BB0-CE7D-4922-83CD-7EBD971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BD450-B713-4C43-87AC-DE2B556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D3CBCF-7B79-4BDC-9B33-5ACB768070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4076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1027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Content</vt:lpstr>
      <vt:lpstr>PowerPoint Presentation</vt:lpstr>
      <vt:lpstr>Purpose of This Guidance</vt:lpstr>
      <vt:lpstr>Sexual Health Framework</vt:lpstr>
      <vt:lpstr>Multifaceted Patient- Centered Sexual  Health Care</vt:lpstr>
      <vt:lpstr>Inclusive Setting</vt:lpstr>
      <vt:lpstr>Empowerment</vt:lpstr>
      <vt:lpstr>Wellness</vt:lpstr>
      <vt:lpstr>Harm Reduction</vt:lpstr>
      <vt:lpstr>Reproductive Health</vt:lpstr>
      <vt:lpstr>Information and Resources</vt:lpstr>
      <vt:lpstr>Resources for Care Providers</vt:lpstr>
      <vt:lpstr>Need Help?</vt:lpstr>
      <vt:lpstr>Access the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Gribble</dc:creator>
  <cp:lastModifiedBy>Hanna Gribble</cp:lastModifiedBy>
  <cp:revision>23</cp:revision>
  <dcterms:created xsi:type="dcterms:W3CDTF">2022-05-26T16:37:43Z</dcterms:created>
  <dcterms:modified xsi:type="dcterms:W3CDTF">2023-10-23T12:35:29Z</dcterms:modified>
</cp:coreProperties>
</file>