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1" r:id="rId5"/>
    <p:sldId id="262" r:id="rId6"/>
    <p:sldId id="263" r:id="rId7"/>
    <p:sldId id="264" r:id="rId8"/>
    <p:sldId id="265" r:id="rId9"/>
    <p:sldId id="257"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Lastra" initials="RL" lastIdx="1" clrIdx="0">
    <p:extLst>
      <p:ext uri="{19B8F6BF-5375-455C-9EA6-DF929625EA0E}">
        <p15:presenceInfo xmlns:p15="http://schemas.microsoft.com/office/powerpoint/2012/main" userId="Rachel Last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838200" y="2281806"/>
            <a:ext cx="10856053" cy="23483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4800" dirty="0">
                <a:solidFill>
                  <a:srgbClr val="331F44"/>
                </a:solidFill>
                <a:effectLst>
                  <a:outerShdw blurRad="38100" dist="38100" dir="2700000" algn="tl">
                    <a:srgbClr val="000000">
                      <a:alpha val="43137"/>
                    </a:srgbClr>
                  </a:outerShdw>
                </a:effectLst>
              </a:rPr>
              <a:t>Doxycycline Post-Exposure Prophylaxis </a:t>
            </a:r>
          </a:p>
          <a:p>
            <a:pPr marL="0" indent="0" algn="ctr">
              <a:spcBef>
                <a:spcPts val="0"/>
              </a:spcBef>
              <a:buNone/>
            </a:pPr>
            <a:r>
              <a:rPr lang="en-US" sz="4800" dirty="0">
                <a:solidFill>
                  <a:srgbClr val="331F44"/>
                </a:solidFill>
                <a:effectLst>
                  <a:outerShdw blurRad="38100" dist="38100" dir="2700000" algn="tl">
                    <a:srgbClr val="000000">
                      <a:alpha val="43137"/>
                    </a:srgbClr>
                  </a:outerShdw>
                </a:effectLst>
              </a:rPr>
              <a:t>to Prevent Bacterial Sexually </a:t>
            </a:r>
          </a:p>
          <a:p>
            <a:pPr marL="0" indent="0" algn="ctr">
              <a:spcBef>
                <a:spcPts val="0"/>
              </a:spcBef>
              <a:buNone/>
            </a:pPr>
            <a:r>
              <a:rPr lang="en-US" sz="4800" dirty="0">
                <a:solidFill>
                  <a:srgbClr val="331F44"/>
                </a:solidFill>
                <a:effectLst>
                  <a:outerShdw blurRad="38100" dist="38100" dir="2700000" algn="tl">
                    <a:srgbClr val="000000">
                      <a:alpha val="43137"/>
                    </a:srgbClr>
                  </a:outerShdw>
                </a:effectLst>
              </a:rPr>
              <a:t>Transmitted Infections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September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a:t>
            </a:r>
            <a:r>
              <a:rPr lang="en-US"/>
              <a:t>&gt; Doxycycline Post-Exposure Prophylaxis to Prevent Bacterial Sexually Transmitted Infections</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0D27-8E4E-4EB0-BE23-D987B01AF077}"/>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E20A6B46-A236-4209-BF6A-864DC2A56927}"/>
              </a:ext>
            </a:extLst>
          </p:cNvPr>
          <p:cNvSpPr>
            <a:spLocks noGrp="1"/>
          </p:cNvSpPr>
          <p:nvPr>
            <p:ph idx="1"/>
          </p:nvPr>
        </p:nvSpPr>
        <p:spPr>
          <a:xfrm>
            <a:off x="762000" y="1552574"/>
            <a:ext cx="10515600" cy="4195763"/>
          </a:xfrm>
        </p:spPr>
        <p:txBody>
          <a:bodyPr>
            <a:normAutofit/>
          </a:bodyPr>
          <a:lstStyle/>
          <a:p>
            <a:pPr>
              <a:spcBef>
                <a:spcPts val="300"/>
              </a:spcBef>
              <a:spcAft>
                <a:spcPts val="300"/>
              </a:spcAft>
            </a:pPr>
            <a:r>
              <a:rPr lang="en-US" dirty="0"/>
              <a:t>The goals of this guideline are to:</a:t>
            </a:r>
          </a:p>
          <a:p>
            <a:pPr lvl="1">
              <a:spcBef>
                <a:spcPts val="300"/>
              </a:spcBef>
              <a:spcAft>
                <a:spcPts val="300"/>
              </a:spcAft>
            </a:pPr>
            <a:r>
              <a:rPr lang="en-US" dirty="0"/>
              <a:t>Summarize the available evidence regarding the use of doxy-PEP for preventing syphilis, chlamydia, and gonorrhea infections</a:t>
            </a:r>
          </a:p>
          <a:p>
            <a:pPr lvl="1">
              <a:spcBef>
                <a:spcPts val="300"/>
              </a:spcBef>
              <a:spcAft>
                <a:spcPts val="300"/>
              </a:spcAft>
            </a:pPr>
            <a:r>
              <a:rPr lang="en-US" dirty="0"/>
              <a:t>Provide evidence-based clinical recommendations for the use of doxy-PEP</a:t>
            </a:r>
          </a:p>
          <a:p>
            <a:pPr lvl="1">
              <a:spcBef>
                <a:spcPts val="300"/>
              </a:spcBef>
              <a:spcAft>
                <a:spcPts val="300"/>
              </a:spcAft>
            </a:pPr>
            <a:r>
              <a:rPr lang="en-US" dirty="0"/>
              <a:t>Present practical considerations for prescribing doxy-PEP</a:t>
            </a:r>
          </a:p>
        </p:txBody>
      </p:sp>
      <p:sp>
        <p:nvSpPr>
          <p:cNvPr id="4" name="Footer Placeholder 3">
            <a:extLst>
              <a:ext uri="{FF2B5EF4-FFF2-40B4-BE49-F238E27FC236}">
                <a16:creationId xmlns:a16="http://schemas.microsoft.com/office/drawing/2014/main" id="{96E5D33A-6769-4A50-8B44-D039E4E7227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13D2028-1F68-4FC6-B7F1-B72785EE2F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68C7217-F7D3-4146-8A59-74CCFB7C4FAE}"/>
              </a:ext>
            </a:extLst>
          </p:cNvPr>
          <p:cNvSpPr>
            <a:spLocks noGrp="1"/>
          </p:cNvSpPr>
          <p:nvPr>
            <p:ph type="dt" sz="half" idx="2"/>
          </p:nvPr>
        </p:nvSpPr>
        <p:spPr/>
        <p:txBody>
          <a:bodyPr/>
          <a:lstStyle/>
          <a:p>
            <a:r>
              <a:rPr lang="en-US" dirty="0"/>
              <a:t>September 2023</a:t>
            </a:r>
          </a:p>
        </p:txBody>
      </p:sp>
    </p:spTree>
    <p:extLst>
      <p:ext uri="{BB962C8B-B14F-4D97-AF65-F5344CB8AC3E}">
        <p14:creationId xmlns:p14="http://schemas.microsoft.com/office/powerpoint/2010/main" val="4062850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7A5A-3EC3-4A9C-A07D-BB74028C4D99}"/>
              </a:ext>
            </a:extLst>
          </p:cNvPr>
          <p:cNvSpPr>
            <a:spLocks noGrp="1"/>
          </p:cNvSpPr>
          <p:nvPr>
            <p:ph type="title"/>
          </p:nvPr>
        </p:nvSpPr>
        <p:spPr>
          <a:xfrm>
            <a:off x="838200" y="612775"/>
            <a:ext cx="10515600" cy="1325563"/>
          </a:xfrm>
        </p:spPr>
        <p:txBody>
          <a:bodyPr/>
          <a:lstStyle/>
          <a:p>
            <a:r>
              <a:rPr lang="en-US" dirty="0"/>
              <a:t>Recommendations: Biomedical Prevention of STIs </a:t>
            </a:r>
          </a:p>
        </p:txBody>
      </p:sp>
      <p:sp>
        <p:nvSpPr>
          <p:cNvPr id="3" name="Content Placeholder 2">
            <a:extLst>
              <a:ext uri="{FF2B5EF4-FFF2-40B4-BE49-F238E27FC236}">
                <a16:creationId xmlns:a16="http://schemas.microsoft.com/office/drawing/2014/main" id="{88BC19F2-B43F-4AF6-9C83-0954C6ED0126}"/>
              </a:ext>
            </a:extLst>
          </p:cNvPr>
          <p:cNvSpPr>
            <a:spLocks noGrp="1"/>
          </p:cNvSpPr>
          <p:nvPr>
            <p:ph idx="1"/>
          </p:nvPr>
        </p:nvSpPr>
        <p:spPr/>
        <p:txBody>
          <a:bodyPr>
            <a:normAutofit fontScale="92500" lnSpcReduction="20000"/>
          </a:bodyPr>
          <a:lstStyle/>
          <a:p>
            <a:r>
              <a:rPr lang="en-US" dirty="0"/>
              <a:t>Clinicians should offer doxy-PEP to cisgender men and transgender women who are taking HIV PrEP or receiving HIV care and 1) engage in condomless sex with partner(s) assigned male sex at birth and 2) have had a bacterial STI diagnosed within the past year and are at ongoing risk of STI exposure. (A1)</a:t>
            </a:r>
          </a:p>
          <a:p>
            <a:r>
              <a:rPr lang="en-US" dirty="0"/>
              <a:t>Clinicians should offer doxy-PEP to cisgender men and transgender women who are </a:t>
            </a:r>
            <a:r>
              <a:rPr lang="en-US" i="1" dirty="0"/>
              <a:t>not</a:t>
            </a:r>
            <a:r>
              <a:rPr lang="en-US" dirty="0"/>
              <a:t> taking HIV PrEP or receiving HIV care and 1) engage in condomless sex with partner(s) assigned male sex at birth and 2) have had a bacterial STI diagnosed within the past year and are at ongoing risk of STI exposure. (A2†)</a:t>
            </a:r>
          </a:p>
          <a:p>
            <a:r>
              <a:rPr lang="en-US" dirty="0"/>
              <a:t>Clinicians should engage in shared decision-making with cisgender men who 1) engage in condomless sex with multiple partners assigned female sex at birth and 2) have had a bacterial STI diagnosed in the past year, offering doxy-PEP on a case-by-case basis. (B3)</a:t>
            </a:r>
          </a:p>
          <a:p>
            <a:endParaRPr lang="en-US" dirty="0"/>
          </a:p>
        </p:txBody>
      </p:sp>
      <p:sp>
        <p:nvSpPr>
          <p:cNvPr id="4" name="Footer Placeholder 3">
            <a:extLst>
              <a:ext uri="{FF2B5EF4-FFF2-40B4-BE49-F238E27FC236}">
                <a16:creationId xmlns:a16="http://schemas.microsoft.com/office/drawing/2014/main" id="{BC6A8A9B-7D30-4642-9A3E-3859993A2C9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B8972CA-9DEA-42B9-A998-F1EF401D817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C91963-0F08-44A0-87B3-AE88CEA35347}"/>
              </a:ext>
            </a:extLst>
          </p:cNvPr>
          <p:cNvSpPr>
            <a:spLocks noGrp="1"/>
          </p:cNvSpPr>
          <p:nvPr>
            <p:ph type="dt" sz="half" idx="2"/>
          </p:nvPr>
        </p:nvSpPr>
        <p:spPr/>
        <p:txBody>
          <a:bodyPr/>
          <a:lstStyle/>
          <a:p>
            <a:r>
              <a:rPr lang="en-US" dirty="0"/>
              <a:t>September 2023</a:t>
            </a:r>
          </a:p>
        </p:txBody>
      </p:sp>
    </p:spTree>
    <p:extLst>
      <p:ext uri="{BB962C8B-B14F-4D97-AF65-F5344CB8AC3E}">
        <p14:creationId xmlns:p14="http://schemas.microsoft.com/office/powerpoint/2010/main" val="311527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7A5A-3EC3-4A9C-A07D-BB74028C4D99}"/>
              </a:ext>
            </a:extLst>
          </p:cNvPr>
          <p:cNvSpPr>
            <a:spLocks noGrp="1"/>
          </p:cNvSpPr>
          <p:nvPr>
            <p:ph type="title"/>
          </p:nvPr>
        </p:nvSpPr>
        <p:spPr>
          <a:xfrm>
            <a:off x="838200" y="612775"/>
            <a:ext cx="10515600" cy="1325563"/>
          </a:xfrm>
        </p:spPr>
        <p:txBody>
          <a:bodyPr/>
          <a:lstStyle/>
          <a:p>
            <a:r>
              <a:rPr lang="en-US" dirty="0"/>
              <a:t>Recommendations: Biomedical Prevention of </a:t>
            </a:r>
            <a:br>
              <a:rPr lang="en-US" dirty="0"/>
            </a:br>
            <a:r>
              <a:rPr lang="en-US" dirty="0"/>
              <a:t>STIs</a:t>
            </a:r>
            <a:r>
              <a:rPr lang="en-US" b="0" dirty="0">
                <a:effectLst/>
              </a:rPr>
              <a:t>,</a:t>
            </a:r>
            <a:r>
              <a:rPr lang="en-US" dirty="0"/>
              <a:t> </a:t>
            </a:r>
            <a:r>
              <a:rPr lang="en-US" b="0" i="1" dirty="0">
                <a:effectLst/>
              </a:rPr>
              <a:t>continued </a:t>
            </a:r>
          </a:p>
        </p:txBody>
      </p:sp>
      <p:sp>
        <p:nvSpPr>
          <p:cNvPr id="3" name="Content Placeholder 2">
            <a:extLst>
              <a:ext uri="{FF2B5EF4-FFF2-40B4-BE49-F238E27FC236}">
                <a16:creationId xmlns:a16="http://schemas.microsoft.com/office/drawing/2014/main" id="{88BC19F2-B43F-4AF6-9C83-0954C6ED0126}"/>
              </a:ext>
            </a:extLst>
          </p:cNvPr>
          <p:cNvSpPr>
            <a:spLocks noGrp="1"/>
          </p:cNvSpPr>
          <p:nvPr>
            <p:ph idx="1"/>
          </p:nvPr>
        </p:nvSpPr>
        <p:spPr>
          <a:xfrm>
            <a:off x="838200" y="2005012"/>
            <a:ext cx="10515600" cy="4351338"/>
          </a:xfrm>
        </p:spPr>
        <p:txBody>
          <a:bodyPr>
            <a:normAutofit lnSpcReduction="10000"/>
          </a:bodyPr>
          <a:lstStyle/>
          <a:p>
            <a:r>
              <a:rPr lang="en-US" dirty="0"/>
              <a:t>When prescribing doxy-PEP, clinicians should use the dosing regimen of oral doxycycline 200 mg taken ideally within 24 or 72 hours of condomless sex (A1) and counsel patients (A*) on the key points for patient education outlined in Table 1: Considerations for Doxy-PEP Implementation. </a:t>
            </a:r>
          </a:p>
          <a:p>
            <a:r>
              <a:rPr lang="en-US" dirty="0"/>
              <a:t>For individuals taking doxy-PEP, clinicians should screen for HIV, chlamydia, gonorrhea, and syphilis at least every 3 months. (A1)</a:t>
            </a:r>
          </a:p>
          <a:p>
            <a:r>
              <a:rPr lang="en-US" dirty="0"/>
              <a:t>Clinicians should offer HIV PrEP to individuals who do not have HIV and are initiating or using doxy-PEP. (A*)</a:t>
            </a:r>
          </a:p>
          <a:p>
            <a:r>
              <a:rPr lang="en-US" dirty="0"/>
              <a:t>Clinicians should offer HIV treatment to individuals with HIV who are not on antiretroviral therapy and are initiating or using doxy-PEP. (A1)</a:t>
            </a:r>
          </a:p>
        </p:txBody>
      </p:sp>
      <p:sp>
        <p:nvSpPr>
          <p:cNvPr id="4" name="Footer Placeholder 3">
            <a:extLst>
              <a:ext uri="{FF2B5EF4-FFF2-40B4-BE49-F238E27FC236}">
                <a16:creationId xmlns:a16="http://schemas.microsoft.com/office/drawing/2014/main" id="{BC6A8A9B-7D30-4642-9A3E-3859993A2C9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B8972CA-9DEA-42B9-A998-F1EF401D817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C91963-0F08-44A0-87B3-AE88CEA35347}"/>
              </a:ext>
            </a:extLst>
          </p:cNvPr>
          <p:cNvSpPr>
            <a:spLocks noGrp="1"/>
          </p:cNvSpPr>
          <p:nvPr>
            <p:ph type="dt" sz="half" idx="2"/>
          </p:nvPr>
        </p:nvSpPr>
        <p:spPr/>
        <p:txBody>
          <a:bodyPr/>
          <a:lstStyle/>
          <a:p>
            <a:r>
              <a:rPr lang="en-US" dirty="0"/>
              <a:t>September 2023</a:t>
            </a:r>
          </a:p>
        </p:txBody>
      </p:sp>
    </p:spTree>
    <p:extLst>
      <p:ext uri="{BB962C8B-B14F-4D97-AF65-F5344CB8AC3E}">
        <p14:creationId xmlns:p14="http://schemas.microsoft.com/office/powerpoint/2010/main" val="113372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DA36-0A83-4B52-8594-5C334D647E3F}"/>
              </a:ext>
            </a:extLst>
          </p:cNvPr>
          <p:cNvSpPr>
            <a:spLocks noGrp="1"/>
          </p:cNvSpPr>
          <p:nvPr>
            <p:ph type="title"/>
          </p:nvPr>
        </p:nvSpPr>
        <p:spPr/>
        <p:txBody>
          <a:bodyPr/>
          <a:lstStyle/>
          <a:p>
            <a:r>
              <a:rPr lang="en-US" dirty="0"/>
              <a:t>Key Points: Doxycycline as PEP</a:t>
            </a:r>
          </a:p>
        </p:txBody>
      </p:sp>
      <p:sp>
        <p:nvSpPr>
          <p:cNvPr id="3" name="Content Placeholder 2">
            <a:extLst>
              <a:ext uri="{FF2B5EF4-FFF2-40B4-BE49-F238E27FC236}">
                <a16:creationId xmlns:a16="http://schemas.microsoft.com/office/drawing/2014/main" id="{108EF8AE-2A27-43D6-912D-4A731CD57FE2}"/>
              </a:ext>
            </a:extLst>
          </p:cNvPr>
          <p:cNvSpPr>
            <a:spLocks noGrp="1"/>
          </p:cNvSpPr>
          <p:nvPr>
            <p:ph idx="1"/>
          </p:nvPr>
        </p:nvSpPr>
        <p:spPr>
          <a:xfrm>
            <a:off x="838200" y="1571625"/>
            <a:ext cx="10515600" cy="4543425"/>
          </a:xfrm>
        </p:spPr>
        <p:txBody>
          <a:bodyPr>
            <a:normAutofit fontScale="40000" lnSpcReduction="20000"/>
          </a:bodyPr>
          <a:lstStyle/>
          <a:p>
            <a:r>
              <a:rPr lang="en-US" sz="6000" dirty="0"/>
              <a:t>Doxy-PEP is not 100% effective in preventing bacterial STIs and has varying degrees of efficacy in preventing gonorrhea, chlamydia, and syphilis overall and by anatomic site.</a:t>
            </a:r>
          </a:p>
          <a:p>
            <a:r>
              <a:rPr lang="en-US" sz="6000" dirty="0"/>
              <a:t>Doxy-PEP is not recommended to protect against STI acquisition through receptive vaginal sex.</a:t>
            </a:r>
          </a:p>
          <a:p>
            <a:r>
              <a:rPr lang="en-US" sz="6000" dirty="0"/>
              <a:t>It is essential to provide counseling and education to patients on the limitations of doxy-PEP and to emphasize that ongoing condom use and engagement in sexual health services is necessary, including but not limited to routine STI screening, STI testing for symptomatic patients, and STI treatment or evaluation after an STI exposure.</a:t>
            </a:r>
          </a:p>
          <a:p>
            <a:r>
              <a:rPr lang="en-US" sz="6000" dirty="0"/>
              <a:t>Evaluation by a clinician after a known or possible STI exposure is necessary to determine whether treatment is needed.</a:t>
            </a:r>
          </a:p>
          <a:p>
            <a:r>
              <a:rPr lang="en-US" sz="6000" dirty="0"/>
              <a:t>For individuals using doxy-PEP who are diagnosed with gonorrhea, chlamydia, or syphilis, treat according to the recommendations in the CDC STI Treatment Guidelines.</a:t>
            </a:r>
          </a:p>
          <a:p>
            <a:endParaRPr lang="en-US" dirty="0"/>
          </a:p>
        </p:txBody>
      </p:sp>
      <p:sp>
        <p:nvSpPr>
          <p:cNvPr id="4" name="Footer Placeholder 3">
            <a:extLst>
              <a:ext uri="{FF2B5EF4-FFF2-40B4-BE49-F238E27FC236}">
                <a16:creationId xmlns:a16="http://schemas.microsoft.com/office/drawing/2014/main" id="{4697002D-3E0A-45A5-9623-F477AFA2586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C7D6E1D-4727-493B-B125-C0D51A9C3D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E1DE811-6FAB-4364-9E1E-C28ADADF4499}"/>
              </a:ext>
            </a:extLst>
          </p:cNvPr>
          <p:cNvSpPr>
            <a:spLocks noGrp="1"/>
          </p:cNvSpPr>
          <p:nvPr>
            <p:ph type="dt" sz="half" idx="2"/>
          </p:nvPr>
        </p:nvSpPr>
        <p:spPr/>
        <p:txBody>
          <a:bodyPr/>
          <a:lstStyle/>
          <a:p>
            <a:r>
              <a:rPr lang="en-US" dirty="0"/>
              <a:t>September 2023</a:t>
            </a:r>
          </a:p>
        </p:txBody>
      </p:sp>
    </p:spTree>
    <p:extLst>
      <p:ext uri="{BB962C8B-B14F-4D97-AF65-F5344CB8AC3E}">
        <p14:creationId xmlns:p14="http://schemas.microsoft.com/office/powerpoint/2010/main" val="225265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8DFC-8D83-49F3-965A-CBC84297BC3C}"/>
              </a:ext>
            </a:extLst>
          </p:cNvPr>
          <p:cNvSpPr>
            <a:spLocks noGrp="1"/>
          </p:cNvSpPr>
          <p:nvPr>
            <p:ph type="title"/>
          </p:nvPr>
        </p:nvSpPr>
        <p:spPr>
          <a:xfrm>
            <a:off x="381000" y="208631"/>
            <a:ext cx="10972800" cy="790575"/>
          </a:xfrm>
        </p:spPr>
        <p:txBody>
          <a:bodyPr>
            <a:normAutofit/>
          </a:bodyPr>
          <a:lstStyle/>
          <a:p>
            <a:r>
              <a:rPr lang="en-US" sz="3200" dirty="0"/>
              <a:t>Considerations for Doxy-PEP Implementation</a:t>
            </a:r>
          </a:p>
        </p:txBody>
      </p:sp>
      <p:sp>
        <p:nvSpPr>
          <p:cNvPr id="4" name="Footer Placeholder 3">
            <a:extLst>
              <a:ext uri="{FF2B5EF4-FFF2-40B4-BE49-F238E27FC236}">
                <a16:creationId xmlns:a16="http://schemas.microsoft.com/office/drawing/2014/main" id="{22A493EF-5C61-4333-A175-8BC3DE29CE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228B908-8731-4FBD-B859-AD8FA99256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7964F8-D3FB-49EE-B10B-004600EDE622}"/>
              </a:ext>
            </a:extLst>
          </p:cNvPr>
          <p:cNvSpPr>
            <a:spLocks noGrp="1"/>
          </p:cNvSpPr>
          <p:nvPr>
            <p:ph type="dt" sz="half" idx="2"/>
          </p:nvPr>
        </p:nvSpPr>
        <p:spPr/>
        <p:txBody>
          <a:bodyPr/>
          <a:lstStyle/>
          <a:p>
            <a:r>
              <a:rPr lang="en-US" dirty="0"/>
              <a:t>September 2023</a:t>
            </a:r>
          </a:p>
        </p:txBody>
      </p:sp>
      <p:graphicFrame>
        <p:nvGraphicFramePr>
          <p:cNvPr id="7" name="Table 7">
            <a:extLst>
              <a:ext uri="{FF2B5EF4-FFF2-40B4-BE49-F238E27FC236}">
                <a16:creationId xmlns:a16="http://schemas.microsoft.com/office/drawing/2014/main" id="{8E8A6966-AAC9-4DD0-81C2-94CECD923516}"/>
              </a:ext>
            </a:extLst>
          </p:cNvPr>
          <p:cNvGraphicFramePr>
            <a:graphicFrameLocks noGrp="1"/>
          </p:cNvGraphicFramePr>
          <p:nvPr>
            <p:extLst>
              <p:ext uri="{D42A27DB-BD31-4B8C-83A1-F6EECF244321}">
                <p14:modId xmlns:p14="http://schemas.microsoft.com/office/powerpoint/2010/main" val="841161903"/>
              </p:ext>
            </p:extLst>
          </p:nvPr>
        </p:nvGraphicFramePr>
        <p:xfrm>
          <a:off x="380999" y="904098"/>
          <a:ext cx="11430001" cy="5461135"/>
        </p:xfrm>
        <a:graphic>
          <a:graphicData uri="http://schemas.openxmlformats.org/drawingml/2006/table">
            <a:tbl>
              <a:tblPr firstRow="1" bandRow="1">
                <a:tableStyleId>{5C22544A-7EE6-4342-B048-85BDC9FD1C3A}</a:tableStyleId>
              </a:tblPr>
              <a:tblGrid>
                <a:gridCol w="2219326">
                  <a:extLst>
                    <a:ext uri="{9D8B030D-6E8A-4147-A177-3AD203B41FA5}">
                      <a16:colId xmlns:a16="http://schemas.microsoft.com/office/drawing/2014/main" val="1751175496"/>
                    </a:ext>
                  </a:extLst>
                </a:gridCol>
                <a:gridCol w="9210675">
                  <a:extLst>
                    <a:ext uri="{9D8B030D-6E8A-4147-A177-3AD203B41FA5}">
                      <a16:colId xmlns:a16="http://schemas.microsoft.com/office/drawing/2014/main" val="1795382295"/>
                    </a:ext>
                  </a:extLst>
                </a:gridCol>
              </a:tblGrid>
              <a:tr h="328652">
                <a:tc>
                  <a:txBody>
                    <a:bodyPr/>
                    <a:lstStyle/>
                    <a:p>
                      <a:r>
                        <a:rPr lang="en-US" sz="1600" dirty="0">
                          <a:solidFill>
                            <a:schemeClr val="bg1"/>
                          </a:solidFill>
                        </a:rPr>
                        <a:t>Consideration(s)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tc>
                  <a:txBody>
                    <a:bodyPr/>
                    <a:lstStyle/>
                    <a:p>
                      <a:r>
                        <a:rPr lang="en-US" sz="1600" dirty="0">
                          <a:solidFill>
                            <a:schemeClr val="bg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extLst>
                  <a:ext uri="{0D108BD9-81ED-4DB2-BD59-A6C34878D82A}">
                    <a16:rowId xmlns:a16="http://schemas.microsoft.com/office/drawing/2014/main" val="2638344602"/>
                  </a:ext>
                </a:extLst>
              </a:tr>
              <a:tr h="1353272">
                <a:tc>
                  <a:txBody>
                    <a:bodyPr/>
                    <a:lstStyle/>
                    <a:p>
                      <a:r>
                        <a:rPr lang="en-US" sz="1600" dirty="0">
                          <a:solidFill>
                            <a:schemeClr val="tx1"/>
                          </a:solidFill>
                        </a:rPr>
                        <a:t>Available formulations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rPr>
                        <a:t>Doxycycline </a:t>
                      </a:r>
                      <a:r>
                        <a:rPr lang="en-US" sz="1600" dirty="0" err="1">
                          <a:solidFill>
                            <a:schemeClr val="tx1"/>
                          </a:solidFill>
                        </a:rPr>
                        <a:t>hyclate</a:t>
                      </a:r>
                      <a:r>
                        <a:rPr lang="en-US" sz="1600" dirty="0">
                          <a:solidFill>
                            <a:schemeClr val="tx1"/>
                          </a:solidFill>
                        </a:rPr>
                        <a:t> delayed-release 200 mg oral tablet </a:t>
                      </a:r>
                    </a:p>
                    <a:p>
                      <a:pPr marL="285750" indent="-285750">
                        <a:buFont typeface="Arial" panose="020B0604020202020204" pitchFamily="34" charset="0"/>
                        <a:buChar char="•"/>
                      </a:pPr>
                      <a:r>
                        <a:rPr lang="en-US" sz="1600" dirty="0">
                          <a:solidFill>
                            <a:schemeClr val="tx1"/>
                          </a:solidFill>
                        </a:rPr>
                        <a:t>Doxycycline </a:t>
                      </a:r>
                      <a:r>
                        <a:rPr lang="en-US" sz="1600" dirty="0" err="1">
                          <a:solidFill>
                            <a:schemeClr val="tx1"/>
                          </a:solidFill>
                        </a:rPr>
                        <a:t>hyclate</a:t>
                      </a:r>
                      <a:r>
                        <a:rPr lang="en-US" sz="1600" dirty="0">
                          <a:solidFill>
                            <a:schemeClr val="tx1"/>
                          </a:solidFill>
                        </a:rPr>
                        <a:t> or monohydrate immediate-release 100 mg oral capsule or tablet (2 capsules or tablets taken together for a total of 200 mg)</a:t>
                      </a:r>
                    </a:p>
                    <a:p>
                      <a:pPr marL="285750" indent="-285750">
                        <a:buFont typeface="Arial" panose="020B0604020202020204" pitchFamily="34" charset="0"/>
                        <a:buChar char="•"/>
                      </a:pPr>
                      <a:r>
                        <a:rPr lang="en-US" sz="1600" dirty="0">
                          <a:solidFill>
                            <a:schemeClr val="tx1"/>
                          </a:solidFill>
                        </a:rPr>
                        <a:t>The immediate-release formulations are more widely available and usually cost less than the delayed-release formulation.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5758224"/>
                  </a:ext>
                </a:extLst>
              </a:tr>
              <a:tr h="1787090">
                <a:tc>
                  <a:txBody>
                    <a:bodyPr/>
                    <a:lstStyle/>
                    <a:p>
                      <a:pPr marL="0" marR="0">
                        <a:spcBef>
                          <a:spcPts val="300"/>
                        </a:spcBef>
                        <a:spcAft>
                          <a:spcPts val="300"/>
                        </a:spcAft>
                      </a:pPr>
                      <a:r>
                        <a:rPr lang="en-US" sz="1600" dirty="0">
                          <a:effectLst/>
                          <a:latin typeface="Calibri" panose="020F0502020204030204" pitchFamily="34" charset="0"/>
                          <a:ea typeface="Calibri" panose="020F0502020204030204" pitchFamily="34" charset="0"/>
                          <a:cs typeface="Calibri" panose="020F0502020204030204" pitchFamily="34" charset="0"/>
                        </a:rPr>
                        <a:t>Administration</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spcBef>
                          <a:spcPts val="300"/>
                        </a:spcBef>
                        <a:spcAft>
                          <a:spcPts val="3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As </a:t>
                      </a:r>
                      <a:r>
                        <a:rPr lang="en-US" sz="1600" kern="1200" dirty="0">
                          <a:solidFill>
                            <a:schemeClr val="tx1"/>
                          </a:solidFill>
                          <a:latin typeface="+mn-lt"/>
                          <a:ea typeface="+mn-ea"/>
                          <a:cs typeface="+mn-cs"/>
                        </a:rPr>
                        <a:t>doxy-PEP, 200 mg of doxycycline should ideally be taken within 24 hours after condomless sex, up to 72 hours maximum.</a:t>
                      </a:r>
                    </a:p>
                    <a:p>
                      <a:pPr marL="285750" marR="0" lvl="0" indent="-285750">
                        <a:spcBef>
                          <a:spcPts val="300"/>
                        </a:spcBef>
                        <a:spcAft>
                          <a:spcPts val="300"/>
                        </a:spcAft>
                        <a:buFont typeface="Arial" panose="020B0604020202020204" pitchFamily="34" charset="0"/>
                        <a:buChar char="•"/>
                      </a:pPr>
                      <a:r>
                        <a:rPr lang="en-US" sz="1600" kern="1200" dirty="0">
                          <a:solidFill>
                            <a:schemeClr val="tx1"/>
                          </a:solidFill>
                          <a:latin typeface="+mn-lt"/>
                          <a:ea typeface="+mn-ea"/>
                          <a:cs typeface="+mn-cs"/>
                        </a:rPr>
                        <a:t>No more than 200 mg of doxycycline should be taken in a 24-hour period.</a:t>
                      </a:r>
                    </a:p>
                    <a:p>
                      <a:pPr marL="285750" marR="0" lvl="0" indent="-285750">
                        <a:spcBef>
                          <a:spcPts val="300"/>
                        </a:spcBef>
                        <a:spcAft>
                          <a:spcPts val="300"/>
                        </a:spcAft>
                        <a:buFont typeface="Arial" panose="020B0604020202020204" pitchFamily="34" charset="0"/>
                        <a:buChar char="•"/>
                      </a:pPr>
                      <a:r>
                        <a:rPr lang="en-US" sz="1600" kern="1200" dirty="0">
                          <a:solidFill>
                            <a:schemeClr val="tx1"/>
                          </a:solidFill>
                          <a:latin typeface="+mn-lt"/>
                          <a:ea typeface="+mn-ea"/>
                          <a:cs typeface="+mn-cs"/>
                        </a:rPr>
                        <a:t>Milk and vitamins containing positive cations (e.g., calcium, zinc, magnesium) should be avoided within 2 hours of taking doxycycline, because these interfere with doxycycline absorption </a:t>
                      </a:r>
                      <a:r>
                        <a:rPr lang="en-US" sz="1600" dirty="0">
                          <a:effectLst/>
                          <a:latin typeface="Calibri" panose="020F0502020204030204" pitchFamily="34" charset="0"/>
                          <a:ea typeface="Calibri" panose="020F0502020204030204" pitchFamily="34" charset="0"/>
                        </a:rPr>
                        <a:t>and may lower doxycycline levels, potentially reducing efficacy.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2362540"/>
                  </a:ext>
                </a:extLst>
              </a:tr>
              <a:tr h="1985493">
                <a:tc>
                  <a:txBody>
                    <a:bodyPr/>
                    <a:lstStyle/>
                    <a:p>
                      <a:r>
                        <a:rPr lang="en-US" sz="1600" dirty="0">
                          <a:solidFill>
                            <a:schemeClr val="tx1"/>
                          </a:solidFill>
                        </a:rPr>
                        <a:t>Contraindications, drug-drug interactions, and dose adjustments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rPr>
                        <a:t>Doxycycline should not be used as PEP concurrently with other doxycycline therapy (or any other tetracycline-class antibiotic) for treatment or prevention of a health condition (e.g., acne, rosacea, malaria prophylaxis).</a:t>
                      </a:r>
                    </a:p>
                    <a:p>
                      <a:pPr marL="285750" indent="-285750">
                        <a:buFont typeface="Arial" panose="020B0604020202020204" pitchFamily="34" charset="0"/>
                        <a:buChar char="•"/>
                      </a:pPr>
                      <a:r>
                        <a:rPr lang="en-US" sz="1600" dirty="0">
                          <a:solidFill>
                            <a:schemeClr val="tx1"/>
                          </a:solidFill>
                        </a:rPr>
                        <a:t>No significant drug-drug interactions exist between doxycycline and ARVs used for HIV treatment or PrEP. </a:t>
                      </a:r>
                    </a:p>
                    <a:p>
                      <a:pPr marL="285750" indent="-285750">
                        <a:buFont typeface="Arial" panose="020B0604020202020204" pitchFamily="34" charset="0"/>
                        <a:buChar char="•"/>
                      </a:pPr>
                      <a:r>
                        <a:rPr lang="en-US" sz="1600" dirty="0">
                          <a:solidFill>
                            <a:schemeClr val="tx1"/>
                          </a:solidFill>
                        </a:rPr>
                        <a:t>No known drug reactions exist between doxycycline and gender-affirming hormone therapies.</a:t>
                      </a:r>
                    </a:p>
                    <a:p>
                      <a:pPr marL="285750" indent="-285750">
                        <a:buFont typeface="Arial" panose="020B0604020202020204" pitchFamily="34" charset="0"/>
                        <a:buChar char="•"/>
                      </a:pPr>
                      <a:r>
                        <a:rPr lang="en-US" sz="1600" dirty="0">
                          <a:solidFill>
                            <a:schemeClr val="tx1"/>
                          </a:solidFill>
                        </a:rPr>
                        <a:t>No doxycycline dose adjustments are indicated for patients with renal dysfunction.</a:t>
                      </a:r>
                    </a:p>
                    <a:p>
                      <a:pPr marL="285750" indent="-285750">
                        <a:buFont typeface="Arial" panose="020B0604020202020204" pitchFamily="34" charset="0"/>
                        <a:buChar char="•"/>
                      </a:pPr>
                      <a:r>
                        <a:rPr lang="en-US" sz="1600" dirty="0">
                          <a:solidFill>
                            <a:schemeClr val="tx1"/>
                          </a:solidFill>
                        </a:rPr>
                        <a:t>Doxycycline is contraindicated during pregnancy because of potential adverse effects on the fetus.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787369"/>
                  </a:ext>
                </a:extLst>
              </a:tr>
            </a:tbl>
          </a:graphicData>
        </a:graphic>
      </p:graphicFrame>
    </p:spTree>
    <p:extLst>
      <p:ext uri="{BB962C8B-B14F-4D97-AF65-F5344CB8AC3E}">
        <p14:creationId xmlns:p14="http://schemas.microsoft.com/office/powerpoint/2010/main" val="38779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8DFC-8D83-49F3-965A-CBC84297BC3C}"/>
              </a:ext>
            </a:extLst>
          </p:cNvPr>
          <p:cNvSpPr>
            <a:spLocks noGrp="1"/>
          </p:cNvSpPr>
          <p:nvPr>
            <p:ph type="title"/>
          </p:nvPr>
        </p:nvSpPr>
        <p:spPr>
          <a:xfrm>
            <a:off x="381000" y="208631"/>
            <a:ext cx="10972800" cy="790575"/>
          </a:xfrm>
        </p:spPr>
        <p:txBody>
          <a:bodyPr>
            <a:normAutofit/>
          </a:bodyPr>
          <a:lstStyle/>
          <a:p>
            <a:r>
              <a:rPr lang="en-US" sz="3200" dirty="0"/>
              <a:t>Considerations for Doxy-PEP Implementation</a:t>
            </a:r>
            <a:r>
              <a:rPr lang="en-US" sz="3200" b="0" dirty="0">
                <a:effectLst/>
              </a:rPr>
              <a:t>,</a:t>
            </a:r>
            <a:r>
              <a:rPr lang="en-US" sz="3200" b="0" i="1" dirty="0">
                <a:effectLst/>
              </a:rPr>
              <a:t> continued</a:t>
            </a:r>
          </a:p>
        </p:txBody>
      </p:sp>
      <p:sp>
        <p:nvSpPr>
          <p:cNvPr id="4" name="Footer Placeholder 3">
            <a:extLst>
              <a:ext uri="{FF2B5EF4-FFF2-40B4-BE49-F238E27FC236}">
                <a16:creationId xmlns:a16="http://schemas.microsoft.com/office/drawing/2014/main" id="{22A493EF-5C61-4333-A175-8BC3DE29CE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228B908-8731-4FBD-B859-AD8FA99256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7964F8-D3FB-49EE-B10B-004600EDE622}"/>
              </a:ext>
            </a:extLst>
          </p:cNvPr>
          <p:cNvSpPr>
            <a:spLocks noGrp="1"/>
          </p:cNvSpPr>
          <p:nvPr>
            <p:ph type="dt" sz="half" idx="2"/>
          </p:nvPr>
        </p:nvSpPr>
        <p:spPr/>
        <p:txBody>
          <a:bodyPr/>
          <a:lstStyle/>
          <a:p>
            <a:r>
              <a:rPr lang="en-US" dirty="0"/>
              <a:t>September 2023</a:t>
            </a:r>
          </a:p>
        </p:txBody>
      </p:sp>
      <p:graphicFrame>
        <p:nvGraphicFramePr>
          <p:cNvPr id="7" name="Table 7">
            <a:extLst>
              <a:ext uri="{FF2B5EF4-FFF2-40B4-BE49-F238E27FC236}">
                <a16:creationId xmlns:a16="http://schemas.microsoft.com/office/drawing/2014/main" id="{8E8A6966-AAC9-4DD0-81C2-94CECD923516}"/>
              </a:ext>
            </a:extLst>
          </p:cNvPr>
          <p:cNvGraphicFramePr>
            <a:graphicFrameLocks noGrp="1"/>
          </p:cNvGraphicFramePr>
          <p:nvPr>
            <p:extLst>
              <p:ext uri="{D42A27DB-BD31-4B8C-83A1-F6EECF244321}">
                <p14:modId xmlns:p14="http://schemas.microsoft.com/office/powerpoint/2010/main" val="2819331229"/>
              </p:ext>
            </p:extLst>
          </p:nvPr>
        </p:nvGraphicFramePr>
        <p:xfrm>
          <a:off x="268753" y="999206"/>
          <a:ext cx="11654494" cy="5302623"/>
        </p:xfrm>
        <a:graphic>
          <a:graphicData uri="http://schemas.openxmlformats.org/drawingml/2006/table">
            <a:tbl>
              <a:tblPr firstRow="1" bandRow="1">
                <a:tableStyleId>{5C22544A-7EE6-4342-B048-85BDC9FD1C3A}</a:tableStyleId>
              </a:tblPr>
              <a:tblGrid>
                <a:gridCol w="1775171">
                  <a:extLst>
                    <a:ext uri="{9D8B030D-6E8A-4147-A177-3AD203B41FA5}">
                      <a16:colId xmlns:a16="http://schemas.microsoft.com/office/drawing/2014/main" val="1751175496"/>
                    </a:ext>
                  </a:extLst>
                </a:gridCol>
                <a:gridCol w="9879323">
                  <a:extLst>
                    <a:ext uri="{9D8B030D-6E8A-4147-A177-3AD203B41FA5}">
                      <a16:colId xmlns:a16="http://schemas.microsoft.com/office/drawing/2014/main" val="1795382295"/>
                    </a:ext>
                  </a:extLst>
                </a:gridCol>
              </a:tblGrid>
              <a:tr h="328193">
                <a:tc>
                  <a:txBody>
                    <a:bodyPr/>
                    <a:lstStyle/>
                    <a:p>
                      <a:r>
                        <a:rPr lang="en-US" sz="1600" dirty="0">
                          <a:solidFill>
                            <a:schemeClr val="bg1"/>
                          </a:solidFill>
                        </a:rPr>
                        <a:t>Consideration(s)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tc>
                  <a:txBody>
                    <a:bodyPr/>
                    <a:lstStyle/>
                    <a:p>
                      <a:r>
                        <a:rPr lang="en-US" sz="1600" dirty="0">
                          <a:solidFill>
                            <a:schemeClr val="bg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extLst>
                  <a:ext uri="{0D108BD9-81ED-4DB2-BD59-A6C34878D82A}">
                    <a16:rowId xmlns:a16="http://schemas.microsoft.com/office/drawing/2014/main" val="2638344602"/>
                  </a:ext>
                </a:extLst>
              </a:tr>
              <a:tr h="2571645">
                <a:tc>
                  <a:txBody>
                    <a:bodyPr/>
                    <a:lstStyle/>
                    <a:p>
                      <a:r>
                        <a:rPr lang="en-US" sz="1600" dirty="0">
                          <a:solidFill>
                            <a:schemeClr val="tx1"/>
                          </a:solidFill>
                          <a:latin typeface="+mn-lt"/>
                        </a:rPr>
                        <a:t>Adverse effects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latin typeface="+mn-lt"/>
                        </a:rPr>
                        <a:t>GI adverse effects are common; taking doxycycline with food may help alleviate nausea or GI upset. Symptoms including nausea, vomiting, and reflux can be severe enough to require cessation of doxycycline. </a:t>
                      </a:r>
                    </a:p>
                    <a:p>
                      <a:pPr marL="285750" indent="-285750">
                        <a:buFont typeface="Arial" panose="020B0604020202020204" pitchFamily="34" charset="0"/>
                        <a:buChar char="•"/>
                      </a:pPr>
                      <a:r>
                        <a:rPr lang="en-US" sz="1600" dirty="0">
                          <a:solidFill>
                            <a:schemeClr val="tx1"/>
                          </a:solidFill>
                          <a:latin typeface="+mn-lt"/>
                        </a:rPr>
                        <a:t>Esophageal injury and irritation can occur. Doxycycline should be taken with an 8-oz glass of water and the individual should remain upright for 30 minutes to 1 hour after dosing.</a:t>
                      </a:r>
                    </a:p>
                    <a:p>
                      <a:pPr marL="285750" indent="-285750">
                        <a:buFont typeface="Arial" panose="020B0604020202020204" pitchFamily="34" charset="0"/>
                        <a:buChar char="•"/>
                      </a:pPr>
                      <a:r>
                        <a:rPr lang="en-US" sz="1600" dirty="0">
                          <a:solidFill>
                            <a:schemeClr val="tx1"/>
                          </a:solidFill>
                          <a:latin typeface="+mn-lt"/>
                        </a:rPr>
                        <a:t>Skin photosensitivity and phototoxicity can occur; wearing sunscreen, limiting sun exposure, and avoiding tanning beds can help prevent sunburn and other skin injury.</a:t>
                      </a:r>
                    </a:p>
                    <a:p>
                      <a:pPr marL="285750" indent="-285750">
                        <a:buFont typeface="Arial" panose="020B0604020202020204" pitchFamily="34" charset="0"/>
                        <a:buChar char="•"/>
                      </a:pPr>
                      <a:r>
                        <a:rPr lang="en-US" sz="1600" dirty="0">
                          <a:solidFill>
                            <a:schemeClr val="tx1"/>
                          </a:solidFill>
                          <a:latin typeface="+mn-lt"/>
                        </a:rPr>
                        <a:t>Intracranial hypertension is a rare but serious adverse effect. Refractory headaches or vision changes should be evaluated promptly by a clinician.</a:t>
                      </a:r>
                    </a:p>
                    <a:p>
                      <a:pPr marL="285750" indent="-285750">
                        <a:buFont typeface="Arial" panose="020B0604020202020204" pitchFamily="34" charset="0"/>
                        <a:buChar char="•"/>
                      </a:pPr>
                      <a:r>
                        <a:rPr lang="en-US" sz="1600" dirty="0">
                          <a:solidFill>
                            <a:schemeClr val="tx1"/>
                          </a:solidFill>
                          <a:latin typeface="+mn-lt"/>
                        </a:rPr>
                        <a:t>Doxycycline use may select for antibiotic-resistant organisms, which can cause infections in some circumstances and can disrupt the microbiome.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5758224"/>
                  </a:ext>
                </a:extLst>
              </a:tr>
              <a:tr h="2395698">
                <a:tc>
                  <a:txBody>
                    <a:bodyPr/>
                    <a:lstStyle/>
                    <a:p>
                      <a:pPr marL="0" marR="0">
                        <a:spcBef>
                          <a:spcPts val="300"/>
                        </a:spcBef>
                        <a:spcAft>
                          <a:spcPts val="300"/>
                        </a:spcAft>
                      </a:pPr>
                      <a:r>
                        <a:rPr lang="en-US" sz="1600" dirty="0">
                          <a:effectLst/>
                          <a:latin typeface="+mn-lt"/>
                          <a:ea typeface="Calibri" panose="020F0502020204030204" pitchFamily="34" charset="0"/>
                        </a:rPr>
                        <a:t>Supply of doxy-PEP medications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spcBef>
                          <a:spcPts val="0"/>
                        </a:spcBef>
                        <a:spcAft>
                          <a:spcPts val="0"/>
                        </a:spcAft>
                        <a:buFont typeface="Arial" panose="020B0604020202020204" pitchFamily="34" charset="0"/>
                        <a:buChar char="•"/>
                      </a:pPr>
                      <a:r>
                        <a:rPr lang="en-US" sz="1600" dirty="0">
                          <a:effectLst/>
                          <a:latin typeface="+mn-lt"/>
                          <a:ea typeface="Calibri" panose="020F0502020204030204" pitchFamily="34" charset="0"/>
                        </a:rPr>
                        <a:t>For patients taking HIV PrEP, consider prescribing a doxy-PEP supply equal to the supply of HIV PrEP medications for patient convenience (e.g., 90 days).</a:t>
                      </a:r>
                    </a:p>
                    <a:p>
                      <a:pPr marL="285750" marR="0" lvl="0" indent="-285750">
                        <a:spcBef>
                          <a:spcPts val="0"/>
                        </a:spcBef>
                        <a:spcAft>
                          <a:spcPts val="0"/>
                        </a:spcAft>
                        <a:buFont typeface="Arial" panose="020B0604020202020204" pitchFamily="34" charset="0"/>
                        <a:buChar char="•"/>
                      </a:pPr>
                      <a:r>
                        <a:rPr lang="en-US" sz="1600" dirty="0">
                          <a:effectLst/>
                          <a:latin typeface="+mn-lt"/>
                          <a:ea typeface="Calibri" panose="020F0502020204030204" pitchFamily="34" charset="0"/>
                        </a:rPr>
                        <a:t>For patients not taking HIV PrEP, a 90-day supply is suggested. </a:t>
                      </a:r>
                    </a:p>
                    <a:p>
                      <a:pPr marL="285750" marR="0" lvl="0" indent="-285750">
                        <a:spcBef>
                          <a:spcPts val="0"/>
                        </a:spcBef>
                        <a:spcAft>
                          <a:spcPts val="0"/>
                        </a:spcAft>
                        <a:buFont typeface="Arial" panose="020B0604020202020204" pitchFamily="34" charset="0"/>
                        <a:buChar char="•"/>
                      </a:pPr>
                      <a:r>
                        <a:rPr lang="en-US" sz="1600" dirty="0">
                          <a:effectLst/>
                          <a:latin typeface="+mn-lt"/>
                          <a:ea typeface="Calibri" panose="020F0502020204030204" pitchFamily="34" charset="0"/>
                        </a:rPr>
                        <a:t>Regarding dose quantity: </a:t>
                      </a:r>
                    </a:p>
                    <a:p>
                      <a:pPr marL="548640" marR="0" lvl="1" indent="-285750">
                        <a:spcBef>
                          <a:spcPts val="0"/>
                        </a:spcBef>
                        <a:spcAft>
                          <a:spcPts val="0"/>
                        </a:spcAft>
                        <a:buFont typeface="Calibri" panose="020F0502020204030204" pitchFamily="34" charset="0"/>
                        <a:buChar char="‒"/>
                      </a:pPr>
                      <a:r>
                        <a:rPr lang="en-US" sz="1600" dirty="0">
                          <a:effectLst/>
                          <a:latin typeface="+mn-lt"/>
                          <a:ea typeface="Calibri" panose="020F0502020204030204" pitchFamily="34" charset="0"/>
                        </a:rPr>
                        <a:t>For delayed-release doxycycline 200 mg tablets, the pill quantity dispensed should not exceed 90 per 3 months. </a:t>
                      </a:r>
                    </a:p>
                    <a:p>
                      <a:pPr marL="548640" marR="0" lvl="1" indent="-285750">
                        <a:spcBef>
                          <a:spcPts val="0"/>
                        </a:spcBef>
                        <a:spcAft>
                          <a:spcPts val="0"/>
                        </a:spcAft>
                        <a:buFont typeface="Calibri" panose="020F0502020204030204" pitchFamily="34" charset="0"/>
                        <a:buChar char="‒"/>
                      </a:pPr>
                      <a:r>
                        <a:rPr lang="en-US" sz="1600" dirty="0">
                          <a:effectLst/>
                          <a:latin typeface="+mn-lt"/>
                          <a:ea typeface="Calibri" panose="020F0502020204030204" pitchFamily="34" charset="0"/>
                        </a:rPr>
                        <a:t>For immediate-release 100 mg capsules or tablets, the quantity dispensed should not exceed 180 per 3 months. </a:t>
                      </a:r>
                    </a:p>
                    <a:p>
                      <a:pPr marL="548640" marR="0" lvl="1" indent="-285750">
                        <a:spcBef>
                          <a:spcPts val="0"/>
                        </a:spcBef>
                        <a:spcAft>
                          <a:spcPts val="0"/>
                        </a:spcAft>
                        <a:buFont typeface="Calibri" panose="020F0502020204030204" pitchFamily="34" charset="0"/>
                        <a:buChar char="‒"/>
                      </a:pPr>
                      <a:r>
                        <a:rPr lang="en-US" sz="1600" dirty="0">
                          <a:effectLst/>
                          <a:latin typeface="+mn-lt"/>
                          <a:ea typeface="Calibri" panose="020F0502020204030204" pitchFamily="34" charset="0"/>
                        </a:rPr>
                        <a:t>These numbers are the upper limit, and many patients will not need this many doses. Shared decision-making can determine the lowest quantity needed based on the frequency of condomless sexual encounters during a 3-month interval.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2362540"/>
                  </a:ext>
                </a:extLst>
              </a:tr>
            </a:tbl>
          </a:graphicData>
        </a:graphic>
      </p:graphicFrame>
    </p:spTree>
    <p:extLst>
      <p:ext uri="{BB962C8B-B14F-4D97-AF65-F5344CB8AC3E}">
        <p14:creationId xmlns:p14="http://schemas.microsoft.com/office/powerpoint/2010/main" val="413775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8DFC-8D83-49F3-965A-CBC84297BC3C}"/>
              </a:ext>
            </a:extLst>
          </p:cNvPr>
          <p:cNvSpPr>
            <a:spLocks noGrp="1"/>
          </p:cNvSpPr>
          <p:nvPr>
            <p:ph type="title"/>
          </p:nvPr>
        </p:nvSpPr>
        <p:spPr>
          <a:xfrm>
            <a:off x="381000" y="136525"/>
            <a:ext cx="10972800" cy="790575"/>
          </a:xfrm>
        </p:spPr>
        <p:txBody>
          <a:bodyPr>
            <a:normAutofit/>
          </a:bodyPr>
          <a:lstStyle/>
          <a:p>
            <a:r>
              <a:rPr lang="en-US" sz="3200" dirty="0"/>
              <a:t>Considerations for Doxy-PEP Implementation</a:t>
            </a:r>
            <a:r>
              <a:rPr lang="en-US" sz="3200" b="0" dirty="0">
                <a:effectLst/>
              </a:rPr>
              <a:t>,</a:t>
            </a:r>
            <a:r>
              <a:rPr lang="en-US" sz="3200" b="0" i="1" dirty="0">
                <a:effectLst/>
              </a:rPr>
              <a:t> continued</a:t>
            </a:r>
          </a:p>
        </p:txBody>
      </p:sp>
      <p:sp>
        <p:nvSpPr>
          <p:cNvPr id="4" name="Footer Placeholder 3">
            <a:extLst>
              <a:ext uri="{FF2B5EF4-FFF2-40B4-BE49-F238E27FC236}">
                <a16:creationId xmlns:a16="http://schemas.microsoft.com/office/drawing/2014/main" id="{22A493EF-5C61-4333-A175-8BC3DE29CE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228B908-8731-4FBD-B859-AD8FA99256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7964F8-D3FB-49EE-B10B-004600EDE622}"/>
              </a:ext>
            </a:extLst>
          </p:cNvPr>
          <p:cNvSpPr>
            <a:spLocks noGrp="1"/>
          </p:cNvSpPr>
          <p:nvPr>
            <p:ph type="dt" sz="half" idx="2"/>
          </p:nvPr>
        </p:nvSpPr>
        <p:spPr/>
        <p:txBody>
          <a:bodyPr/>
          <a:lstStyle/>
          <a:p>
            <a:r>
              <a:rPr lang="en-US" dirty="0"/>
              <a:t>September 2023</a:t>
            </a:r>
          </a:p>
        </p:txBody>
      </p:sp>
      <p:graphicFrame>
        <p:nvGraphicFramePr>
          <p:cNvPr id="7" name="Table 7">
            <a:extLst>
              <a:ext uri="{FF2B5EF4-FFF2-40B4-BE49-F238E27FC236}">
                <a16:creationId xmlns:a16="http://schemas.microsoft.com/office/drawing/2014/main" id="{8E8A6966-AAC9-4DD0-81C2-94CECD923516}"/>
              </a:ext>
            </a:extLst>
          </p:cNvPr>
          <p:cNvGraphicFramePr>
            <a:graphicFrameLocks noGrp="1"/>
          </p:cNvGraphicFramePr>
          <p:nvPr>
            <p:extLst>
              <p:ext uri="{D42A27DB-BD31-4B8C-83A1-F6EECF244321}">
                <p14:modId xmlns:p14="http://schemas.microsoft.com/office/powerpoint/2010/main" val="3922448040"/>
              </p:ext>
            </p:extLst>
          </p:nvPr>
        </p:nvGraphicFramePr>
        <p:xfrm>
          <a:off x="381000" y="826684"/>
          <a:ext cx="11525251" cy="5448560"/>
        </p:xfrm>
        <a:graphic>
          <a:graphicData uri="http://schemas.openxmlformats.org/drawingml/2006/table">
            <a:tbl>
              <a:tblPr firstRow="1" bandRow="1">
                <a:tableStyleId>{5C22544A-7EE6-4342-B048-85BDC9FD1C3A}</a:tableStyleId>
              </a:tblPr>
              <a:tblGrid>
                <a:gridCol w="1600201">
                  <a:extLst>
                    <a:ext uri="{9D8B030D-6E8A-4147-A177-3AD203B41FA5}">
                      <a16:colId xmlns:a16="http://schemas.microsoft.com/office/drawing/2014/main" val="1751175496"/>
                    </a:ext>
                  </a:extLst>
                </a:gridCol>
                <a:gridCol w="9925050">
                  <a:extLst>
                    <a:ext uri="{9D8B030D-6E8A-4147-A177-3AD203B41FA5}">
                      <a16:colId xmlns:a16="http://schemas.microsoft.com/office/drawing/2014/main" val="1795382295"/>
                    </a:ext>
                  </a:extLst>
                </a:gridCol>
              </a:tblGrid>
              <a:tr h="354001">
                <a:tc>
                  <a:txBody>
                    <a:bodyPr/>
                    <a:lstStyle/>
                    <a:p>
                      <a:r>
                        <a:rPr lang="en-US" sz="1600" dirty="0">
                          <a:solidFill>
                            <a:schemeClr val="bg1"/>
                          </a:solidFill>
                        </a:rPr>
                        <a:t>Consideration(s)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tc>
                  <a:txBody>
                    <a:bodyPr/>
                    <a:lstStyle/>
                    <a:p>
                      <a:r>
                        <a:rPr lang="en-US" sz="1600" dirty="0">
                          <a:solidFill>
                            <a:schemeClr val="bg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23178"/>
                    </a:solidFill>
                  </a:tcPr>
                </a:tc>
                <a:extLst>
                  <a:ext uri="{0D108BD9-81ED-4DB2-BD59-A6C34878D82A}">
                    <a16:rowId xmlns:a16="http://schemas.microsoft.com/office/drawing/2014/main" val="2638344602"/>
                  </a:ext>
                </a:extLst>
              </a:tr>
              <a:tr h="2510471">
                <a:tc>
                  <a:txBody>
                    <a:bodyPr/>
                    <a:lstStyle/>
                    <a:p>
                      <a:r>
                        <a:rPr lang="en-US" sz="1500" dirty="0">
                          <a:solidFill>
                            <a:schemeClr val="tx1"/>
                          </a:solidFill>
                          <a:latin typeface="+mn-lt"/>
                        </a:rPr>
                        <a:t>Follow-up and laboratory monitoring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dirty="0">
                          <a:solidFill>
                            <a:schemeClr val="tx1"/>
                          </a:solidFill>
                          <a:latin typeface="+mn-lt"/>
                        </a:rPr>
                        <a:t>Engage patients taking doxy-PEP in ongoing comprehensive sexual health services that include STI screening, HIV PrEP, immunizations, and other health promotion strategies as indicated.</a:t>
                      </a:r>
                    </a:p>
                    <a:p>
                      <a:pPr marL="285750" indent="-285750">
                        <a:buFont typeface="Arial" panose="020B0604020202020204" pitchFamily="34" charset="0"/>
                        <a:buChar char="•"/>
                      </a:pPr>
                      <a:r>
                        <a:rPr lang="en-US" sz="1500" dirty="0">
                          <a:solidFill>
                            <a:schemeClr val="tx1"/>
                          </a:solidFill>
                          <a:latin typeface="+mn-lt"/>
                        </a:rPr>
                        <a:t>At least every 3 months: </a:t>
                      </a:r>
                    </a:p>
                    <a:p>
                      <a:pPr marL="548640" lvl="1" indent="-285750">
                        <a:buFont typeface="Calibri" panose="020F0502020204030204" pitchFamily="34" charset="0"/>
                        <a:buChar char="‒"/>
                      </a:pPr>
                      <a:r>
                        <a:rPr lang="en-US" sz="1500" dirty="0">
                          <a:solidFill>
                            <a:schemeClr val="tx1"/>
                          </a:solidFill>
                          <a:latin typeface="+mn-lt"/>
                        </a:rPr>
                        <a:t>Screen for syphilis, HIV if not previously diagnosed, gonorrhea, and chlamydia (including extragenital testing when indicated), ensuring tests have been obtained before </a:t>
                      </a:r>
                      <a:r>
                        <a:rPr lang="en-US" sz="1500">
                          <a:solidFill>
                            <a:schemeClr val="tx1"/>
                          </a:solidFill>
                          <a:latin typeface="+mn-lt"/>
                        </a:rPr>
                        <a:t>providing a doxy-PEP </a:t>
                      </a:r>
                      <a:r>
                        <a:rPr lang="en-US" sz="1500" dirty="0">
                          <a:solidFill>
                            <a:schemeClr val="tx1"/>
                          </a:solidFill>
                          <a:latin typeface="+mn-lt"/>
                        </a:rPr>
                        <a:t>prescription refill.</a:t>
                      </a:r>
                    </a:p>
                    <a:p>
                      <a:pPr marL="548640" lvl="1" indent="-285750">
                        <a:buFont typeface="Calibri" panose="020F0502020204030204" pitchFamily="34" charset="0"/>
                        <a:buChar char="‒"/>
                      </a:pPr>
                      <a:r>
                        <a:rPr lang="en-US" sz="1500" dirty="0">
                          <a:solidFill>
                            <a:schemeClr val="tx1"/>
                          </a:solidFill>
                          <a:latin typeface="+mn-lt"/>
                        </a:rPr>
                        <a:t>Offer HIV PrEP or HIV treatment as needed.</a:t>
                      </a:r>
                    </a:p>
                    <a:p>
                      <a:pPr marL="548640" lvl="1" indent="-285750">
                        <a:buFont typeface="Calibri" panose="020F0502020204030204" pitchFamily="34" charset="0"/>
                        <a:buChar char="‒"/>
                      </a:pPr>
                      <a:r>
                        <a:rPr lang="en-US" sz="1500" dirty="0">
                          <a:solidFill>
                            <a:schemeClr val="tx1"/>
                          </a:solidFill>
                          <a:latin typeface="+mn-lt"/>
                        </a:rPr>
                        <a:t>Assess for ongoing doxy-PEP needs and continue in shared decision-making as new evidence becomes available.</a:t>
                      </a:r>
                    </a:p>
                    <a:p>
                      <a:pPr marL="285750" indent="-285750">
                        <a:buFont typeface="Arial" panose="020B0604020202020204" pitchFamily="34" charset="0"/>
                        <a:buChar char="•"/>
                      </a:pPr>
                      <a:r>
                        <a:rPr lang="en-US" sz="1500" dirty="0">
                          <a:solidFill>
                            <a:schemeClr val="tx1"/>
                          </a:solidFill>
                          <a:latin typeface="+mn-lt"/>
                        </a:rPr>
                        <a:t>The doxycycline package insert advises periodic monitoring of hepatic function, renal function (specifically BUN), and CBC with prolonged therapy. It is currently unclear whether this routine monitoring is necessary for doxy-PEP. The DoxyPEP study protocol included yearly monitoring of these tests, informing the currently recommended 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5758224"/>
                  </a:ext>
                </a:extLst>
              </a:tr>
              <a:tr h="2584088">
                <a:tc>
                  <a:txBody>
                    <a:bodyPr/>
                    <a:lstStyle/>
                    <a:p>
                      <a:pPr marL="0" marR="0">
                        <a:spcBef>
                          <a:spcPts val="300"/>
                        </a:spcBef>
                        <a:spcAft>
                          <a:spcPts val="300"/>
                        </a:spcAft>
                      </a:pPr>
                      <a:r>
                        <a:rPr lang="en-US" sz="1500" dirty="0">
                          <a:effectLst/>
                          <a:latin typeface="+mn-lt"/>
                          <a:ea typeface="Calibri" panose="020F0502020204030204" pitchFamily="34" charset="0"/>
                        </a:rPr>
                        <a:t>Key points for patient education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buFont typeface="Arial" panose="020B0604020202020204" pitchFamily="34" charset="0"/>
                        <a:buChar char="•"/>
                      </a:pPr>
                      <a:r>
                        <a:rPr lang="en-US" sz="1500" b="1" kern="1200" dirty="0">
                          <a:solidFill>
                            <a:schemeClr val="dk1"/>
                          </a:solidFill>
                          <a:effectLst/>
                          <a:latin typeface="+mn-lt"/>
                          <a:ea typeface="+mn-ea"/>
                          <a:cs typeface="+mn-cs"/>
                        </a:rPr>
                        <a:t>Medication administration instructions and contraindications:</a:t>
                      </a:r>
                      <a:r>
                        <a:rPr lang="en-US" sz="1500" kern="1200" dirty="0">
                          <a:solidFill>
                            <a:schemeClr val="dk1"/>
                          </a:solidFill>
                          <a:effectLst/>
                          <a:latin typeface="+mn-lt"/>
                          <a:ea typeface="+mn-ea"/>
                          <a:cs typeface="+mn-cs"/>
                        </a:rPr>
                        <a:t> See above. </a:t>
                      </a:r>
                    </a:p>
                    <a:p>
                      <a:pPr marL="285750" lvl="0" indent="-285750">
                        <a:buFont typeface="Arial" panose="020B0604020202020204" pitchFamily="34" charset="0"/>
                        <a:buChar char="•"/>
                      </a:pPr>
                      <a:r>
                        <a:rPr lang="en-US" sz="1500" b="1" kern="1200" dirty="0">
                          <a:solidFill>
                            <a:schemeClr val="dk1"/>
                          </a:solidFill>
                          <a:effectLst/>
                          <a:latin typeface="+mn-lt"/>
                          <a:ea typeface="+mn-ea"/>
                          <a:cs typeface="+mn-cs"/>
                        </a:rPr>
                        <a:t>Protective effect:</a:t>
                      </a:r>
                      <a:r>
                        <a:rPr lang="en-US" sz="1500" kern="1200" dirty="0">
                          <a:solidFill>
                            <a:schemeClr val="dk1"/>
                          </a:solidFill>
                          <a:effectLst/>
                          <a:latin typeface="+mn-lt"/>
                          <a:ea typeface="+mn-ea"/>
                          <a:cs typeface="+mn-cs"/>
                        </a:rPr>
                        <a:t> Doxy-PEP is not 100% effective and is not effective against all STIs. For cisgender men and transgender women at risk of STIs who were engaged in routine sexual healthcare, doxy-PEP reduced the likelihood of an STI diagnosis by &gt;50%. Evaluation by a clinician after a possible STI exposure is necessary to determine whether treatment is needed. </a:t>
                      </a:r>
                    </a:p>
                    <a:p>
                      <a:pPr marL="285750" lvl="0" indent="-285750">
                        <a:buFont typeface="Arial" panose="020B0604020202020204" pitchFamily="34" charset="0"/>
                        <a:buChar char="•"/>
                      </a:pPr>
                      <a:r>
                        <a:rPr lang="en-US" sz="1500" b="1" kern="1200" dirty="0">
                          <a:solidFill>
                            <a:schemeClr val="dk1"/>
                          </a:solidFill>
                          <a:effectLst/>
                          <a:latin typeface="+mn-lt"/>
                          <a:ea typeface="+mn-ea"/>
                          <a:cs typeface="+mn-cs"/>
                        </a:rPr>
                        <a:t>Adverse effects:</a:t>
                      </a:r>
                      <a:r>
                        <a:rPr lang="en-US" sz="1500" kern="1200" dirty="0">
                          <a:solidFill>
                            <a:schemeClr val="dk1"/>
                          </a:solidFill>
                          <a:effectLst/>
                          <a:latin typeface="+mn-lt"/>
                          <a:ea typeface="+mn-ea"/>
                          <a:cs typeface="+mn-cs"/>
                        </a:rPr>
                        <a:t> Doxycycline can cause GI adverse effects, photosensitivity, and esophageal irritation, which can be mitigated using strategies noted above. Long-term doxycycline use may increase the risk of developing an antibiotic-resistant infection. The potential long-term effects of doxy-PEP use are not known at this time. </a:t>
                      </a:r>
                    </a:p>
                    <a:p>
                      <a:pPr marL="285750" indent="-285750">
                        <a:buFont typeface="Arial" panose="020B0604020202020204" pitchFamily="34" charset="0"/>
                        <a:buChar char="•"/>
                      </a:pPr>
                      <a:r>
                        <a:rPr lang="en-US" sz="1500" b="1" kern="1200" dirty="0">
                          <a:solidFill>
                            <a:schemeClr val="dk1"/>
                          </a:solidFill>
                          <a:effectLst/>
                          <a:latin typeface="+mn-lt"/>
                          <a:ea typeface="+mn-ea"/>
                          <a:cs typeface="+mn-cs"/>
                        </a:rPr>
                        <a:t>Ongoing screening:</a:t>
                      </a:r>
                      <a:r>
                        <a:rPr lang="en-US" sz="1500" kern="1200" dirty="0">
                          <a:solidFill>
                            <a:schemeClr val="dk1"/>
                          </a:solidFill>
                          <a:effectLst/>
                          <a:latin typeface="+mn-lt"/>
                          <a:ea typeface="+mn-ea"/>
                          <a:cs typeface="+mn-cs"/>
                        </a:rPr>
                        <a:t> Screening for STIs every 3 months is necessary while taking doxy-PEP. Routine HIV testing should continue in individuals at risk of HIV. Yearly blood tests (CBC, liver and kidney tests) are recommended to monitor for potential adverse antibiotic effects.</a:t>
                      </a:r>
                      <a:endParaRPr lang="en-US" sz="150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2362540"/>
                  </a:ext>
                </a:extLst>
              </a:tr>
            </a:tbl>
          </a:graphicData>
        </a:graphic>
      </p:graphicFrame>
    </p:spTree>
    <p:extLst>
      <p:ext uri="{BB962C8B-B14F-4D97-AF65-F5344CB8AC3E}">
        <p14:creationId xmlns:p14="http://schemas.microsoft.com/office/powerpoint/2010/main" val="424512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1533</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Content</vt:lpstr>
      <vt:lpstr>PowerPoint Presentation</vt:lpstr>
      <vt:lpstr>Purpose of This Guideline</vt:lpstr>
      <vt:lpstr>Recommendations: Biomedical Prevention of STIs </vt:lpstr>
      <vt:lpstr>Recommendations: Biomedical Prevention of  STIs, continued </vt:lpstr>
      <vt:lpstr>Key Points: Doxycycline as PEP</vt:lpstr>
      <vt:lpstr>Considerations for Doxy-PEP Implementation</vt:lpstr>
      <vt:lpstr>Considerations for Doxy-PEP Implementation, continued</vt:lpstr>
      <vt:lpstr>Considerations for Doxy-PEP Implementation, continued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56</cp:revision>
  <dcterms:created xsi:type="dcterms:W3CDTF">2022-05-26T16:37:43Z</dcterms:created>
  <dcterms:modified xsi:type="dcterms:W3CDTF">2023-09-25T12:52:04Z</dcterms:modified>
</cp:coreProperties>
</file>