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1" r:id="rId5"/>
    <p:sldId id="262" r:id="rId6"/>
    <p:sldId id="263" r:id="rId7"/>
    <p:sldId id="264" r:id="rId8"/>
    <p:sldId id="265" r:id="rId9"/>
    <p:sldId id="266" r:id="rId10"/>
    <p:sldId id="267" r:id="rId11"/>
    <p:sldId id="257"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1746671168"/>
              </p:ext>
            </p:extLst>
          </p:nvPr>
        </p:nvGraphicFramePr>
        <p:xfrm>
          <a:off x="1959811" y="2532423"/>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 2023</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ividgm.ucsf.edu/care/ag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vacs.med.yale.edu/calculator/I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Guidance: Addressing the Needs of Older Patients in HIV Care</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MAY 2023</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8BE6-1B2F-488C-B04F-898D391E4F05}"/>
              </a:ext>
            </a:extLst>
          </p:cNvPr>
          <p:cNvSpPr>
            <a:spLocks noGrp="1"/>
          </p:cNvSpPr>
          <p:nvPr>
            <p:ph type="title"/>
          </p:nvPr>
        </p:nvSpPr>
        <p:spPr/>
        <p:txBody>
          <a:bodyPr/>
          <a:lstStyle/>
          <a:p>
            <a:r>
              <a:rPr lang="en-US" dirty="0"/>
              <a:t>Integrating the Needs of Older Patients Into Medical Care,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7F9B2DA8-2B27-4F4C-94C6-89CF9B343301}"/>
              </a:ext>
            </a:extLst>
          </p:cNvPr>
          <p:cNvGraphicFramePr>
            <a:graphicFrameLocks noGrp="1"/>
          </p:cNvGraphicFramePr>
          <p:nvPr>
            <p:ph idx="1"/>
            <p:extLst>
              <p:ext uri="{D42A27DB-BD31-4B8C-83A1-F6EECF244321}">
                <p14:modId xmlns:p14="http://schemas.microsoft.com/office/powerpoint/2010/main" val="3255554846"/>
              </p:ext>
            </p:extLst>
          </p:nvPr>
        </p:nvGraphicFramePr>
        <p:xfrm>
          <a:off x="838200" y="1825625"/>
          <a:ext cx="10515600" cy="3845560"/>
        </p:xfrm>
        <a:graphic>
          <a:graphicData uri="http://schemas.openxmlformats.org/drawingml/2006/table">
            <a:tbl>
              <a:tblPr firstRow="1" bandRow="1">
                <a:tableStyleId>{5940675A-B579-460E-94D1-54222C63F5DA}</a:tableStyleId>
              </a:tblPr>
              <a:tblGrid>
                <a:gridCol w="1929063">
                  <a:extLst>
                    <a:ext uri="{9D8B030D-6E8A-4147-A177-3AD203B41FA5}">
                      <a16:colId xmlns:a16="http://schemas.microsoft.com/office/drawing/2014/main" val="1720808351"/>
                    </a:ext>
                  </a:extLst>
                </a:gridCol>
                <a:gridCol w="8586537">
                  <a:extLst>
                    <a:ext uri="{9D8B030D-6E8A-4147-A177-3AD203B41FA5}">
                      <a16:colId xmlns:a16="http://schemas.microsoft.com/office/drawing/2014/main" val="2926466031"/>
                    </a:ext>
                  </a:extLst>
                </a:gridCol>
              </a:tblGrid>
              <a:tr h="370840">
                <a:tc gridSpan="2">
                  <a:txBody>
                    <a:bodyPr/>
                    <a:lstStyle/>
                    <a:p>
                      <a:r>
                        <a:rPr lang="en-US" b="1" dirty="0">
                          <a:solidFill>
                            <a:schemeClr val="bg1"/>
                          </a:solidFill>
                        </a:rPr>
                        <a:t>Six Steps to Integrating Needs of Older Patients Into HIV Medical Care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003259615"/>
                  </a:ext>
                </a:extLst>
              </a:tr>
              <a:tr h="370840">
                <a:tc>
                  <a:txBody>
                    <a:bodyPr/>
                    <a:lstStyle/>
                    <a:p>
                      <a:pPr marL="0" indent="0">
                        <a:buFont typeface="Arial" panose="020B0604020202020204" pitchFamily="34" charset="0"/>
                        <a:buNone/>
                      </a:pPr>
                      <a:r>
                        <a:rPr lang="en-US" dirty="0"/>
                        <a:t>5. Develop protocols for referral</a:t>
                      </a:r>
                    </a:p>
                  </a:txBody>
                  <a:tcPr/>
                </a:tc>
                <a:tc>
                  <a:txBody>
                    <a:bodyPr/>
                    <a:lstStyle/>
                    <a:p>
                      <a:pPr marL="137160" indent="-137160">
                        <a:buFont typeface="Arial" panose="020B0604020202020204" pitchFamily="34" charset="0"/>
                        <a:buChar char="•"/>
                      </a:pPr>
                      <a:r>
                        <a:rPr lang="en-US" sz="1800" dirty="0"/>
                        <a:t>Identify aging-related care and services that can be provided on-site and care and services that require referral to an external source. Referral protocols can be problem-specific. For example, if a patient is assessed as being at high risk for falls, the clinic should take a standard approach to address that risk, which could include referral to physical therapy, podiatry, or neurology; medication review; home safety assessment; and/or an exercise program.</a:t>
                      </a:r>
                    </a:p>
                    <a:p>
                      <a:pPr marL="137160" indent="-137160">
                        <a:buFont typeface="Arial" panose="020B0604020202020204" pitchFamily="34" charset="0"/>
                        <a:buChar char="•"/>
                      </a:pPr>
                      <a:r>
                        <a:rPr lang="en-US" sz="1800" dirty="0"/>
                        <a:t>Identify local specialty care providers to whom patients can be referred.</a:t>
                      </a:r>
                    </a:p>
                  </a:txBody>
                  <a:tcPr/>
                </a:tc>
                <a:extLst>
                  <a:ext uri="{0D108BD9-81ED-4DB2-BD59-A6C34878D82A}">
                    <a16:rowId xmlns:a16="http://schemas.microsoft.com/office/drawing/2014/main" val="1808428326"/>
                  </a:ext>
                </a:extLst>
              </a:tr>
              <a:tr h="370840">
                <a:tc>
                  <a:txBody>
                    <a:bodyPr/>
                    <a:lstStyle/>
                    <a:p>
                      <a:pPr marL="0" indent="0">
                        <a:buFont typeface="Arial" panose="020B0604020202020204" pitchFamily="34" charset="0"/>
                        <a:buNone/>
                      </a:pPr>
                      <a:r>
                        <a:rPr lang="en-US" dirty="0"/>
                        <a:t>6. Link to the Aging Network for services</a:t>
                      </a:r>
                    </a:p>
                  </a:txBody>
                  <a:tcPr/>
                </a:tc>
                <a:tc>
                  <a:txBody>
                    <a:bodyPr/>
                    <a:lstStyle/>
                    <a:p>
                      <a:pPr marL="137160" indent="-137160">
                        <a:buFont typeface="Arial" panose="020B0604020202020204" pitchFamily="34" charset="0"/>
                        <a:buChar char="•"/>
                      </a:pPr>
                      <a:r>
                        <a:rPr lang="en-US" sz="1800" dirty="0"/>
                        <a:t>Connect individuals with HIV who are ≥60 years old to the Aging Network, an interconnected group of agencies that assists older adults in living independently. The Aging Network was initiated through the Older Americans Act of 1965.</a:t>
                      </a:r>
                    </a:p>
                    <a:p>
                      <a:pPr marL="137160" indent="-137160">
                        <a:buFont typeface="Arial" panose="020B0604020202020204" pitchFamily="34" charset="0"/>
                        <a:buChar char="•"/>
                      </a:pPr>
                      <a:r>
                        <a:rPr lang="en-US" sz="1800" dirty="0"/>
                        <a:t>Become familiar with locally offered services and assist clients in preparing for the transition to Medicare when medication benefits and care coordination change.</a:t>
                      </a:r>
                    </a:p>
                  </a:txBody>
                  <a:tcPr/>
                </a:tc>
                <a:extLst>
                  <a:ext uri="{0D108BD9-81ED-4DB2-BD59-A6C34878D82A}">
                    <a16:rowId xmlns:a16="http://schemas.microsoft.com/office/drawing/2014/main" val="3996686801"/>
                  </a:ext>
                </a:extLst>
              </a:tr>
            </a:tbl>
          </a:graphicData>
        </a:graphic>
      </p:graphicFrame>
      <p:sp>
        <p:nvSpPr>
          <p:cNvPr id="4" name="Footer Placeholder 3">
            <a:extLst>
              <a:ext uri="{FF2B5EF4-FFF2-40B4-BE49-F238E27FC236}">
                <a16:creationId xmlns:a16="http://schemas.microsoft.com/office/drawing/2014/main" id="{40E95416-BD4C-41D6-B799-1400BBC4D69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FF8693-5912-45C9-8FFA-BAADFF936A6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1AC6CEA-D47E-4B9C-BB43-842036D05667}"/>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58320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Guidance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Guidance: Addressing the Needs of Older Patients in HIV Care</a:t>
            </a:r>
          </a:p>
          <a:p>
            <a:endParaRPr lang="en-US" dirty="0"/>
          </a:p>
          <a:p>
            <a:r>
              <a:rPr lang="en-US" b="1" dirty="0"/>
              <a:t>Also available:</a:t>
            </a:r>
            <a:r>
              <a:rPr lang="en-US" dirty="0"/>
              <a:t> </a:t>
            </a:r>
            <a:r>
              <a:rPr lang="en-US"/>
              <a:t>Printable PDF</a:t>
            </a:r>
            <a:endParaRPr lang="en-US" dirty="0"/>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EBCE-02FB-411A-9B96-FBDE6B7EE656}"/>
              </a:ext>
            </a:extLst>
          </p:cNvPr>
          <p:cNvSpPr>
            <a:spLocks noGrp="1"/>
          </p:cNvSpPr>
          <p:nvPr>
            <p:ph type="title"/>
          </p:nvPr>
        </p:nvSpPr>
        <p:spPr/>
        <p:txBody>
          <a:bodyPr/>
          <a:lstStyle/>
          <a:p>
            <a:r>
              <a:rPr lang="en-US" dirty="0"/>
              <a:t>Purpose of This Guidance</a:t>
            </a:r>
          </a:p>
        </p:txBody>
      </p:sp>
      <p:sp>
        <p:nvSpPr>
          <p:cNvPr id="3" name="Content Placeholder 2">
            <a:extLst>
              <a:ext uri="{FF2B5EF4-FFF2-40B4-BE49-F238E27FC236}">
                <a16:creationId xmlns:a16="http://schemas.microsoft.com/office/drawing/2014/main" id="{D09BD1ED-D8B0-4BDF-8A1C-BAF67E27A145}"/>
              </a:ext>
            </a:extLst>
          </p:cNvPr>
          <p:cNvSpPr>
            <a:spLocks noGrp="1"/>
          </p:cNvSpPr>
          <p:nvPr>
            <p:ph idx="1"/>
          </p:nvPr>
        </p:nvSpPr>
        <p:spPr/>
        <p:txBody>
          <a:bodyPr>
            <a:normAutofit lnSpcReduction="10000"/>
          </a:bodyPr>
          <a:lstStyle/>
          <a:p>
            <a:r>
              <a:rPr lang="en-US" dirty="0"/>
              <a:t>Raise clinicians’ awareness of the needs and concerns of patients with HIV who are ≥50 years old.</a:t>
            </a:r>
          </a:p>
          <a:p>
            <a:r>
              <a:rPr lang="en-US" dirty="0"/>
              <a:t>Inform clinicians about an aging-related approach to older patients with HIV.</a:t>
            </a:r>
          </a:p>
          <a:p>
            <a:r>
              <a:rPr lang="en-US" dirty="0"/>
              <a:t>Highlight good practices to help clinicians provide optimal care for this population.</a:t>
            </a:r>
          </a:p>
          <a:p>
            <a:r>
              <a:rPr lang="en-US" dirty="0"/>
              <a:t>Provide resources about aging with HIV for healthcare providers and their patients.</a:t>
            </a:r>
          </a:p>
          <a:p>
            <a:r>
              <a:rPr lang="en-US" dirty="0"/>
              <a:t>Suggest steps to guide medical settings in implementing geriatric care into HIV clinical practice.</a:t>
            </a:r>
          </a:p>
        </p:txBody>
      </p:sp>
      <p:sp>
        <p:nvSpPr>
          <p:cNvPr id="4" name="Footer Placeholder 3">
            <a:extLst>
              <a:ext uri="{FF2B5EF4-FFF2-40B4-BE49-F238E27FC236}">
                <a16:creationId xmlns:a16="http://schemas.microsoft.com/office/drawing/2014/main" id="{A9FB671D-6D6D-4EEA-A8E4-6BC3F67B3D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583AF4-A15B-4E5B-8899-81D23FCE2D7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813568E-64F0-4D81-A9E4-CF67B6F0041B}"/>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1700517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14A10-6C41-434A-A766-DE39092B9332}"/>
              </a:ext>
            </a:extLst>
          </p:cNvPr>
          <p:cNvSpPr>
            <a:spLocks noGrp="1"/>
          </p:cNvSpPr>
          <p:nvPr>
            <p:ph type="title"/>
          </p:nvPr>
        </p:nvSpPr>
        <p:spPr/>
        <p:txBody>
          <a:bodyPr/>
          <a:lstStyle/>
          <a:p>
            <a:r>
              <a:rPr lang="en-US" dirty="0"/>
              <a:t>Definition of Terms</a:t>
            </a:r>
          </a:p>
        </p:txBody>
      </p:sp>
      <p:sp>
        <p:nvSpPr>
          <p:cNvPr id="3" name="Content Placeholder 2">
            <a:extLst>
              <a:ext uri="{FF2B5EF4-FFF2-40B4-BE49-F238E27FC236}">
                <a16:creationId xmlns:a16="http://schemas.microsoft.com/office/drawing/2014/main" id="{DF68D1B2-63B3-4B8D-89A7-EB180D2524C2}"/>
              </a:ext>
            </a:extLst>
          </p:cNvPr>
          <p:cNvSpPr>
            <a:spLocks noGrp="1"/>
          </p:cNvSpPr>
          <p:nvPr>
            <p:ph idx="1"/>
          </p:nvPr>
        </p:nvSpPr>
        <p:spPr/>
        <p:txBody>
          <a:bodyPr>
            <a:normAutofit fontScale="85000" lnSpcReduction="20000"/>
          </a:bodyPr>
          <a:lstStyle/>
          <a:p>
            <a:r>
              <a:rPr lang="en-US" b="1" dirty="0"/>
              <a:t>“Older”:</a:t>
            </a:r>
            <a:r>
              <a:rPr lang="en-US" dirty="0"/>
              <a:t> Published studies differ in their definitions of older patients with HIV (e.g., ≥50 years old, ≥55 years old, ≥60 years old), and the needs of individuals within different age groups may differ markedly. </a:t>
            </a:r>
          </a:p>
          <a:p>
            <a:pPr lvl="1"/>
            <a:r>
              <a:rPr lang="en-US" dirty="0"/>
              <a:t>Clinical programs may wish to distinguish different strata within this population, as their needs may differ; a local needs assessment is key to determining how best to care for this population as its age distribution continues to change.</a:t>
            </a:r>
          </a:p>
          <a:p>
            <a:r>
              <a:rPr lang="en-US" b="1" dirty="0"/>
              <a:t>“Long-term survivor”:</a:t>
            </a:r>
            <a:r>
              <a:rPr lang="en-US" dirty="0"/>
              <a:t> The term long-term survivor has different meanings. Some have defined it as having been diagnosed with HIV before the era of effective antiretroviral therapy; others have defined it in terms of the length of time an individual has lived with HIV, e.g., for at least 1 or 2 decades. </a:t>
            </a:r>
          </a:p>
          <a:p>
            <a:pPr lvl="1"/>
            <a:r>
              <a:rPr lang="en-US" dirty="0"/>
              <a:t>Long-term survivors can be any age. For example, older teens and adults who were perinatally infected are long-term survivors. It is useful to ask patients if they self-identify as long-term survivors and what that term means to them.</a:t>
            </a:r>
          </a:p>
        </p:txBody>
      </p:sp>
      <p:sp>
        <p:nvSpPr>
          <p:cNvPr id="4" name="Footer Placeholder 3">
            <a:extLst>
              <a:ext uri="{FF2B5EF4-FFF2-40B4-BE49-F238E27FC236}">
                <a16:creationId xmlns:a16="http://schemas.microsoft.com/office/drawing/2014/main" id="{DA2C673D-EC42-4833-A0EE-5524E9484C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D3E1465-4F86-4C87-BD3A-B7F27139A9C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8A471B7-8C8F-494B-A334-53D0CBD86173}"/>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76881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3F19-8132-43C4-B3C5-67CFACBFD9AF}"/>
              </a:ext>
            </a:extLst>
          </p:cNvPr>
          <p:cNvSpPr>
            <a:spLocks noGrp="1"/>
          </p:cNvSpPr>
          <p:nvPr>
            <p:ph type="title"/>
          </p:nvPr>
        </p:nvSpPr>
        <p:spPr/>
        <p:txBody>
          <a:bodyPr/>
          <a:lstStyle/>
          <a:p>
            <a:r>
              <a:rPr lang="en-US" dirty="0"/>
              <a:t>Good Practices: Approach to Aging in HIV Care</a:t>
            </a:r>
          </a:p>
        </p:txBody>
      </p:sp>
      <p:sp>
        <p:nvSpPr>
          <p:cNvPr id="3" name="Content Placeholder 2">
            <a:extLst>
              <a:ext uri="{FF2B5EF4-FFF2-40B4-BE49-F238E27FC236}">
                <a16:creationId xmlns:a16="http://schemas.microsoft.com/office/drawing/2014/main" id="{4212ED40-0885-4D3A-B399-A53EF5AEFDD1}"/>
              </a:ext>
            </a:extLst>
          </p:cNvPr>
          <p:cNvSpPr>
            <a:spLocks noGrp="1"/>
          </p:cNvSpPr>
          <p:nvPr>
            <p:ph idx="1"/>
          </p:nvPr>
        </p:nvSpPr>
        <p:spPr/>
        <p:txBody>
          <a:bodyPr>
            <a:normAutofit fontScale="70000" lnSpcReduction="20000"/>
          </a:bodyPr>
          <a:lstStyle/>
          <a:p>
            <a:r>
              <a:rPr lang="en-US" dirty="0"/>
              <a:t>Discussing the effects of aging with patients who have HIV and are ≥50 years old can help identify medical priorities and evaluate physical function. Such conversations may also prompt consideration of advance directives and help patients recognize the effects of age-associated stigma.</a:t>
            </a:r>
          </a:p>
          <a:p>
            <a:r>
              <a:rPr lang="en-US" dirty="0"/>
              <a:t>Taking a proactive approach to aging to help prevent or slow functional and social decline.</a:t>
            </a:r>
          </a:p>
          <a:p>
            <a:r>
              <a:rPr lang="en-US" dirty="0"/>
              <a:t>Becoming familiar with the many available screening tools and local and national services will help meet the needs of older patients with HIV.</a:t>
            </a:r>
          </a:p>
          <a:p>
            <a:r>
              <a:rPr lang="en-US" dirty="0"/>
              <a:t>Screening for frailty or functional decline can enable early identification of at-risk patients.</a:t>
            </a:r>
          </a:p>
          <a:p>
            <a:r>
              <a:rPr lang="en-US" dirty="0"/>
              <a:t>Including nonpharmacologic measures, such as exercise, nutrition, and socialization is essential to a patient’s physical and emotional health.</a:t>
            </a:r>
          </a:p>
          <a:p>
            <a:r>
              <a:rPr lang="en-US" dirty="0"/>
              <a:t>Using a framework such as the geriatric 5Ms—mind, mobility, medications, multimorbidity, and matters most—can help inform the choice of screening tests or communicate geriatric concepts, but it is important that screening and assessment be performed with established tools that assess specific domains.</a:t>
            </a:r>
          </a:p>
        </p:txBody>
      </p:sp>
      <p:sp>
        <p:nvSpPr>
          <p:cNvPr id="4" name="Footer Placeholder 3">
            <a:extLst>
              <a:ext uri="{FF2B5EF4-FFF2-40B4-BE49-F238E27FC236}">
                <a16:creationId xmlns:a16="http://schemas.microsoft.com/office/drawing/2014/main" id="{5E40A599-679A-438F-BCBF-A8E45CC4BC6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9839ACE-B7F0-4974-8F07-7A3DDFA0BE8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62DEC17-6295-41F0-AAFB-EEB1BDD6740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66283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3F19-8132-43C4-B3C5-67CFACBFD9AF}"/>
              </a:ext>
            </a:extLst>
          </p:cNvPr>
          <p:cNvSpPr>
            <a:spLocks noGrp="1"/>
          </p:cNvSpPr>
          <p:nvPr>
            <p:ph type="title"/>
          </p:nvPr>
        </p:nvSpPr>
        <p:spPr/>
        <p:txBody>
          <a:bodyPr/>
          <a:lstStyle/>
          <a:p>
            <a:r>
              <a:rPr lang="en-US" dirty="0"/>
              <a:t>Good Practices: Approach to Aging in HIV Care, </a:t>
            </a:r>
            <a:r>
              <a:rPr lang="en-US" sz="2400" i="1" dirty="0"/>
              <a:t>continued</a:t>
            </a:r>
            <a:endParaRPr lang="en-US" i="1" dirty="0"/>
          </a:p>
        </p:txBody>
      </p:sp>
      <p:sp>
        <p:nvSpPr>
          <p:cNvPr id="3" name="Content Placeholder 2">
            <a:extLst>
              <a:ext uri="{FF2B5EF4-FFF2-40B4-BE49-F238E27FC236}">
                <a16:creationId xmlns:a16="http://schemas.microsoft.com/office/drawing/2014/main" id="{4212ED40-0885-4D3A-B399-A53EF5AEFDD1}"/>
              </a:ext>
            </a:extLst>
          </p:cNvPr>
          <p:cNvSpPr>
            <a:spLocks noGrp="1"/>
          </p:cNvSpPr>
          <p:nvPr>
            <p:ph idx="1"/>
          </p:nvPr>
        </p:nvSpPr>
        <p:spPr/>
        <p:txBody>
          <a:bodyPr>
            <a:normAutofit fontScale="77500" lnSpcReduction="20000"/>
          </a:bodyPr>
          <a:lstStyle/>
          <a:p>
            <a:r>
              <a:rPr lang="en-US" dirty="0"/>
              <a:t>Prioritizing treatment plans may help reduce the potential for polypharmacy in older patients with HIV who are being treated for multiple comorbidities.</a:t>
            </a:r>
          </a:p>
          <a:p>
            <a:r>
              <a:rPr lang="en-US" dirty="0"/>
              <a:t>Evaluating medication lists at every clinical visit to eliminate unnecessary or toxic medications and to identify and mitigate potentially harmful drug-drug interactions will help minimize the effects of polypharmacy in older patients with HIV.</a:t>
            </a:r>
          </a:p>
          <a:p>
            <a:r>
              <a:rPr lang="en-US" dirty="0"/>
              <a:t>Facilitating and simplifying access to care (e.g., arranging for a cardiologist to see a patient in the HIV primary care setting) and services as patients’ care needs increase can improve overall adherence to and satisfaction with treatment.</a:t>
            </a:r>
          </a:p>
          <a:p>
            <a:r>
              <a:rPr lang="en-US" dirty="0"/>
              <a:t>Having familiarity with the benefits and local sources of palliative care will help clinicians recognize and meet the needs of older patients who have HIV and other serious illnesses.</a:t>
            </a:r>
          </a:p>
          <a:p>
            <a:r>
              <a:rPr lang="en-US" dirty="0"/>
              <a:t>Referring to a social worker or care coordinator can help older patients with HIV to transition from commercial insurance or Special Needs Plans (SNPs) to Medicare without experiencing a loss of services or medication coverage.</a:t>
            </a:r>
          </a:p>
        </p:txBody>
      </p:sp>
      <p:sp>
        <p:nvSpPr>
          <p:cNvPr id="4" name="Footer Placeholder 3">
            <a:extLst>
              <a:ext uri="{FF2B5EF4-FFF2-40B4-BE49-F238E27FC236}">
                <a16:creationId xmlns:a16="http://schemas.microsoft.com/office/drawing/2014/main" id="{5E40A599-679A-438F-BCBF-A8E45CC4BC6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9839ACE-B7F0-4974-8F07-7A3DDFA0BE8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62DEC17-6295-41F0-AAFB-EEB1BDD67402}"/>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7574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F2F2-CE6C-464F-8ADE-D5691F8B4275}"/>
              </a:ext>
            </a:extLst>
          </p:cNvPr>
          <p:cNvSpPr>
            <a:spLocks noGrp="1"/>
          </p:cNvSpPr>
          <p:nvPr>
            <p:ph type="title"/>
          </p:nvPr>
        </p:nvSpPr>
        <p:spPr/>
        <p:txBody>
          <a:bodyPr/>
          <a:lstStyle/>
          <a:p>
            <a:r>
              <a:rPr lang="en-US" dirty="0"/>
              <a:t>Assessment Domains for Older People With HIV</a:t>
            </a:r>
          </a:p>
        </p:txBody>
      </p:sp>
      <p:graphicFrame>
        <p:nvGraphicFramePr>
          <p:cNvPr id="7" name="Content Placeholder 6">
            <a:extLst>
              <a:ext uri="{FF2B5EF4-FFF2-40B4-BE49-F238E27FC236}">
                <a16:creationId xmlns:a16="http://schemas.microsoft.com/office/drawing/2014/main" id="{F1B18F3B-A2BF-4EBD-B36D-F8AB2C5A1B72}"/>
              </a:ext>
            </a:extLst>
          </p:cNvPr>
          <p:cNvGraphicFramePr>
            <a:graphicFrameLocks noGrp="1"/>
          </p:cNvGraphicFramePr>
          <p:nvPr>
            <p:ph idx="1"/>
            <p:extLst>
              <p:ext uri="{D42A27DB-BD31-4B8C-83A1-F6EECF244321}">
                <p14:modId xmlns:p14="http://schemas.microsoft.com/office/powerpoint/2010/main" val="74442417"/>
              </p:ext>
            </p:extLst>
          </p:nvPr>
        </p:nvGraphicFramePr>
        <p:xfrm>
          <a:off x="838200" y="1825625"/>
          <a:ext cx="10515600" cy="2748280"/>
        </p:xfrm>
        <a:graphic>
          <a:graphicData uri="http://schemas.openxmlformats.org/drawingml/2006/table">
            <a:tbl>
              <a:tblPr firstRow="1" bandRow="1">
                <a:tableStyleId>{5940675A-B579-460E-94D1-54222C63F5DA}</a:tableStyleId>
              </a:tblPr>
              <a:tblGrid>
                <a:gridCol w="3084095">
                  <a:extLst>
                    <a:ext uri="{9D8B030D-6E8A-4147-A177-3AD203B41FA5}">
                      <a16:colId xmlns:a16="http://schemas.microsoft.com/office/drawing/2014/main" val="285532684"/>
                    </a:ext>
                  </a:extLst>
                </a:gridCol>
                <a:gridCol w="7431505">
                  <a:extLst>
                    <a:ext uri="{9D8B030D-6E8A-4147-A177-3AD203B41FA5}">
                      <a16:colId xmlns:a16="http://schemas.microsoft.com/office/drawing/2014/main" val="863528542"/>
                    </a:ext>
                  </a:extLst>
                </a:gridCol>
              </a:tblGrid>
              <a:tr h="370840">
                <a:tc gridSpan="2">
                  <a:txBody>
                    <a:bodyPr/>
                    <a:lstStyle/>
                    <a:p>
                      <a:r>
                        <a:rPr lang="en-US" b="1" dirty="0">
                          <a:solidFill>
                            <a:schemeClr val="bg1"/>
                          </a:solidFill>
                        </a:rPr>
                        <a:t>Area for Assessment </a:t>
                      </a:r>
                      <a:r>
                        <a:rPr lang="en-US" b="0" dirty="0">
                          <a:solidFill>
                            <a:schemeClr val="bg1"/>
                          </a:solidFill>
                        </a:rPr>
                        <a:t>[see full guidance for tools and resources]</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3400481964"/>
                  </a:ext>
                </a:extLst>
              </a:tr>
              <a:tr h="370840">
                <a:tc>
                  <a:txBody>
                    <a:bodyPr/>
                    <a:lstStyle/>
                    <a:p>
                      <a:pPr marL="0" indent="0">
                        <a:buFont typeface="Arial" panose="020B0604020202020204" pitchFamily="34" charset="0"/>
                        <a:buNone/>
                      </a:pPr>
                      <a:r>
                        <a:rPr lang="en-US" dirty="0"/>
                        <a:t>Functional Deficits and Geriatric Syndromes</a:t>
                      </a:r>
                    </a:p>
                  </a:txBody>
                  <a:tcPr/>
                </a:tc>
                <a:tc>
                  <a:txBody>
                    <a:bodyPr/>
                    <a:lstStyle/>
                    <a:p>
                      <a:pPr marL="137160" indent="-137160">
                        <a:buFont typeface="Arial" panose="020B0604020202020204" pitchFamily="34" charset="0"/>
                        <a:buChar char="•"/>
                      </a:pPr>
                      <a:r>
                        <a:rPr lang="en-US" dirty="0"/>
                        <a:t>Basic activities of daily living (general)</a:t>
                      </a:r>
                    </a:p>
                    <a:p>
                      <a:pPr marL="137160" indent="-137160">
                        <a:buFont typeface="Arial" panose="020B0604020202020204" pitchFamily="34" charset="0"/>
                        <a:buChar char="•"/>
                      </a:pPr>
                      <a:r>
                        <a:rPr lang="en-US" dirty="0"/>
                        <a:t>Instrumental activities of daily living</a:t>
                      </a:r>
                    </a:p>
                    <a:p>
                      <a:pPr marL="137160" indent="-137160">
                        <a:buFont typeface="Arial" panose="020B0604020202020204" pitchFamily="34" charset="0"/>
                        <a:buChar char="•"/>
                      </a:pPr>
                      <a:r>
                        <a:rPr lang="en-US" dirty="0"/>
                        <a:t>Continence</a:t>
                      </a:r>
                    </a:p>
                    <a:p>
                      <a:pPr marL="137160" indent="-137160">
                        <a:buFont typeface="Arial" panose="020B0604020202020204" pitchFamily="34" charset="0"/>
                        <a:buChar char="•"/>
                      </a:pPr>
                      <a:r>
                        <a:rPr lang="en-US" dirty="0"/>
                        <a:t>Exercise prescription</a:t>
                      </a:r>
                    </a:p>
                    <a:p>
                      <a:pPr marL="137160" indent="-137160">
                        <a:buFont typeface="Arial" panose="020B0604020202020204" pitchFamily="34" charset="0"/>
                        <a:buChar char="•"/>
                      </a:pPr>
                      <a:r>
                        <a:rPr lang="en-US" dirty="0"/>
                        <a:t>Frailty</a:t>
                      </a:r>
                    </a:p>
                  </a:txBody>
                  <a:tcPr/>
                </a:tc>
                <a:extLst>
                  <a:ext uri="{0D108BD9-81ED-4DB2-BD59-A6C34878D82A}">
                    <a16:rowId xmlns:a16="http://schemas.microsoft.com/office/drawing/2014/main" val="932600836"/>
                  </a:ext>
                </a:extLst>
              </a:tr>
              <a:tr h="370840">
                <a:tc>
                  <a:txBody>
                    <a:bodyPr/>
                    <a:lstStyle/>
                    <a:p>
                      <a:pPr marL="0" indent="0">
                        <a:buFont typeface="Arial" panose="020B0604020202020204" pitchFamily="34" charset="0"/>
                        <a:buNone/>
                      </a:pPr>
                      <a:r>
                        <a:rPr lang="en-US" dirty="0"/>
                        <a:t>Mental Health</a:t>
                      </a:r>
                    </a:p>
                  </a:txBody>
                  <a:tcPr/>
                </a:tc>
                <a:tc>
                  <a:txBody>
                    <a:bodyPr/>
                    <a:lstStyle/>
                    <a:p>
                      <a:pPr marL="137160" indent="-137160">
                        <a:buFont typeface="Arial" panose="020B0604020202020204" pitchFamily="34" charset="0"/>
                        <a:buChar char="•"/>
                      </a:pPr>
                      <a:r>
                        <a:rPr lang="en-US" dirty="0"/>
                        <a:t>Cognition</a:t>
                      </a:r>
                    </a:p>
                    <a:p>
                      <a:pPr marL="137160" indent="-137160">
                        <a:buFont typeface="Arial" panose="020B0604020202020204" pitchFamily="34" charset="0"/>
                        <a:buChar char="•"/>
                      </a:pPr>
                      <a:r>
                        <a:rPr lang="en-US" dirty="0"/>
                        <a:t>Social isolation, loneliness</a:t>
                      </a:r>
                    </a:p>
                    <a:p>
                      <a:pPr marL="137160" indent="-137160">
                        <a:buFont typeface="Arial" panose="020B0604020202020204" pitchFamily="34" charset="0"/>
                        <a:buChar char="•"/>
                      </a:pPr>
                      <a:r>
                        <a:rPr lang="en-US" dirty="0"/>
                        <a:t>Other areas (e.g., depression, anxiety, stigma)</a:t>
                      </a:r>
                    </a:p>
                  </a:txBody>
                  <a:tcPr/>
                </a:tc>
                <a:extLst>
                  <a:ext uri="{0D108BD9-81ED-4DB2-BD59-A6C34878D82A}">
                    <a16:rowId xmlns:a16="http://schemas.microsoft.com/office/drawing/2014/main" val="3621115268"/>
                  </a:ext>
                </a:extLst>
              </a:tr>
            </a:tbl>
          </a:graphicData>
        </a:graphic>
      </p:graphicFrame>
      <p:sp>
        <p:nvSpPr>
          <p:cNvPr id="4" name="Footer Placeholder 3">
            <a:extLst>
              <a:ext uri="{FF2B5EF4-FFF2-40B4-BE49-F238E27FC236}">
                <a16:creationId xmlns:a16="http://schemas.microsoft.com/office/drawing/2014/main" id="{EE4A29A0-EE8F-408D-AE24-1F0D192D9F2F}"/>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59CD676B-E7AF-4AFD-A8BF-ECDC528D8CEF}"/>
              </a:ext>
            </a:extLst>
          </p:cNvPr>
          <p:cNvSpPr>
            <a:spLocks noGrp="1"/>
          </p:cNvSpPr>
          <p:nvPr>
            <p:ph type="sldNum" sz="quarter" idx="12"/>
          </p:nvPr>
        </p:nvSpPr>
        <p:spPr/>
        <p:txBody>
          <a:bodyPr/>
          <a:lstStyle/>
          <a:p>
            <a:r>
              <a:rPr lang="en-US" dirty="0"/>
              <a:t>www.hivguidelines.org</a:t>
            </a:r>
          </a:p>
        </p:txBody>
      </p:sp>
      <p:sp>
        <p:nvSpPr>
          <p:cNvPr id="6" name="Date Placeholder 5">
            <a:extLst>
              <a:ext uri="{FF2B5EF4-FFF2-40B4-BE49-F238E27FC236}">
                <a16:creationId xmlns:a16="http://schemas.microsoft.com/office/drawing/2014/main" id="{04B21738-0AFE-465B-BC1C-37D630A327B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53311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9F2F2-CE6C-464F-8ADE-D5691F8B4275}"/>
              </a:ext>
            </a:extLst>
          </p:cNvPr>
          <p:cNvSpPr>
            <a:spLocks noGrp="1"/>
          </p:cNvSpPr>
          <p:nvPr>
            <p:ph type="title"/>
          </p:nvPr>
        </p:nvSpPr>
        <p:spPr/>
        <p:txBody>
          <a:bodyPr/>
          <a:lstStyle/>
          <a:p>
            <a:r>
              <a:rPr lang="en-US" dirty="0"/>
              <a:t>Assessment Domains for Older People With HIV,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F1B18F3B-A2BF-4EBD-B36D-F8AB2C5A1B72}"/>
              </a:ext>
            </a:extLst>
          </p:cNvPr>
          <p:cNvGraphicFramePr>
            <a:graphicFrameLocks noGrp="1"/>
          </p:cNvGraphicFramePr>
          <p:nvPr>
            <p:ph idx="1"/>
            <p:extLst>
              <p:ext uri="{D42A27DB-BD31-4B8C-83A1-F6EECF244321}">
                <p14:modId xmlns:p14="http://schemas.microsoft.com/office/powerpoint/2010/main" val="1440334220"/>
              </p:ext>
            </p:extLst>
          </p:nvPr>
        </p:nvGraphicFramePr>
        <p:xfrm>
          <a:off x="838200" y="1825625"/>
          <a:ext cx="10515600" cy="3845560"/>
        </p:xfrm>
        <a:graphic>
          <a:graphicData uri="http://schemas.openxmlformats.org/drawingml/2006/table">
            <a:tbl>
              <a:tblPr firstRow="1" bandRow="1">
                <a:tableStyleId>{5940675A-B579-460E-94D1-54222C63F5DA}</a:tableStyleId>
              </a:tblPr>
              <a:tblGrid>
                <a:gridCol w="3084095">
                  <a:extLst>
                    <a:ext uri="{9D8B030D-6E8A-4147-A177-3AD203B41FA5}">
                      <a16:colId xmlns:a16="http://schemas.microsoft.com/office/drawing/2014/main" val="285532684"/>
                    </a:ext>
                  </a:extLst>
                </a:gridCol>
                <a:gridCol w="7431505">
                  <a:extLst>
                    <a:ext uri="{9D8B030D-6E8A-4147-A177-3AD203B41FA5}">
                      <a16:colId xmlns:a16="http://schemas.microsoft.com/office/drawing/2014/main" val="863528542"/>
                    </a:ext>
                  </a:extLst>
                </a:gridCol>
              </a:tblGrid>
              <a:tr h="370840">
                <a:tc gridSpan="2">
                  <a:txBody>
                    <a:bodyPr/>
                    <a:lstStyle/>
                    <a:p>
                      <a:r>
                        <a:rPr lang="en-US" b="1" dirty="0">
                          <a:solidFill>
                            <a:schemeClr val="bg1"/>
                          </a:solidFill>
                        </a:rPr>
                        <a:t>Area for Assessment </a:t>
                      </a:r>
                      <a:r>
                        <a:rPr lang="en-US" b="0" dirty="0">
                          <a:solidFill>
                            <a:schemeClr val="bg1"/>
                          </a:solidFill>
                        </a:rPr>
                        <a:t>[see full guidance for tools and resources]</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3400481964"/>
                  </a:ext>
                </a:extLst>
              </a:tr>
              <a:tr h="370840">
                <a:tc>
                  <a:txBody>
                    <a:bodyPr/>
                    <a:lstStyle/>
                    <a:p>
                      <a:pPr marL="0" indent="0">
                        <a:buFont typeface="Arial" panose="020B0604020202020204" pitchFamily="34" charset="0"/>
                        <a:buNone/>
                      </a:pPr>
                      <a:r>
                        <a:rPr lang="en-US" dirty="0"/>
                        <a:t>Comorbidities and Medications</a:t>
                      </a:r>
                    </a:p>
                  </a:txBody>
                  <a:tcPr/>
                </a:tc>
                <a:tc>
                  <a:txBody>
                    <a:bodyPr/>
                    <a:lstStyle/>
                    <a:p>
                      <a:pPr marL="137160" indent="-137160">
                        <a:buFont typeface="Arial" panose="020B0604020202020204" pitchFamily="34" charset="0"/>
                        <a:buChar char="•"/>
                      </a:pPr>
                      <a:r>
                        <a:rPr lang="en-US" dirty="0"/>
                        <a:t>Managing multiple chronic conditions</a:t>
                      </a:r>
                    </a:p>
                    <a:p>
                      <a:pPr marL="137160" indent="-137160">
                        <a:buFont typeface="Arial" panose="020B0604020202020204" pitchFamily="34" charset="0"/>
                        <a:buChar char="•"/>
                      </a:pPr>
                      <a:r>
                        <a:rPr lang="en-US" dirty="0"/>
                        <a:t>Primary care of specific comorbidities</a:t>
                      </a:r>
                    </a:p>
                    <a:p>
                      <a:pPr marL="137160" indent="-137160">
                        <a:buFont typeface="Arial" panose="020B0604020202020204" pitchFamily="34" charset="0"/>
                        <a:buChar char="•"/>
                      </a:pPr>
                      <a:r>
                        <a:rPr lang="en-US" dirty="0"/>
                        <a:t>ART choices and drug-drug interactions</a:t>
                      </a:r>
                    </a:p>
                    <a:p>
                      <a:pPr marL="137160" indent="-137160">
                        <a:buFont typeface="Arial" panose="020B0604020202020204" pitchFamily="34" charset="0"/>
                        <a:buChar char="•"/>
                      </a:pPr>
                      <a:r>
                        <a:rPr lang="en-US" dirty="0"/>
                        <a:t>Medication choices and polypharmacy</a:t>
                      </a:r>
                    </a:p>
                    <a:p>
                      <a:pPr marL="137160" indent="-137160">
                        <a:buFont typeface="Arial" panose="020B0604020202020204" pitchFamily="34" charset="0"/>
                        <a:buChar char="•"/>
                      </a:pPr>
                      <a:r>
                        <a:rPr lang="en-US" dirty="0"/>
                        <a:t>Bone health</a:t>
                      </a:r>
                    </a:p>
                    <a:p>
                      <a:pPr marL="137160" indent="-137160">
                        <a:buFont typeface="Arial" panose="020B0604020202020204" pitchFamily="34" charset="0"/>
                        <a:buChar char="•"/>
                      </a:pPr>
                      <a:r>
                        <a:rPr lang="en-US" dirty="0"/>
                        <a:t>Nutrition (food insecurity, obesity, undernutrition)</a:t>
                      </a:r>
                    </a:p>
                  </a:txBody>
                  <a:tcPr/>
                </a:tc>
                <a:extLst>
                  <a:ext uri="{0D108BD9-81ED-4DB2-BD59-A6C34878D82A}">
                    <a16:rowId xmlns:a16="http://schemas.microsoft.com/office/drawing/2014/main" val="1381782834"/>
                  </a:ext>
                </a:extLst>
              </a:tr>
              <a:tr h="370840">
                <a:tc>
                  <a:txBody>
                    <a:bodyPr/>
                    <a:lstStyle/>
                    <a:p>
                      <a:pPr marL="0" indent="0">
                        <a:buFont typeface="Arial" panose="020B0604020202020204" pitchFamily="34" charset="0"/>
                        <a:buNone/>
                      </a:pPr>
                      <a:r>
                        <a:rPr lang="en-US" dirty="0"/>
                        <a:t>Quality of Life</a:t>
                      </a:r>
                    </a:p>
                  </a:txBody>
                  <a:tcPr/>
                </a:tc>
                <a:tc>
                  <a:txBody>
                    <a:bodyPr/>
                    <a:lstStyle/>
                    <a:p>
                      <a:pPr marL="137160" indent="-137160">
                        <a:buFont typeface="Arial" panose="020B0604020202020204" pitchFamily="34" charset="0"/>
                        <a:buChar char="•"/>
                      </a:pPr>
                      <a:r>
                        <a:rPr lang="en-US" dirty="0"/>
                        <a:t>Advance directives</a:t>
                      </a:r>
                    </a:p>
                    <a:p>
                      <a:pPr marL="137160" indent="-137160">
                        <a:buFont typeface="Arial" panose="020B0604020202020204" pitchFamily="34" charset="0"/>
                        <a:buChar char="•"/>
                      </a:pPr>
                      <a:r>
                        <a:rPr lang="en-US" dirty="0"/>
                        <a:t>Caregiving (requiring and providing)</a:t>
                      </a:r>
                    </a:p>
                    <a:p>
                      <a:pPr marL="137160" indent="-137160">
                        <a:buFont typeface="Arial" panose="020B0604020202020204" pitchFamily="34" charset="0"/>
                        <a:buChar char="•"/>
                      </a:pPr>
                      <a:r>
                        <a:rPr lang="en-US" dirty="0"/>
                        <a:t>Elder mistreatment</a:t>
                      </a:r>
                    </a:p>
                    <a:p>
                      <a:pPr marL="137160" indent="-137160">
                        <a:buFont typeface="Arial" panose="020B0604020202020204" pitchFamily="34" charset="0"/>
                        <a:buChar char="•"/>
                      </a:pPr>
                      <a:r>
                        <a:rPr lang="en-US" dirty="0"/>
                        <a:t>Overall health, pain management</a:t>
                      </a:r>
                    </a:p>
                    <a:p>
                      <a:pPr marL="137160" indent="-137160">
                        <a:buFont typeface="Arial" panose="020B0604020202020204" pitchFamily="34" charset="0"/>
                        <a:buChar char="•"/>
                      </a:pPr>
                      <a:r>
                        <a:rPr lang="en-US" dirty="0"/>
                        <a:t>Palliative care, prognosis, and end-of-life plans</a:t>
                      </a:r>
                    </a:p>
                    <a:p>
                      <a:pPr marL="137160" indent="-137160">
                        <a:buFont typeface="Arial" panose="020B0604020202020204" pitchFamily="34" charset="0"/>
                        <a:buChar char="•"/>
                      </a:pPr>
                      <a:r>
                        <a:rPr lang="en-US" dirty="0"/>
                        <a:t>Sexual health and menopause</a:t>
                      </a:r>
                    </a:p>
                  </a:txBody>
                  <a:tcPr/>
                </a:tc>
                <a:extLst>
                  <a:ext uri="{0D108BD9-81ED-4DB2-BD59-A6C34878D82A}">
                    <a16:rowId xmlns:a16="http://schemas.microsoft.com/office/drawing/2014/main" val="3337892480"/>
                  </a:ext>
                </a:extLst>
              </a:tr>
            </a:tbl>
          </a:graphicData>
        </a:graphic>
      </p:graphicFrame>
      <p:sp>
        <p:nvSpPr>
          <p:cNvPr id="4" name="Footer Placeholder 3">
            <a:extLst>
              <a:ext uri="{FF2B5EF4-FFF2-40B4-BE49-F238E27FC236}">
                <a16:creationId xmlns:a16="http://schemas.microsoft.com/office/drawing/2014/main" id="{EE4A29A0-EE8F-408D-AE24-1F0D192D9F2F}"/>
              </a:ext>
            </a:extLst>
          </p:cNvPr>
          <p:cNvSpPr>
            <a:spLocks noGrp="1"/>
          </p:cNvSpPr>
          <p:nvPr>
            <p:ph type="ftr" sz="quarter" idx="11"/>
          </p:nvPr>
        </p:nvSpPr>
        <p:spPr/>
        <p:txBody>
          <a:bodyPr/>
          <a:lstStyle/>
          <a:p>
            <a:r>
              <a:rPr lang="en-US" dirty="0"/>
              <a:t>NYSDOH AIDS Institute Clinical Guidelines Program</a:t>
            </a:r>
          </a:p>
        </p:txBody>
      </p:sp>
      <p:sp>
        <p:nvSpPr>
          <p:cNvPr id="5" name="Slide Number Placeholder 4">
            <a:extLst>
              <a:ext uri="{FF2B5EF4-FFF2-40B4-BE49-F238E27FC236}">
                <a16:creationId xmlns:a16="http://schemas.microsoft.com/office/drawing/2014/main" id="{59CD676B-E7AF-4AFD-A8BF-ECDC528D8CEF}"/>
              </a:ext>
            </a:extLst>
          </p:cNvPr>
          <p:cNvSpPr>
            <a:spLocks noGrp="1"/>
          </p:cNvSpPr>
          <p:nvPr>
            <p:ph type="sldNum" sz="quarter" idx="12"/>
          </p:nvPr>
        </p:nvSpPr>
        <p:spPr/>
        <p:txBody>
          <a:bodyPr/>
          <a:lstStyle/>
          <a:p>
            <a:r>
              <a:rPr lang="en-US" dirty="0"/>
              <a:t>www.hivguidelines.org</a:t>
            </a:r>
          </a:p>
        </p:txBody>
      </p:sp>
      <p:sp>
        <p:nvSpPr>
          <p:cNvPr id="6" name="Date Placeholder 5">
            <a:extLst>
              <a:ext uri="{FF2B5EF4-FFF2-40B4-BE49-F238E27FC236}">
                <a16:creationId xmlns:a16="http://schemas.microsoft.com/office/drawing/2014/main" id="{04B21738-0AFE-465B-BC1C-37D630A327BD}"/>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271319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8BE6-1B2F-488C-B04F-898D391E4F05}"/>
              </a:ext>
            </a:extLst>
          </p:cNvPr>
          <p:cNvSpPr>
            <a:spLocks noGrp="1"/>
          </p:cNvSpPr>
          <p:nvPr>
            <p:ph type="title"/>
          </p:nvPr>
        </p:nvSpPr>
        <p:spPr/>
        <p:txBody>
          <a:bodyPr/>
          <a:lstStyle/>
          <a:p>
            <a:r>
              <a:rPr lang="en-US" dirty="0"/>
              <a:t>Integrating the Needs of Older Patients Into Medical Care</a:t>
            </a:r>
          </a:p>
        </p:txBody>
      </p:sp>
      <p:graphicFrame>
        <p:nvGraphicFramePr>
          <p:cNvPr id="7" name="Content Placeholder 6">
            <a:extLst>
              <a:ext uri="{FF2B5EF4-FFF2-40B4-BE49-F238E27FC236}">
                <a16:creationId xmlns:a16="http://schemas.microsoft.com/office/drawing/2014/main" id="{7F9B2DA8-2B27-4F4C-94C6-89CF9B343301}"/>
              </a:ext>
            </a:extLst>
          </p:cNvPr>
          <p:cNvGraphicFramePr>
            <a:graphicFrameLocks noGrp="1"/>
          </p:cNvGraphicFramePr>
          <p:nvPr>
            <p:ph idx="1"/>
            <p:extLst>
              <p:ext uri="{D42A27DB-BD31-4B8C-83A1-F6EECF244321}">
                <p14:modId xmlns:p14="http://schemas.microsoft.com/office/powerpoint/2010/main" val="2499134169"/>
              </p:ext>
            </p:extLst>
          </p:nvPr>
        </p:nvGraphicFramePr>
        <p:xfrm>
          <a:off x="838200" y="1825625"/>
          <a:ext cx="10515600" cy="4180840"/>
        </p:xfrm>
        <a:graphic>
          <a:graphicData uri="http://schemas.openxmlformats.org/drawingml/2006/table">
            <a:tbl>
              <a:tblPr firstRow="1" bandRow="1">
                <a:tableStyleId>{5940675A-B579-460E-94D1-54222C63F5DA}</a:tableStyleId>
              </a:tblPr>
              <a:tblGrid>
                <a:gridCol w="1929063">
                  <a:extLst>
                    <a:ext uri="{9D8B030D-6E8A-4147-A177-3AD203B41FA5}">
                      <a16:colId xmlns:a16="http://schemas.microsoft.com/office/drawing/2014/main" val="1720808351"/>
                    </a:ext>
                  </a:extLst>
                </a:gridCol>
                <a:gridCol w="8586537">
                  <a:extLst>
                    <a:ext uri="{9D8B030D-6E8A-4147-A177-3AD203B41FA5}">
                      <a16:colId xmlns:a16="http://schemas.microsoft.com/office/drawing/2014/main" val="2926466031"/>
                    </a:ext>
                  </a:extLst>
                </a:gridCol>
              </a:tblGrid>
              <a:tr h="370840">
                <a:tc gridSpan="2">
                  <a:txBody>
                    <a:bodyPr/>
                    <a:lstStyle/>
                    <a:p>
                      <a:r>
                        <a:rPr lang="en-US" b="1" dirty="0">
                          <a:solidFill>
                            <a:schemeClr val="bg1"/>
                          </a:solidFill>
                        </a:rPr>
                        <a:t>Six Steps to Integrating Needs of Older Patients Into HIV Medical Care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003259615"/>
                  </a:ext>
                </a:extLst>
              </a:tr>
              <a:tr h="370840">
                <a:tc>
                  <a:txBody>
                    <a:bodyPr/>
                    <a:lstStyle/>
                    <a:p>
                      <a:pPr marL="0" indent="0">
                        <a:buFont typeface="Arial" panose="020B0604020202020204" pitchFamily="34" charset="0"/>
                        <a:buNone/>
                      </a:pPr>
                      <a:r>
                        <a:rPr lang="en-US" dirty="0"/>
                        <a:t>1. Assess the clinic’s ability to meet the needs of older patients with HIV</a:t>
                      </a:r>
                    </a:p>
                  </a:txBody>
                  <a:tcPr/>
                </a:tc>
                <a:tc>
                  <a:txBody>
                    <a:bodyPr/>
                    <a:lstStyle/>
                    <a:p>
                      <a:pPr marL="137160" indent="-137160">
                        <a:buFont typeface="Arial" panose="020B0604020202020204" pitchFamily="34" charset="0"/>
                        <a:buChar char="•"/>
                      </a:pPr>
                      <a:r>
                        <a:rPr lang="en-US" sz="1400" dirty="0"/>
                        <a:t>Review the demographics of the patient population to identify the number of patients in need of aging-related services at present and in the near- and long-term.</a:t>
                      </a:r>
                    </a:p>
                    <a:p>
                      <a:pPr marL="137160" indent="-137160">
                        <a:buFont typeface="Arial" panose="020B0604020202020204" pitchFamily="34" charset="0"/>
                        <a:buChar char="•"/>
                      </a:pPr>
                      <a:r>
                        <a:rPr lang="en-US" sz="1400" dirty="0"/>
                        <a:t>Track patient requests for aging-related services and identify options for responding to those requests.</a:t>
                      </a:r>
                    </a:p>
                    <a:p>
                      <a:pPr marL="137160" indent="-137160">
                        <a:buFont typeface="Arial" panose="020B0604020202020204" pitchFamily="34" charset="0"/>
                        <a:buChar char="•"/>
                      </a:pPr>
                      <a:r>
                        <a:rPr lang="en-US" sz="1400" dirty="0"/>
                        <a:t>Identify resources needed to address any aging-related priorities identified by a community or clinic advisory board.</a:t>
                      </a:r>
                    </a:p>
                    <a:p>
                      <a:pPr marL="137160" indent="-137160">
                        <a:buFont typeface="Arial" panose="020B0604020202020204" pitchFamily="34" charset="0"/>
                        <a:buChar char="•"/>
                      </a:pPr>
                      <a:r>
                        <a:rPr lang="en-US" sz="1400" dirty="0"/>
                        <a:t>Identify clinic care providers who are experienced in geriatrics or the care of older patients.</a:t>
                      </a:r>
                    </a:p>
                    <a:p>
                      <a:pPr marL="137160" indent="-137160">
                        <a:buFont typeface="Arial" panose="020B0604020202020204" pitchFamily="34" charset="0"/>
                        <a:buChar char="•"/>
                      </a:pPr>
                      <a:r>
                        <a:rPr lang="en-US" sz="1400" dirty="0"/>
                        <a:t>If the clinic is not able to provide multidisciplinary, comprehensive services, identify how the clinic can assist patients in accessing needed services.</a:t>
                      </a:r>
                    </a:p>
                    <a:p>
                      <a:pPr marL="137160" indent="-137160">
                        <a:buFont typeface="Arial" panose="020B0604020202020204" pitchFamily="34" charset="0"/>
                        <a:buChar char="•"/>
                      </a:pPr>
                      <a:r>
                        <a:rPr lang="en-US" sz="1400" dirty="0"/>
                        <a:t>Anticipate problems with finances and insurance coverage for those approaching age 65 (earlier for those on disability) who are transitioning to Medicare.</a:t>
                      </a:r>
                    </a:p>
                  </a:txBody>
                  <a:tcPr/>
                </a:tc>
                <a:extLst>
                  <a:ext uri="{0D108BD9-81ED-4DB2-BD59-A6C34878D82A}">
                    <a16:rowId xmlns:a16="http://schemas.microsoft.com/office/drawing/2014/main" val="1808428326"/>
                  </a:ext>
                </a:extLst>
              </a:tr>
              <a:tr h="370840">
                <a:tc>
                  <a:txBody>
                    <a:bodyPr/>
                    <a:lstStyle/>
                    <a:p>
                      <a:pPr marL="0" indent="0">
                        <a:buFont typeface="Arial" panose="020B0604020202020204" pitchFamily="34" charset="0"/>
                        <a:buNone/>
                      </a:pPr>
                      <a:r>
                        <a:rPr lang="en-US" dirty="0"/>
                        <a:t>2. Engage older patients with HIV in program planning</a:t>
                      </a:r>
                    </a:p>
                  </a:txBody>
                  <a:tcPr/>
                </a:tc>
                <a:tc>
                  <a:txBody>
                    <a:bodyPr/>
                    <a:lstStyle/>
                    <a:p>
                      <a:pPr marL="137160" indent="-137160">
                        <a:buFont typeface="Arial" panose="020B0604020202020204" pitchFamily="34" charset="0"/>
                        <a:buChar char="•"/>
                      </a:pPr>
                      <a:r>
                        <a:rPr lang="en-US" sz="1400" dirty="0"/>
                        <a:t>Provide ample opportunities for patients and clinical care providers and staff to identify needs to be addressed. This is an essential step for programs of any size. The University of California San Francisco used extensive patient input to develop its </a:t>
                      </a:r>
                      <a:r>
                        <a:rPr lang="en-US" sz="1400" dirty="0">
                          <a:hlinkClick r:id="rId2"/>
                        </a:rPr>
                        <a:t>Golden Compass program</a:t>
                      </a:r>
                      <a:r>
                        <a:rPr lang="en-US" sz="1400" dirty="0"/>
                        <a:t> for older individuals with HIV.</a:t>
                      </a:r>
                    </a:p>
                    <a:p>
                      <a:pPr marL="137160" indent="-137160">
                        <a:buFont typeface="Arial" panose="020B0604020202020204" pitchFamily="34" charset="0"/>
                        <a:buChar char="•"/>
                      </a:pPr>
                      <a:r>
                        <a:rPr lang="en-US" sz="1400" dirty="0"/>
                        <a:t>Provide opportunities for discussion of ageism and stigma, so patients and clinical care providers and staff can understand and identify its effects and how to address them.</a:t>
                      </a:r>
                    </a:p>
                    <a:p>
                      <a:pPr marL="137160" indent="-137160">
                        <a:buFont typeface="Arial" panose="020B0604020202020204" pitchFamily="34" charset="0"/>
                        <a:buChar char="•"/>
                      </a:pPr>
                      <a:r>
                        <a:rPr lang="en-US" sz="1400" dirty="0"/>
                        <a:t>Develop a wish list of services and be realistic about what is possible. Set goals and a timeline for program development.</a:t>
                      </a:r>
                    </a:p>
                  </a:txBody>
                  <a:tcPr/>
                </a:tc>
                <a:extLst>
                  <a:ext uri="{0D108BD9-81ED-4DB2-BD59-A6C34878D82A}">
                    <a16:rowId xmlns:a16="http://schemas.microsoft.com/office/drawing/2014/main" val="3996686801"/>
                  </a:ext>
                </a:extLst>
              </a:tr>
            </a:tbl>
          </a:graphicData>
        </a:graphic>
      </p:graphicFrame>
      <p:sp>
        <p:nvSpPr>
          <p:cNvPr id="4" name="Footer Placeholder 3">
            <a:extLst>
              <a:ext uri="{FF2B5EF4-FFF2-40B4-BE49-F238E27FC236}">
                <a16:creationId xmlns:a16="http://schemas.microsoft.com/office/drawing/2014/main" id="{40E95416-BD4C-41D6-B799-1400BBC4D69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FF8693-5912-45C9-8FFA-BAADFF936A6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1AC6CEA-D47E-4B9C-BB43-842036D05667}"/>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291006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8BE6-1B2F-488C-B04F-898D391E4F05}"/>
              </a:ext>
            </a:extLst>
          </p:cNvPr>
          <p:cNvSpPr>
            <a:spLocks noGrp="1"/>
          </p:cNvSpPr>
          <p:nvPr>
            <p:ph type="title"/>
          </p:nvPr>
        </p:nvSpPr>
        <p:spPr/>
        <p:txBody>
          <a:bodyPr/>
          <a:lstStyle/>
          <a:p>
            <a:r>
              <a:rPr lang="en-US" dirty="0"/>
              <a:t>Integrating the Needs of Older Patients Into Medical Care,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7F9B2DA8-2B27-4F4C-94C6-89CF9B343301}"/>
              </a:ext>
            </a:extLst>
          </p:cNvPr>
          <p:cNvGraphicFramePr>
            <a:graphicFrameLocks noGrp="1"/>
          </p:cNvGraphicFramePr>
          <p:nvPr>
            <p:ph idx="1"/>
            <p:extLst>
              <p:ext uri="{D42A27DB-BD31-4B8C-83A1-F6EECF244321}">
                <p14:modId xmlns:p14="http://schemas.microsoft.com/office/powerpoint/2010/main" val="751870622"/>
              </p:ext>
            </p:extLst>
          </p:nvPr>
        </p:nvGraphicFramePr>
        <p:xfrm>
          <a:off x="838200" y="1825625"/>
          <a:ext cx="10515600" cy="3937000"/>
        </p:xfrm>
        <a:graphic>
          <a:graphicData uri="http://schemas.openxmlformats.org/drawingml/2006/table">
            <a:tbl>
              <a:tblPr firstRow="1" bandRow="1">
                <a:tableStyleId>{5940675A-B579-460E-94D1-54222C63F5DA}</a:tableStyleId>
              </a:tblPr>
              <a:tblGrid>
                <a:gridCol w="1929063">
                  <a:extLst>
                    <a:ext uri="{9D8B030D-6E8A-4147-A177-3AD203B41FA5}">
                      <a16:colId xmlns:a16="http://schemas.microsoft.com/office/drawing/2014/main" val="1720808351"/>
                    </a:ext>
                  </a:extLst>
                </a:gridCol>
                <a:gridCol w="8586537">
                  <a:extLst>
                    <a:ext uri="{9D8B030D-6E8A-4147-A177-3AD203B41FA5}">
                      <a16:colId xmlns:a16="http://schemas.microsoft.com/office/drawing/2014/main" val="2926466031"/>
                    </a:ext>
                  </a:extLst>
                </a:gridCol>
              </a:tblGrid>
              <a:tr h="370840">
                <a:tc gridSpan="2">
                  <a:txBody>
                    <a:bodyPr/>
                    <a:lstStyle/>
                    <a:p>
                      <a:r>
                        <a:rPr lang="en-US" b="1" dirty="0">
                          <a:solidFill>
                            <a:schemeClr val="bg1"/>
                          </a:solidFill>
                        </a:rPr>
                        <a:t>Six Steps to Integrating Needs of Older Patients Into HIV Medical Care</a:t>
                      </a:r>
                    </a:p>
                  </a:txBody>
                  <a:tcPr>
                    <a:solidFill>
                      <a:srgbClr val="523178"/>
                    </a:solidFill>
                  </a:tcPr>
                </a:tc>
                <a:tc hMerge="1">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2003259615"/>
                  </a:ext>
                </a:extLst>
              </a:tr>
              <a:tr h="370840">
                <a:tc>
                  <a:txBody>
                    <a:bodyPr/>
                    <a:lstStyle/>
                    <a:p>
                      <a:pPr marL="0" indent="0">
                        <a:buFont typeface="Arial" panose="020B0604020202020204" pitchFamily="34" charset="0"/>
                        <a:buNone/>
                      </a:pPr>
                      <a:r>
                        <a:rPr lang="en-US" dirty="0"/>
                        <a:t>3. Consider options and develop protocols for identifying patients in need of aging-related care and services</a:t>
                      </a:r>
                    </a:p>
                  </a:txBody>
                  <a:tcPr/>
                </a:tc>
                <a:tc>
                  <a:txBody>
                    <a:bodyPr/>
                    <a:lstStyle/>
                    <a:p>
                      <a:pPr marL="137160" indent="-137160">
                        <a:buFont typeface="Arial" panose="020B0604020202020204" pitchFamily="34" charset="0"/>
                        <a:buChar char="•"/>
                      </a:pPr>
                      <a:r>
                        <a:rPr lang="en-US" sz="1600" dirty="0"/>
                        <a:t>Age: At base, a clinic can implement a policy that all patients with HIV who are ≥50 years old should undergo general screening; the clinic might also create a protocol that would add more focused and detailed screening (e.g., for memory or gait) to be initiated at an older age.</a:t>
                      </a:r>
                    </a:p>
                    <a:p>
                      <a:pPr marL="137160" indent="-137160">
                        <a:buFont typeface="Arial" panose="020B0604020202020204" pitchFamily="34" charset="0"/>
                        <a:buChar char="•"/>
                      </a:pPr>
                      <a:r>
                        <a:rPr lang="en-US" sz="1600" dirty="0"/>
                        <a:t>Prognosis, such that a prognostic threshold for referral is established based on measures such as the </a:t>
                      </a:r>
                      <a:r>
                        <a:rPr lang="en-US" sz="1600" dirty="0">
                          <a:hlinkClick r:id="rId2"/>
                        </a:rPr>
                        <a:t>Veterans Aging Cohort Study (VACS) Index Calculator</a:t>
                      </a:r>
                      <a:endParaRPr lang="en-US" sz="1600" dirty="0"/>
                    </a:p>
                    <a:p>
                      <a:pPr marL="137160" indent="-137160">
                        <a:buFont typeface="Arial" panose="020B0604020202020204" pitchFamily="34" charset="0"/>
                        <a:buChar char="•"/>
                      </a:pPr>
                      <a:r>
                        <a:rPr lang="en-US" sz="1600" dirty="0"/>
                        <a:t>Clinical criteria, such as a recent history of falls, deteriorating memory, polypharmacy, or frailty</a:t>
                      </a:r>
                    </a:p>
                    <a:p>
                      <a:pPr marL="137160" indent="-137160">
                        <a:buFont typeface="Arial" panose="020B0604020202020204" pitchFamily="34" charset="0"/>
                        <a:buChar char="•"/>
                      </a:pPr>
                      <a:r>
                        <a:rPr lang="en-US" sz="1600" dirty="0"/>
                        <a:t>Patient request</a:t>
                      </a:r>
                    </a:p>
                  </a:txBody>
                  <a:tcPr/>
                </a:tc>
                <a:extLst>
                  <a:ext uri="{0D108BD9-81ED-4DB2-BD59-A6C34878D82A}">
                    <a16:rowId xmlns:a16="http://schemas.microsoft.com/office/drawing/2014/main" val="1808428326"/>
                  </a:ext>
                </a:extLst>
              </a:tr>
              <a:tr h="370840">
                <a:tc>
                  <a:txBody>
                    <a:bodyPr/>
                    <a:lstStyle/>
                    <a:p>
                      <a:pPr marL="0" indent="0">
                        <a:buFont typeface="Arial" panose="020B0604020202020204" pitchFamily="34" charset="0"/>
                        <a:buNone/>
                      </a:pPr>
                      <a:r>
                        <a:rPr lang="en-US" dirty="0"/>
                        <a:t>4. Develop an assessment strategy</a:t>
                      </a:r>
                    </a:p>
                  </a:txBody>
                  <a:tcPr/>
                </a:tc>
                <a:tc>
                  <a:txBody>
                    <a:bodyPr/>
                    <a:lstStyle/>
                    <a:p>
                      <a:pPr marL="137160" indent="-137160">
                        <a:buFont typeface="Arial" panose="020B0604020202020204" pitchFamily="34" charset="0"/>
                        <a:buChar char="•"/>
                      </a:pPr>
                      <a:r>
                        <a:rPr lang="en-US" sz="1600" dirty="0"/>
                        <a:t>Identify who will perform assessments and how results will be communicated to patients and other care providers involved with the patient.</a:t>
                      </a:r>
                    </a:p>
                    <a:p>
                      <a:pPr marL="137160" indent="-137160">
                        <a:buFont typeface="Arial" panose="020B0604020202020204" pitchFamily="34" charset="0"/>
                        <a:buChar char="•"/>
                      </a:pPr>
                      <a:r>
                        <a:rPr lang="en-US" sz="1600" dirty="0"/>
                        <a:t>Determine the scope of assessment: Will it focus on one particular problem (e.g., gait disorders, cognition), or will assessment address a broad array of problems? </a:t>
                      </a:r>
                    </a:p>
                    <a:p>
                      <a:pPr marL="137160" indent="-137160">
                        <a:buFont typeface="Arial" panose="020B0604020202020204" pitchFamily="34" charset="0"/>
                        <a:buChar char="•"/>
                      </a:pPr>
                      <a:r>
                        <a:rPr lang="en-US" sz="1600" dirty="0"/>
                        <a:t>Examples of assessment types include global simple geriatric screening tools, comprehensive assessment and specified screening tools (see </a:t>
                      </a:r>
                      <a:r>
                        <a:rPr lang="en-US" sz="1600" i="1" dirty="0"/>
                        <a:t>Assessment Domains for Older People With HIV</a:t>
                      </a:r>
                      <a:r>
                        <a:rPr lang="en-US" sz="1600" dirty="0"/>
                        <a:t>)</a:t>
                      </a:r>
                    </a:p>
                  </a:txBody>
                  <a:tcPr/>
                </a:tc>
                <a:extLst>
                  <a:ext uri="{0D108BD9-81ED-4DB2-BD59-A6C34878D82A}">
                    <a16:rowId xmlns:a16="http://schemas.microsoft.com/office/drawing/2014/main" val="3996686801"/>
                  </a:ext>
                </a:extLst>
              </a:tr>
            </a:tbl>
          </a:graphicData>
        </a:graphic>
      </p:graphicFrame>
      <p:sp>
        <p:nvSpPr>
          <p:cNvPr id="4" name="Footer Placeholder 3">
            <a:extLst>
              <a:ext uri="{FF2B5EF4-FFF2-40B4-BE49-F238E27FC236}">
                <a16:creationId xmlns:a16="http://schemas.microsoft.com/office/drawing/2014/main" id="{40E95416-BD4C-41D6-B799-1400BBC4D69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FF8693-5912-45C9-8FFA-BAADFF936A6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1AC6CEA-D47E-4B9C-BB43-842036D05667}"/>
              </a:ext>
            </a:extLst>
          </p:cNvPr>
          <p:cNvSpPr>
            <a:spLocks noGrp="1"/>
          </p:cNvSpPr>
          <p:nvPr>
            <p:ph type="dt" sz="half" idx="2"/>
          </p:nvPr>
        </p:nvSpPr>
        <p:spPr/>
        <p:txBody>
          <a:bodyPr/>
          <a:lstStyle/>
          <a:p>
            <a:r>
              <a:rPr lang="en-US"/>
              <a:t>MAY 2023</a:t>
            </a:r>
            <a:endParaRPr lang="en-US" dirty="0"/>
          </a:p>
        </p:txBody>
      </p:sp>
    </p:spTree>
    <p:extLst>
      <p:ext uri="{BB962C8B-B14F-4D97-AF65-F5344CB8AC3E}">
        <p14:creationId xmlns:p14="http://schemas.microsoft.com/office/powerpoint/2010/main" val="3965718215"/>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1674</Words>
  <Application>Microsoft Office PowerPoint</Application>
  <PresentationFormat>Widescreen</PresentationFormat>
  <Paragraphs>124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Content</vt:lpstr>
      <vt:lpstr>PowerPoint Presentation</vt:lpstr>
      <vt:lpstr>Purpose of This Guidance</vt:lpstr>
      <vt:lpstr>Definition of Terms</vt:lpstr>
      <vt:lpstr>Good Practices: Approach to Aging in HIV Care</vt:lpstr>
      <vt:lpstr>Good Practices: Approach to Aging in HIV Care, continued</vt:lpstr>
      <vt:lpstr>Assessment Domains for Older People With HIV</vt:lpstr>
      <vt:lpstr>Assessment Domains for Older People With HIV, continued</vt:lpstr>
      <vt:lpstr>Integrating the Needs of Older Patients Into Medical Care</vt:lpstr>
      <vt:lpstr>Integrating the Needs of Older Patients Into Medical Care, continued</vt:lpstr>
      <vt:lpstr>Integrating the Needs of Older Patients Into Medical Care, continued</vt:lpstr>
      <vt:lpstr>Need Help?</vt:lpstr>
      <vt:lpstr>Access the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22</cp:revision>
  <dcterms:created xsi:type="dcterms:W3CDTF">2022-05-26T16:37:43Z</dcterms:created>
  <dcterms:modified xsi:type="dcterms:W3CDTF">2023-10-20T11:48:10Z</dcterms:modified>
</cp:coreProperties>
</file>