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9" r:id="rId3"/>
    <p:sldId id="260" r:id="rId4"/>
    <p:sldId id="261" r:id="rId5"/>
    <p:sldId id="263"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57" r:id="rId22"/>
    <p:sldId id="25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 2022</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annabis.ny.gov/medical-cannab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Therapeutic Use of Medical Cannabis in New York State</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JANUARY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F11AF-D7D3-4C11-966E-558F2EDB155F}"/>
              </a:ext>
            </a:extLst>
          </p:cNvPr>
          <p:cNvSpPr>
            <a:spLocks noGrp="1"/>
          </p:cNvSpPr>
          <p:nvPr>
            <p:ph type="title"/>
          </p:nvPr>
        </p:nvSpPr>
        <p:spPr/>
        <p:txBody>
          <a:bodyPr>
            <a:normAutofit/>
          </a:bodyPr>
          <a:lstStyle/>
          <a:p>
            <a:r>
              <a:rPr lang="en-US" dirty="0"/>
              <a:t>Medical Cannabis Administration Methods Currently Available in New York State,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3BFCF6A6-BCF6-4998-8194-AE58E58C7341}"/>
              </a:ext>
            </a:extLst>
          </p:cNvPr>
          <p:cNvGraphicFramePr>
            <a:graphicFrameLocks noGrp="1"/>
          </p:cNvGraphicFramePr>
          <p:nvPr>
            <p:ph idx="1"/>
            <p:extLst>
              <p:ext uri="{D42A27DB-BD31-4B8C-83A1-F6EECF244321}">
                <p14:modId xmlns:p14="http://schemas.microsoft.com/office/powerpoint/2010/main" val="1410971312"/>
              </p:ext>
            </p:extLst>
          </p:nvPr>
        </p:nvGraphicFramePr>
        <p:xfrm>
          <a:off x="192505" y="1563688"/>
          <a:ext cx="11806992" cy="4236720"/>
        </p:xfrm>
        <a:graphic>
          <a:graphicData uri="http://schemas.openxmlformats.org/drawingml/2006/table">
            <a:tbl>
              <a:tblPr firstRow="1" bandRow="1">
                <a:tableStyleId>{5940675A-B579-460E-94D1-54222C63F5DA}</a:tableStyleId>
              </a:tblPr>
              <a:tblGrid>
                <a:gridCol w="2951748">
                  <a:extLst>
                    <a:ext uri="{9D8B030D-6E8A-4147-A177-3AD203B41FA5}">
                      <a16:colId xmlns:a16="http://schemas.microsoft.com/office/drawing/2014/main" val="1060548687"/>
                    </a:ext>
                  </a:extLst>
                </a:gridCol>
                <a:gridCol w="2951748">
                  <a:extLst>
                    <a:ext uri="{9D8B030D-6E8A-4147-A177-3AD203B41FA5}">
                      <a16:colId xmlns:a16="http://schemas.microsoft.com/office/drawing/2014/main" val="4211807948"/>
                    </a:ext>
                  </a:extLst>
                </a:gridCol>
                <a:gridCol w="2951748">
                  <a:extLst>
                    <a:ext uri="{9D8B030D-6E8A-4147-A177-3AD203B41FA5}">
                      <a16:colId xmlns:a16="http://schemas.microsoft.com/office/drawing/2014/main" val="142309436"/>
                    </a:ext>
                  </a:extLst>
                </a:gridCol>
                <a:gridCol w="2951748">
                  <a:extLst>
                    <a:ext uri="{9D8B030D-6E8A-4147-A177-3AD203B41FA5}">
                      <a16:colId xmlns:a16="http://schemas.microsoft.com/office/drawing/2014/main" val="3505441112"/>
                    </a:ext>
                  </a:extLst>
                </a:gridCol>
              </a:tblGrid>
              <a:tr h="370840">
                <a:tc>
                  <a:txBody>
                    <a:bodyPr/>
                    <a:lstStyle/>
                    <a:p>
                      <a:r>
                        <a:rPr lang="en-US" b="1" dirty="0">
                          <a:solidFill>
                            <a:schemeClr val="bg1"/>
                          </a:solidFill>
                        </a:rPr>
                        <a:t>Product, Method of Use, and Bioavailability</a:t>
                      </a:r>
                    </a:p>
                  </a:txBody>
                  <a:tcPr anchor="b">
                    <a:solidFill>
                      <a:srgbClr val="523178"/>
                    </a:solidFill>
                  </a:tcPr>
                </a:tc>
                <a:tc>
                  <a:txBody>
                    <a:bodyPr/>
                    <a:lstStyle/>
                    <a:p>
                      <a:r>
                        <a:rPr lang="en-US" b="1" dirty="0">
                          <a:solidFill>
                            <a:schemeClr val="bg1"/>
                          </a:solidFill>
                        </a:rPr>
                        <a:t>Bioavailability and Peak or Onset and Duration of Effect</a:t>
                      </a:r>
                    </a:p>
                  </a:txBody>
                  <a:tcPr anchor="b">
                    <a:solidFill>
                      <a:srgbClr val="523178"/>
                    </a:solidFill>
                  </a:tcPr>
                </a:tc>
                <a:tc>
                  <a:txBody>
                    <a:bodyPr/>
                    <a:lstStyle/>
                    <a:p>
                      <a:r>
                        <a:rPr lang="en-US" b="1" dirty="0">
                          <a:solidFill>
                            <a:schemeClr val="bg1"/>
                          </a:solidFill>
                        </a:rPr>
                        <a:t>Advantages</a:t>
                      </a:r>
                    </a:p>
                  </a:txBody>
                  <a:tcPr anchor="b">
                    <a:solidFill>
                      <a:srgbClr val="523178"/>
                    </a:solidFill>
                  </a:tcPr>
                </a:tc>
                <a:tc>
                  <a:txBody>
                    <a:bodyPr/>
                    <a:lstStyle/>
                    <a:p>
                      <a:r>
                        <a:rPr lang="en-US" b="1" dirty="0">
                          <a:solidFill>
                            <a:schemeClr val="bg1"/>
                          </a:solidFill>
                        </a:rPr>
                        <a:t>Disadvantages</a:t>
                      </a:r>
                    </a:p>
                  </a:txBody>
                  <a:tcPr anchor="b">
                    <a:solidFill>
                      <a:srgbClr val="523178"/>
                    </a:solidFill>
                  </a:tcPr>
                </a:tc>
                <a:extLst>
                  <a:ext uri="{0D108BD9-81ED-4DB2-BD59-A6C34878D82A}">
                    <a16:rowId xmlns:a16="http://schemas.microsoft.com/office/drawing/2014/main" val="2988662869"/>
                  </a:ext>
                </a:extLst>
              </a:tr>
              <a:tr h="370840">
                <a:tc>
                  <a:txBody>
                    <a:bodyPr/>
                    <a:lstStyle/>
                    <a:p>
                      <a:pPr marL="0" indent="0">
                        <a:buFont typeface="Arial" panose="020B0604020202020204" pitchFamily="34" charset="0"/>
                        <a:buNone/>
                      </a:pPr>
                      <a:r>
                        <a:rPr lang="en-US" sz="1400" b="1" dirty="0"/>
                        <a:t>Capsule/tablets/chewable tablets/orally disintegrating tablets/effervescent tablets/dissolvable powder/chewable gels:</a:t>
                      </a:r>
                      <a:r>
                        <a:rPr lang="en-US" sz="1400" dirty="0"/>
                        <a:t> Oral ingestion</a:t>
                      </a:r>
                    </a:p>
                  </a:txBody>
                  <a:tcPr/>
                </a:tc>
                <a:tc>
                  <a:txBody>
                    <a:bodyPr/>
                    <a:lstStyle/>
                    <a:p>
                      <a:pPr marL="137160" indent="-137160">
                        <a:buFont typeface="Arial" panose="020B0604020202020204" pitchFamily="34" charset="0"/>
                        <a:buChar char="•"/>
                      </a:pPr>
                      <a:r>
                        <a:rPr lang="en-US" sz="1400" b="1" dirty="0"/>
                        <a:t>Bioavailability: </a:t>
                      </a:r>
                      <a:r>
                        <a:rPr lang="en-US" sz="1400" dirty="0"/>
                        <a:t>4% to 25% depending on the study. Variable due to drug degradation in the stomach, variable absorption in the stomach, and first-pass metabolism</a:t>
                      </a:r>
                    </a:p>
                    <a:p>
                      <a:pPr marL="137160" indent="-137160">
                        <a:buFont typeface="Arial" panose="020B0604020202020204" pitchFamily="34" charset="0"/>
                        <a:buChar char="•"/>
                      </a:pPr>
                      <a:r>
                        <a:rPr lang="en-US" sz="1400" b="1" dirty="0"/>
                        <a:t>Peak: </a:t>
                      </a:r>
                      <a:r>
                        <a:rPr lang="en-US" sz="1400" dirty="0"/>
                        <a:t>1-5 hours</a:t>
                      </a:r>
                    </a:p>
                    <a:p>
                      <a:pPr marL="137160" indent="-137160">
                        <a:buFont typeface="Arial" panose="020B0604020202020204" pitchFamily="34" charset="0"/>
                        <a:buChar char="•"/>
                      </a:pPr>
                      <a:r>
                        <a:rPr lang="en-US" sz="1400" b="1" dirty="0"/>
                        <a:t>Duration: </a:t>
                      </a:r>
                      <a:r>
                        <a:rPr lang="en-US" sz="1400" dirty="0"/>
                        <a:t>≤25 hours</a:t>
                      </a:r>
                    </a:p>
                  </a:txBody>
                  <a:tcPr/>
                </a:tc>
                <a:tc>
                  <a:txBody>
                    <a:bodyPr/>
                    <a:lstStyle/>
                    <a:p>
                      <a:pPr marL="137160" indent="-137160">
                        <a:buFont typeface="Arial" panose="020B0604020202020204" pitchFamily="34" charset="0"/>
                        <a:buChar char="•"/>
                      </a:pPr>
                      <a:r>
                        <a:rPr lang="en-US" sz="1400" dirty="0"/>
                        <a:t>Slow onset of action, low bioavailability</a:t>
                      </a:r>
                    </a:p>
                    <a:p>
                      <a:pPr marL="137160" indent="-137160">
                        <a:buFont typeface="Arial" panose="020B0604020202020204" pitchFamily="34" charset="0"/>
                        <a:buChar char="•"/>
                      </a:pPr>
                      <a:r>
                        <a:rPr lang="en-US" sz="1400" dirty="0"/>
                        <a:t>Avoids adverse effects of inhalation</a:t>
                      </a:r>
                    </a:p>
                    <a:p>
                      <a:pPr marL="137160" indent="-137160">
                        <a:buFont typeface="Arial" panose="020B0604020202020204" pitchFamily="34" charset="0"/>
                        <a:buChar char="•"/>
                      </a:pPr>
                      <a:r>
                        <a:rPr lang="en-US" sz="1400" dirty="0"/>
                        <a:t>Long duration of effect could be advantageous in certain clinical situations</a:t>
                      </a:r>
                    </a:p>
                  </a:txBody>
                  <a:tcPr/>
                </a:tc>
                <a:tc>
                  <a:txBody>
                    <a:bodyPr/>
                    <a:lstStyle/>
                    <a:p>
                      <a:pPr marL="137160" indent="-137160">
                        <a:buFont typeface="Arial" panose="020B0604020202020204" pitchFamily="34" charset="0"/>
                        <a:buChar char="•"/>
                      </a:pPr>
                      <a:r>
                        <a:rPr lang="en-US" sz="1400" dirty="0"/>
                        <a:t>Risk of dose stacking—repeating doses before an effect is felt. Usually attributable to a long period before onset of effect. Results in unanticipated intoxication and adverse effects</a:t>
                      </a:r>
                    </a:p>
                    <a:p>
                      <a:pPr marL="137160" indent="-137160">
                        <a:buFont typeface="Arial" panose="020B0604020202020204" pitchFamily="34" charset="0"/>
                        <a:buChar char="•"/>
                      </a:pPr>
                      <a:r>
                        <a:rPr lang="en-US" sz="1400" dirty="0"/>
                        <a:t>Absorption and onset and duration of effect can vary based on individual patient factors (e.g., fat content of meals, patient weight)</a:t>
                      </a:r>
                    </a:p>
                    <a:p>
                      <a:pPr marL="137160" indent="-137160">
                        <a:buFont typeface="Arial" panose="020B0604020202020204" pitchFamily="34" charset="0"/>
                        <a:buChar char="•"/>
                      </a:pPr>
                      <a:r>
                        <a:rPr lang="en-US" sz="1400" dirty="0"/>
                        <a:t>Difficult to titrate</a:t>
                      </a:r>
                    </a:p>
                  </a:txBody>
                  <a:tcPr/>
                </a:tc>
                <a:extLst>
                  <a:ext uri="{0D108BD9-81ED-4DB2-BD59-A6C34878D82A}">
                    <a16:rowId xmlns:a16="http://schemas.microsoft.com/office/drawing/2014/main" val="1645349780"/>
                  </a:ext>
                </a:extLst>
              </a:tr>
              <a:tr h="370840">
                <a:tc>
                  <a:txBody>
                    <a:bodyPr/>
                    <a:lstStyle/>
                    <a:p>
                      <a:pPr marL="0" indent="0">
                        <a:buFont typeface="Arial" panose="020B0604020202020204" pitchFamily="34" charset="0"/>
                        <a:buNone/>
                      </a:pPr>
                      <a:r>
                        <a:rPr lang="en-US" sz="1400" b="1" dirty="0"/>
                        <a:t>Tincture and spray:</a:t>
                      </a:r>
                      <a:r>
                        <a:rPr lang="en-US" sz="1400" dirty="0"/>
                        <a:t> Sublingual/oral</a:t>
                      </a:r>
                    </a:p>
                  </a:txBody>
                  <a:tcPr/>
                </a:tc>
                <a:tc>
                  <a:txBody>
                    <a:bodyPr/>
                    <a:lstStyle/>
                    <a:p>
                      <a:pPr marL="137160" indent="-137160">
                        <a:buFont typeface="Arial" panose="020B0604020202020204" pitchFamily="34" charset="0"/>
                        <a:buChar char="•"/>
                      </a:pPr>
                      <a:r>
                        <a:rPr lang="en-US" sz="1400" b="1" dirty="0"/>
                        <a:t>Bioavailability:</a:t>
                      </a:r>
                      <a:r>
                        <a:rPr lang="en-US" sz="1400" dirty="0"/>
                        <a:t> 5% to 90%</a:t>
                      </a:r>
                    </a:p>
                    <a:p>
                      <a:pPr marL="137160" indent="-137160">
                        <a:buFont typeface="Arial" panose="020B0604020202020204" pitchFamily="34" charset="0"/>
                        <a:buChar char="•"/>
                      </a:pPr>
                      <a:r>
                        <a:rPr lang="en-US" sz="1400" b="1" dirty="0"/>
                        <a:t>Onset: </a:t>
                      </a:r>
                      <a:r>
                        <a:rPr lang="en-US" sz="1400" dirty="0"/>
                        <a:t>As early as 10 min</a:t>
                      </a:r>
                    </a:p>
                    <a:p>
                      <a:pPr marL="137160" indent="-137160">
                        <a:buFont typeface="Arial" panose="020B0604020202020204" pitchFamily="34" charset="0"/>
                        <a:buChar char="•"/>
                      </a:pPr>
                      <a:r>
                        <a:rPr lang="en-US" sz="1400" b="1" dirty="0"/>
                        <a:t>Duration:</a:t>
                      </a:r>
                      <a:r>
                        <a:rPr lang="en-US" sz="1400" dirty="0"/>
                        <a:t> ≤10 hours</a:t>
                      </a:r>
                    </a:p>
                  </a:txBody>
                  <a:tcPr/>
                </a:tc>
                <a:tc>
                  <a:txBody>
                    <a:bodyPr/>
                    <a:lstStyle/>
                    <a:p>
                      <a:pPr marL="137160" indent="-137160">
                        <a:buFont typeface="Arial" panose="020B0604020202020204" pitchFamily="34" charset="0"/>
                        <a:buChar char="•"/>
                      </a:pPr>
                      <a:r>
                        <a:rPr lang="en-US" sz="1400" dirty="0"/>
                        <a:t>Fast onset of action</a:t>
                      </a:r>
                    </a:p>
                    <a:p>
                      <a:pPr marL="137160" indent="-137160">
                        <a:buFont typeface="Arial" panose="020B0604020202020204" pitchFamily="34" charset="0"/>
                        <a:buChar char="•"/>
                      </a:pPr>
                      <a:r>
                        <a:rPr lang="en-US" sz="1400" dirty="0"/>
                        <a:t>Avoids adverse effects of inhalation</a:t>
                      </a:r>
                    </a:p>
                    <a:p>
                      <a:pPr marL="137160" indent="-137160">
                        <a:buFont typeface="Arial" panose="020B0604020202020204" pitchFamily="34" charset="0"/>
                        <a:buChar char="•"/>
                      </a:pPr>
                      <a:r>
                        <a:rPr lang="en-US" sz="1400" dirty="0"/>
                        <a:t>Advantageous for patients with swallowing difficulties</a:t>
                      </a:r>
                    </a:p>
                  </a:txBody>
                  <a:tcPr/>
                </a:tc>
                <a:tc>
                  <a:txBody>
                    <a:bodyPr/>
                    <a:lstStyle/>
                    <a:p>
                      <a:pPr marL="137160" indent="-137160">
                        <a:buFont typeface="Arial" panose="020B0604020202020204" pitchFamily="34" charset="0"/>
                        <a:buChar char="•"/>
                      </a:pPr>
                      <a:r>
                        <a:rPr lang="en-US" sz="1400" dirty="0"/>
                        <a:t>Taste</a:t>
                      </a:r>
                    </a:p>
                    <a:p>
                      <a:pPr marL="137160" indent="-137160">
                        <a:buFont typeface="Arial" panose="020B0604020202020204" pitchFamily="34" charset="0"/>
                        <a:buChar char="•"/>
                      </a:pPr>
                      <a:r>
                        <a:rPr lang="en-US" sz="1400" dirty="0"/>
                        <a:t>Potential for user error because patients can swallow the product rather than wait for absorption through oral membranes</a:t>
                      </a:r>
                    </a:p>
                  </a:txBody>
                  <a:tcPr/>
                </a:tc>
                <a:extLst>
                  <a:ext uri="{0D108BD9-81ED-4DB2-BD59-A6C34878D82A}">
                    <a16:rowId xmlns:a16="http://schemas.microsoft.com/office/drawing/2014/main" val="1087123686"/>
                  </a:ext>
                </a:extLst>
              </a:tr>
            </a:tbl>
          </a:graphicData>
        </a:graphic>
      </p:graphicFrame>
      <p:sp>
        <p:nvSpPr>
          <p:cNvPr id="4" name="Footer Placeholder 3">
            <a:extLst>
              <a:ext uri="{FF2B5EF4-FFF2-40B4-BE49-F238E27FC236}">
                <a16:creationId xmlns:a16="http://schemas.microsoft.com/office/drawing/2014/main" id="{87E07B88-8244-4A2E-AED5-C7B5A24ABB5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2B32A90-2DEC-40FC-8B14-0F84820A895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34FF01A-51B1-4422-BCB9-6DEA4BD38D82}"/>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314635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F11AF-D7D3-4C11-966E-558F2EDB155F}"/>
              </a:ext>
            </a:extLst>
          </p:cNvPr>
          <p:cNvSpPr>
            <a:spLocks noGrp="1"/>
          </p:cNvSpPr>
          <p:nvPr>
            <p:ph type="title"/>
          </p:nvPr>
        </p:nvSpPr>
        <p:spPr/>
        <p:txBody>
          <a:bodyPr>
            <a:normAutofit/>
          </a:bodyPr>
          <a:lstStyle/>
          <a:p>
            <a:r>
              <a:rPr lang="en-US" dirty="0"/>
              <a:t>Medical Cannabis Administration Methods Currently Available in New York State,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3BFCF6A6-BCF6-4998-8194-AE58E58C7341}"/>
              </a:ext>
            </a:extLst>
          </p:cNvPr>
          <p:cNvGraphicFramePr>
            <a:graphicFrameLocks noGrp="1"/>
          </p:cNvGraphicFramePr>
          <p:nvPr>
            <p:ph idx="1"/>
            <p:extLst>
              <p:ext uri="{D42A27DB-BD31-4B8C-83A1-F6EECF244321}">
                <p14:modId xmlns:p14="http://schemas.microsoft.com/office/powerpoint/2010/main" val="3982120716"/>
              </p:ext>
            </p:extLst>
          </p:nvPr>
        </p:nvGraphicFramePr>
        <p:xfrm>
          <a:off x="192505" y="1563688"/>
          <a:ext cx="11806992" cy="3992880"/>
        </p:xfrm>
        <a:graphic>
          <a:graphicData uri="http://schemas.openxmlformats.org/drawingml/2006/table">
            <a:tbl>
              <a:tblPr firstRow="1" bandRow="1">
                <a:tableStyleId>{5940675A-B579-460E-94D1-54222C63F5DA}</a:tableStyleId>
              </a:tblPr>
              <a:tblGrid>
                <a:gridCol w="2951748">
                  <a:extLst>
                    <a:ext uri="{9D8B030D-6E8A-4147-A177-3AD203B41FA5}">
                      <a16:colId xmlns:a16="http://schemas.microsoft.com/office/drawing/2014/main" val="1060548687"/>
                    </a:ext>
                  </a:extLst>
                </a:gridCol>
                <a:gridCol w="2951748">
                  <a:extLst>
                    <a:ext uri="{9D8B030D-6E8A-4147-A177-3AD203B41FA5}">
                      <a16:colId xmlns:a16="http://schemas.microsoft.com/office/drawing/2014/main" val="4211807948"/>
                    </a:ext>
                  </a:extLst>
                </a:gridCol>
                <a:gridCol w="2951748">
                  <a:extLst>
                    <a:ext uri="{9D8B030D-6E8A-4147-A177-3AD203B41FA5}">
                      <a16:colId xmlns:a16="http://schemas.microsoft.com/office/drawing/2014/main" val="142309436"/>
                    </a:ext>
                  </a:extLst>
                </a:gridCol>
                <a:gridCol w="2951748">
                  <a:extLst>
                    <a:ext uri="{9D8B030D-6E8A-4147-A177-3AD203B41FA5}">
                      <a16:colId xmlns:a16="http://schemas.microsoft.com/office/drawing/2014/main" val="3505441112"/>
                    </a:ext>
                  </a:extLst>
                </a:gridCol>
              </a:tblGrid>
              <a:tr h="370840">
                <a:tc>
                  <a:txBody>
                    <a:bodyPr/>
                    <a:lstStyle/>
                    <a:p>
                      <a:r>
                        <a:rPr lang="en-US" b="1" dirty="0">
                          <a:solidFill>
                            <a:schemeClr val="bg1"/>
                          </a:solidFill>
                        </a:rPr>
                        <a:t>Product, Method of Use, and Bioavailability</a:t>
                      </a:r>
                    </a:p>
                  </a:txBody>
                  <a:tcPr anchor="b">
                    <a:solidFill>
                      <a:srgbClr val="523178"/>
                    </a:solidFill>
                  </a:tcPr>
                </a:tc>
                <a:tc>
                  <a:txBody>
                    <a:bodyPr/>
                    <a:lstStyle/>
                    <a:p>
                      <a:r>
                        <a:rPr lang="en-US" b="1" dirty="0">
                          <a:solidFill>
                            <a:schemeClr val="bg1"/>
                          </a:solidFill>
                        </a:rPr>
                        <a:t>Bioavailability and Peak or Onset and Duration of Effect</a:t>
                      </a:r>
                    </a:p>
                  </a:txBody>
                  <a:tcPr anchor="b">
                    <a:solidFill>
                      <a:srgbClr val="523178"/>
                    </a:solidFill>
                  </a:tcPr>
                </a:tc>
                <a:tc>
                  <a:txBody>
                    <a:bodyPr/>
                    <a:lstStyle/>
                    <a:p>
                      <a:r>
                        <a:rPr lang="en-US" b="1" dirty="0">
                          <a:solidFill>
                            <a:schemeClr val="bg1"/>
                          </a:solidFill>
                        </a:rPr>
                        <a:t>Advantages</a:t>
                      </a:r>
                    </a:p>
                  </a:txBody>
                  <a:tcPr anchor="b">
                    <a:solidFill>
                      <a:srgbClr val="523178"/>
                    </a:solidFill>
                  </a:tcPr>
                </a:tc>
                <a:tc>
                  <a:txBody>
                    <a:bodyPr/>
                    <a:lstStyle/>
                    <a:p>
                      <a:r>
                        <a:rPr lang="en-US" b="1" dirty="0">
                          <a:solidFill>
                            <a:schemeClr val="bg1"/>
                          </a:solidFill>
                        </a:rPr>
                        <a:t>Disadvantages</a:t>
                      </a:r>
                    </a:p>
                  </a:txBody>
                  <a:tcPr anchor="b">
                    <a:solidFill>
                      <a:srgbClr val="523178"/>
                    </a:solidFill>
                  </a:tcPr>
                </a:tc>
                <a:extLst>
                  <a:ext uri="{0D108BD9-81ED-4DB2-BD59-A6C34878D82A}">
                    <a16:rowId xmlns:a16="http://schemas.microsoft.com/office/drawing/2014/main" val="2988662869"/>
                  </a:ext>
                </a:extLst>
              </a:tr>
              <a:tr h="370840">
                <a:tc>
                  <a:txBody>
                    <a:bodyPr/>
                    <a:lstStyle/>
                    <a:p>
                      <a:pPr marL="0" indent="0">
                        <a:buFont typeface="Arial" panose="020B0604020202020204" pitchFamily="34" charset="0"/>
                        <a:buNone/>
                      </a:pPr>
                      <a:r>
                        <a:rPr lang="en-US" sz="1600" b="1" dirty="0"/>
                        <a:t>Suppository: </a:t>
                      </a:r>
                      <a:r>
                        <a:rPr lang="en-US" sz="1600" dirty="0"/>
                        <a:t>Rectal</a:t>
                      </a:r>
                    </a:p>
                  </a:txBody>
                  <a:tcPr/>
                </a:tc>
                <a:tc>
                  <a:txBody>
                    <a:bodyPr/>
                    <a:lstStyle/>
                    <a:p>
                      <a:pPr marL="137160" indent="-137160">
                        <a:buFont typeface="Arial" panose="020B0604020202020204" pitchFamily="34" charset="0"/>
                        <a:buChar char="•"/>
                      </a:pPr>
                      <a:r>
                        <a:rPr lang="en-US" sz="1600" b="1" dirty="0"/>
                        <a:t>Bioavailability:</a:t>
                      </a:r>
                      <a:r>
                        <a:rPr lang="en-US" sz="1600" dirty="0"/>
                        <a:t> 14% to 67%</a:t>
                      </a:r>
                    </a:p>
                    <a:p>
                      <a:pPr marL="137160" indent="-137160">
                        <a:buFont typeface="Arial" panose="020B0604020202020204" pitchFamily="34" charset="0"/>
                        <a:buChar char="•"/>
                      </a:pPr>
                      <a:r>
                        <a:rPr lang="en-US" sz="1600" b="1" dirty="0"/>
                        <a:t>Onset: </a:t>
                      </a:r>
                      <a:r>
                        <a:rPr lang="en-US" sz="1600" dirty="0"/>
                        <a:t>1-2 hours</a:t>
                      </a:r>
                    </a:p>
                    <a:p>
                      <a:pPr marL="137160" indent="-137160">
                        <a:buFont typeface="Arial" panose="020B0604020202020204" pitchFamily="34" charset="0"/>
                        <a:buChar char="•"/>
                      </a:pPr>
                      <a:r>
                        <a:rPr lang="en-US" sz="1600" b="1" dirty="0"/>
                        <a:t>Duration:</a:t>
                      </a:r>
                      <a:r>
                        <a:rPr lang="en-US" sz="1600" dirty="0"/>
                        <a:t> ≤8 hours</a:t>
                      </a:r>
                    </a:p>
                  </a:txBody>
                  <a:tcPr/>
                </a:tc>
                <a:tc>
                  <a:txBody>
                    <a:bodyPr/>
                    <a:lstStyle/>
                    <a:p>
                      <a:pPr marL="137160" indent="-137160">
                        <a:buFont typeface="Arial" panose="020B0604020202020204" pitchFamily="34" charset="0"/>
                        <a:buChar char="•"/>
                      </a:pPr>
                      <a:r>
                        <a:rPr lang="en-US" sz="1600" dirty="0"/>
                        <a:t>Avoids first-pass metabolism</a:t>
                      </a:r>
                    </a:p>
                    <a:p>
                      <a:pPr marL="137160" indent="-137160">
                        <a:buFont typeface="Arial" panose="020B0604020202020204" pitchFamily="34" charset="0"/>
                        <a:buChar char="•"/>
                      </a:pPr>
                      <a:r>
                        <a:rPr lang="en-US" sz="1600" dirty="0"/>
                        <a:t>Avoids adverse effects of inhalation</a:t>
                      </a:r>
                    </a:p>
                  </a:txBody>
                  <a:tcPr/>
                </a:tc>
                <a:tc>
                  <a:txBody>
                    <a:bodyPr/>
                    <a:lstStyle/>
                    <a:p>
                      <a:pPr marL="137160" indent="-137160">
                        <a:buFont typeface="Arial" panose="020B0604020202020204" pitchFamily="34" charset="0"/>
                        <a:buChar char="•"/>
                      </a:pPr>
                      <a:r>
                        <a:rPr lang="en-US" sz="1600" dirty="0"/>
                        <a:t>Inconvenient dosing method</a:t>
                      </a:r>
                    </a:p>
                    <a:p>
                      <a:pPr marL="137160" indent="-137160">
                        <a:buFont typeface="Arial" panose="020B0604020202020204" pitchFamily="34" charset="0"/>
                        <a:buChar char="•"/>
                      </a:pPr>
                      <a:r>
                        <a:rPr lang="en-US" sz="1600" dirty="0"/>
                        <a:t>Very little supporting data for the use of suppositories</a:t>
                      </a:r>
                    </a:p>
                  </a:txBody>
                  <a:tcPr/>
                </a:tc>
                <a:extLst>
                  <a:ext uri="{0D108BD9-81ED-4DB2-BD59-A6C34878D82A}">
                    <a16:rowId xmlns:a16="http://schemas.microsoft.com/office/drawing/2014/main" val="3141219193"/>
                  </a:ext>
                </a:extLst>
              </a:tr>
              <a:tr h="370840">
                <a:tc>
                  <a:txBody>
                    <a:bodyPr/>
                    <a:lstStyle/>
                    <a:p>
                      <a:pPr marL="0" indent="0">
                        <a:buFont typeface="Arial" panose="020B0604020202020204" pitchFamily="34" charset="0"/>
                        <a:buNone/>
                      </a:pPr>
                      <a:r>
                        <a:rPr lang="en-US" sz="1600" b="1" dirty="0"/>
                        <a:t>Lotions, gels: </a:t>
                      </a:r>
                      <a:r>
                        <a:rPr lang="en-US" sz="1600" dirty="0"/>
                        <a:t>Transdermal</a:t>
                      </a:r>
                    </a:p>
                  </a:txBody>
                  <a:tcPr/>
                </a:tc>
                <a:tc>
                  <a:txBody>
                    <a:bodyPr/>
                    <a:lstStyle/>
                    <a:p>
                      <a:pPr marL="137160" indent="-137160">
                        <a:buFont typeface="Arial" panose="020B0604020202020204" pitchFamily="34" charset="0"/>
                        <a:buChar char="•"/>
                      </a:pPr>
                      <a:r>
                        <a:rPr lang="en-US" sz="1600" b="1" dirty="0"/>
                        <a:t>Bioavailability: </a:t>
                      </a:r>
                      <a:r>
                        <a:rPr lang="en-US" sz="1600" dirty="0"/>
                        <a:t>Depends on formulation. Data is extrapolated from animal models. There may be wide variability in effect onset based on formulation, heat application, and amount of fat in tissue where applied</a:t>
                      </a:r>
                    </a:p>
                    <a:p>
                      <a:pPr marL="137160" indent="-137160">
                        <a:buFont typeface="Arial" panose="020B0604020202020204" pitchFamily="34" charset="0"/>
                        <a:buChar char="•"/>
                      </a:pPr>
                      <a:r>
                        <a:rPr lang="en-US" sz="1600" b="1" dirty="0"/>
                        <a:t>Onset:</a:t>
                      </a:r>
                      <a:r>
                        <a:rPr lang="en-US" sz="1600" dirty="0"/>
                        <a:t> 2 hours</a:t>
                      </a:r>
                    </a:p>
                    <a:p>
                      <a:pPr marL="137160" indent="-137160">
                        <a:buFont typeface="Arial" panose="020B0604020202020204" pitchFamily="34" charset="0"/>
                        <a:buChar char="•"/>
                      </a:pPr>
                      <a:r>
                        <a:rPr lang="en-US" sz="1600" b="1" dirty="0"/>
                        <a:t>Duration:</a:t>
                      </a:r>
                      <a:r>
                        <a:rPr lang="en-US" sz="1600" dirty="0"/>
                        <a:t> ≤48 hours</a:t>
                      </a:r>
                    </a:p>
                  </a:txBody>
                  <a:tcPr/>
                </a:tc>
                <a:tc>
                  <a:txBody>
                    <a:bodyPr/>
                    <a:lstStyle/>
                    <a:p>
                      <a:pPr marL="137160" indent="-137160">
                        <a:buFont typeface="Arial" panose="020B0604020202020204" pitchFamily="34" charset="0"/>
                        <a:buChar char="•"/>
                      </a:pPr>
                      <a:r>
                        <a:rPr lang="en-US" sz="1600" dirty="0"/>
                        <a:t>Avoids adverse effects of inhalation</a:t>
                      </a:r>
                    </a:p>
                    <a:p>
                      <a:pPr marL="137160" indent="-137160">
                        <a:buFont typeface="Arial" panose="020B0604020202020204" pitchFamily="34" charset="0"/>
                        <a:buChar char="•"/>
                      </a:pPr>
                      <a:r>
                        <a:rPr lang="en-US" sz="1600" dirty="0"/>
                        <a:t>Helpful for patients unable to adhere to other formulations (terminal illness, etc.)</a:t>
                      </a:r>
                    </a:p>
                  </a:txBody>
                  <a:tcPr/>
                </a:tc>
                <a:tc>
                  <a:txBody>
                    <a:bodyPr/>
                    <a:lstStyle/>
                    <a:p>
                      <a:pPr marL="137160" indent="-137160">
                        <a:buFont typeface="Arial" panose="020B0604020202020204" pitchFamily="34" charset="0"/>
                        <a:buChar char="•"/>
                      </a:pPr>
                      <a:r>
                        <a:rPr lang="en-US" sz="1600" dirty="0"/>
                        <a:t>Variability of bioavailability depending on formulation</a:t>
                      </a:r>
                    </a:p>
                  </a:txBody>
                  <a:tcPr/>
                </a:tc>
                <a:extLst>
                  <a:ext uri="{0D108BD9-81ED-4DB2-BD59-A6C34878D82A}">
                    <a16:rowId xmlns:a16="http://schemas.microsoft.com/office/drawing/2014/main" val="3479011716"/>
                  </a:ext>
                </a:extLst>
              </a:tr>
            </a:tbl>
          </a:graphicData>
        </a:graphic>
      </p:graphicFrame>
      <p:sp>
        <p:nvSpPr>
          <p:cNvPr id="4" name="Footer Placeholder 3">
            <a:extLst>
              <a:ext uri="{FF2B5EF4-FFF2-40B4-BE49-F238E27FC236}">
                <a16:creationId xmlns:a16="http://schemas.microsoft.com/office/drawing/2014/main" id="{87E07B88-8244-4A2E-AED5-C7B5A24ABB5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2B32A90-2DEC-40FC-8B14-0F84820A895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34FF01A-51B1-4422-BCB9-6DEA4BD38D82}"/>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2487706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2BDB1-7F06-4467-AC39-6CF3F41A17AF}"/>
              </a:ext>
            </a:extLst>
          </p:cNvPr>
          <p:cNvSpPr>
            <a:spLocks noGrp="1"/>
          </p:cNvSpPr>
          <p:nvPr>
            <p:ph type="title"/>
          </p:nvPr>
        </p:nvSpPr>
        <p:spPr/>
        <p:txBody>
          <a:bodyPr/>
          <a:lstStyle/>
          <a:p>
            <a:r>
              <a:rPr lang="en-US" dirty="0"/>
              <a:t>Recommendations:</a:t>
            </a:r>
            <a:br>
              <a:rPr lang="en-US" dirty="0"/>
            </a:br>
            <a:r>
              <a:rPr lang="en-US" dirty="0"/>
              <a:t>Assessment</a:t>
            </a:r>
          </a:p>
        </p:txBody>
      </p:sp>
      <p:sp>
        <p:nvSpPr>
          <p:cNvPr id="3" name="Content Placeholder 2">
            <a:extLst>
              <a:ext uri="{FF2B5EF4-FFF2-40B4-BE49-F238E27FC236}">
                <a16:creationId xmlns:a16="http://schemas.microsoft.com/office/drawing/2014/main" id="{24C43F55-55C2-475A-8621-6ABE4CD4F9F6}"/>
              </a:ext>
            </a:extLst>
          </p:cNvPr>
          <p:cNvSpPr>
            <a:spLocks noGrp="1"/>
          </p:cNvSpPr>
          <p:nvPr>
            <p:ph idx="1"/>
          </p:nvPr>
        </p:nvSpPr>
        <p:spPr/>
        <p:txBody>
          <a:bodyPr>
            <a:normAutofit fontScale="92500" lnSpcReduction="20000"/>
          </a:bodyPr>
          <a:lstStyle/>
          <a:p>
            <a:r>
              <a:rPr lang="en-US" dirty="0"/>
              <a:t>Before approving a patient for medical cannabis use, clinicians should determine the following:</a:t>
            </a:r>
          </a:p>
          <a:p>
            <a:pPr lvl="1"/>
            <a:r>
              <a:rPr lang="en-US" dirty="0"/>
              <a:t>Current and previous use of medical, unregulated, and regulated adult-use cannabis, including amount and administration method (A3)</a:t>
            </a:r>
          </a:p>
          <a:p>
            <a:pPr lvl="1"/>
            <a:r>
              <a:rPr lang="en-US" dirty="0"/>
              <a:t>Method used for smoking cannabis (e.g., pipe or rolling papers), if applicable (A3)</a:t>
            </a:r>
          </a:p>
          <a:p>
            <a:pPr lvl="1"/>
            <a:r>
              <a:rPr lang="en-US" dirty="0"/>
              <a:t>Known history of arrhythmia, CAD, or psychosis (A2)</a:t>
            </a:r>
          </a:p>
          <a:p>
            <a:pPr lvl="1"/>
            <a:r>
              <a:rPr lang="en-US" dirty="0"/>
              <a:t>Potential drug-drug interactions with medical cannabis (A*)</a:t>
            </a:r>
          </a:p>
          <a:p>
            <a:r>
              <a:rPr lang="en-US" dirty="0"/>
              <a:t>Clinicians should assess and document the qualifying condition for medical cannabis based on medical records and patient evaluation with standardized tools (A*), such as:</a:t>
            </a:r>
          </a:p>
          <a:p>
            <a:pPr lvl="1"/>
            <a:r>
              <a:rPr lang="en-US" dirty="0"/>
              <a:t>PEG Scale</a:t>
            </a:r>
          </a:p>
          <a:p>
            <a:pPr lvl="1"/>
            <a:r>
              <a:rPr lang="en-US" dirty="0"/>
              <a:t>DSM-5 PTSD Checklist</a:t>
            </a:r>
          </a:p>
        </p:txBody>
      </p:sp>
      <p:sp>
        <p:nvSpPr>
          <p:cNvPr id="4" name="Footer Placeholder 3">
            <a:extLst>
              <a:ext uri="{FF2B5EF4-FFF2-40B4-BE49-F238E27FC236}">
                <a16:creationId xmlns:a16="http://schemas.microsoft.com/office/drawing/2014/main" id="{100FC5E8-DA37-44AC-96DF-3AEAEC3A288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98DDD50-2D9A-44E2-9FB0-D756A0CD780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C440AB6-0550-4E93-B35C-6245B734ADB8}"/>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1632923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86D60-1B9C-424D-827E-7C04441D0F55}"/>
              </a:ext>
            </a:extLst>
          </p:cNvPr>
          <p:cNvSpPr>
            <a:spLocks noGrp="1"/>
          </p:cNvSpPr>
          <p:nvPr>
            <p:ph type="title"/>
          </p:nvPr>
        </p:nvSpPr>
        <p:spPr/>
        <p:txBody>
          <a:bodyPr/>
          <a:lstStyle/>
          <a:p>
            <a:r>
              <a:rPr lang="en-US" dirty="0"/>
              <a:t>Good Practice for Medical Cannabis Assessment</a:t>
            </a:r>
          </a:p>
        </p:txBody>
      </p:sp>
      <p:sp>
        <p:nvSpPr>
          <p:cNvPr id="3" name="Content Placeholder 2">
            <a:extLst>
              <a:ext uri="{FF2B5EF4-FFF2-40B4-BE49-F238E27FC236}">
                <a16:creationId xmlns:a16="http://schemas.microsoft.com/office/drawing/2014/main" id="{0937EB78-4BC5-4366-B441-71791A8A166D}"/>
              </a:ext>
            </a:extLst>
          </p:cNvPr>
          <p:cNvSpPr>
            <a:spLocks noGrp="1"/>
          </p:cNvSpPr>
          <p:nvPr>
            <p:ph idx="1"/>
          </p:nvPr>
        </p:nvSpPr>
        <p:spPr/>
        <p:txBody>
          <a:bodyPr>
            <a:normAutofit fontScale="62500" lnSpcReduction="20000"/>
          </a:bodyPr>
          <a:lstStyle/>
          <a:p>
            <a:r>
              <a:rPr lang="en-US" dirty="0"/>
              <a:t>Obtain the following information from patient interviews, medical records, and, when possible, the patient’s care providers (e.g., primary care, psychiatry, neurology, pain management, oncology, infectious disease):</a:t>
            </a:r>
          </a:p>
          <a:p>
            <a:pPr lvl="1"/>
            <a:r>
              <a:rPr lang="en-US" dirty="0"/>
              <a:t>A thorough history of the condition for which the patient seeks medical cannabis. Onset, duration, and characteristics should be described as well as previous treatment attempts and their success.</a:t>
            </a:r>
          </a:p>
          <a:p>
            <a:pPr lvl="1"/>
            <a:r>
              <a:rPr lang="en-US" dirty="0"/>
              <a:t>Psychiatric history, including diagnoses, history of psychosis, previous treatment(s), hospitalization(s), signs and symptoms (e.g., auditory or visual hallucinations), history of suicide attempts or suicidal ideation, and family history of schizophrenia or other psychosis.</a:t>
            </a:r>
          </a:p>
          <a:p>
            <a:pPr lvl="1"/>
            <a:r>
              <a:rPr lang="en-US" dirty="0"/>
              <a:t>A detailed history of current and prior substance use, SUD, and treatment. Family history of SUD should be documented. Tools for diagnosing SUD include the CUDIT-R and the DSM-5; however, these tools are not standardized for use with medical cannabis.</a:t>
            </a:r>
          </a:p>
          <a:p>
            <a:pPr lvl="1"/>
            <a:r>
              <a:rPr lang="en-US" dirty="0"/>
              <a:t>Prior medical history and full medication reconciliation. This should include checking the New York State I-STOP/PMP – Internet System for Tracking Over-Prescribing – Prescription Monitoring Program to identify other controlled substances the patient takes, including medical cannabis.</a:t>
            </a:r>
          </a:p>
          <a:p>
            <a:r>
              <a:rPr lang="en-US" dirty="0"/>
              <a:t>Check whether patients have a state photo ID and email address and that their current address matches their state ID. If they do not have a state photo ID, they must submit a different proof of New York State residence. Patients must complete online registration after receiving their certification. Registration may be completed by telephone if a patient does not have internet access, but the required documents must be mailed for processing, along with an attestation form provided with the certification.</a:t>
            </a:r>
          </a:p>
        </p:txBody>
      </p:sp>
      <p:sp>
        <p:nvSpPr>
          <p:cNvPr id="4" name="Footer Placeholder 3">
            <a:extLst>
              <a:ext uri="{FF2B5EF4-FFF2-40B4-BE49-F238E27FC236}">
                <a16:creationId xmlns:a16="http://schemas.microsoft.com/office/drawing/2014/main" id="{6AAB131C-F6BB-40EA-8695-C325060EA6D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86839B3-DA7C-4EC0-A668-CC870B573E6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CB5A2C0-051F-4C78-902A-71100C118BE9}"/>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3931001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18E4B-FFE9-4A68-B056-7AA39BE91676}"/>
              </a:ext>
            </a:extLst>
          </p:cNvPr>
          <p:cNvSpPr>
            <a:spLocks noGrp="1"/>
          </p:cNvSpPr>
          <p:nvPr>
            <p:ph type="title"/>
          </p:nvPr>
        </p:nvSpPr>
        <p:spPr/>
        <p:txBody>
          <a:bodyPr/>
          <a:lstStyle/>
          <a:p>
            <a:r>
              <a:rPr lang="en-US" dirty="0"/>
              <a:t>Recommendations:</a:t>
            </a:r>
            <a:br>
              <a:rPr lang="en-US" dirty="0"/>
            </a:br>
            <a:r>
              <a:rPr lang="en-US" dirty="0"/>
              <a:t>Medical Cannabis Initiation</a:t>
            </a:r>
          </a:p>
        </p:txBody>
      </p:sp>
      <p:sp>
        <p:nvSpPr>
          <p:cNvPr id="3" name="Content Placeholder 2">
            <a:extLst>
              <a:ext uri="{FF2B5EF4-FFF2-40B4-BE49-F238E27FC236}">
                <a16:creationId xmlns:a16="http://schemas.microsoft.com/office/drawing/2014/main" id="{5898F772-19C9-44C1-AFF1-061E723F2BD8}"/>
              </a:ext>
            </a:extLst>
          </p:cNvPr>
          <p:cNvSpPr>
            <a:spLocks noGrp="1"/>
          </p:cNvSpPr>
          <p:nvPr>
            <p:ph idx="1"/>
          </p:nvPr>
        </p:nvSpPr>
        <p:spPr/>
        <p:txBody>
          <a:bodyPr>
            <a:normAutofit fontScale="62500" lnSpcReduction="20000"/>
          </a:bodyPr>
          <a:lstStyle/>
          <a:p>
            <a:r>
              <a:rPr lang="en-US" dirty="0"/>
              <a:t>Clinicians should recommend a medical cannabis formulation and dose based on a patient’s symptoms and the frequency, amount, and type of cannabis currently in use, if applicable. (A3)</a:t>
            </a:r>
          </a:p>
          <a:p>
            <a:r>
              <a:rPr lang="en-US" dirty="0"/>
              <a:t>Clinicians should use caution when recommending medical cannabis to patients with a known history of arrhythmia or CAD, a history of psychosis, or a family history of schizophrenia (A2):</a:t>
            </a:r>
          </a:p>
          <a:p>
            <a:pPr lvl="1"/>
            <a:r>
              <a:rPr lang="en-US" dirty="0"/>
              <a:t>For a patient with a history of arrhythmia or CAD, the clinician should determine whether the patient is being treated for the condition and consult the treating care provider. In discussing the risks and benefits of medical cannabis use, clinicians should inform patients that the THC in medical cannabis can elevate heart rate.</a:t>
            </a:r>
          </a:p>
          <a:p>
            <a:pPr lvl="1"/>
            <a:r>
              <a:rPr lang="en-US" dirty="0"/>
              <a:t>If a patient has a history of psychosis and is being treated for the condition, the clinician should consult the patient’s mental health care provider to determine the context of the psychosis (e.g., substance-induced) and inform the patient that the THC in medical cannabis can exacerbate psychosis.</a:t>
            </a:r>
          </a:p>
          <a:p>
            <a:pPr lvl="1"/>
            <a:r>
              <a:rPr lang="en-US" dirty="0"/>
              <a:t>If a patient has active psychosis and is cannabis-naive, the clinician should advise against initiating medical cannabis; if a patient is using unregulated cannabis, the clinician should recommend switching to medical cannabis to reduce THC intake and discuss harm reduction strategies with the patient.</a:t>
            </a:r>
          </a:p>
          <a:p>
            <a:pPr lvl="1"/>
            <a:r>
              <a:rPr lang="en-US" dirty="0"/>
              <a:t>If a patient has a family history of schizophrenia, the clinician should inform the patient that cannabis use may precipitate symptoms of schizophrenia.</a:t>
            </a:r>
          </a:p>
          <a:p>
            <a:r>
              <a:rPr lang="en-US" dirty="0"/>
              <a:t>Clinicians should counsel patients on the risks and benefits of the available medical cannabis administration methods (see </a:t>
            </a:r>
            <a:r>
              <a:rPr lang="en-US" i="1" dirty="0"/>
              <a:t>Medical Cannabis Administration Methods Currently Available in New York State</a:t>
            </a:r>
            <a:r>
              <a:rPr lang="en-US" dirty="0"/>
              <a:t>). (A*)</a:t>
            </a:r>
          </a:p>
        </p:txBody>
      </p:sp>
      <p:sp>
        <p:nvSpPr>
          <p:cNvPr id="4" name="Footer Placeholder 3">
            <a:extLst>
              <a:ext uri="{FF2B5EF4-FFF2-40B4-BE49-F238E27FC236}">
                <a16:creationId xmlns:a16="http://schemas.microsoft.com/office/drawing/2014/main" id="{57AF3B1F-2412-4FF6-99DB-9FD8B0B4B73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B2A6B37-5691-4CA3-B9B5-EEA7633AA1B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5CF58E0-B407-4821-AB59-6E784662DA46}"/>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2910454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18E4B-FFE9-4A68-B056-7AA39BE91676}"/>
              </a:ext>
            </a:extLst>
          </p:cNvPr>
          <p:cNvSpPr>
            <a:spLocks noGrp="1"/>
          </p:cNvSpPr>
          <p:nvPr>
            <p:ph type="title"/>
          </p:nvPr>
        </p:nvSpPr>
        <p:spPr/>
        <p:txBody>
          <a:bodyPr/>
          <a:lstStyle/>
          <a:p>
            <a:r>
              <a:rPr lang="en-US" dirty="0"/>
              <a:t>Recommendations:</a:t>
            </a:r>
            <a:br>
              <a:rPr lang="en-US" dirty="0"/>
            </a:br>
            <a:r>
              <a:rPr lang="en-US" dirty="0"/>
              <a:t>Medical Cannabis Initiation, </a:t>
            </a:r>
            <a:r>
              <a:rPr lang="en-US" sz="2400" i="1" dirty="0"/>
              <a:t>continued</a:t>
            </a:r>
            <a:endParaRPr lang="en-US" i="1" dirty="0"/>
          </a:p>
        </p:txBody>
      </p:sp>
      <p:sp>
        <p:nvSpPr>
          <p:cNvPr id="3" name="Content Placeholder 2">
            <a:extLst>
              <a:ext uri="{FF2B5EF4-FFF2-40B4-BE49-F238E27FC236}">
                <a16:creationId xmlns:a16="http://schemas.microsoft.com/office/drawing/2014/main" id="{5898F772-19C9-44C1-AFF1-061E723F2BD8}"/>
              </a:ext>
            </a:extLst>
          </p:cNvPr>
          <p:cNvSpPr>
            <a:spLocks noGrp="1"/>
          </p:cNvSpPr>
          <p:nvPr>
            <p:ph idx="1"/>
          </p:nvPr>
        </p:nvSpPr>
        <p:spPr/>
        <p:txBody>
          <a:bodyPr>
            <a:normAutofit fontScale="62500" lnSpcReduction="20000"/>
          </a:bodyPr>
          <a:lstStyle/>
          <a:p>
            <a:r>
              <a:rPr lang="en-US" dirty="0"/>
              <a:t>Clinicians should advise patients against using vaped or smoked cannabis products. (A*)</a:t>
            </a:r>
          </a:p>
          <a:p>
            <a:r>
              <a:rPr lang="en-US" dirty="0"/>
              <a:t>Clinicians should inform patients about potential acute adverse effects of medical cannabis use and provide patient education regarding management of adverse effects (A2):</a:t>
            </a:r>
          </a:p>
          <a:p>
            <a:pPr lvl="1"/>
            <a:r>
              <a:rPr lang="en-US" dirty="0"/>
              <a:t>Clinicians should inform patients of the potential for intoxication (i.e., feeling “high”), dizziness, or impairment in concentration; if symptoms occur, recommend that patients lie down and wait for symptoms to resolve and reduce their dose of THC.</a:t>
            </a:r>
          </a:p>
          <a:p>
            <a:pPr lvl="1"/>
            <a:r>
              <a:rPr lang="en-US" dirty="0"/>
              <a:t>Clinicians should ensure that patients know to seek emergency medical evaluation if they experience any serious adverse effects, including hallucinations, psychosis, severe anxiety, paranoia, pulmonary or cardiac symptoms, or hyperemesis.</a:t>
            </a:r>
          </a:p>
          <a:p>
            <a:pPr lvl="1"/>
            <a:r>
              <a:rPr lang="en-US" dirty="0"/>
              <a:t>Clinicians should inform patients that cannabis use may increase the risk of falls, particularly in elderly individuals.</a:t>
            </a:r>
          </a:p>
          <a:p>
            <a:r>
              <a:rPr lang="en-US" dirty="0"/>
              <a:t>Clinicians should inform patients of childbearing potential of the potential risks of using cannabis while pregnant, including preterm labor and intrauterine growth restriction (A2):</a:t>
            </a:r>
          </a:p>
          <a:p>
            <a:pPr lvl="1"/>
            <a:r>
              <a:rPr lang="en-US" dirty="0"/>
              <a:t>If a cannabis-naive patient is pregnant, the clinician should advise against initiating any cannabis use.</a:t>
            </a:r>
          </a:p>
          <a:p>
            <a:pPr lvl="1"/>
            <a:r>
              <a:rPr lang="en-US" dirty="0"/>
              <a:t>If a pregnant patient is currently using unregulated cannabis, the clinician should first advise against continued use. If the patient plans to continue using cannabis, the clinician should encourage a switch to regulated adult-use or medical cannabis and discuss harm reduction strategies.</a:t>
            </a:r>
          </a:p>
          <a:p>
            <a:pPr lvl="1"/>
            <a:r>
              <a:rPr lang="en-US" dirty="0"/>
              <a:t>For individuals who could become pregnant, clinicians should recommend the use of contraception while using cannabis.</a:t>
            </a:r>
          </a:p>
        </p:txBody>
      </p:sp>
      <p:sp>
        <p:nvSpPr>
          <p:cNvPr id="4" name="Footer Placeholder 3">
            <a:extLst>
              <a:ext uri="{FF2B5EF4-FFF2-40B4-BE49-F238E27FC236}">
                <a16:creationId xmlns:a16="http://schemas.microsoft.com/office/drawing/2014/main" id="{57AF3B1F-2412-4FF6-99DB-9FD8B0B4B73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B2A6B37-5691-4CA3-B9B5-EEA7633AA1B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5CF58E0-B407-4821-AB59-6E784662DA46}"/>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480421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18E4B-FFE9-4A68-B056-7AA39BE91676}"/>
              </a:ext>
            </a:extLst>
          </p:cNvPr>
          <p:cNvSpPr>
            <a:spLocks noGrp="1"/>
          </p:cNvSpPr>
          <p:nvPr>
            <p:ph type="title"/>
          </p:nvPr>
        </p:nvSpPr>
        <p:spPr/>
        <p:txBody>
          <a:bodyPr/>
          <a:lstStyle/>
          <a:p>
            <a:r>
              <a:rPr lang="en-US" dirty="0"/>
              <a:t>Recommendations:</a:t>
            </a:r>
            <a:br>
              <a:rPr lang="en-US" dirty="0"/>
            </a:br>
            <a:r>
              <a:rPr lang="en-US" dirty="0"/>
              <a:t>Medical Cannabis Initiation, </a:t>
            </a:r>
            <a:r>
              <a:rPr lang="en-US" sz="2400" i="1" dirty="0"/>
              <a:t>continued</a:t>
            </a:r>
            <a:endParaRPr lang="en-US" i="1" dirty="0"/>
          </a:p>
        </p:txBody>
      </p:sp>
      <p:sp>
        <p:nvSpPr>
          <p:cNvPr id="3" name="Content Placeholder 2">
            <a:extLst>
              <a:ext uri="{FF2B5EF4-FFF2-40B4-BE49-F238E27FC236}">
                <a16:creationId xmlns:a16="http://schemas.microsoft.com/office/drawing/2014/main" id="{5898F772-19C9-44C1-AFF1-061E723F2BD8}"/>
              </a:ext>
            </a:extLst>
          </p:cNvPr>
          <p:cNvSpPr>
            <a:spLocks noGrp="1"/>
          </p:cNvSpPr>
          <p:nvPr>
            <p:ph idx="1"/>
          </p:nvPr>
        </p:nvSpPr>
        <p:spPr/>
        <p:txBody>
          <a:bodyPr>
            <a:normAutofit fontScale="77500" lnSpcReduction="20000"/>
          </a:bodyPr>
          <a:lstStyle/>
          <a:p>
            <a:r>
              <a:rPr lang="en-US" dirty="0"/>
              <a:t>Clinicians should inform patients who are &lt;25 years old of the potential for long-term changes in brain development, mental health, and cognition associated with cannabis use in people whose brains are still developing (A2):</a:t>
            </a:r>
          </a:p>
          <a:p>
            <a:pPr lvl="1"/>
            <a:r>
              <a:rPr lang="en-US" dirty="0"/>
              <a:t>If a cannabis-naive patient is &lt;25 years old, the clinician should advise against initiating cannabis.</a:t>
            </a:r>
          </a:p>
          <a:p>
            <a:pPr lvl="1"/>
            <a:r>
              <a:rPr lang="en-US" dirty="0"/>
              <a:t>If a patient &lt;25 years old is currently using unregulated cannabis and intends to continue use, the clinician should advise the patient to switch to regulated adult-use or medical cannabis and discuss harm reduction strategies.</a:t>
            </a:r>
          </a:p>
          <a:p>
            <a:r>
              <a:rPr lang="en-US" dirty="0"/>
              <a:t>Clinicians should advise patients to take the first dose of medical cannabis before bedtime and at home in a safe environment to limit potential immediate adverse effects. (A3)</a:t>
            </a:r>
          </a:p>
          <a:p>
            <a:r>
              <a:rPr lang="en-US" dirty="0"/>
              <a:t>Clinicians should caution patients about the potential for impaired driving while taking cannabis and advise them to avoid driving or operating heavy machinery while using medical cannabis. (A2)</a:t>
            </a:r>
          </a:p>
          <a:p>
            <a:r>
              <a:rPr lang="en-US" dirty="0"/>
              <a:t>Clinicians should inform patients of the risks associated with unregulated cannabis and recommend discontinuation after medical cannabis is initiated. (A3)</a:t>
            </a:r>
          </a:p>
        </p:txBody>
      </p:sp>
      <p:sp>
        <p:nvSpPr>
          <p:cNvPr id="4" name="Footer Placeholder 3">
            <a:extLst>
              <a:ext uri="{FF2B5EF4-FFF2-40B4-BE49-F238E27FC236}">
                <a16:creationId xmlns:a16="http://schemas.microsoft.com/office/drawing/2014/main" id="{57AF3B1F-2412-4FF6-99DB-9FD8B0B4B73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B2A6B37-5691-4CA3-B9B5-EEA7633AA1B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5CF58E0-B407-4821-AB59-6E784662DA46}"/>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1780220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44ACE-D88C-40B2-840C-6748F3AA8084}"/>
              </a:ext>
            </a:extLst>
          </p:cNvPr>
          <p:cNvSpPr>
            <a:spLocks noGrp="1"/>
          </p:cNvSpPr>
          <p:nvPr>
            <p:ph type="title"/>
          </p:nvPr>
        </p:nvSpPr>
        <p:spPr/>
        <p:txBody>
          <a:bodyPr/>
          <a:lstStyle/>
          <a:p>
            <a:r>
              <a:rPr lang="en-US" dirty="0"/>
              <a:t>Good Practice for Implementation of Medical Cannabis Treatment</a:t>
            </a:r>
          </a:p>
        </p:txBody>
      </p:sp>
      <p:sp>
        <p:nvSpPr>
          <p:cNvPr id="3" name="Content Placeholder 2">
            <a:extLst>
              <a:ext uri="{FF2B5EF4-FFF2-40B4-BE49-F238E27FC236}">
                <a16:creationId xmlns:a16="http://schemas.microsoft.com/office/drawing/2014/main" id="{192803D6-5BA8-4882-8C4B-72D78BB023B6}"/>
              </a:ext>
            </a:extLst>
          </p:cNvPr>
          <p:cNvSpPr>
            <a:spLocks noGrp="1"/>
          </p:cNvSpPr>
          <p:nvPr>
            <p:ph idx="1"/>
          </p:nvPr>
        </p:nvSpPr>
        <p:spPr/>
        <p:txBody>
          <a:bodyPr>
            <a:normAutofit fontScale="55000" lnSpcReduction="20000"/>
          </a:bodyPr>
          <a:lstStyle/>
          <a:p>
            <a:r>
              <a:rPr lang="en-US" dirty="0"/>
              <a:t>Consider recommending medical cannabis to patients who meet the legal criteria (see </a:t>
            </a:r>
            <a:r>
              <a:rPr lang="en-US" i="1" dirty="0"/>
              <a:t>Current Indications for Medical Cannabis Certification in New York State</a:t>
            </a:r>
            <a:r>
              <a:rPr lang="en-US" dirty="0"/>
              <a:t>) and have ongoing symptoms that have not been successfully managed with other treatments.</a:t>
            </a:r>
          </a:p>
          <a:p>
            <a:r>
              <a:rPr lang="en-US" dirty="0"/>
              <a:t>Recommend a cannabis formulation (THC:CBD) based on a patient’s level of use at assessment:</a:t>
            </a:r>
          </a:p>
          <a:p>
            <a:pPr lvl="1"/>
            <a:r>
              <a:rPr lang="en-US" dirty="0"/>
              <a:t>Less frequent to no use (&lt;20 days/month): 1 THC:1 CBD</a:t>
            </a:r>
          </a:p>
          <a:p>
            <a:pPr lvl="1"/>
            <a:r>
              <a:rPr lang="en-US" dirty="0"/>
              <a:t>Near-daily to heavy use (≥20 days/month): High </a:t>
            </a:r>
            <a:r>
              <a:rPr lang="en-US" dirty="0" err="1"/>
              <a:t>THC:low</a:t>
            </a:r>
            <a:r>
              <a:rPr lang="en-US" dirty="0"/>
              <a:t> CBD</a:t>
            </a:r>
          </a:p>
          <a:p>
            <a:pPr lvl="1"/>
            <a:r>
              <a:rPr lang="en-US" dirty="0"/>
              <a:t>Some patients with severe pain may require high </a:t>
            </a:r>
            <a:r>
              <a:rPr lang="en-US" dirty="0" err="1"/>
              <a:t>THC:low</a:t>
            </a:r>
            <a:r>
              <a:rPr lang="en-US" dirty="0"/>
              <a:t> CBD regardless of current use.</a:t>
            </a:r>
          </a:p>
          <a:p>
            <a:r>
              <a:rPr lang="en-US" dirty="0"/>
              <a:t>Recommend induction with the lowest dose possible for the first 2 to 3 days of use. The daily dose may be increased by 2.5 mg to 5 mg every 2 to 3 days, as needed, until a therapeutic level is reached.</a:t>
            </a:r>
          </a:p>
          <a:p>
            <a:pPr lvl="1"/>
            <a:r>
              <a:rPr lang="en-US" dirty="0"/>
              <a:t>Advise patients that incremental dosing can help prevent cannabis-related adverse events.</a:t>
            </a:r>
          </a:p>
          <a:p>
            <a:pPr lvl="1"/>
            <a:r>
              <a:rPr lang="en-US" dirty="0"/>
              <a:t>Encourage patients to maintain close contact with dispensary pharmacists or their medical care providers during the induction period.</a:t>
            </a:r>
          </a:p>
          <a:p>
            <a:pPr lvl="1"/>
            <a:r>
              <a:rPr lang="en-US" dirty="0"/>
              <a:t>Advise patients that total dose and dosing frequency can be increased if needed.</a:t>
            </a:r>
          </a:p>
          <a:p>
            <a:r>
              <a:rPr lang="en-US" dirty="0"/>
              <a:t>For cannabis-naive patients, recommend an initial dose of 2.5 mg total cannabinoids daily.</a:t>
            </a:r>
          </a:p>
          <a:p>
            <a:r>
              <a:rPr lang="en-US" dirty="0"/>
              <a:t>For cannabis-experienced patients, recommend an initial dose of 5 mg to 10 mg total cannabinoids daily.</a:t>
            </a:r>
          </a:p>
          <a:p>
            <a:r>
              <a:rPr lang="en-US" dirty="0"/>
              <a:t>For patients who are currently using cannabis, calculate the dose based on the following:</a:t>
            </a:r>
          </a:p>
          <a:p>
            <a:pPr lvl="1"/>
            <a:r>
              <a:rPr lang="en-US" dirty="0"/>
              <a:t>Estimate the amount of total cannabinoids and THC used daily (see Box 5, below).</a:t>
            </a:r>
          </a:p>
          <a:p>
            <a:pPr lvl="1"/>
            <a:r>
              <a:rPr lang="en-US" dirty="0"/>
              <a:t>Recommend a dose of medical cannabis equivalent to at least 50% of the patient’s current amount of THC to reduce the risk of THC withdrawal symptoms.</a:t>
            </a:r>
          </a:p>
        </p:txBody>
      </p:sp>
      <p:sp>
        <p:nvSpPr>
          <p:cNvPr id="4" name="Footer Placeholder 3">
            <a:extLst>
              <a:ext uri="{FF2B5EF4-FFF2-40B4-BE49-F238E27FC236}">
                <a16:creationId xmlns:a16="http://schemas.microsoft.com/office/drawing/2014/main" id="{F7290EC0-1F86-4185-9D21-5A626A7B2CF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00BF9A0-88CC-47CC-9259-0F0ED9F054C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9861284-5DC4-4D4B-A383-A153AEFC722D}"/>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3283373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52D2-8EC2-45B6-A463-B465B7C10999}"/>
              </a:ext>
            </a:extLst>
          </p:cNvPr>
          <p:cNvSpPr>
            <a:spLocks noGrp="1"/>
          </p:cNvSpPr>
          <p:nvPr>
            <p:ph type="title"/>
          </p:nvPr>
        </p:nvSpPr>
        <p:spPr/>
        <p:txBody>
          <a:bodyPr>
            <a:normAutofit fontScale="90000"/>
          </a:bodyPr>
          <a:lstStyle/>
          <a:p>
            <a:r>
              <a:rPr lang="en-US" dirty="0"/>
              <a:t>Sample Approach to Quantifying Current Cannabis Use and Determining Medical Cannabis Dose</a:t>
            </a:r>
          </a:p>
        </p:txBody>
      </p:sp>
      <p:sp>
        <p:nvSpPr>
          <p:cNvPr id="3" name="Content Placeholder 2">
            <a:extLst>
              <a:ext uri="{FF2B5EF4-FFF2-40B4-BE49-F238E27FC236}">
                <a16:creationId xmlns:a16="http://schemas.microsoft.com/office/drawing/2014/main" id="{ED621473-18B8-41A6-AA3D-2AB5C88BF253}"/>
              </a:ext>
            </a:extLst>
          </p:cNvPr>
          <p:cNvSpPr>
            <a:spLocks noGrp="1"/>
          </p:cNvSpPr>
          <p:nvPr>
            <p:ph idx="1"/>
          </p:nvPr>
        </p:nvSpPr>
        <p:spPr/>
        <p:txBody>
          <a:bodyPr>
            <a:normAutofit fontScale="55000" lnSpcReduction="20000"/>
          </a:bodyPr>
          <a:lstStyle/>
          <a:p>
            <a:r>
              <a:rPr lang="en-US" dirty="0"/>
              <a:t>Total cannabinoids combine delta-9-tetrahydrocannabinol (THC) and cannabidiol (CBD):</a:t>
            </a:r>
          </a:p>
          <a:p>
            <a:pPr lvl="1"/>
            <a:r>
              <a:rPr lang="en-US" dirty="0"/>
              <a:t>1 vape inhalation of cannabis = 10 mg total cannabinoids</a:t>
            </a:r>
          </a:p>
          <a:p>
            <a:pPr lvl="1"/>
            <a:r>
              <a:rPr lang="en-US" dirty="0"/>
              <a:t>1/8 ounce of cannabis = 3,500 mg total cannabinoids</a:t>
            </a:r>
          </a:p>
          <a:p>
            <a:pPr lvl="1"/>
            <a:r>
              <a:rPr lang="en-US" dirty="0"/>
              <a:t>1 ounce of cannabis = 28,000 mg total cannabinoids</a:t>
            </a:r>
          </a:p>
          <a:p>
            <a:r>
              <a:rPr lang="en-US" dirty="0"/>
              <a:t>Assumption: Most unregulated cannabis is 10% THC. This may be an underestimation of current street cannabis composition; however, it is used to approximate a patient’s THC dose so an appropriate medical regimen can be recommended.</a:t>
            </a:r>
          </a:p>
          <a:p>
            <a:r>
              <a:rPr lang="en-US" i="1" dirty="0"/>
              <a:t>Example 1:</a:t>
            </a:r>
            <a:r>
              <a:rPr lang="en-US" dirty="0"/>
              <a:t> A patient who reports using 1/8 ounce of cannabis monthly uses approximately 3,500 mg total cannabinoids (or 350 mg THC) monthly.</a:t>
            </a:r>
          </a:p>
          <a:p>
            <a:pPr lvl="1"/>
            <a:r>
              <a:rPr lang="en-US" dirty="0"/>
              <a:t>This amount is equivalent to approximately 117 mg total cannabinoids daily or approximately 12 mg of THC daily.</a:t>
            </a:r>
          </a:p>
          <a:p>
            <a:pPr lvl="1"/>
            <a:r>
              <a:rPr lang="en-US" dirty="0"/>
              <a:t>An appropriate recommendation for this patient would be a volume of tincture containing 10 mg of THC daily, taken either in 1 dose at night or in divided doses 2 to 3 times daily.</a:t>
            </a:r>
          </a:p>
          <a:p>
            <a:r>
              <a:rPr lang="en-US" i="1" dirty="0"/>
              <a:t>Example 2:</a:t>
            </a:r>
            <a:r>
              <a:rPr lang="en-US" dirty="0"/>
              <a:t> A patient who reports using 1 ounce of cannabis monthly uses approximately 28,000 mg total cannabinoids (or 2,800 mg THC) monthly.</a:t>
            </a:r>
          </a:p>
          <a:p>
            <a:pPr lvl="1"/>
            <a:r>
              <a:rPr lang="en-US" dirty="0"/>
              <a:t>This amount is equivalent to approximately 930 mg of total cannabinoids daily or 93 mg of THC daily.</a:t>
            </a:r>
          </a:p>
          <a:p>
            <a:pPr lvl="1"/>
            <a:r>
              <a:rPr lang="en-US" dirty="0"/>
              <a:t>An appropriate recommendation for this patient would be 40 mg to 50 mg of THC daily, taken in 10 mg doses every 4 to 6 hours.</a:t>
            </a:r>
          </a:p>
          <a:p>
            <a:pPr lvl="1"/>
            <a:r>
              <a:rPr lang="en-US" dirty="0"/>
              <a:t>Counsel patient to reduce nonmedical cannabis use.</a:t>
            </a:r>
          </a:p>
        </p:txBody>
      </p:sp>
      <p:sp>
        <p:nvSpPr>
          <p:cNvPr id="4" name="Footer Placeholder 3">
            <a:extLst>
              <a:ext uri="{FF2B5EF4-FFF2-40B4-BE49-F238E27FC236}">
                <a16:creationId xmlns:a16="http://schemas.microsoft.com/office/drawing/2014/main" id="{6047099F-F5ED-425A-AC01-16F67E1DC7A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E877427-AD11-4A9D-B513-71B1341A5DD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461F404-D7F9-428C-AE0E-5C000D907928}"/>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656064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F887-839C-4717-9F0D-6EBE17D8F905}"/>
              </a:ext>
            </a:extLst>
          </p:cNvPr>
          <p:cNvSpPr>
            <a:spLocks noGrp="1"/>
          </p:cNvSpPr>
          <p:nvPr>
            <p:ph type="title"/>
          </p:nvPr>
        </p:nvSpPr>
        <p:spPr/>
        <p:txBody>
          <a:bodyPr/>
          <a:lstStyle/>
          <a:p>
            <a:r>
              <a:rPr lang="en-US" dirty="0"/>
              <a:t>Recommendations:</a:t>
            </a:r>
            <a:br>
              <a:rPr lang="en-US" dirty="0"/>
            </a:br>
            <a:r>
              <a:rPr lang="en-US" dirty="0"/>
              <a:t>Monitoring</a:t>
            </a:r>
          </a:p>
        </p:txBody>
      </p:sp>
      <p:sp>
        <p:nvSpPr>
          <p:cNvPr id="3" name="Content Placeholder 2">
            <a:extLst>
              <a:ext uri="{FF2B5EF4-FFF2-40B4-BE49-F238E27FC236}">
                <a16:creationId xmlns:a16="http://schemas.microsoft.com/office/drawing/2014/main" id="{A2E26415-F5BD-42CE-AC6E-9CAA6E855291}"/>
              </a:ext>
            </a:extLst>
          </p:cNvPr>
          <p:cNvSpPr>
            <a:spLocks noGrp="1"/>
          </p:cNvSpPr>
          <p:nvPr>
            <p:ph idx="1"/>
          </p:nvPr>
        </p:nvSpPr>
        <p:spPr/>
        <p:txBody>
          <a:bodyPr>
            <a:normAutofit fontScale="92500" lnSpcReduction="20000"/>
          </a:bodyPr>
          <a:lstStyle/>
          <a:p>
            <a:r>
              <a:rPr lang="en-US" dirty="0"/>
              <a:t>For all patients taking medical cannabis, clinicians should perform an annual assessment for CUD to identify problematic use. (B*) Assessment tools include the CUDIT-R and the DSM-5 criteria.</a:t>
            </a:r>
          </a:p>
          <a:p>
            <a:pPr lvl="1"/>
            <a:r>
              <a:rPr lang="en-US" dirty="0"/>
              <a:t>If CUD is diagnosed, clinicians should work with the patient to develop an individualized treatment plan that maximizes benefits and minimizes harm. The plan may include referral to treatment, cannabis cessation, or harm reduction approaches. (A3)</a:t>
            </a:r>
          </a:p>
          <a:p>
            <a:r>
              <a:rPr lang="en-US" dirty="0"/>
              <a:t>If a patient experiences new or worsening signs or symptoms of a psychiatric disorder while taking medical cannabis, the clinician should discontinue medical cannabis certification and consult with a psychiatrist or refer the patient for psychiatric assessment and treatment. (A2)</a:t>
            </a:r>
          </a:p>
          <a:p>
            <a:r>
              <a:rPr lang="en-US" dirty="0"/>
              <a:t>Clinicians should ask patients about any symptoms of hyperemesis disorder (nausea, vomiting, abdominal pain) and discontinue medical cannabis treatment if the syndrome is identified. (A3)</a:t>
            </a:r>
          </a:p>
        </p:txBody>
      </p:sp>
      <p:sp>
        <p:nvSpPr>
          <p:cNvPr id="4" name="Footer Placeholder 3">
            <a:extLst>
              <a:ext uri="{FF2B5EF4-FFF2-40B4-BE49-F238E27FC236}">
                <a16:creationId xmlns:a16="http://schemas.microsoft.com/office/drawing/2014/main" id="{671AD7F8-7D89-4808-A939-2647B8D85DE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2C0A15C-0133-4A22-AA5D-D8910ADD032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7CCA137-857B-4330-85B7-03BF1828CD8E}"/>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1005923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A3F33-C0F9-448C-AA4C-177B7E0F0F0A}"/>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EB1A293F-4096-413C-8D4F-66F6FC48D6BF}"/>
              </a:ext>
            </a:extLst>
          </p:cNvPr>
          <p:cNvSpPr>
            <a:spLocks noGrp="1"/>
          </p:cNvSpPr>
          <p:nvPr>
            <p:ph idx="1"/>
          </p:nvPr>
        </p:nvSpPr>
        <p:spPr/>
        <p:txBody>
          <a:bodyPr/>
          <a:lstStyle/>
          <a:p>
            <a:r>
              <a:rPr lang="en-US" dirty="0"/>
              <a:t>Provide clinicians with a framework for implementing the therapeutic use of medical cannabis in their outpatient settings in New York State.</a:t>
            </a:r>
          </a:p>
          <a:p>
            <a:r>
              <a:rPr lang="en-US" dirty="0"/>
              <a:t>Increase access to evidence-based medical cannabis treatment for ambulatory patients in New York State by increasing the number of clinicians who can provide that care in outpatient settings.</a:t>
            </a:r>
          </a:p>
        </p:txBody>
      </p:sp>
      <p:sp>
        <p:nvSpPr>
          <p:cNvPr id="4" name="Footer Placeholder 3">
            <a:extLst>
              <a:ext uri="{FF2B5EF4-FFF2-40B4-BE49-F238E27FC236}">
                <a16:creationId xmlns:a16="http://schemas.microsoft.com/office/drawing/2014/main" id="{BF8368AA-D51C-40DE-97E5-D57DA2C3123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20E9EC8-0CA8-4471-8478-992494E883F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9EA0544-BA01-4059-BB20-9B219246EDF6}"/>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3930349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F887-839C-4717-9F0D-6EBE17D8F905}"/>
              </a:ext>
            </a:extLst>
          </p:cNvPr>
          <p:cNvSpPr>
            <a:spLocks noGrp="1"/>
          </p:cNvSpPr>
          <p:nvPr>
            <p:ph type="title"/>
          </p:nvPr>
        </p:nvSpPr>
        <p:spPr/>
        <p:txBody>
          <a:bodyPr/>
          <a:lstStyle/>
          <a:p>
            <a:r>
              <a:rPr lang="en-US" dirty="0"/>
              <a:t>Recommendations:</a:t>
            </a:r>
            <a:br>
              <a:rPr lang="en-US" dirty="0"/>
            </a:br>
            <a:r>
              <a:rPr lang="en-US" dirty="0"/>
              <a:t>Monitoring, </a:t>
            </a:r>
            <a:r>
              <a:rPr lang="en-US" sz="2400" i="1" dirty="0"/>
              <a:t>continued</a:t>
            </a:r>
            <a:endParaRPr lang="en-US" i="1" dirty="0"/>
          </a:p>
        </p:txBody>
      </p:sp>
      <p:sp>
        <p:nvSpPr>
          <p:cNvPr id="3" name="Content Placeholder 2">
            <a:extLst>
              <a:ext uri="{FF2B5EF4-FFF2-40B4-BE49-F238E27FC236}">
                <a16:creationId xmlns:a16="http://schemas.microsoft.com/office/drawing/2014/main" id="{A2E26415-F5BD-42CE-AC6E-9CAA6E855291}"/>
              </a:ext>
            </a:extLst>
          </p:cNvPr>
          <p:cNvSpPr>
            <a:spLocks noGrp="1"/>
          </p:cNvSpPr>
          <p:nvPr>
            <p:ph idx="1"/>
          </p:nvPr>
        </p:nvSpPr>
        <p:spPr/>
        <p:txBody>
          <a:bodyPr>
            <a:normAutofit fontScale="85000" lnSpcReduction="20000"/>
          </a:bodyPr>
          <a:lstStyle/>
          <a:p>
            <a:r>
              <a:rPr lang="en-US" dirty="0"/>
              <a:t>If a patient chooses to vape medical cannabis, the clinician should ask about any breathing changes, including reduced exercise tolerance, shortness of breath, or wheezing. (A3)</a:t>
            </a:r>
          </a:p>
          <a:p>
            <a:r>
              <a:rPr lang="en-US" dirty="0"/>
              <a:t>If breathing changes occur, the clinician should:</a:t>
            </a:r>
          </a:p>
          <a:p>
            <a:pPr lvl="1"/>
            <a:r>
              <a:rPr lang="en-US" dirty="0"/>
              <a:t>Advise the patient to avoid products purchased outside of registered facilities. (A*)</a:t>
            </a:r>
          </a:p>
          <a:p>
            <a:pPr lvl="1"/>
            <a:r>
              <a:rPr lang="en-US" dirty="0"/>
              <a:t>Encourage the patient to switch to an administration method other than vaping and advise against future use of inhaled cannabis. (A3)</a:t>
            </a:r>
          </a:p>
          <a:p>
            <a:r>
              <a:rPr lang="en-US" dirty="0"/>
              <a:t>If a patient wants to stop using medical cannabis, the clinician should:</a:t>
            </a:r>
          </a:p>
          <a:p>
            <a:pPr lvl="1"/>
            <a:r>
              <a:rPr lang="en-US" dirty="0"/>
              <a:t>Inform the patient that cessation of chronic use may result in cannabis withdrawal symptoms, such as irritability, negative mood, nausea, and stomach pain. (A3)</a:t>
            </a:r>
          </a:p>
          <a:p>
            <a:pPr lvl="1"/>
            <a:r>
              <a:rPr lang="en-US" dirty="0"/>
              <a:t>Help the patient develop a plan to taper the dose and ultimately discontinue cannabinoid use. (A3)</a:t>
            </a:r>
          </a:p>
        </p:txBody>
      </p:sp>
      <p:sp>
        <p:nvSpPr>
          <p:cNvPr id="4" name="Footer Placeholder 3">
            <a:extLst>
              <a:ext uri="{FF2B5EF4-FFF2-40B4-BE49-F238E27FC236}">
                <a16:creationId xmlns:a16="http://schemas.microsoft.com/office/drawing/2014/main" id="{671AD7F8-7D89-4808-A939-2647B8D85DE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2C0A15C-0133-4A22-AA5D-D8910ADD032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7CCA137-857B-4330-85B7-03BF1828CD8E}"/>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1638871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Therapeutic Use of Medical Cannabis in New York State</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B4BCD-0615-42B0-AABD-1C36C0C8B3E5}"/>
              </a:ext>
            </a:extLst>
          </p:cNvPr>
          <p:cNvSpPr>
            <a:spLocks noGrp="1"/>
          </p:cNvSpPr>
          <p:nvPr>
            <p:ph type="title"/>
          </p:nvPr>
        </p:nvSpPr>
        <p:spPr/>
        <p:txBody>
          <a:bodyPr/>
          <a:lstStyle/>
          <a:p>
            <a:r>
              <a:rPr lang="en-US" dirty="0"/>
              <a:t>New York State Medical Cannabis Program</a:t>
            </a:r>
          </a:p>
        </p:txBody>
      </p:sp>
      <p:sp>
        <p:nvSpPr>
          <p:cNvPr id="3" name="Content Placeholder 2">
            <a:extLst>
              <a:ext uri="{FF2B5EF4-FFF2-40B4-BE49-F238E27FC236}">
                <a16:creationId xmlns:a16="http://schemas.microsoft.com/office/drawing/2014/main" id="{A0B31FF8-BA19-433C-B310-20B506EC9086}"/>
              </a:ext>
            </a:extLst>
          </p:cNvPr>
          <p:cNvSpPr>
            <a:spLocks noGrp="1"/>
          </p:cNvSpPr>
          <p:nvPr>
            <p:ph idx="1"/>
          </p:nvPr>
        </p:nvSpPr>
        <p:spPr/>
        <p:txBody>
          <a:bodyPr>
            <a:normAutofit fontScale="92500" lnSpcReduction="20000"/>
          </a:bodyPr>
          <a:lstStyle/>
          <a:p>
            <a:pPr marL="0" indent="0">
              <a:buNone/>
            </a:pPr>
            <a:r>
              <a:rPr lang="en-US" dirty="0"/>
              <a:t>The New York State Medical Cannabis Program website (</a:t>
            </a:r>
            <a:r>
              <a:rPr lang="en-US" dirty="0">
                <a:hlinkClick r:id="rId2"/>
              </a:rPr>
              <a:t>https://cannabis.ny.gov/medical-cannabis</a:t>
            </a:r>
            <a:r>
              <a:rPr lang="en-US" dirty="0"/>
              <a:t>) offers extensive information and resources to clinicians, including:</a:t>
            </a:r>
          </a:p>
          <a:p>
            <a:r>
              <a:rPr lang="en-US" dirty="0"/>
              <a:t>New York State Medical Cannabis Program Laws and Regulations</a:t>
            </a:r>
          </a:p>
          <a:p>
            <a:r>
              <a:rPr lang="en-US" dirty="0"/>
              <a:t>Public List of Consenting Medical Cannabis Program Practitioners</a:t>
            </a:r>
          </a:p>
          <a:p>
            <a:r>
              <a:rPr lang="en-US" dirty="0"/>
              <a:t>Registered organizations that manufacture and dispense medical cannabis in New York State, and information on product quality, labeling, and safety</a:t>
            </a:r>
          </a:p>
          <a:p>
            <a:r>
              <a:rPr lang="en-US" dirty="0"/>
              <a:t>Procedures for clinicians who want to become registered cannabis providers</a:t>
            </a:r>
          </a:p>
          <a:p>
            <a:r>
              <a:rPr lang="en-US" dirty="0"/>
              <a:t>For New York State-registered cannabis providers, information on:</a:t>
            </a:r>
          </a:p>
          <a:p>
            <a:pPr lvl="1"/>
            <a:r>
              <a:rPr lang="en-US" dirty="0"/>
              <a:t>Patient Certification Instructions</a:t>
            </a:r>
          </a:p>
          <a:p>
            <a:pPr lvl="1"/>
            <a:r>
              <a:rPr lang="en-US" dirty="0"/>
              <a:t>Medical Cannabis Adverse Event Reporting Instructions</a:t>
            </a:r>
          </a:p>
          <a:p>
            <a:pPr lvl="1"/>
            <a:r>
              <a:rPr lang="en-US" dirty="0"/>
              <a:t>Coverage for Office Visits Related to Medical Cannabis</a:t>
            </a:r>
          </a:p>
        </p:txBody>
      </p:sp>
      <p:sp>
        <p:nvSpPr>
          <p:cNvPr id="4" name="Footer Placeholder 3">
            <a:extLst>
              <a:ext uri="{FF2B5EF4-FFF2-40B4-BE49-F238E27FC236}">
                <a16:creationId xmlns:a16="http://schemas.microsoft.com/office/drawing/2014/main" id="{B3466A0D-0046-48A9-835A-CF5EE7338EA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22BA8BF-EE99-44D6-902D-654B2B18A88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C832BB4-CEA7-417B-9449-237E7C379A19}"/>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372033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7789-27A1-412C-B012-99BFD2C86C77}"/>
              </a:ext>
            </a:extLst>
          </p:cNvPr>
          <p:cNvSpPr>
            <a:spLocks noGrp="1"/>
          </p:cNvSpPr>
          <p:nvPr>
            <p:ph type="title"/>
          </p:nvPr>
        </p:nvSpPr>
        <p:spPr/>
        <p:txBody>
          <a:bodyPr/>
          <a:lstStyle/>
          <a:p>
            <a:r>
              <a:rPr lang="en-US" dirty="0"/>
              <a:t>Definition of Terms:</a:t>
            </a:r>
            <a:br>
              <a:rPr lang="en-US" dirty="0"/>
            </a:br>
            <a:r>
              <a:rPr lang="en-US" dirty="0"/>
              <a:t>Cannabis and Cannabinoid Products</a:t>
            </a:r>
          </a:p>
        </p:txBody>
      </p:sp>
      <p:graphicFrame>
        <p:nvGraphicFramePr>
          <p:cNvPr id="7" name="Content Placeholder 6">
            <a:extLst>
              <a:ext uri="{FF2B5EF4-FFF2-40B4-BE49-F238E27FC236}">
                <a16:creationId xmlns:a16="http://schemas.microsoft.com/office/drawing/2014/main" id="{CD45B8EB-101F-4D59-B6DD-69B562B88577}"/>
              </a:ext>
            </a:extLst>
          </p:cNvPr>
          <p:cNvGraphicFramePr>
            <a:graphicFrameLocks noGrp="1"/>
          </p:cNvGraphicFramePr>
          <p:nvPr>
            <p:ph idx="1"/>
            <p:extLst>
              <p:ext uri="{D42A27DB-BD31-4B8C-83A1-F6EECF244321}">
                <p14:modId xmlns:p14="http://schemas.microsoft.com/office/powerpoint/2010/main" val="2208422687"/>
              </p:ext>
            </p:extLst>
          </p:nvPr>
        </p:nvGraphicFramePr>
        <p:xfrm>
          <a:off x="838200" y="1563688"/>
          <a:ext cx="10515600" cy="4465320"/>
        </p:xfrm>
        <a:graphic>
          <a:graphicData uri="http://schemas.openxmlformats.org/drawingml/2006/table">
            <a:tbl>
              <a:tblPr firstRow="1" bandRow="1">
                <a:tableStyleId>{5940675A-B579-460E-94D1-54222C63F5DA}</a:tableStyleId>
              </a:tblPr>
              <a:tblGrid>
                <a:gridCol w="2506579">
                  <a:extLst>
                    <a:ext uri="{9D8B030D-6E8A-4147-A177-3AD203B41FA5}">
                      <a16:colId xmlns:a16="http://schemas.microsoft.com/office/drawing/2014/main" val="3965515350"/>
                    </a:ext>
                  </a:extLst>
                </a:gridCol>
                <a:gridCol w="8009021">
                  <a:extLst>
                    <a:ext uri="{9D8B030D-6E8A-4147-A177-3AD203B41FA5}">
                      <a16:colId xmlns:a16="http://schemas.microsoft.com/office/drawing/2014/main" val="893016775"/>
                    </a:ext>
                  </a:extLst>
                </a:gridCol>
              </a:tblGrid>
              <a:tr h="370840">
                <a:tc>
                  <a:txBody>
                    <a:bodyPr/>
                    <a:lstStyle/>
                    <a:p>
                      <a:r>
                        <a:rPr lang="en-US" b="1" dirty="0">
                          <a:solidFill>
                            <a:schemeClr val="bg1"/>
                          </a:solidFill>
                        </a:rPr>
                        <a:t>Term</a:t>
                      </a:r>
                    </a:p>
                  </a:txBody>
                  <a:tcPr>
                    <a:solidFill>
                      <a:srgbClr val="523178"/>
                    </a:solidFill>
                  </a:tcPr>
                </a:tc>
                <a:tc>
                  <a:txBody>
                    <a:bodyPr/>
                    <a:lstStyle/>
                    <a:p>
                      <a:r>
                        <a:rPr lang="en-US" b="1" dirty="0">
                          <a:solidFill>
                            <a:schemeClr val="bg1"/>
                          </a:solidFill>
                        </a:rPr>
                        <a:t>Definition</a:t>
                      </a:r>
                    </a:p>
                  </a:txBody>
                  <a:tcPr>
                    <a:solidFill>
                      <a:srgbClr val="523178"/>
                    </a:solidFill>
                  </a:tcPr>
                </a:tc>
                <a:extLst>
                  <a:ext uri="{0D108BD9-81ED-4DB2-BD59-A6C34878D82A}">
                    <a16:rowId xmlns:a16="http://schemas.microsoft.com/office/drawing/2014/main" val="2675573202"/>
                  </a:ext>
                </a:extLst>
              </a:tr>
              <a:tr h="370840">
                <a:tc>
                  <a:txBody>
                    <a:bodyPr/>
                    <a:lstStyle/>
                    <a:p>
                      <a:pPr marL="0" indent="0">
                        <a:buFont typeface="Arial" panose="020B0604020202020204" pitchFamily="34" charset="0"/>
                        <a:buNone/>
                      </a:pPr>
                      <a:r>
                        <a:rPr lang="en-US" dirty="0"/>
                        <a:t>Cannabis</a:t>
                      </a:r>
                    </a:p>
                  </a:txBody>
                  <a:tcPr/>
                </a:tc>
                <a:tc>
                  <a:txBody>
                    <a:bodyPr/>
                    <a:lstStyle/>
                    <a:p>
                      <a:pPr marL="0" indent="0">
                        <a:buFont typeface="Arial" panose="020B0604020202020204" pitchFamily="34" charset="0"/>
                        <a:buNone/>
                      </a:pPr>
                      <a:r>
                        <a:rPr lang="en-US" sz="1400" dirty="0"/>
                        <a:t>A broad term describing various products and chemical compounds derived from the </a:t>
                      </a:r>
                      <a:r>
                        <a:rPr lang="en-US" sz="1400" i="1" dirty="0"/>
                        <a:t>Cannabis sativa</a:t>
                      </a:r>
                      <a:r>
                        <a:rPr lang="en-US" sz="1400" dirty="0"/>
                        <a:t> or </a:t>
                      </a:r>
                      <a:r>
                        <a:rPr lang="en-US" sz="1400" i="1" dirty="0"/>
                        <a:t>Cannabis indica</a:t>
                      </a:r>
                      <a:r>
                        <a:rPr lang="en-US" sz="1400" dirty="0"/>
                        <a:t> species.</a:t>
                      </a:r>
                    </a:p>
                  </a:txBody>
                  <a:tcPr/>
                </a:tc>
                <a:extLst>
                  <a:ext uri="{0D108BD9-81ED-4DB2-BD59-A6C34878D82A}">
                    <a16:rowId xmlns:a16="http://schemas.microsoft.com/office/drawing/2014/main" val="937216137"/>
                  </a:ext>
                </a:extLst>
              </a:tr>
              <a:tr h="370840">
                <a:tc>
                  <a:txBody>
                    <a:bodyPr/>
                    <a:lstStyle/>
                    <a:p>
                      <a:pPr marL="0" indent="0">
                        <a:buFont typeface="Arial" panose="020B0604020202020204" pitchFamily="34" charset="0"/>
                        <a:buNone/>
                      </a:pPr>
                      <a:r>
                        <a:rPr lang="en-US" dirty="0"/>
                        <a:t>Marijuana</a:t>
                      </a:r>
                    </a:p>
                  </a:txBody>
                  <a:tcPr/>
                </a:tc>
                <a:tc>
                  <a:txBody>
                    <a:bodyPr/>
                    <a:lstStyle/>
                    <a:p>
                      <a:pPr marL="0" indent="0">
                        <a:buFont typeface="Arial" panose="020B0604020202020204" pitchFamily="34" charset="0"/>
                        <a:buNone/>
                      </a:pPr>
                      <a:r>
                        <a:rPr lang="en-US" sz="1400" dirty="0"/>
                        <a:t>Leaves, stems, seeds, and flower buds derived from the </a:t>
                      </a:r>
                      <a:r>
                        <a:rPr lang="en-US" sz="1400" i="1" dirty="0"/>
                        <a:t>Cannabis</a:t>
                      </a:r>
                      <a:r>
                        <a:rPr lang="en-US" sz="1400" dirty="0"/>
                        <a:t> plant.</a:t>
                      </a:r>
                    </a:p>
                  </a:txBody>
                  <a:tcPr/>
                </a:tc>
                <a:extLst>
                  <a:ext uri="{0D108BD9-81ED-4DB2-BD59-A6C34878D82A}">
                    <a16:rowId xmlns:a16="http://schemas.microsoft.com/office/drawing/2014/main" val="867187374"/>
                  </a:ext>
                </a:extLst>
              </a:tr>
              <a:tr h="370840">
                <a:tc>
                  <a:txBody>
                    <a:bodyPr/>
                    <a:lstStyle/>
                    <a:p>
                      <a:pPr marL="0" indent="0">
                        <a:buFont typeface="Arial" panose="020B0604020202020204" pitchFamily="34" charset="0"/>
                        <a:buNone/>
                      </a:pPr>
                      <a:r>
                        <a:rPr lang="en-US" dirty="0"/>
                        <a:t>Hemp</a:t>
                      </a:r>
                    </a:p>
                  </a:txBody>
                  <a:tcPr/>
                </a:tc>
                <a:tc>
                  <a:txBody>
                    <a:bodyPr/>
                    <a:lstStyle/>
                    <a:p>
                      <a:pPr marL="0" indent="0">
                        <a:buFont typeface="Arial" panose="020B0604020202020204" pitchFamily="34" charset="0"/>
                        <a:buNone/>
                      </a:pPr>
                      <a:r>
                        <a:rPr lang="en-US" sz="1400" i="1" dirty="0"/>
                        <a:t>Cannabis</a:t>
                      </a:r>
                      <a:r>
                        <a:rPr lang="en-US" sz="1400" dirty="0"/>
                        <a:t> plant with very low levels of THC (&lt;0.3%).</a:t>
                      </a:r>
                    </a:p>
                  </a:txBody>
                  <a:tcPr/>
                </a:tc>
                <a:extLst>
                  <a:ext uri="{0D108BD9-81ED-4DB2-BD59-A6C34878D82A}">
                    <a16:rowId xmlns:a16="http://schemas.microsoft.com/office/drawing/2014/main" val="3367568000"/>
                  </a:ext>
                </a:extLst>
              </a:tr>
              <a:tr h="370840">
                <a:tc>
                  <a:txBody>
                    <a:bodyPr/>
                    <a:lstStyle/>
                    <a:p>
                      <a:pPr marL="0" indent="0">
                        <a:buFont typeface="Arial" panose="020B0604020202020204" pitchFamily="34" charset="0"/>
                        <a:buNone/>
                      </a:pPr>
                      <a:r>
                        <a:rPr lang="en-US" dirty="0"/>
                        <a:t>Unregulated cannabis</a:t>
                      </a:r>
                    </a:p>
                  </a:txBody>
                  <a:tcPr/>
                </a:tc>
                <a:tc>
                  <a:txBody>
                    <a:bodyPr/>
                    <a:lstStyle/>
                    <a:p>
                      <a:pPr marL="0" indent="0">
                        <a:buFont typeface="Arial" panose="020B0604020202020204" pitchFamily="34" charset="0"/>
                        <a:buNone/>
                      </a:pPr>
                      <a:r>
                        <a:rPr lang="en-US" sz="1400" dirty="0"/>
                        <a:t>Cannabis that is not obtained from a licensed cannabis dispensing facility, does not undergo testing for contaminants or to confirm cannabinoid content by New York State, and is not recommended by a medical care provider.</a:t>
                      </a:r>
                    </a:p>
                  </a:txBody>
                  <a:tcPr/>
                </a:tc>
                <a:extLst>
                  <a:ext uri="{0D108BD9-81ED-4DB2-BD59-A6C34878D82A}">
                    <a16:rowId xmlns:a16="http://schemas.microsoft.com/office/drawing/2014/main" val="3905582316"/>
                  </a:ext>
                </a:extLst>
              </a:tr>
              <a:tr h="370840">
                <a:tc>
                  <a:txBody>
                    <a:bodyPr/>
                    <a:lstStyle/>
                    <a:p>
                      <a:pPr marL="0" indent="0">
                        <a:buFont typeface="Arial" panose="020B0604020202020204" pitchFamily="34" charset="0"/>
                        <a:buNone/>
                      </a:pPr>
                      <a:r>
                        <a:rPr lang="en-US" dirty="0"/>
                        <a:t>Regulated adult-use cannabis</a:t>
                      </a:r>
                    </a:p>
                  </a:txBody>
                  <a:tcPr/>
                </a:tc>
                <a:tc>
                  <a:txBody>
                    <a:bodyPr/>
                    <a:lstStyle/>
                    <a:p>
                      <a:pPr marL="0" indent="0">
                        <a:buFont typeface="Arial" panose="020B0604020202020204" pitchFamily="34" charset="0"/>
                        <a:buNone/>
                      </a:pPr>
                      <a:r>
                        <a:rPr lang="en-US" sz="1400" dirty="0"/>
                        <a:t>Legal cannabis that has undergone testing for contaminants and to confirm cannabinoid content by New York State. Does not require evaluation by a medical care provider to dispense to an individual.</a:t>
                      </a:r>
                    </a:p>
                  </a:txBody>
                  <a:tcPr/>
                </a:tc>
                <a:extLst>
                  <a:ext uri="{0D108BD9-81ED-4DB2-BD59-A6C34878D82A}">
                    <a16:rowId xmlns:a16="http://schemas.microsoft.com/office/drawing/2014/main" val="1588397829"/>
                  </a:ext>
                </a:extLst>
              </a:tr>
              <a:tr h="370840">
                <a:tc>
                  <a:txBody>
                    <a:bodyPr/>
                    <a:lstStyle/>
                    <a:p>
                      <a:pPr marL="0" indent="0">
                        <a:buFont typeface="Arial" panose="020B0604020202020204" pitchFamily="34" charset="0"/>
                        <a:buNone/>
                      </a:pPr>
                      <a:r>
                        <a:rPr lang="en-US" dirty="0"/>
                        <a:t>Medical cannabis</a:t>
                      </a:r>
                    </a:p>
                  </a:txBody>
                  <a:tcPr/>
                </a:tc>
                <a:tc>
                  <a:txBody>
                    <a:bodyPr/>
                    <a:lstStyle/>
                    <a:p>
                      <a:pPr marL="0" indent="0">
                        <a:buFont typeface="Arial" panose="020B0604020202020204" pitchFamily="34" charset="0"/>
                        <a:buNone/>
                      </a:pPr>
                      <a:r>
                        <a:rPr lang="en-US" sz="1400" dirty="0"/>
                        <a:t>Legal cannabis that has undergone testing for contaminants and to confirm cannabinoid content by New York State. Dispensed under the purview of recommendations from a medical care provider.</a:t>
                      </a:r>
                    </a:p>
                  </a:txBody>
                  <a:tcPr/>
                </a:tc>
                <a:extLst>
                  <a:ext uri="{0D108BD9-81ED-4DB2-BD59-A6C34878D82A}">
                    <a16:rowId xmlns:a16="http://schemas.microsoft.com/office/drawing/2014/main" val="830386132"/>
                  </a:ext>
                </a:extLst>
              </a:tr>
              <a:tr h="370840">
                <a:tc>
                  <a:txBody>
                    <a:bodyPr/>
                    <a:lstStyle/>
                    <a:p>
                      <a:pPr marL="0" indent="0">
                        <a:buFont typeface="Arial" panose="020B0604020202020204" pitchFamily="34" charset="0"/>
                        <a:buNone/>
                      </a:pPr>
                      <a:r>
                        <a:rPr lang="en-US" dirty="0"/>
                        <a:t>Dronabinol/nabilone</a:t>
                      </a:r>
                    </a:p>
                  </a:txBody>
                  <a:tcPr/>
                </a:tc>
                <a:tc>
                  <a:txBody>
                    <a:bodyPr/>
                    <a:lstStyle/>
                    <a:p>
                      <a:pPr marL="0" indent="0">
                        <a:buFont typeface="Arial" panose="020B0604020202020204" pitchFamily="34" charset="0"/>
                        <a:buNone/>
                      </a:pPr>
                      <a:r>
                        <a:rPr lang="en-US" sz="1400" dirty="0"/>
                        <a:t>Orally administered medications with synthetic THC as the active ingredient. Approved by the FDA to treat anorexia associated with weight loss in patients with HIV (dronabinol) and nausea/vomiting associated with cancer chemotherapy in patients who have not responded adequately to conventional antiemetic treatments (dronabinol or nabilone).</a:t>
                      </a:r>
                    </a:p>
                  </a:txBody>
                  <a:tcPr/>
                </a:tc>
                <a:extLst>
                  <a:ext uri="{0D108BD9-81ED-4DB2-BD59-A6C34878D82A}">
                    <a16:rowId xmlns:a16="http://schemas.microsoft.com/office/drawing/2014/main" val="139941901"/>
                  </a:ext>
                </a:extLst>
              </a:tr>
            </a:tbl>
          </a:graphicData>
        </a:graphic>
      </p:graphicFrame>
      <p:sp>
        <p:nvSpPr>
          <p:cNvPr id="4" name="Footer Placeholder 3">
            <a:extLst>
              <a:ext uri="{FF2B5EF4-FFF2-40B4-BE49-F238E27FC236}">
                <a16:creationId xmlns:a16="http://schemas.microsoft.com/office/drawing/2014/main" id="{224F94CF-E886-4FC3-8FC4-51A0EB6C7E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8F87F65-FBB9-44B2-A4B1-DD18FF41C9B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4EF0742-7523-425D-97B4-F3EB9649635A}"/>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717718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7789-27A1-412C-B012-99BFD2C86C77}"/>
              </a:ext>
            </a:extLst>
          </p:cNvPr>
          <p:cNvSpPr>
            <a:spLocks noGrp="1"/>
          </p:cNvSpPr>
          <p:nvPr>
            <p:ph type="title"/>
          </p:nvPr>
        </p:nvSpPr>
        <p:spPr/>
        <p:txBody>
          <a:bodyPr/>
          <a:lstStyle/>
          <a:p>
            <a:r>
              <a:rPr lang="en-US" dirty="0"/>
              <a:t>Definition of Terms:</a:t>
            </a:r>
            <a:br>
              <a:rPr lang="en-US" dirty="0"/>
            </a:br>
            <a:r>
              <a:rPr lang="en-US" dirty="0"/>
              <a:t>Constituents</a:t>
            </a:r>
          </a:p>
        </p:txBody>
      </p:sp>
      <p:graphicFrame>
        <p:nvGraphicFramePr>
          <p:cNvPr id="7" name="Content Placeholder 6">
            <a:extLst>
              <a:ext uri="{FF2B5EF4-FFF2-40B4-BE49-F238E27FC236}">
                <a16:creationId xmlns:a16="http://schemas.microsoft.com/office/drawing/2014/main" id="{CD45B8EB-101F-4D59-B6DD-69B562B88577}"/>
              </a:ext>
            </a:extLst>
          </p:cNvPr>
          <p:cNvGraphicFramePr>
            <a:graphicFrameLocks noGrp="1"/>
          </p:cNvGraphicFramePr>
          <p:nvPr>
            <p:ph idx="1"/>
            <p:extLst>
              <p:ext uri="{D42A27DB-BD31-4B8C-83A1-F6EECF244321}">
                <p14:modId xmlns:p14="http://schemas.microsoft.com/office/powerpoint/2010/main" val="2000287431"/>
              </p:ext>
            </p:extLst>
          </p:nvPr>
        </p:nvGraphicFramePr>
        <p:xfrm>
          <a:off x="838200" y="1563688"/>
          <a:ext cx="10515600" cy="3855720"/>
        </p:xfrm>
        <a:graphic>
          <a:graphicData uri="http://schemas.openxmlformats.org/drawingml/2006/table">
            <a:tbl>
              <a:tblPr firstRow="1" bandRow="1">
                <a:tableStyleId>{5940675A-B579-460E-94D1-54222C63F5DA}</a:tableStyleId>
              </a:tblPr>
              <a:tblGrid>
                <a:gridCol w="2506579">
                  <a:extLst>
                    <a:ext uri="{9D8B030D-6E8A-4147-A177-3AD203B41FA5}">
                      <a16:colId xmlns:a16="http://schemas.microsoft.com/office/drawing/2014/main" val="3965515350"/>
                    </a:ext>
                  </a:extLst>
                </a:gridCol>
                <a:gridCol w="8009021">
                  <a:extLst>
                    <a:ext uri="{9D8B030D-6E8A-4147-A177-3AD203B41FA5}">
                      <a16:colId xmlns:a16="http://schemas.microsoft.com/office/drawing/2014/main" val="893016775"/>
                    </a:ext>
                  </a:extLst>
                </a:gridCol>
              </a:tblGrid>
              <a:tr h="370840">
                <a:tc>
                  <a:txBody>
                    <a:bodyPr/>
                    <a:lstStyle/>
                    <a:p>
                      <a:r>
                        <a:rPr lang="en-US" b="1" dirty="0">
                          <a:solidFill>
                            <a:schemeClr val="bg1"/>
                          </a:solidFill>
                        </a:rPr>
                        <a:t>Term</a:t>
                      </a:r>
                    </a:p>
                  </a:txBody>
                  <a:tcPr>
                    <a:solidFill>
                      <a:srgbClr val="523178"/>
                    </a:solidFill>
                  </a:tcPr>
                </a:tc>
                <a:tc>
                  <a:txBody>
                    <a:bodyPr/>
                    <a:lstStyle/>
                    <a:p>
                      <a:r>
                        <a:rPr lang="en-US" b="1" dirty="0">
                          <a:solidFill>
                            <a:schemeClr val="bg1"/>
                          </a:solidFill>
                        </a:rPr>
                        <a:t>Definition</a:t>
                      </a:r>
                    </a:p>
                  </a:txBody>
                  <a:tcPr>
                    <a:solidFill>
                      <a:srgbClr val="523178"/>
                    </a:solidFill>
                  </a:tcPr>
                </a:tc>
                <a:extLst>
                  <a:ext uri="{0D108BD9-81ED-4DB2-BD59-A6C34878D82A}">
                    <a16:rowId xmlns:a16="http://schemas.microsoft.com/office/drawing/2014/main" val="2675573202"/>
                  </a:ext>
                </a:extLst>
              </a:tr>
              <a:tr h="370840">
                <a:tc>
                  <a:txBody>
                    <a:bodyPr/>
                    <a:lstStyle/>
                    <a:p>
                      <a:pPr marL="0" indent="0">
                        <a:buFont typeface="Arial" panose="020B0604020202020204" pitchFamily="34" charset="0"/>
                        <a:buNone/>
                      </a:pPr>
                      <a:r>
                        <a:rPr lang="en-US" dirty="0"/>
                        <a:t>Cannabinoid</a:t>
                      </a:r>
                    </a:p>
                  </a:txBody>
                  <a:tcPr/>
                </a:tc>
                <a:tc>
                  <a:txBody>
                    <a:bodyPr/>
                    <a:lstStyle/>
                    <a:p>
                      <a:pPr marL="0" indent="0">
                        <a:buFont typeface="Arial" panose="020B0604020202020204" pitchFamily="34" charset="0"/>
                        <a:buNone/>
                      </a:pPr>
                      <a:r>
                        <a:rPr lang="en-US" dirty="0"/>
                        <a:t>One of a group of over 100 biologically active chemicals found in the cannabis plant.</a:t>
                      </a:r>
                    </a:p>
                  </a:txBody>
                  <a:tcPr/>
                </a:tc>
                <a:extLst>
                  <a:ext uri="{0D108BD9-81ED-4DB2-BD59-A6C34878D82A}">
                    <a16:rowId xmlns:a16="http://schemas.microsoft.com/office/drawing/2014/main" val="937216137"/>
                  </a:ext>
                </a:extLst>
              </a:tr>
              <a:tr h="370840">
                <a:tc>
                  <a:txBody>
                    <a:bodyPr/>
                    <a:lstStyle/>
                    <a:p>
                      <a:pPr marL="0" indent="0">
                        <a:buFont typeface="Arial" panose="020B0604020202020204" pitchFamily="34" charset="0"/>
                        <a:buNone/>
                      </a:pPr>
                      <a:r>
                        <a:rPr lang="en-US" dirty="0"/>
                        <a:t>delta-9-tetrahydrocannabinol (THC)</a:t>
                      </a:r>
                    </a:p>
                  </a:txBody>
                  <a:tcPr/>
                </a:tc>
                <a:tc>
                  <a:txBody>
                    <a:bodyPr/>
                    <a:lstStyle/>
                    <a:p>
                      <a:pPr marL="0" indent="0">
                        <a:buFont typeface="Arial" panose="020B0604020202020204" pitchFamily="34" charset="0"/>
                        <a:buNone/>
                      </a:pPr>
                      <a:r>
                        <a:rPr lang="en-US" dirty="0"/>
                        <a:t>The main psychoactive constituent of cannabis.</a:t>
                      </a:r>
                    </a:p>
                  </a:txBody>
                  <a:tcPr/>
                </a:tc>
                <a:extLst>
                  <a:ext uri="{0D108BD9-81ED-4DB2-BD59-A6C34878D82A}">
                    <a16:rowId xmlns:a16="http://schemas.microsoft.com/office/drawing/2014/main" val="867187374"/>
                  </a:ext>
                </a:extLst>
              </a:tr>
              <a:tr h="370840">
                <a:tc>
                  <a:txBody>
                    <a:bodyPr/>
                    <a:lstStyle/>
                    <a:p>
                      <a:pPr marL="0" indent="0">
                        <a:buFont typeface="Arial" panose="020B0604020202020204" pitchFamily="34" charset="0"/>
                        <a:buNone/>
                      </a:pPr>
                      <a:r>
                        <a:rPr lang="en-US" dirty="0"/>
                        <a:t>Cannabidiol (CBD)</a:t>
                      </a:r>
                    </a:p>
                  </a:txBody>
                  <a:tcPr/>
                </a:tc>
                <a:tc>
                  <a:txBody>
                    <a:bodyPr/>
                    <a:lstStyle/>
                    <a:p>
                      <a:pPr marL="0" indent="0">
                        <a:buFont typeface="Arial" panose="020B0604020202020204" pitchFamily="34" charset="0"/>
                        <a:buNone/>
                      </a:pPr>
                      <a:r>
                        <a:rPr lang="en-US" dirty="0"/>
                        <a:t>A constituent of cannabis traditionally considered </a:t>
                      </a:r>
                      <a:r>
                        <a:rPr lang="en-US" dirty="0" err="1"/>
                        <a:t>nonpsychoactive</a:t>
                      </a:r>
                      <a:r>
                        <a:rPr lang="en-US" dirty="0"/>
                        <a:t>. A purified form of CBD is approved by the FDA for treatment of seizures associated with Lennox-Gastaut syndrome, Dravet syndrome, or tuberous sclerosis complex in patients 1 year of age and older.</a:t>
                      </a:r>
                    </a:p>
                  </a:txBody>
                  <a:tcPr/>
                </a:tc>
                <a:extLst>
                  <a:ext uri="{0D108BD9-81ED-4DB2-BD59-A6C34878D82A}">
                    <a16:rowId xmlns:a16="http://schemas.microsoft.com/office/drawing/2014/main" val="3367568000"/>
                  </a:ext>
                </a:extLst>
              </a:tr>
              <a:tr h="370840">
                <a:tc>
                  <a:txBody>
                    <a:bodyPr/>
                    <a:lstStyle/>
                    <a:p>
                      <a:pPr marL="0" indent="0">
                        <a:buFont typeface="Arial" panose="020B0604020202020204" pitchFamily="34" charset="0"/>
                        <a:buNone/>
                      </a:pPr>
                      <a:r>
                        <a:rPr lang="en-US" dirty="0"/>
                        <a:t>THC:CBD ratio</a:t>
                      </a:r>
                    </a:p>
                  </a:txBody>
                  <a:tcPr/>
                </a:tc>
                <a:tc>
                  <a:txBody>
                    <a:bodyPr/>
                    <a:lstStyle/>
                    <a:p>
                      <a:pPr marL="0" indent="0">
                        <a:buFont typeface="Arial" panose="020B0604020202020204" pitchFamily="34" charset="0"/>
                        <a:buNone/>
                      </a:pPr>
                      <a:r>
                        <a:rPr lang="en-US" dirty="0"/>
                        <a:t>The ratio of THC to CBD in a medical cannabis product.</a:t>
                      </a:r>
                    </a:p>
                  </a:txBody>
                  <a:tcPr/>
                </a:tc>
                <a:extLst>
                  <a:ext uri="{0D108BD9-81ED-4DB2-BD59-A6C34878D82A}">
                    <a16:rowId xmlns:a16="http://schemas.microsoft.com/office/drawing/2014/main" val="3905582316"/>
                  </a:ext>
                </a:extLst>
              </a:tr>
              <a:tr h="370840">
                <a:tc>
                  <a:txBody>
                    <a:bodyPr/>
                    <a:lstStyle/>
                    <a:p>
                      <a:pPr marL="0" indent="0">
                        <a:buFont typeface="Arial" panose="020B0604020202020204" pitchFamily="34" charset="0"/>
                        <a:buNone/>
                      </a:pPr>
                      <a:r>
                        <a:rPr lang="en-US" dirty="0"/>
                        <a:t>Terpenes</a:t>
                      </a:r>
                    </a:p>
                  </a:txBody>
                  <a:tcPr/>
                </a:tc>
                <a:tc>
                  <a:txBody>
                    <a:bodyPr/>
                    <a:lstStyle/>
                    <a:p>
                      <a:pPr marL="0" indent="0">
                        <a:buFont typeface="Arial" panose="020B0604020202020204" pitchFamily="34" charset="0"/>
                        <a:buNone/>
                      </a:pPr>
                      <a:r>
                        <a:rPr lang="en-US" dirty="0"/>
                        <a:t>Compounds that produce the plant’s smell, taste, and appearance (e.g., limonene, myrcene).</a:t>
                      </a:r>
                    </a:p>
                  </a:txBody>
                  <a:tcPr/>
                </a:tc>
                <a:extLst>
                  <a:ext uri="{0D108BD9-81ED-4DB2-BD59-A6C34878D82A}">
                    <a16:rowId xmlns:a16="http://schemas.microsoft.com/office/drawing/2014/main" val="1588397829"/>
                  </a:ext>
                </a:extLst>
              </a:tr>
            </a:tbl>
          </a:graphicData>
        </a:graphic>
      </p:graphicFrame>
      <p:sp>
        <p:nvSpPr>
          <p:cNvPr id="4" name="Footer Placeholder 3">
            <a:extLst>
              <a:ext uri="{FF2B5EF4-FFF2-40B4-BE49-F238E27FC236}">
                <a16:creationId xmlns:a16="http://schemas.microsoft.com/office/drawing/2014/main" id="{224F94CF-E886-4FC3-8FC4-51A0EB6C7E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8F87F65-FBB9-44B2-A4B1-DD18FF41C9B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4EF0742-7523-425D-97B4-F3EB9649635A}"/>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3739836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7789-27A1-412C-B012-99BFD2C86C77}"/>
              </a:ext>
            </a:extLst>
          </p:cNvPr>
          <p:cNvSpPr>
            <a:spLocks noGrp="1"/>
          </p:cNvSpPr>
          <p:nvPr>
            <p:ph type="title"/>
          </p:nvPr>
        </p:nvSpPr>
        <p:spPr/>
        <p:txBody>
          <a:bodyPr/>
          <a:lstStyle/>
          <a:p>
            <a:r>
              <a:rPr lang="en-US" dirty="0"/>
              <a:t>Definition of Terms:</a:t>
            </a:r>
            <a:br>
              <a:rPr lang="en-US" dirty="0"/>
            </a:br>
            <a:r>
              <a:rPr lang="en-US" dirty="0"/>
              <a:t>Medical Cannabis Terminology</a:t>
            </a:r>
          </a:p>
        </p:txBody>
      </p:sp>
      <p:graphicFrame>
        <p:nvGraphicFramePr>
          <p:cNvPr id="7" name="Content Placeholder 6">
            <a:extLst>
              <a:ext uri="{FF2B5EF4-FFF2-40B4-BE49-F238E27FC236}">
                <a16:creationId xmlns:a16="http://schemas.microsoft.com/office/drawing/2014/main" id="{CD45B8EB-101F-4D59-B6DD-69B562B88577}"/>
              </a:ext>
            </a:extLst>
          </p:cNvPr>
          <p:cNvGraphicFramePr>
            <a:graphicFrameLocks noGrp="1"/>
          </p:cNvGraphicFramePr>
          <p:nvPr>
            <p:ph idx="1"/>
            <p:extLst>
              <p:ext uri="{D42A27DB-BD31-4B8C-83A1-F6EECF244321}">
                <p14:modId xmlns:p14="http://schemas.microsoft.com/office/powerpoint/2010/main" val="2375303934"/>
              </p:ext>
            </p:extLst>
          </p:nvPr>
        </p:nvGraphicFramePr>
        <p:xfrm>
          <a:off x="838200" y="1563688"/>
          <a:ext cx="10515600" cy="4668520"/>
        </p:xfrm>
        <a:graphic>
          <a:graphicData uri="http://schemas.openxmlformats.org/drawingml/2006/table">
            <a:tbl>
              <a:tblPr firstRow="1" bandRow="1">
                <a:tableStyleId>{5940675A-B579-460E-94D1-54222C63F5DA}</a:tableStyleId>
              </a:tblPr>
              <a:tblGrid>
                <a:gridCol w="2506579">
                  <a:extLst>
                    <a:ext uri="{9D8B030D-6E8A-4147-A177-3AD203B41FA5}">
                      <a16:colId xmlns:a16="http://schemas.microsoft.com/office/drawing/2014/main" val="3965515350"/>
                    </a:ext>
                  </a:extLst>
                </a:gridCol>
                <a:gridCol w="8009021">
                  <a:extLst>
                    <a:ext uri="{9D8B030D-6E8A-4147-A177-3AD203B41FA5}">
                      <a16:colId xmlns:a16="http://schemas.microsoft.com/office/drawing/2014/main" val="893016775"/>
                    </a:ext>
                  </a:extLst>
                </a:gridCol>
              </a:tblGrid>
              <a:tr h="370840">
                <a:tc>
                  <a:txBody>
                    <a:bodyPr/>
                    <a:lstStyle/>
                    <a:p>
                      <a:r>
                        <a:rPr lang="en-US" b="1" dirty="0">
                          <a:solidFill>
                            <a:schemeClr val="bg1"/>
                          </a:solidFill>
                        </a:rPr>
                        <a:t>Term</a:t>
                      </a:r>
                    </a:p>
                  </a:txBody>
                  <a:tcPr>
                    <a:solidFill>
                      <a:srgbClr val="523178"/>
                    </a:solidFill>
                  </a:tcPr>
                </a:tc>
                <a:tc>
                  <a:txBody>
                    <a:bodyPr/>
                    <a:lstStyle/>
                    <a:p>
                      <a:r>
                        <a:rPr lang="en-US" b="1" dirty="0">
                          <a:solidFill>
                            <a:schemeClr val="bg1"/>
                          </a:solidFill>
                        </a:rPr>
                        <a:t>Definition</a:t>
                      </a:r>
                    </a:p>
                  </a:txBody>
                  <a:tcPr>
                    <a:solidFill>
                      <a:srgbClr val="523178"/>
                    </a:solidFill>
                  </a:tcPr>
                </a:tc>
                <a:extLst>
                  <a:ext uri="{0D108BD9-81ED-4DB2-BD59-A6C34878D82A}">
                    <a16:rowId xmlns:a16="http://schemas.microsoft.com/office/drawing/2014/main" val="2675573202"/>
                  </a:ext>
                </a:extLst>
              </a:tr>
              <a:tr h="370840">
                <a:tc>
                  <a:txBody>
                    <a:bodyPr/>
                    <a:lstStyle/>
                    <a:p>
                      <a:pPr marL="0" indent="0">
                        <a:buFont typeface="Arial" panose="020B0604020202020204" pitchFamily="34" charset="0"/>
                        <a:buNone/>
                      </a:pPr>
                      <a:r>
                        <a:rPr lang="en-US" dirty="0"/>
                        <a:t>Administration method</a:t>
                      </a:r>
                    </a:p>
                  </a:txBody>
                  <a:tcPr/>
                </a:tc>
                <a:tc>
                  <a:txBody>
                    <a:bodyPr/>
                    <a:lstStyle/>
                    <a:p>
                      <a:pPr marL="0" indent="0">
                        <a:buFont typeface="Arial" panose="020B0604020202020204" pitchFamily="34" charset="0"/>
                        <a:buNone/>
                      </a:pPr>
                      <a:r>
                        <a:rPr lang="en-US" dirty="0"/>
                        <a:t>In New York State, the currently available administration methods for medical cannabis are inhaled, oral, sublingual, topical, and suppository. Inhaled products currently include vaporized oil and vaporized whole or ground flower.</a:t>
                      </a:r>
                    </a:p>
                  </a:txBody>
                  <a:tcPr/>
                </a:tc>
                <a:extLst>
                  <a:ext uri="{0D108BD9-81ED-4DB2-BD59-A6C34878D82A}">
                    <a16:rowId xmlns:a16="http://schemas.microsoft.com/office/drawing/2014/main" val="937216137"/>
                  </a:ext>
                </a:extLst>
              </a:tr>
              <a:tr h="370840">
                <a:tc>
                  <a:txBody>
                    <a:bodyPr/>
                    <a:lstStyle/>
                    <a:p>
                      <a:pPr marL="0" indent="0">
                        <a:buFont typeface="Arial" panose="020B0604020202020204" pitchFamily="34" charset="0"/>
                        <a:buNone/>
                      </a:pPr>
                      <a:r>
                        <a:rPr lang="en-US" dirty="0"/>
                        <a:t>Care provider registration</a:t>
                      </a:r>
                    </a:p>
                  </a:txBody>
                  <a:tcPr/>
                </a:tc>
                <a:tc>
                  <a:txBody>
                    <a:bodyPr/>
                    <a:lstStyle/>
                    <a:p>
                      <a:pPr marL="0" indent="0">
                        <a:buFont typeface="Arial" panose="020B0604020202020204" pitchFamily="34" charset="0"/>
                        <a:buNone/>
                      </a:pPr>
                      <a:r>
                        <a:rPr lang="en-US" dirty="0"/>
                        <a:t>An educational process by which a medical care provider becomes eligible to certify patients for medical cannabis use.</a:t>
                      </a:r>
                    </a:p>
                  </a:txBody>
                  <a:tcPr/>
                </a:tc>
                <a:extLst>
                  <a:ext uri="{0D108BD9-81ED-4DB2-BD59-A6C34878D82A}">
                    <a16:rowId xmlns:a16="http://schemas.microsoft.com/office/drawing/2014/main" val="867187374"/>
                  </a:ext>
                </a:extLst>
              </a:tr>
              <a:tr h="370840">
                <a:tc>
                  <a:txBody>
                    <a:bodyPr/>
                    <a:lstStyle/>
                    <a:p>
                      <a:pPr marL="0" indent="0">
                        <a:buFont typeface="Arial" panose="020B0604020202020204" pitchFamily="34" charset="0"/>
                        <a:buNone/>
                      </a:pPr>
                      <a:r>
                        <a:rPr lang="en-US" dirty="0"/>
                        <a:t>Medical cannabis certification</a:t>
                      </a:r>
                    </a:p>
                  </a:txBody>
                  <a:tcPr/>
                </a:tc>
                <a:tc>
                  <a:txBody>
                    <a:bodyPr/>
                    <a:lstStyle/>
                    <a:p>
                      <a:pPr marL="0" indent="0">
                        <a:buFont typeface="Arial" panose="020B0604020202020204" pitchFamily="34" charset="0"/>
                        <a:buNone/>
                      </a:pPr>
                      <a:r>
                        <a:rPr lang="en-US" dirty="0"/>
                        <a:t>A patient assessment completed by a practitioner registered in the New York State Medical Cannabis Program to certify that the patient has a qualifying severe debilitating condition(s) necessary for medical cannabis eligibility in New York State.</a:t>
                      </a:r>
                    </a:p>
                  </a:txBody>
                  <a:tcPr/>
                </a:tc>
                <a:extLst>
                  <a:ext uri="{0D108BD9-81ED-4DB2-BD59-A6C34878D82A}">
                    <a16:rowId xmlns:a16="http://schemas.microsoft.com/office/drawing/2014/main" val="3367568000"/>
                  </a:ext>
                </a:extLst>
              </a:tr>
              <a:tr h="370840">
                <a:tc>
                  <a:txBody>
                    <a:bodyPr/>
                    <a:lstStyle/>
                    <a:p>
                      <a:pPr marL="0" indent="0">
                        <a:buFont typeface="Arial" panose="020B0604020202020204" pitchFamily="34" charset="0"/>
                        <a:buNone/>
                      </a:pPr>
                      <a:r>
                        <a:rPr lang="en-US" dirty="0"/>
                        <a:t>Medical cannabis registration</a:t>
                      </a:r>
                    </a:p>
                  </a:txBody>
                  <a:tcPr/>
                </a:tc>
                <a:tc>
                  <a:txBody>
                    <a:bodyPr/>
                    <a:lstStyle/>
                    <a:p>
                      <a:pPr marL="0" indent="0">
                        <a:buFont typeface="Arial" panose="020B0604020202020204" pitchFamily="34" charset="0"/>
                        <a:buNone/>
                      </a:pPr>
                      <a:r>
                        <a:rPr lang="en-US" dirty="0"/>
                        <a:t>Patients complete the online process to become registered to receive medical cannabis. Once completed, patients receive a New York State registration identification card.</a:t>
                      </a:r>
                    </a:p>
                  </a:txBody>
                  <a:tcPr/>
                </a:tc>
                <a:extLst>
                  <a:ext uri="{0D108BD9-81ED-4DB2-BD59-A6C34878D82A}">
                    <a16:rowId xmlns:a16="http://schemas.microsoft.com/office/drawing/2014/main" val="3905582316"/>
                  </a:ext>
                </a:extLst>
              </a:tr>
              <a:tr h="370840">
                <a:tc>
                  <a:txBody>
                    <a:bodyPr/>
                    <a:lstStyle/>
                    <a:p>
                      <a:pPr marL="0" indent="0">
                        <a:buFont typeface="Arial" panose="020B0604020202020204" pitchFamily="34" charset="0"/>
                        <a:buNone/>
                      </a:pPr>
                      <a:r>
                        <a:rPr lang="en-US" dirty="0"/>
                        <a:t>Dispensing facility</a:t>
                      </a:r>
                    </a:p>
                  </a:txBody>
                  <a:tcPr/>
                </a:tc>
                <a:tc>
                  <a:txBody>
                    <a:bodyPr/>
                    <a:lstStyle/>
                    <a:p>
                      <a:pPr marL="0" indent="0">
                        <a:buFont typeface="Arial" panose="020B0604020202020204" pitchFamily="34" charset="0"/>
                        <a:buNone/>
                      </a:pPr>
                      <a:r>
                        <a:rPr lang="en-US" dirty="0"/>
                        <a:t>A retail site of an organization registered with New York State to dispense medical cannabis under the supervision of a pharmacist to individuals with medical cannabis certification.</a:t>
                      </a:r>
                    </a:p>
                  </a:txBody>
                  <a:tcPr/>
                </a:tc>
                <a:extLst>
                  <a:ext uri="{0D108BD9-81ED-4DB2-BD59-A6C34878D82A}">
                    <a16:rowId xmlns:a16="http://schemas.microsoft.com/office/drawing/2014/main" val="1588397829"/>
                  </a:ext>
                </a:extLst>
              </a:tr>
            </a:tbl>
          </a:graphicData>
        </a:graphic>
      </p:graphicFrame>
      <p:sp>
        <p:nvSpPr>
          <p:cNvPr id="4" name="Footer Placeholder 3">
            <a:extLst>
              <a:ext uri="{FF2B5EF4-FFF2-40B4-BE49-F238E27FC236}">
                <a16:creationId xmlns:a16="http://schemas.microsoft.com/office/drawing/2014/main" id="{224F94CF-E886-4FC3-8FC4-51A0EB6C7E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8F87F65-FBB9-44B2-A4B1-DD18FF41C9B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4EF0742-7523-425D-97B4-F3EB9649635A}"/>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1587599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7789-27A1-412C-B012-99BFD2C86C77}"/>
              </a:ext>
            </a:extLst>
          </p:cNvPr>
          <p:cNvSpPr>
            <a:spLocks noGrp="1"/>
          </p:cNvSpPr>
          <p:nvPr>
            <p:ph type="title"/>
          </p:nvPr>
        </p:nvSpPr>
        <p:spPr/>
        <p:txBody>
          <a:bodyPr>
            <a:normAutofit fontScale="90000"/>
          </a:bodyPr>
          <a:lstStyle/>
          <a:p>
            <a:r>
              <a:rPr lang="en-US" dirty="0"/>
              <a:t>Definition of Terms:</a:t>
            </a:r>
            <a:br>
              <a:rPr lang="en-US" dirty="0"/>
            </a:br>
            <a:r>
              <a:rPr lang="en-US" dirty="0"/>
              <a:t>Quantification of and Approach to Cannabis Use</a:t>
            </a:r>
          </a:p>
        </p:txBody>
      </p:sp>
      <p:graphicFrame>
        <p:nvGraphicFramePr>
          <p:cNvPr id="7" name="Content Placeholder 6">
            <a:extLst>
              <a:ext uri="{FF2B5EF4-FFF2-40B4-BE49-F238E27FC236}">
                <a16:creationId xmlns:a16="http://schemas.microsoft.com/office/drawing/2014/main" id="{CD45B8EB-101F-4D59-B6DD-69B562B88577}"/>
              </a:ext>
            </a:extLst>
          </p:cNvPr>
          <p:cNvGraphicFramePr>
            <a:graphicFrameLocks noGrp="1"/>
          </p:cNvGraphicFramePr>
          <p:nvPr>
            <p:ph idx="1"/>
            <p:extLst>
              <p:ext uri="{D42A27DB-BD31-4B8C-83A1-F6EECF244321}">
                <p14:modId xmlns:p14="http://schemas.microsoft.com/office/powerpoint/2010/main" val="3876140618"/>
              </p:ext>
            </p:extLst>
          </p:nvPr>
        </p:nvGraphicFramePr>
        <p:xfrm>
          <a:off x="838200" y="1563688"/>
          <a:ext cx="10515600" cy="2565400"/>
        </p:xfrm>
        <a:graphic>
          <a:graphicData uri="http://schemas.openxmlformats.org/drawingml/2006/table">
            <a:tbl>
              <a:tblPr firstRow="1" bandRow="1">
                <a:tableStyleId>{5940675A-B579-460E-94D1-54222C63F5DA}</a:tableStyleId>
              </a:tblPr>
              <a:tblGrid>
                <a:gridCol w="2506579">
                  <a:extLst>
                    <a:ext uri="{9D8B030D-6E8A-4147-A177-3AD203B41FA5}">
                      <a16:colId xmlns:a16="http://schemas.microsoft.com/office/drawing/2014/main" val="3965515350"/>
                    </a:ext>
                  </a:extLst>
                </a:gridCol>
                <a:gridCol w="8009021">
                  <a:extLst>
                    <a:ext uri="{9D8B030D-6E8A-4147-A177-3AD203B41FA5}">
                      <a16:colId xmlns:a16="http://schemas.microsoft.com/office/drawing/2014/main" val="893016775"/>
                    </a:ext>
                  </a:extLst>
                </a:gridCol>
              </a:tblGrid>
              <a:tr h="370840">
                <a:tc>
                  <a:txBody>
                    <a:bodyPr/>
                    <a:lstStyle/>
                    <a:p>
                      <a:r>
                        <a:rPr lang="en-US" b="1" dirty="0">
                          <a:solidFill>
                            <a:schemeClr val="bg1"/>
                          </a:solidFill>
                        </a:rPr>
                        <a:t>Term</a:t>
                      </a:r>
                    </a:p>
                  </a:txBody>
                  <a:tcPr>
                    <a:solidFill>
                      <a:srgbClr val="523178"/>
                    </a:solidFill>
                  </a:tcPr>
                </a:tc>
                <a:tc>
                  <a:txBody>
                    <a:bodyPr/>
                    <a:lstStyle/>
                    <a:p>
                      <a:r>
                        <a:rPr lang="en-US" b="1" dirty="0">
                          <a:solidFill>
                            <a:schemeClr val="bg1"/>
                          </a:solidFill>
                        </a:rPr>
                        <a:t>Definition</a:t>
                      </a:r>
                    </a:p>
                  </a:txBody>
                  <a:tcPr>
                    <a:solidFill>
                      <a:srgbClr val="523178"/>
                    </a:solidFill>
                  </a:tcPr>
                </a:tc>
                <a:extLst>
                  <a:ext uri="{0D108BD9-81ED-4DB2-BD59-A6C34878D82A}">
                    <a16:rowId xmlns:a16="http://schemas.microsoft.com/office/drawing/2014/main" val="2675573202"/>
                  </a:ext>
                </a:extLst>
              </a:tr>
              <a:tr h="370840">
                <a:tc>
                  <a:txBody>
                    <a:bodyPr/>
                    <a:lstStyle/>
                    <a:p>
                      <a:pPr marL="0" indent="0">
                        <a:buFont typeface="Arial" panose="020B0604020202020204" pitchFamily="34" charset="0"/>
                        <a:buNone/>
                      </a:pPr>
                      <a:r>
                        <a:rPr lang="en-US" dirty="0"/>
                        <a:t>Less frequent or no cannabis use</a:t>
                      </a:r>
                    </a:p>
                  </a:txBody>
                  <a:tcPr/>
                </a:tc>
                <a:tc>
                  <a:txBody>
                    <a:bodyPr/>
                    <a:lstStyle/>
                    <a:p>
                      <a:pPr marL="0" indent="0">
                        <a:buFont typeface="Arial" panose="020B0604020202020204" pitchFamily="34" charset="0"/>
                        <a:buNone/>
                      </a:pPr>
                      <a:r>
                        <a:rPr lang="en-US" dirty="0"/>
                        <a:t>Cannabis use on </a:t>
                      </a:r>
                      <a:r>
                        <a:rPr lang="en-US" i="1" dirty="0"/>
                        <a:t>less than 20 days</a:t>
                      </a:r>
                      <a:r>
                        <a:rPr lang="en-US" dirty="0"/>
                        <a:t> in a month.</a:t>
                      </a:r>
                    </a:p>
                  </a:txBody>
                  <a:tcPr/>
                </a:tc>
                <a:extLst>
                  <a:ext uri="{0D108BD9-81ED-4DB2-BD59-A6C34878D82A}">
                    <a16:rowId xmlns:a16="http://schemas.microsoft.com/office/drawing/2014/main" val="937216137"/>
                  </a:ext>
                </a:extLst>
              </a:tr>
              <a:tr h="370840">
                <a:tc>
                  <a:txBody>
                    <a:bodyPr/>
                    <a:lstStyle/>
                    <a:p>
                      <a:pPr marL="0" indent="0">
                        <a:buFont typeface="Arial" panose="020B0604020202020204" pitchFamily="34" charset="0"/>
                        <a:buNone/>
                      </a:pPr>
                      <a:r>
                        <a:rPr lang="en-US" dirty="0"/>
                        <a:t>Near-daily or heavy cannabis use</a:t>
                      </a:r>
                    </a:p>
                  </a:txBody>
                  <a:tcPr/>
                </a:tc>
                <a:tc>
                  <a:txBody>
                    <a:bodyPr/>
                    <a:lstStyle/>
                    <a:p>
                      <a:pPr marL="0" indent="0">
                        <a:buFont typeface="Arial" panose="020B0604020202020204" pitchFamily="34" charset="0"/>
                        <a:buNone/>
                      </a:pPr>
                      <a:r>
                        <a:rPr lang="en-US" dirty="0"/>
                        <a:t>Cannabis use on </a:t>
                      </a:r>
                      <a:r>
                        <a:rPr lang="en-US" i="1" dirty="0"/>
                        <a:t>at least 20 days</a:t>
                      </a:r>
                      <a:r>
                        <a:rPr lang="en-US" dirty="0"/>
                        <a:t> of the month.</a:t>
                      </a:r>
                    </a:p>
                  </a:txBody>
                  <a:tcPr/>
                </a:tc>
                <a:extLst>
                  <a:ext uri="{0D108BD9-81ED-4DB2-BD59-A6C34878D82A}">
                    <a16:rowId xmlns:a16="http://schemas.microsoft.com/office/drawing/2014/main" val="867187374"/>
                  </a:ext>
                </a:extLst>
              </a:tr>
              <a:tr h="370840">
                <a:tc>
                  <a:txBody>
                    <a:bodyPr/>
                    <a:lstStyle/>
                    <a:p>
                      <a:pPr marL="0" indent="0">
                        <a:buFont typeface="Arial" panose="020B0604020202020204" pitchFamily="34" charset="0"/>
                        <a:buNone/>
                      </a:pPr>
                      <a:r>
                        <a:rPr lang="en-US" dirty="0"/>
                        <a:t>Harm reduction</a:t>
                      </a:r>
                    </a:p>
                  </a:txBody>
                  <a:tcPr/>
                </a:tc>
                <a:tc>
                  <a:txBody>
                    <a:bodyPr/>
                    <a:lstStyle/>
                    <a:p>
                      <a:pPr marL="0" indent="0">
                        <a:buFont typeface="Arial" panose="020B0604020202020204" pitchFamily="34" charset="0"/>
                        <a:buNone/>
                      </a:pPr>
                      <a:r>
                        <a:rPr lang="en-US" dirty="0"/>
                        <a:t>In the clinical context, an approach and practical strategies targeted to reduce the negative consequences of substance use. It is founded on respect for the rights of individuals who use drugs.</a:t>
                      </a:r>
                    </a:p>
                  </a:txBody>
                  <a:tcPr/>
                </a:tc>
                <a:extLst>
                  <a:ext uri="{0D108BD9-81ED-4DB2-BD59-A6C34878D82A}">
                    <a16:rowId xmlns:a16="http://schemas.microsoft.com/office/drawing/2014/main" val="3367568000"/>
                  </a:ext>
                </a:extLst>
              </a:tr>
            </a:tbl>
          </a:graphicData>
        </a:graphic>
      </p:graphicFrame>
      <p:sp>
        <p:nvSpPr>
          <p:cNvPr id="4" name="Footer Placeholder 3">
            <a:extLst>
              <a:ext uri="{FF2B5EF4-FFF2-40B4-BE49-F238E27FC236}">
                <a16:creationId xmlns:a16="http://schemas.microsoft.com/office/drawing/2014/main" id="{224F94CF-E886-4FC3-8FC4-51A0EB6C7EE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8F87F65-FBB9-44B2-A4B1-DD18FF41C9B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4EF0742-7523-425D-97B4-F3EB9649635A}"/>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570046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2B35D-A82E-40DB-A495-4624EB3F7C16}"/>
              </a:ext>
            </a:extLst>
          </p:cNvPr>
          <p:cNvSpPr>
            <a:spLocks noGrp="1"/>
          </p:cNvSpPr>
          <p:nvPr>
            <p:ph type="title"/>
          </p:nvPr>
        </p:nvSpPr>
        <p:spPr/>
        <p:txBody>
          <a:bodyPr>
            <a:normAutofit/>
          </a:bodyPr>
          <a:lstStyle/>
          <a:p>
            <a:r>
              <a:rPr lang="en-US" dirty="0"/>
              <a:t>Current Indications for Medical Cannabis Certification in New York State</a:t>
            </a:r>
          </a:p>
        </p:txBody>
      </p:sp>
      <p:sp>
        <p:nvSpPr>
          <p:cNvPr id="3" name="Content Placeholder 2">
            <a:extLst>
              <a:ext uri="{FF2B5EF4-FFF2-40B4-BE49-F238E27FC236}">
                <a16:creationId xmlns:a16="http://schemas.microsoft.com/office/drawing/2014/main" id="{14ABF18A-212C-4F1A-8B67-1FE3847BF358}"/>
              </a:ext>
            </a:extLst>
          </p:cNvPr>
          <p:cNvSpPr>
            <a:spLocks noGrp="1"/>
          </p:cNvSpPr>
          <p:nvPr>
            <p:ph idx="1"/>
          </p:nvPr>
        </p:nvSpPr>
        <p:spPr/>
        <p:txBody>
          <a:bodyPr numCol="2">
            <a:normAutofit fontScale="92500" lnSpcReduction="20000"/>
          </a:bodyPr>
          <a:lstStyle/>
          <a:p>
            <a:r>
              <a:rPr lang="en-US" dirty="0"/>
              <a:t>Chronic pain</a:t>
            </a:r>
          </a:p>
          <a:p>
            <a:r>
              <a:rPr lang="en-US" dirty="0"/>
              <a:t>Pain that degrades health and functional capability as an alternative to opioid use</a:t>
            </a:r>
          </a:p>
          <a:p>
            <a:r>
              <a:rPr lang="en-US" dirty="0"/>
              <a:t>Post-traumatic stress disorder</a:t>
            </a:r>
          </a:p>
          <a:p>
            <a:r>
              <a:rPr lang="en-US" dirty="0"/>
              <a:t>Substance use disorder</a:t>
            </a:r>
          </a:p>
          <a:p>
            <a:r>
              <a:rPr lang="en-US" dirty="0"/>
              <a:t>Neuropathies</a:t>
            </a:r>
          </a:p>
          <a:p>
            <a:r>
              <a:rPr lang="en-US" dirty="0"/>
              <a:t>Epilepsy</a:t>
            </a:r>
          </a:p>
          <a:p>
            <a:r>
              <a:rPr lang="en-US" dirty="0"/>
              <a:t>Cancer</a:t>
            </a:r>
          </a:p>
          <a:p>
            <a:r>
              <a:rPr lang="en-US" dirty="0"/>
              <a:t>HIV infection or AIDS</a:t>
            </a:r>
          </a:p>
          <a:p>
            <a:r>
              <a:rPr lang="en-US" dirty="0"/>
              <a:t>Amyotrophic lateral sclerosis</a:t>
            </a:r>
          </a:p>
          <a:p>
            <a:r>
              <a:rPr lang="en-US" dirty="0"/>
              <a:t>Parkinson disease</a:t>
            </a:r>
          </a:p>
          <a:p>
            <a:r>
              <a:rPr lang="en-US" dirty="0"/>
              <a:t>Multiple sclerosis</a:t>
            </a:r>
          </a:p>
          <a:p>
            <a:r>
              <a:rPr lang="en-US" dirty="0"/>
              <a:t>Spinal cord injury with </a:t>
            </a:r>
            <a:r>
              <a:rPr lang="en-US" dirty="0" err="1"/>
              <a:t>spacticity</a:t>
            </a:r>
            <a:endParaRPr lang="en-US" dirty="0"/>
          </a:p>
          <a:p>
            <a:r>
              <a:rPr lang="en-US" dirty="0"/>
              <a:t>Inflammatory bowel disease</a:t>
            </a:r>
          </a:p>
          <a:p>
            <a:r>
              <a:rPr lang="en-US" dirty="0"/>
              <a:t>Huntington disease</a:t>
            </a:r>
          </a:p>
          <a:p>
            <a:r>
              <a:rPr lang="en-US" dirty="0"/>
              <a:t>Alzheimer muscular dystrophy</a:t>
            </a:r>
          </a:p>
          <a:p>
            <a:r>
              <a:rPr lang="en-US" dirty="0"/>
              <a:t>Dystonia</a:t>
            </a:r>
          </a:p>
          <a:p>
            <a:r>
              <a:rPr lang="en-US" dirty="0"/>
              <a:t>Rheumatoid arthritis</a:t>
            </a:r>
          </a:p>
          <a:p>
            <a:r>
              <a:rPr lang="en-US" dirty="0"/>
              <a:t>Autism</a:t>
            </a:r>
          </a:p>
          <a:p>
            <a:r>
              <a:rPr lang="en-US" dirty="0"/>
              <a:t>Any other condition at the discretion of the care provider</a:t>
            </a:r>
          </a:p>
        </p:txBody>
      </p:sp>
      <p:sp>
        <p:nvSpPr>
          <p:cNvPr id="4" name="Footer Placeholder 3">
            <a:extLst>
              <a:ext uri="{FF2B5EF4-FFF2-40B4-BE49-F238E27FC236}">
                <a16:creationId xmlns:a16="http://schemas.microsoft.com/office/drawing/2014/main" id="{6CEA5900-0551-40CA-9E11-9D4D39B409A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302CD5C-0B8A-4365-8CAF-51037D5694A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08F1332-1619-4C1B-8187-9CDB9FBC5776}"/>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603125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F11AF-D7D3-4C11-966E-558F2EDB155F}"/>
              </a:ext>
            </a:extLst>
          </p:cNvPr>
          <p:cNvSpPr>
            <a:spLocks noGrp="1"/>
          </p:cNvSpPr>
          <p:nvPr>
            <p:ph type="title"/>
          </p:nvPr>
        </p:nvSpPr>
        <p:spPr/>
        <p:txBody>
          <a:bodyPr/>
          <a:lstStyle/>
          <a:p>
            <a:r>
              <a:rPr lang="en-US" dirty="0"/>
              <a:t>Medical Cannabis Administration Methods Currently Available in New York State</a:t>
            </a:r>
          </a:p>
        </p:txBody>
      </p:sp>
      <p:graphicFrame>
        <p:nvGraphicFramePr>
          <p:cNvPr id="7" name="Content Placeholder 6">
            <a:extLst>
              <a:ext uri="{FF2B5EF4-FFF2-40B4-BE49-F238E27FC236}">
                <a16:creationId xmlns:a16="http://schemas.microsoft.com/office/drawing/2014/main" id="{3BFCF6A6-BCF6-4998-8194-AE58E58C7341}"/>
              </a:ext>
            </a:extLst>
          </p:cNvPr>
          <p:cNvGraphicFramePr>
            <a:graphicFrameLocks noGrp="1"/>
          </p:cNvGraphicFramePr>
          <p:nvPr>
            <p:ph idx="1"/>
            <p:extLst>
              <p:ext uri="{D42A27DB-BD31-4B8C-83A1-F6EECF244321}">
                <p14:modId xmlns:p14="http://schemas.microsoft.com/office/powerpoint/2010/main" val="2359094101"/>
              </p:ext>
            </p:extLst>
          </p:nvPr>
        </p:nvGraphicFramePr>
        <p:xfrm>
          <a:off x="192505" y="1563688"/>
          <a:ext cx="11806992" cy="4236720"/>
        </p:xfrm>
        <a:graphic>
          <a:graphicData uri="http://schemas.openxmlformats.org/drawingml/2006/table">
            <a:tbl>
              <a:tblPr firstRow="1" bandRow="1">
                <a:tableStyleId>{5940675A-B579-460E-94D1-54222C63F5DA}</a:tableStyleId>
              </a:tblPr>
              <a:tblGrid>
                <a:gridCol w="2951748">
                  <a:extLst>
                    <a:ext uri="{9D8B030D-6E8A-4147-A177-3AD203B41FA5}">
                      <a16:colId xmlns:a16="http://schemas.microsoft.com/office/drawing/2014/main" val="1060548687"/>
                    </a:ext>
                  </a:extLst>
                </a:gridCol>
                <a:gridCol w="2951748">
                  <a:extLst>
                    <a:ext uri="{9D8B030D-6E8A-4147-A177-3AD203B41FA5}">
                      <a16:colId xmlns:a16="http://schemas.microsoft.com/office/drawing/2014/main" val="4211807948"/>
                    </a:ext>
                  </a:extLst>
                </a:gridCol>
                <a:gridCol w="2951748">
                  <a:extLst>
                    <a:ext uri="{9D8B030D-6E8A-4147-A177-3AD203B41FA5}">
                      <a16:colId xmlns:a16="http://schemas.microsoft.com/office/drawing/2014/main" val="142309436"/>
                    </a:ext>
                  </a:extLst>
                </a:gridCol>
                <a:gridCol w="2951748">
                  <a:extLst>
                    <a:ext uri="{9D8B030D-6E8A-4147-A177-3AD203B41FA5}">
                      <a16:colId xmlns:a16="http://schemas.microsoft.com/office/drawing/2014/main" val="3505441112"/>
                    </a:ext>
                  </a:extLst>
                </a:gridCol>
              </a:tblGrid>
              <a:tr h="370840">
                <a:tc>
                  <a:txBody>
                    <a:bodyPr/>
                    <a:lstStyle/>
                    <a:p>
                      <a:r>
                        <a:rPr lang="en-US" b="1" dirty="0">
                          <a:solidFill>
                            <a:schemeClr val="bg1"/>
                          </a:solidFill>
                        </a:rPr>
                        <a:t>Product, Method of Use, and Bioavailability</a:t>
                      </a:r>
                    </a:p>
                  </a:txBody>
                  <a:tcPr anchor="b">
                    <a:solidFill>
                      <a:srgbClr val="523178"/>
                    </a:solidFill>
                  </a:tcPr>
                </a:tc>
                <a:tc>
                  <a:txBody>
                    <a:bodyPr/>
                    <a:lstStyle/>
                    <a:p>
                      <a:r>
                        <a:rPr lang="en-US" b="1" dirty="0">
                          <a:solidFill>
                            <a:schemeClr val="bg1"/>
                          </a:solidFill>
                        </a:rPr>
                        <a:t>Bioavailability and Peak or Onset and Duration of Effect</a:t>
                      </a:r>
                    </a:p>
                  </a:txBody>
                  <a:tcPr anchor="b">
                    <a:solidFill>
                      <a:srgbClr val="523178"/>
                    </a:solidFill>
                  </a:tcPr>
                </a:tc>
                <a:tc>
                  <a:txBody>
                    <a:bodyPr/>
                    <a:lstStyle/>
                    <a:p>
                      <a:r>
                        <a:rPr lang="en-US" b="1" dirty="0">
                          <a:solidFill>
                            <a:schemeClr val="bg1"/>
                          </a:solidFill>
                        </a:rPr>
                        <a:t>Advantages</a:t>
                      </a:r>
                    </a:p>
                  </a:txBody>
                  <a:tcPr anchor="b">
                    <a:solidFill>
                      <a:srgbClr val="523178"/>
                    </a:solidFill>
                  </a:tcPr>
                </a:tc>
                <a:tc>
                  <a:txBody>
                    <a:bodyPr/>
                    <a:lstStyle/>
                    <a:p>
                      <a:r>
                        <a:rPr lang="en-US" b="1" dirty="0">
                          <a:solidFill>
                            <a:schemeClr val="bg1"/>
                          </a:solidFill>
                        </a:rPr>
                        <a:t>Disadvantages</a:t>
                      </a:r>
                    </a:p>
                  </a:txBody>
                  <a:tcPr anchor="b">
                    <a:solidFill>
                      <a:srgbClr val="523178"/>
                    </a:solidFill>
                  </a:tcPr>
                </a:tc>
                <a:extLst>
                  <a:ext uri="{0D108BD9-81ED-4DB2-BD59-A6C34878D82A}">
                    <a16:rowId xmlns:a16="http://schemas.microsoft.com/office/drawing/2014/main" val="2988662869"/>
                  </a:ext>
                </a:extLst>
              </a:tr>
              <a:tr h="370840">
                <a:tc>
                  <a:txBody>
                    <a:bodyPr/>
                    <a:lstStyle/>
                    <a:p>
                      <a:pPr marL="0" indent="0">
                        <a:buFont typeface="Arial" panose="020B0604020202020204" pitchFamily="34" charset="0"/>
                        <a:buNone/>
                      </a:pPr>
                      <a:r>
                        <a:rPr lang="en-US" sz="1600" b="1" dirty="0"/>
                        <a:t>Vaped oil:</a:t>
                      </a:r>
                      <a:r>
                        <a:rPr lang="en-US" sz="1600" dirty="0"/>
                        <a:t> Inhaled using a battery-operated, portable pen-like device that administers a metered dose</a:t>
                      </a:r>
                    </a:p>
                  </a:txBody>
                  <a:tcPr/>
                </a:tc>
                <a:tc>
                  <a:txBody>
                    <a:bodyPr/>
                    <a:lstStyle/>
                    <a:p>
                      <a:pPr marL="137160" indent="-137160">
                        <a:buFont typeface="Arial" panose="020B0604020202020204" pitchFamily="34" charset="0"/>
                        <a:buChar char="•"/>
                      </a:pPr>
                      <a:r>
                        <a:rPr lang="en-US" sz="1600" b="1" dirty="0"/>
                        <a:t>Bioavailability:</a:t>
                      </a:r>
                      <a:r>
                        <a:rPr lang="en-US" sz="1600" dirty="0"/>
                        <a:t> Varies between 2% to 56% due to difference in inhalation dynamics (number of puffs, spacing of puffs, hold time, inhalation time, etc.)</a:t>
                      </a:r>
                    </a:p>
                    <a:p>
                      <a:pPr marL="137160" indent="-137160">
                        <a:buFont typeface="Arial" panose="020B0604020202020204" pitchFamily="34" charset="0"/>
                        <a:buChar char="•"/>
                      </a:pPr>
                      <a:r>
                        <a:rPr lang="en-US" sz="1600" b="1" dirty="0"/>
                        <a:t>Peak:</a:t>
                      </a:r>
                      <a:r>
                        <a:rPr lang="en-US" sz="1600" dirty="0"/>
                        <a:t> 9 minutes</a:t>
                      </a:r>
                    </a:p>
                    <a:p>
                      <a:pPr marL="137160" indent="-137160">
                        <a:buFont typeface="Arial" panose="020B0604020202020204" pitchFamily="34" charset="0"/>
                        <a:buChar char="•"/>
                      </a:pPr>
                      <a:r>
                        <a:rPr lang="en-US" sz="1600" b="1" dirty="0"/>
                        <a:t>Duration:</a:t>
                      </a:r>
                      <a:r>
                        <a:rPr lang="en-US" sz="1600" dirty="0"/>
                        <a:t> ≤2 hours</a:t>
                      </a:r>
                    </a:p>
                  </a:txBody>
                  <a:tcPr/>
                </a:tc>
                <a:tc>
                  <a:txBody>
                    <a:bodyPr/>
                    <a:lstStyle/>
                    <a:p>
                      <a:pPr marL="137160" indent="-137160">
                        <a:buFont typeface="Arial" panose="020B0604020202020204" pitchFamily="34" charset="0"/>
                        <a:buChar char="•"/>
                      </a:pPr>
                      <a:r>
                        <a:rPr lang="en-US" sz="1600" dirty="0"/>
                        <a:t>Quick onset of action</a:t>
                      </a:r>
                    </a:p>
                    <a:p>
                      <a:pPr marL="137160" indent="-137160">
                        <a:buFont typeface="Arial" panose="020B0604020202020204" pitchFamily="34" charset="0"/>
                        <a:buChar char="•"/>
                      </a:pPr>
                      <a:r>
                        <a:rPr lang="en-US" sz="1600" dirty="0"/>
                        <a:t>Ease of dose titration</a:t>
                      </a:r>
                    </a:p>
                  </a:txBody>
                  <a:tcPr/>
                </a:tc>
                <a:tc>
                  <a:txBody>
                    <a:bodyPr/>
                    <a:lstStyle/>
                    <a:p>
                      <a:pPr marL="0" indent="0">
                        <a:buFont typeface="Arial" panose="020B0604020202020204" pitchFamily="34" charset="0"/>
                        <a:buNone/>
                      </a:pPr>
                      <a:r>
                        <a:rPr lang="en-US" sz="1600" dirty="0"/>
                        <a:t>Potential for short- and long-term adverse effects:</a:t>
                      </a:r>
                    </a:p>
                    <a:p>
                      <a:pPr marL="137160" indent="-137160">
                        <a:buFont typeface="Arial" panose="020B0604020202020204" pitchFamily="34" charset="0"/>
                        <a:buChar char="•"/>
                      </a:pPr>
                      <a:r>
                        <a:rPr lang="en-US" sz="1600" dirty="0"/>
                        <a:t>Intoxication</a:t>
                      </a:r>
                    </a:p>
                    <a:p>
                      <a:pPr marL="137160" indent="-137160">
                        <a:buFont typeface="Arial" panose="020B0604020202020204" pitchFamily="34" charset="0"/>
                        <a:buChar char="•"/>
                      </a:pPr>
                      <a:r>
                        <a:rPr lang="en-US" sz="1600" dirty="0"/>
                        <a:t>Chronic bronchitis</a:t>
                      </a:r>
                    </a:p>
                  </a:txBody>
                  <a:tcPr/>
                </a:tc>
                <a:extLst>
                  <a:ext uri="{0D108BD9-81ED-4DB2-BD59-A6C34878D82A}">
                    <a16:rowId xmlns:a16="http://schemas.microsoft.com/office/drawing/2014/main" val="468558903"/>
                  </a:ext>
                </a:extLst>
              </a:tr>
              <a:tr h="370840">
                <a:tc>
                  <a:txBody>
                    <a:bodyPr/>
                    <a:lstStyle/>
                    <a:p>
                      <a:pPr marL="0" indent="0">
                        <a:buFont typeface="Arial" panose="020B0604020202020204" pitchFamily="34" charset="0"/>
                        <a:buNone/>
                      </a:pPr>
                      <a:r>
                        <a:rPr lang="en-US" sz="1600" b="1" dirty="0"/>
                        <a:t>Vaped ground or whole flower: </a:t>
                      </a:r>
                      <a:r>
                        <a:rPr lang="en-US" sz="1600" dirty="0"/>
                        <a:t>Inhaled using a tabletop or handheld device that creates vapor from the plant material and provides metered doses</a:t>
                      </a:r>
                    </a:p>
                  </a:txBody>
                  <a:tcPr/>
                </a:tc>
                <a:tc>
                  <a:txBody>
                    <a:bodyPr/>
                    <a:lstStyle/>
                    <a:p>
                      <a:pPr marL="137160" indent="-137160">
                        <a:buFont typeface="Arial" panose="020B0604020202020204" pitchFamily="34" charset="0"/>
                        <a:buChar char="•"/>
                      </a:pPr>
                      <a:r>
                        <a:rPr lang="en-US" sz="1600" b="1" dirty="0"/>
                        <a:t>Bioavailability: </a:t>
                      </a:r>
                      <a:r>
                        <a:rPr lang="en-US" sz="1600" dirty="0"/>
                        <a:t>Varies between 2% to 56% due to difference in inhalation dynamics (number of puffs, spacing of puffs, hold time, inhalation time, etc.)</a:t>
                      </a:r>
                    </a:p>
                    <a:p>
                      <a:pPr marL="137160" indent="-137160">
                        <a:buFont typeface="Arial" panose="020B0604020202020204" pitchFamily="34" charset="0"/>
                        <a:buChar char="•"/>
                      </a:pPr>
                      <a:r>
                        <a:rPr lang="en-US" sz="1600" b="1" dirty="0"/>
                        <a:t>Peak:</a:t>
                      </a:r>
                      <a:r>
                        <a:rPr lang="en-US" sz="1600" dirty="0"/>
                        <a:t> 9 minutes</a:t>
                      </a:r>
                    </a:p>
                    <a:p>
                      <a:pPr marL="137160" indent="-137160">
                        <a:buFont typeface="Arial" panose="020B0604020202020204" pitchFamily="34" charset="0"/>
                        <a:buChar char="•"/>
                      </a:pPr>
                      <a:r>
                        <a:rPr lang="en-US" sz="1600" b="1" dirty="0"/>
                        <a:t>Duration:</a:t>
                      </a:r>
                      <a:r>
                        <a:rPr lang="en-US" sz="1600" dirty="0"/>
                        <a:t> ≤2 hours</a:t>
                      </a:r>
                    </a:p>
                  </a:txBody>
                  <a:tcPr/>
                </a:tc>
                <a:tc>
                  <a:txBody>
                    <a:bodyPr/>
                    <a:lstStyle/>
                    <a:p>
                      <a:pPr marL="137160" indent="-137160">
                        <a:buFont typeface="Arial" panose="020B0604020202020204" pitchFamily="34" charset="0"/>
                        <a:buChar char="•"/>
                      </a:pPr>
                      <a:r>
                        <a:rPr lang="en-US" sz="1600" dirty="0"/>
                        <a:t>Quick onset of action</a:t>
                      </a:r>
                    </a:p>
                    <a:p>
                      <a:pPr marL="137160" indent="-137160">
                        <a:buFont typeface="Arial" panose="020B0604020202020204" pitchFamily="34" charset="0"/>
                        <a:buChar char="•"/>
                      </a:pPr>
                      <a:r>
                        <a:rPr lang="en-US" sz="1600" dirty="0"/>
                        <a:t>Ease of dose titration</a:t>
                      </a:r>
                    </a:p>
                    <a:p>
                      <a:pPr marL="137160" indent="-137160">
                        <a:buFont typeface="Arial" panose="020B0604020202020204" pitchFamily="34" charset="0"/>
                        <a:buChar char="•"/>
                      </a:pPr>
                      <a:r>
                        <a:rPr lang="en-US" sz="1600" dirty="0"/>
                        <a:t>No oil or additives in the flower</a:t>
                      </a:r>
                    </a:p>
                  </a:txBody>
                  <a:tcPr/>
                </a:tc>
                <a:tc>
                  <a:txBody>
                    <a:bodyPr/>
                    <a:lstStyle/>
                    <a:p>
                      <a:pPr marL="0" indent="0">
                        <a:buFont typeface="Arial" panose="020B0604020202020204" pitchFamily="34" charset="0"/>
                        <a:buNone/>
                      </a:pPr>
                      <a:r>
                        <a:rPr lang="en-US" sz="1600" dirty="0"/>
                        <a:t>Potential for short- and long-term adverse effects:</a:t>
                      </a:r>
                    </a:p>
                    <a:p>
                      <a:pPr marL="137160" indent="-137160">
                        <a:buFont typeface="Arial" panose="020B0604020202020204" pitchFamily="34" charset="0"/>
                        <a:buChar char="•"/>
                      </a:pPr>
                      <a:r>
                        <a:rPr lang="en-US" sz="1600" dirty="0"/>
                        <a:t>Intoxication</a:t>
                      </a:r>
                    </a:p>
                    <a:p>
                      <a:pPr marL="137160" indent="-137160">
                        <a:buFont typeface="Arial" panose="020B0604020202020204" pitchFamily="34" charset="0"/>
                        <a:buChar char="•"/>
                      </a:pPr>
                      <a:r>
                        <a:rPr lang="en-US" sz="1600" dirty="0"/>
                        <a:t>Chronic bronchitis</a:t>
                      </a:r>
                    </a:p>
                  </a:txBody>
                  <a:tcPr/>
                </a:tc>
                <a:extLst>
                  <a:ext uri="{0D108BD9-81ED-4DB2-BD59-A6C34878D82A}">
                    <a16:rowId xmlns:a16="http://schemas.microsoft.com/office/drawing/2014/main" val="2145311318"/>
                  </a:ext>
                </a:extLst>
              </a:tr>
            </a:tbl>
          </a:graphicData>
        </a:graphic>
      </p:graphicFrame>
      <p:sp>
        <p:nvSpPr>
          <p:cNvPr id="4" name="Footer Placeholder 3">
            <a:extLst>
              <a:ext uri="{FF2B5EF4-FFF2-40B4-BE49-F238E27FC236}">
                <a16:creationId xmlns:a16="http://schemas.microsoft.com/office/drawing/2014/main" id="{87E07B88-8244-4A2E-AED5-C7B5A24ABB5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2B32A90-2DEC-40FC-8B14-0F84820A895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34FF01A-51B1-4422-BCB9-6DEA4BD38D82}"/>
              </a:ext>
            </a:extLst>
          </p:cNvPr>
          <p:cNvSpPr>
            <a:spLocks noGrp="1"/>
          </p:cNvSpPr>
          <p:nvPr>
            <p:ph type="dt" sz="half" idx="2"/>
          </p:nvPr>
        </p:nvSpPr>
        <p:spPr/>
        <p:txBody>
          <a:bodyPr/>
          <a:lstStyle/>
          <a:p>
            <a:r>
              <a:rPr lang="en-US"/>
              <a:t>JANUARY 2022</a:t>
            </a:r>
            <a:endParaRPr lang="en-US" dirty="0"/>
          </a:p>
        </p:txBody>
      </p:sp>
    </p:spTree>
    <p:extLst>
      <p:ext uri="{BB962C8B-B14F-4D97-AF65-F5344CB8AC3E}">
        <p14:creationId xmlns:p14="http://schemas.microsoft.com/office/powerpoint/2010/main" val="4253591449"/>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3754</Words>
  <Application>Microsoft Office PowerPoint</Application>
  <PresentationFormat>Widescreen</PresentationFormat>
  <Paragraphs>305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Content</vt:lpstr>
      <vt:lpstr>PowerPoint Presentation</vt:lpstr>
      <vt:lpstr>Purpose of This Guideline</vt:lpstr>
      <vt:lpstr>New York State Medical Cannabis Program</vt:lpstr>
      <vt:lpstr>Definition of Terms: Cannabis and Cannabinoid Products</vt:lpstr>
      <vt:lpstr>Definition of Terms: Constituents</vt:lpstr>
      <vt:lpstr>Definition of Terms: Medical Cannabis Terminology</vt:lpstr>
      <vt:lpstr>Definition of Terms: Quantification of and Approach to Cannabis Use</vt:lpstr>
      <vt:lpstr>Current Indications for Medical Cannabis Certification in New York State</vt:lpstr>
      <vt:lpstr>Medical Cannabis Administration Methods Currently Available in New York State</vt:lpstr>
      <vt:lpstr>Medical Cannabis Administration Methods Currently Available in New York State, continued</vt:lpstr>
      <vt:lpstr>Medical Cannabis Administration Methods Currently Available in New York State, continued</vt:lpstr>
      <vt:lpstr>Recommendations: Assessment</vt:lpstr>
      <vt:lpstr>Good Practice for Medical Cannabis Assessment</vt:lpstr>
      <vt:lpstr>Recommendations: Medical Cannabis Initiation</vt:lpstr>
      <vt:lpstr>Recommendations: Medical Cannabis Initiation, continued</vt:lpstr>
      <vt:lpstr>Recommendations: Medical Cannabis Initiation, continued</vt:lpstr>
      <vt:lpstr>Good Practice for Implementation of Medical Cannabis Treatment</vt:lpstr>
      <vt:lpstr>Sample Approach to Quantifying Current Cannabis Use and Determining Medical Cannabis Dose</vt:lpstr>
      <vt:lpstr>Recommendations: Monitoring</vt:lpstr>
      <vt:lpstr>Recommendations: Monitoring, continued</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26</cp:revision>
  <dcterms:created xsi:type="dcterms:W3CDTF">2022-05-26T16:37:43Z</dcterms:created>
  <dcterms:modified xsi:type="dcterms:W3CDTF">2023-10-26T14:16:51Z</dcterms:modified>
</cp:coreProperties>
</file>