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57"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 2021</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 2021</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Substance Use Disorder Treatment in Pregnant Adults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JULY 2021</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3480B-61DD-45E5-9D7D-9B00B08957E0}"/>
              </a:ext>
            </a:extLst>
          </p:cNvPr>
          <p:cNvSpPr>
            <a:spLocks noGrp="1"/>
          </p:cNvSpPr>
          <p:nvPr>
            <p:ph type="title"/>
          </p:nvPr>
        </p:nvSpPr>
        <p:spPr/>
        <p:txBody>
          <a:bodyPr/>
          <a:lstStyle/>
          <a:p>
            <a:r>
              <a:rPr lang="en-US" dirty="0"/>
              <a:t>Benefits and Risks of Continuing or Discontinuing Naltrexone During Pregnancy</a:t>
            </a:r>
          </a:p>
        </p:txBody>
      </p:sp>
      <p:graphicFrame>
        <p:nvGraphicFramePr>
          <p:cNvPr id="7" name="Content Placeholder 6">
            <a:extLst>
              <a:ext uri="{FF2B5EF4-FFF2-40B4-BE49-F238E27FC236}">
                <a16:creationId xmlns:a16="http://schemas.microsoft.com/office/drawing/2014/main" id="{2A21DEE2-EB1A-4004-A3BE-D2C92227749C}"/>
              </a:ext>
            </a:extLst>
          </p:cNvPr>
          <p:cNvGraphicFramePr>
            <a:graphicFrameLocks noGrp="1"/>
          </p:cNvGraphicFramePr>
          <p:nvPr>
            <p:ph idx="1"/>
            <p:extLst>
              <p:ext uri="{D42A27DB-BD31-4B8C-83A1-F6EECF244321}">
                <p14:modId xmlns:p14="http://schemas.microsoft.com/office/powerpoint/2010/main" val="1812363673"/>
              </p:ext>
            </p:extLst>
          </p:nvPr>
        </p:nvGraphicFramePr>
        <p:xfrm>
          <a:off x="838200" y="1563688"/>
          <a:ext cx="10515600" cy="219964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520187307"/>
                    </a:ext>
                  </a:extLst>
                </a:gridCol>
                <a:gridCol w="5257800">
                  <a:extLst>
                    <a:ext uri="{9D8B030D-6E8A-4147-A177-3AD203B41FA5}">
                      <a16:colId xmlns:a16="http://schemas.microsoft.com/office/drawing/2014/main" val="1732520929"/>
                    </a:ext>
                  </a:extLst>
                </a:gridCol>
              </a:tblGrid>
              <a:tr h="370840">
                <a:tc>
                  <a:txBody>
                    <a:bodyPr/>
                    <a:lstStyle/>
                    <a:p>
                      <a:r>
                        <a:rPr lang="en-US" b="1" dirty="0">
                          <a:solidFill>
                            <a:schemeClr val="bg1"/>
                          </a:solidFill>
                        </a:rPr>
                        <a:t>Continuing Naltrexone</a:t>
                      </a:r>
                    </a:p>
                  </a:txBody>
                  <a:tcPr>
                    <a:solidFill>
                      <a:srgbClr val="523178"/>
                    </a:solidFill>
                  </a:tcPr>
                </a:tc>
                <a:tc>
                  <a:txBody>
                    <a:bodyPr/>
                    <a:lstStyle/>
                    <a:p>
                      <a:r>
                        <a:rPr lang="en-US" b="1" dirty="0">
                          <a:solidFill>
                            <a:schemeClr val="bg1"/>
                          </a:solidFill>
                        </a:rPr>
                        <a:t>Discontinuing Naltrexone</a:t>
                      </a:r>
                    </a:p>
                  </a:txBody>
                  <a:tcPr>
                    <a:solidFill>
                      <a:srgbClr val="523178"/>
                    </a:solidFill>
                  </a:tcPr>
                </a:tc>
                <a:extLst>
                  <a:ext uri="{0D108BD9-81ED-4DB2-BD59-A6C34878D82A}">
                    <a16:rowId xmlns:a16="http://schemas.microsoft.com/office/drawing/2014/main" val="1891789035"/>
                  </a:ext>
                </a:extLst>
              </a:tr>
              <a:tr h="370840">
                <a:tc>
                  <a:txBody>
                    <a:bodyPr/>
                    <a:lstStyle/>
                    <a:p>
                      <a:pPr marL="0" indent="0">
                        <a:buFont typeface="Arial" panose="020B0604020202020204" pitchFamily="34" charset="0"/>
                        <a:buNone/>
                      </a:pPr>
                      <a:r>
                        <a:rPr lang="en-US" b="1" dirty="0"/>
                        <a:t>Benefits: </a:t>
                      </a:r>
                      <a:r>
                        <a:rPr lang="en-US" dirty="0"/>
                        <a:t>Ongoing blockade of the mu-opioid receptor decreases opioid cravings; no risk of neonatal opioid withdrawal syndrome (NOWS) in the neonate</a:t>
                      </a:r>
                    </a:p>
                  </a:txBody>
                  <a:tcPr/>
                </a:tc>
                <a:tc>
                  <a:txBody>
                    <a:bodyPr/>
                    <a:lstStyle/>
                    <a:p>
                      <a:pPr marL="0" indent="0">
                        <a:buFont typeface="Arial" panose="020B0604020202020204" pitchFamily="34" charset="0"/>
                        <a:buNone/>
                      </a:pPr>
                      <a:r>
                        <a:rPr lang="en-US" b="1" dirty="0"/>
                        <a:t>Benefit: </a:t>
                      </a:r>
                      <a:r>
                        <a:rPr lang="en-US" dirty="0"/>
                        <a:t>No fetal in utero exposure</a:t>
                      </a:r>
                    </a:p>
                  </a:txBody>
                  <a:tcPr/>
                </a:tc>
                <a:extLst>
                  <a:ext uri="{0D108BD9-81ED-4DB2-BD59-A6C34878D82A}">
                    <a16:rowId xmlns:a16="http://schemas.microsoft.com/office/drawing/2014/main" val="511906129"/>
                  </a:ext>
                </a:extLst>
              </a:tr>
              <a:tr h="370840">
                <a:tc>
                  <a:txBody>
                    <a:bodyPr/>
                    <a:lstStyle/>
                    <a:p>
                      <a:pPr marL="0" indent="0">
                        <a:buFont typeface="Arial" panose="020B0604020202020204" pitchFamily="34" charset="0"/>
                        <a:buNone/>
                      </a:pPr>
                      <a:r>
                        <a:rPr lang="en-US" b="1" dirty="0"/>
                        <a:t>Risks: </a:t>
                      </a:r>
                      <a:r>
                        <a:rPr lang="en-US" dirty="0"/>
                        <a:t>Insufficient data regarding teratogenicity or effects on milk production or infants exposed through breastfeeding</a:t>
                      </a:r>
                    </a:p>
                  </a:txBody>
                  <a:tcPr/>
                </a:tc>
                <a:tc>
                  <a:txBody>
                    <a:bodyPr/>
                    <a:lstStyle/>
                    <a:p>
                      <a:pPr marL="0" indent="0">
                        <a:buFont typeface="Arial" panose="020B0604020202020204" pitchFamily="34" charset="0"/>
                        <a:buNone/>
                      </a:pPr>
                      <a:r>
                        <a:rPr lang="en-US" b="1" dirty="0"/>
                        <a:t>Risks: </a:t>
                      </a:r>
                      <a:r>
                        <a:rPr lang="en-US" dirty="0"/>
                        <a:t>Reduced opioid tolerance that could result in overdose if opioid use is resumed, risk of NOWS increased if the patient uses opioids</a:t>
                      </a:r>
                    </a:p>
                  </a:txBody>
                  <a:tcPr/>
                </a:tc>
                <a:extLst>
                  <a:ext uri="{0D108BD9-81ED-4DB2-BD59-A6C34878D82A}">
                    <a16:rowId xmlns:a16="http://schemas.microsoft.com/office/drawing/2014/main" val="649964887"/>
                  </a:ext>
                </a:extLst>
              </a:tr>
            </a:tbl>
          </a:graphicData>
        </a:graphic>
      </p:graphicFrame>
      <p:sp>
        <p:nvSpPr>
          <p:cNvPr id="4" name="Footer Placeholder 3">
            <a:extLst>
              <a:ext uri="{FF2B5EF4-FFF2-40B4-BE49-F238E27FC236}">
                <a16:creationId xmlns:a16="http://schemas.microsoft.com/office/drawing/2014/main" id="{8D53DF17-AC5B-4D33-96D2-77A3201F35C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137BB9A-6D64-4E47-A706-EEF26586633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389441B-41A1-4A4C-A5D7-754315E5F1D6}"/>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150440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46EE7-5A35-4D2F-9C9C-35F3D177C5D9}"/>
              </a:ext>
            </a:extLst>
          </p:cNvPr>
          <p:cNvSpPr>
            <a:spLocks noGrp="1"/>
          </p:cNvSpPr>
          <p:nvPr>
            <p:ph type="title"/>
          </p:nvPr>
        </p:nvSpPr>
        <p:spPr/>
        <p:txBody>
          <a:bodyPr>
            <a:normAutofit fontScale="90000"/>
          </a:bodyPr>
          <a:lstStyle/>
          <a:p>
            <a:r>
              <a:rPr lang="en-US" dirty="0"/>
              <a:t>Key Points:</a:t>
            </a:r>
            <a:br>
              <a:rPr lang="en-US" dirty="0"/>
            </a:br>
            <a:r>
              <a:rPr lang="en-US" dirty="0"/>
              <a:t>Opioid Use Disorder Treatment During Pregnancy</a:t>
            </a:r>
          </a:p>
        </p:txBody>
      </p:sp>
      <p:sp>
        <p:nvSpPr>
          <p:cNvPr id="3" name="Content Placeholder 2">
            <a:extLst>
              <a:ext uri="{FF2B5EF4-FFF2-40B4-BE49-F238E27FC236}">
                <a16:creationId xmlns:a16="http://schemas.microsoft.com/office/drawing/2014/main" id="{DC20CDE3-D8CF-40D9-8398-721BC54F46B5}"/>
              </a:ext>
            </a:extLst>
          </p:cNvPr>
          <p:cNvSpPr>
            <a:spLocks noGrp="1"/>
          </p:cNvSpPr>
          <p:nvPr>
            <p:ph idx="1"/>
          </p:nvPr>
        </p:nvSpPr>
        <p:spPr/>
        <p:txBody>
          <a:bodyPr/>
          <a:lstStyle/>
          <a:p>
            <a:r>
              <a:rPr lang="en-US" dirty="0"/>
              <a:t>Opioid overdose during pregnancy is an increasing cause of and contributor to maternal mortality.</a:t>
            </a:r>
          </a:p>
          <a:p>
            <a:r>
              <a:rPr lang="en-US" dirty="0"/>
              <a:t>Naloxone is the standard of care for overdose prevention in pregnant Individuals.</a:t>
            </a:r>
          </a:p>
        </p:txBody>
      </p:sp>
      <p:sp>
        <p:nvSpPr>
          <p:cNvPr id="4" name="Footer Placeholder 3">
            <a:extLst>
              <a:ext uri="{FF2B5EF4-FFF2-40B4-BE49-F238E27FC236}">
                <a16:creationId xmlns:a16="http://schemas.microsoft.com/office/drawing/2014/main" id="{4D142FFA-AAA3-4FC0-883C-68E98B761F0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89C5F44-980E-4AEE-8E02-DE66F19BCEE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47BA0B5-21FA-4D21-A82E-707DC0196652}"/>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3581907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A66DB-1690-468E-B460-229B5DE78366}"/>
              </a:ext>
            </a:extLst>
          </p:cNvPr>
          <p:cNvSpPr>
            <a:spLocks noGrp="1"/>
          </p:cNvSpPr>
          <p:nvPr>
            <p:ph type="title"/>
          </p:nvPr>
        </p:nvSpPr>
        <p:spPr/>
        <p:txBody>
          <a:bodyPr/>
          <a:lstStyle/>
          <a:p>
            <a:r>
              <a:rPr lang="en-US" dirty="0"/>
              <a:t>Recommendations:</a:t>
            </a:r>
            <a:br>
              <a:rPr lang="en-US" dirty="0"/>
            </a:br>
            <a:r>
              <a:rPr lang="en-US" dirty="0"/>
              <a:t>Neonatal Opioid Withdrawal Syndrome (NOWS)</a:t>
            </a:r>
          </a:p>
        </p:txBody>
      </p:sp>
      <p:sp>
        <p:nvSpPr>
          <p:cNvPr id="3" name="Content Placeholder 2">
            <a:extLst>
              <a:ext uri="{FF2B5EF4-FFF2-40B4-BE49-F238E27FC236}">
                <a16:creationId xmlns:a16="http://schemas.microsoft.com/office/drawing/2014/main" id="{5E4B7964-C351-4E63-81B3-47E88304A6E0}"/>
              </a:ext>
            </a:extLst>
          </p:cNvPr>
          <p:cNvSpPr>
            <a:spLocks noGrp="1"/>
          </p:cNvSpPr>
          <p:nvPr>
            <p:ph idx="1"/>
          </p:nvPr>
        </p:nvSpPr>
        <p:spPr/>
        <p:txBody>
          <a:bodyPr/>
          <a:lstStyle/>
          <a:p>
            <a:r>
              <a:rPr lang="en-US" dirty="0"/>
              <a:t>Clinicians should provide patient education about NOWS that addresses the risk of NOWS, harm reduction strategies, typical symptoms and duration, and pharmacologic and nonpharmacologic treatment options. (A3)</a:t>
            </a:r>
          </a:p>
          <a:p>
            <a:r>
              <a:rPr lang="en-US" dirty="0"/>
              <a:t>When an infant is at risk of NOWS, the clinician should recommend postpartum contact, including breastfeeding, rooming-in, and skin-to-skin contact. (A2)</a:t>
            </a:r>
          </a:p>
        </p:txBody>
      </p:sp>
      <p:sp>
        <p:nvSpPr>
          <p:cNvPr id="4" name="Footer Placeholder 3">
            <a:extLst>
              <a:ext uri="{FF2B5EF4-FFF2-40B4-BE49-F238E27FC236}">
                <a16:creationId xmlns:a16="http://schemas.microsoft.com/office/drawing/2014/main" id="{5649B486-D0ED-40F9-BA95-7413DABDB6A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6CF24DC-EDFF-44A5-8732-0CA15042757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8902F03-D50F-48D6-8BD5-392027A37CC2}"/>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2445712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C7831-7110-49F5-A284-DA1A0DCF360A}"/>
              </a:ext>
            </a:extLst>
          </p:cNvPr>
          <p:cNvSpPr>
            <a:spLocks noGrp="1"/>
          </p:cNvSpPr>
          <p:nvPr>
            <p:ph type="title"/>
          </p:nvPr>
        </p:nvSpPr>
        <p:spPr/>
        <p:txBody>
          <a:bodyPr/>
          <a:lstStyle/>
          <a:p>
            <a:r>
              <a:rPr lang="en-US" dirty="0"/>
              <a:t>Recommendations:</a:t>
            </a:r>
            <a:br>
              <a:rPr lang="en-US" dirty="0"/>
            </a:br>
            <a:r>
              <a:rPr lang="en-US" dirty="0"/>
              <a:t>Alcohol Use Disorder Treatment</a:t>
            </a:r>
          </a:p>
        </p:txBody>
      </p:sp>
      <p:sp>
        <p:nvSpPr>
          <p:cNvPr id="3" name="Content Placeholder 2">
            <a:extLst>
              <a:ext uri="{FF2B5EF4-FFF2-40B4-BE49-F238E27FC236}">
                <a16:creationId xmlns:a16="http://schemas.microsoft.com/office/drawing/2014/main" id="{A2C6CDD0-C302-4648-944D-378BBB2826F2}"/>
              </a:ext>
            </a:extLst>
          </p:cNvPr>
          <p:cNvSpPr>
            <a:spLocks noGrp="1"/>
          </p:cNvSpPr>
          <p:nvPr>
            <p:ph idx="1"/>
          </p:nvPr>
        </p:nvSpPr>
        <p:spPr/>
        <p:txBody>
          <a:bodyPr>
            <a:normAutofit fontScale="62500" lnSpcReduction="20000"/>
          </a:bodyPr>
          <a:lstStyle/>
          <a:p>
            <a:r>
              <a:rPr lang="en-US" dirty="0"/>
              <a:t>Clinicians should recommend inpatient alcohol withdrawal management for pregnant patients with or at risk for moderate, severe, or complicated alcohol withdrawal (CIWA-</a:t>
            </a:r>
            <a:r>
              <a:rPr lang="en-US" dirty="0" err="1"/>
              <a:t>Ar</a:t>
            </a:r>
            <a:r>
              <a:rPr lang="en-US" dirty="0"/>
              <a:t> scores ≥10), and consult with an OB/GYN. (A3)</a:t>
            </a:r>
          </a:p>
          <a:p>
            <a:r>
              <a:rPr lang="en-US" dirty="0"/>
              <a:t>Clinicians should use caution when prescribing a benzodiazepine medication for pregnant patients. (B3)</a:t>
            </a:r>
          </a:p>
          <a:p>
            <a:r>
              <a:rPr lang="en-US" dirty="0"/>
              <a:t>Clinicians should advise pregnant patients who use alcohol to abstain from or minimize use during pregnancy and minimize use during breastfeeding to prevent harm to the developing fetus or infant. (A2)</a:t>
            </a:r>
          </a:p>
          <a:p>
            <a:r>
              <a:rPr lang="en-US" dirty="0"/>
              <a:t>Clinicians should provide harm reduction counseling to help minimize the effects of alcohol on the patient and the fetus. (A3)</a:t>
            </a:r>
          </a:p>
          <a:p>
            <a:r>
              <a:rPr lang="en-US" dirty="0"/>
              <a:t>If a pregnant individual cannot decrease or cease alcohol use, the clinician should discuss pharmacotherapy for AUD as a harm reduction approach and engage the patient in shared decision-making regarding its use. (B3)</a:t>
            </a:r>
          </a:p>
          <a:p>
            <a:r>
              <a:rPr lang="en-US" dirty="0"/>
              <a:t>If a patient becomes pregnant while taking pharmacologic medication for AUD or requests medication during pregnancy, clinicians should inform them of the risks and benefits of preferred agents during pregnancy and breastfeeding. (A3)</a:t>
            </a:r>
          </a:p>
          <a:p>
            <a:r>
              <a:rPr lang="en-US" dirty="0"/>
              <a:t>Clinicians should identify and inform patients with AUD and risky alcohol use about available support or behavioral treatment options and provide these options or refer as indicated. (A3)</a:t>
            </a:r>
          </a:p>
        </p:txBody>
      </p:sp>
      <p:sp>
        <p:nvSpPr>
          <p:cNvPr id="4" name="Footer Placeholder 3">
            <a:extLst>
              <a:ext uri="{FF2B5EF4-FFF2-40B4-BE49-F238E27FC236}">
                <a16:creationId xmlns:a16="http://schemas.microsoft.com/office/drawing/2014/main" id="{2B3FA061-657B-4725-BFE2-779C6E8C42E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5853862-00A6-4D84-87D6-3AEC8697778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72E7BEB-B099-424C-95DF-996E170FDD36}"/>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3223992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4DB9A-50D0-4F4D-B095-B8714867896C}"/>
              </a:ext>
            </a:extLst>
          </p:cNvPr>
          <p:cNvSpPr>
            <a:spLocks noGrp="1"/>
          </p:cNvSpPr>
          <p:nvPr>
            <p:ph type="title"/>
          </p:nvPr>
        </p:nvSpPr>
        <p:spPr/>
        <p:txBody>
          <a:bodyPr/>
          <a:lstStyle/>
          <a:p>
            <a:r>
              <a:rPr lang="en-US" dirty="0"/>
              <a:t>Recommendation:</a:t>
            </a:r>
            <a:br>
              <a:rPr lang="en-US" dirty="0"/>
            </a:br>
            <a:r>
              <a:rPr lang="en-US" dirty="0"/>
              <a:t>Tobacco Use Disorder Treatment</a:t>
            </a:r>
          </a:p>
        </p:txBody>
      </p:sp>
      <p:sp>
        <p:nvSpPr>
          <p:cNvPr id="3" name="Content Placeholder 2">
            <a:extLst>
              <a:ext uri="{FF2B5EF4-FFF2-40B4-BE49-F238E27FC236}">
                <a16:creationId xmlns:a16="http://schemas.microsoft.com/office/drawing/2014/main" id="{1202D41D-6E57-4788-A1DD-457FA0EF9E5E}"/>
              </a:ext>
            </a:extLst>
          </p:cNvPr>
          <p:cNvSpPr>
            <a:spLocks noGrp="1"/>
          </p:cNvSpPr>
          <p:nvPr>
            <p:ph idx="1"/>
          </p:nvPr>
        </p:nvSpPr>
        <p:spPr/>
        <p:txBody>
          <a:bodyPr/>
          <a:lstStyle/>
          <a:p>
            <a:r>
              <a:rPr lang="en-US" dirty="0"/>
              <a:t>For pregnant patients with tobacco use disorder, clinicians should:</a:t>
            </a:r>
          </a:p>
          <a:p>
            <a:pPr lvl="1"/>
            <a:r>
              <a:rPr lang="en-US" dirty="0"/>
              <a:t>Advise patients to abstain from or minimize use during pregnancy to prevent harm to themselves and the fetus. (A2)</a:t>
            </a:r>
          </a:p>
          <a:p>
            <a:pPr lvl="1"/>
            <a:r>
              <a:rPr lang="en-US" dirty="0"/>
              <a:t>Offer nicotine replacement therapy with or without bupropion after discussing the risks and benefits. (A2)</a:t>
            </a:r>
          </a:p>
          <a:p>
            <a:pPr lvl="1"/>
            <a:r>
              <a:rPr lang="en-US" dirty="0"/>
              <a:t>Perform or refer for psychosocial counseling and support. (A1)</a:t>
            </a:r>
          </a:p>
        </p:txBody>
      </p:sp>
      <p:sp>
        <p:nvSpPr>
          <p:cNvPr id="4" name="Footer Placeholder 3">
            <a:extLst>
              <a:ext uri="{FF2B5EF4-FFF2-40B4-BE49-F238E27FC236}">
                <a16:creationId xmlns:a16="http://schemas.microsoft.com/office/drawing/2014/main" id="{CF8F5B94-BAEE-4EEC-B04D-BC719E90310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C8810B3-AB1B-4F07-AFF5-17F19DEDABF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B05902E-78A3-42A4-96E0-97FF343C8B35}"/>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4139228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7F668-E2CA-4D8D-A07C-C813771E1FF5}"/>
              </a:ext>
            </a:extLst>
          </p:cNvPr>
          <p:cNvSpPr>
            <a:spLocks noGrp="1"/>
          </p:cNvSpPr>
          <p:nvPr>
            <p:ph type="title"/>
          </p:nvPr>
        </p:nvSpPr>
        <p:spPr/>
        <p:txBody>
          <a:bodyPr/>
          <a:lstStyle/>
          <a:p>
            <a:r>
              <a:rPr lang="en-US" dirty="0"/>
              <a:t>Recommendations:</a:t>
            </a:r>
            <a:br>
              <a:rPr lang="en-US" dirty="0"/>
            </a:br>
            <a:r>
              <a:rPr lang="en-US" dirty="0"/>
              <a:t>Treatment of Other Substance Use Disorders</a:t>
            </a:r>
          </a:p>
        </p:txBody>
      </p:sp>
      <p:sp>
        <p:nvSpPr>
          <p:cNvPr id="3" name="Content Placeholder 2">
            <a:extLst>
              <a:ext uri="{FF2B5EF4-FFF2-40B4-BE49-F238E27FC236}">
                <a16:creationId xmlns:a16="http://schemas.microsoft.com/office/drawing/2014/main" id="{F49187D6-7598-4855-B1F6-DC34E5D08B33}"/>
              </a:ext>
            </a:extLst>
          </p:cNvPr>
          <p:cNvSpPr>
            <a:spLocks noGrp="1"/>
          </p:cNvSpPr>
          <p:nvPr>
            <p:ph idx="1"/>
          </p:nvPr>
        </p:nvSpPr>
        <p:spPr/>
        <p:txBody>
          <a:bodyPr/>
          <a:lstStyle/>
          <a:p>
            <a:r>
              <a:rPr lang="en-US" dirty="0"/>
              <a:t>Clinicians should advise pregnant patients who use any substances to abstain from or minimize use during pregnancy to prevent adverse maternal and neonatal effects. (A3)</a:t>
            </a:r>
          </a:p>
          <a:p>
            <a:r>
              <a:rPr lang="en-US" dirty="0"/>
              <a:t>Clinicians should identify and inform patients about all available treatment options and resources for support and provide appropriate interventions or referrals as needed. (A3)</a:t>
            </a:r>
          </a:p>
        </p:txBody>
      </p:sp>
      <p:sp>
        <p:nvSpPr>
          <p:cNvPr id="4" name="Footer Placeholder 3">
            <a:extLst>
              <a:ext uri="{FF2B5EF4-FFF2-40B4-BE49-F238E27FC236}">
                <a16:creationId xmlns:a16="http://schemas.microsoft.com/office/drawing/2014/main" id="{C129AD8C-F689-4596-8BC1-4BD30696F21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6A48C2D-D031-40C3-A5CA-C2403C58274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BAD94EA-AF59-4584-A3F3-0734FC190029}"/>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4249335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Substance Use Disorder Treatment in Pregnant Adults</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879F3-12A7-42A9-8D4A-0172153F9BEC}"/>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E6C5B928-5016-4398-A46C-2E9EE09BE7BC}"/>
              </a:ext>
            </a:extLst>
          </p:cNvPr>
          <p:cNvSpPr>
            <a:spLocks noGrp="1"/>
          </p:cNvSpPr>
          <p:nvPr>
            <p:ph idx="1"/>
          </p:nvPr>
        </p:nvSpPr>
        <p:spPr/>
        <p:txBody>
          <a:bodyPr/>
          <a:lstStyle/>
          <a:p>
            <a:r>
              <a:rPr lang="en-US" dirty="0"/>
              <a:t>Inform clinicians of available treatment options for SUDs to expand access to SUD treatment for pregnant individuals.</a:t>
            </a:r>
          </a:p>
          <a:p>
            <a:r>
              <a:rPr lang="en-US" dirty="0"/>
              <a:t>Provide evidence-based recommendations to guide the management of substance use and SUDs during pregnancy.</a:t>
            </a:r>
          </a:p>
          <a:p>
            <a:r>
              <a:rPr lang="en-US" dirty="0"/>
              <a:t>Promote a harm reduction approach to SUD treatment in pregnancy by providing practical strategies for reducing the negative consequences of drug and alcohol use during pregnancy.</a:t>
            </a:r>
          </a:p>
          <a:p>
            <a:r>
              <a:rPr lang="en-US" dirty="0"/>
              <a:t>Increase awareness among healthcare providers about the stigma associated with drug and alcohol use during pregnancy.</a:t>
            </a:r>
          </a:p>
        </p:txBody>
      </p:sp>
      <p:sp>
        <p:nvSpPr>
          <p:cNvPr id="4" name="Footer Placeholder 3">
            <a:extLst>
              <a:ext uri="{FF2B5EF4-FFF2-40B4-BE49-F238E27FC236}">
                <a16:creationId xmlns:a16="http://schemas.microsoft.com/office/drawing/2014/main" id="{F5742544-EAFE-4B05-A16B-AA4268AB1E2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EFE547-D13A-4F4F-82A4-0258FE1622F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36B6CD8-9474-4621-BD5D-B2A721017850}"/>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986821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0A62A-7D66-4EEE-9A21-A0FD39B9A067}"/>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B4AEE59B-B045-4A84-85DC-9A0BC3D18466}"/>
              </a:ext>
            </a:extLst>
          </p:cNvPr>
          <p:cNvSpPr>
            <a:spLocks noGrp="1"/>
          </p:cNvSpPr>
          <p:nvPr>
            <p:ph idx="1"/>
          </p:nvPr>
        </p:nvSpPr>
        <p:spPr/>
        <p:txBody>
          <a:bodyPr>
            <a:normAutofit/>
          </a:bodyPr>
          <a:lstStyle/>
          <a:p>
            <a:r>
              <a:rPr lang="en-US" dirty="0"/>
              <a:t>Healthcare providers who have a conscious or unconscious bias against pregnant patients who use drugs or alcohol may be reluctant to provide care or may make erroneous judgments about a patient’s fitness as a parent.</a:t>
            </a:r>
          </a:p>
          <a:p>
            <a:r>
              <a:rPr lang="en-US" dirty="0"/>
              <a:t>Discrimination and prejudice impede engagement in care, including prenatal care, and can impair parental and neonatal health outcomes.</a:t>
            </a:r>
          </a:p>
        </p:txBody>
      </p:sp>
      <p:sp>
        <p:nvSpPr>
          <p:cNvPr id="4" name="Footer Placeholder 3">
            <a:extLst>
              <a:ext uri="{FF2B5EF4-FFF2-40B4-BE49-F238E27FC236}">
                <a16:creationId xmlns:a16="http://schemas.microsoft.com/office/drawing/2014/main" id="{485D70B5-2012-47D7-946B-9E2DD82A3E7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7F7F304-EF26-44E5-8D27-3357D3CA387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ACBE584-66D2-44B0-9411-705DFDB20B61}"/>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973017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4CDCD-86F5-49D4-AEDD-C180604A8165}"/>
              </a:ext>
            </a:extLst>
          </p:cNvPr>
          <p:cNvSpPr>
            <a:spLocks noGrp="1"/>
          </p:cNvSpPr>
          <p:nvPr>
            <p:ph type="title"/>
          </p:nvPr>
        </p:nvSpPr>
        <p:spPr/>
        <p:txBody>
          <a:bodyPr/>
          <a:lstStyle/>
          <a:p>
            <a:r>
              <a:rPr lang="en-US" dirty="0"/>
              <a:t>Prevalence of Substance Use Disorder </a:t>
            </a:r>
            <a:br>
              <a:rPr lang="en-US" dirty="0"/>
            </a:br>
            <a:r>
              <a:rPr lang="en-US" dirty="0"/>
              <a:t>During Pregnancy</a:t>
            </a:r>
          </a:p>
        </p:txBody>
      </p:sp>
      <p:sp>
        <p:nvSpPr>
          <p:cNvPr id="3" name="Content Placeholder 2">
            <a:extLst>
              <a:ext uri="{FF2B5EF4-FFF2-40B4-BE49-F238E27FC236}">
                <a16:creationId xmlns:a16="http://schemas.microsoft.com/office/drawing/2014/main" id="{32B9DCF9-3088-4F3B-9BF5-E0A062FCE029}"/>
              </a:ext>
            </a:extLst>
          </p:cNvPr>
          <p:cNvSpPr>
            <a:spLocks noGrp="1"/>
          </p:cNvSpPr>
          <p:nvPr>
            <p:ph idx="1"/>
          </p:nvPr>
        </p:nvSpPr>
        <p:spPr/>
        <p:txBody>
          <a:bodyPr>
            <a:normAutofit fontScale="85000" lnSpcReduction="20000"/>
          </a:bodyPr>
          <a:lstStyle/>
          <a:p>
            <a:r>
              <a:rPr lang="en-US" dirty="0"/>
              <a:t>In 2018, approximately 4.7% of pregnant individuals reported cannabis use, 9.9% reported alcohol use, 0.9% reported opioid use, and 11.6% reported tobacco use in the last 30 days.</a:t>
            </a:r>
          </a:p>
          <a:p>
            <a:r>
              <a:rPr lang="en-US" b="1" dirty="0"/>
              <a:t>Alcohol:</a:t>
            </a:r>
            <a:r>
              <a:rPr lang="en-US" dirty="0"/>
              <a:t> In 2018, 19.6% of respondents in their first trimester and 4.7% in their second or third trimesters reported alcohol use in the last 30 days. Overall, 38.2% of pregnant respondents who reported alcohol use in the previous 30 days also reported using 1 or more other substances in the same period, most commonly tobacco and cannabis.</a:t>
            </a:r>
          </a:p>
          <a:p>
            <a:r>
              <a:rPr lang="en-US" b="1" dirty="0"/>
              <a:t>Tobacco:</a:t>
            </a:r>
            <a:r>
              <a:rPr lang="en-US" dirty="0"/>
              <a:t> The overall prevalence of tobacco use during pregnancy in the United States continues to decline, but less significant declines have been reported among people of lower education levels and socioeconomic status.</a:t>
            </a:r>
          </a:p>
          <a:p>
            <a:r>
              <a:rPr lang="en-US" b="1" dirty="0"/>
              <a:t>Cannabis:</a:t>
            </a:r>
            <a:r>
              <a:rPr lang="en-US" dirty="0"/>
              <a:t> The estimated prevalence of cannabis use in the last 30 days increased from 3.4% in 2002 to 2003 to 4.7% in 2018; over the same period, the prevalence of daily or near-daily cannabis use in the last 30 days increased from 0.9% to 1.5%.</a:t>
            </a:r>
          </a:p>
        </p:txBody>
      </p:sp>
      <p:sp>
        <p:nvSpPr>
          <p:cNvPr id="4" name="Footer Placeholder 3">
            <a:extLst>
              <a:ext uri="{FF2B5EF4-FFF2-40B4-BE49-F238E27FC236}">
                <a16:creationId xmlns:a16="http://schemas.microsoft.com/office/drawing/2014/main" id="{77C3C2A9-3669-4403-9DE9-8ED870BE13C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C994386-03A5-4CC6-AE5D-3D1F379F463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41F9895-DA4D-42DD-9E90-31CCE1207E52}"/>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267442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F4AD2-3A2D-4EDA-BFAA-A866680BAE6A}"/>
              </a:ext>
            </a:extLst>
          </p:cNvPr>
          <p:cNvSpPr>
            <a:spLocks noGrp="1"/>
          </p:cNvSpPr>
          <p:nvPr>
            <p:ph type="title"/>
          </p:nvPr>
        </p:nvSpPr>
        <p:spPr/>
        <p:txBody>
          <a:bodyPr/>
          <a:lstStyle/>
          <a:p>
            <a:r>
              <a:rPr lang="en-US" dirty="0"/>
              <a:t>Substance Use Disorder Treatment Goals During Pregnancy</a:t>
            </a:r>
          </a:p>
        </p:txBody>
      </p:sp>
      <p:sp>
        <p:nvSpPr>
          <p:cNvPr id="3" name="Content Placeholder 2">
            <a:extLst>
              <a:ext uri="{FF2B5EF4-FFF2-40B4-BE49-F238E27FC236}">
                <a16:creationId xmlns:a16="http://schemas.microsoft.com/office/drawing/2014/main" id="{3C4064C5-A390-4632-BEEA-6E42AE2AB872}"/>
              </a:ext>
            </a:extLst>
          </p:cNvPr>
          <p:cNvSpPr>
            <a:spLocks noGrp="1"/>
          </p:cNvSpPr>
          <p:nvPr>
            <p:ph idx="1"/>
          </p:nvPr>
        </p:nvSpPr>
        <p:spPr/>
        <p:txBody>
          <a:bodyPr/>
          <a:lstStyle/>
          <a:p>
            <a:r>
              <a:rPr lang="en-US" dirty="0"/>
              <a:t>Abstaining from or reducing substance use</a:t>
            </a:r>
          </a:p>
          <a:p>
            <a:r>
              <a:rPr lang="en-US" dirty="0"/>
              <a:t>Preventing adverse effects of substance use or withdrawal for the pregnant individual and fetus</a:t>
            </a:r>
          </a:p>
          <a:p>
            <a:r>
              <a:rPr lang="en-US" dirty="0"/>
              <a:t>Staying in care, which can also facilitate prevention, diagnosis, and treatment of other conditions</a:t>
            </a:r>
          </a:p>
          <a:p>
            <a:r>
              <a:rPr lang="en-US" dirty="0"/>
              <a:t>Reducing high-risk behaviors, such as injection drug use and use or reuse of unsterile equipment and sharing injection equipment, and reducing related complications, such as infection and overdose</a:t>
            </a:r>
          </a:p>
          <a:p>
            <a:r>
              <a:rPr lang="en-US" dirty="0"/>
              <a:t>Improving the quality of life and other social conditions, such as employment, stable housing, and risk of incarceration</a:t>
            </a:r>
          </a:p>
        </p:txBody>
      </p:sp>
      <p:sp>
        <p:nvSpPr>
          <p:cNvPr id="4" name="Footer Placeholder 3">
            <a:extLst>
              <a:ext uri="{FF2B5EF4-FFF2-40B4-BE49-F238E27FC236}">
                <a16:creationId xmlns:a16="http://schemas.microsoft.com/office/drawing/2014/main" id="{12D8F579-B209-431A-98C6-F3E223E1D62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844DC08-C930-49F6-855E-65534885468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A2F8C1C-20C4-4ABE-9612-E862D0388B27}"/>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1397741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F401A-27AF-4388-BB1C-4ED2F863BFB3}"/>
              </a:ext>
            </a:extLst>
          </p:cNvPr>
          <p:cNvSpPr>
            <a:spLocks noGrp="1"/>
          </p:cNvSpPr>
          <p:nvPr>
            <p:ph type="title"/>
          </p:nvPr>
        </p:nvSpPr>
        <p:spPr/>
        <p:txBody>
          <a:bodyPr/>
          <a:lstStyle/>
          <a:p>
            <a:r>
              <a:rPr lang="en-US" dirty="0"/>
              <a:t>Recommendations:</a:t>
            </a:r>
            <a:br>
              <a:rPr lang="en-US" dirty="0"/>
            </a:br>
            <a:r>
              <a:rPr lang="en-US" dirty="0"/>
              <a:t>Opioid Use Disorder Treatment</a:t>
            </a:r>
          </a:p>
        </p:txBody>
      </p:sp>
      <p:sp>
        <p:nvSpPr>
          <p:cNvPr id="3" name="Content Placeholder 2">
            <a:extLst>
              <a:ext uri="{FF2B5EF4-FFF2-40B4-BE49-F238E27FC236}">
                <a16:creationId xmlns:a16="http://schemas.microsoft.com/office/drawing/2014/main" id="{00672230-103E-477D-B727-96E6BF4A9EA5}"/>
              </a:ext>
            </a:extLst>
          </p:cNvPr>
          <p:cNvSpPr>
            <a:spLocks noGrp="1"/>
          </p:cNvSpPr>
          <p:nvPr>
            <p:ph idx="1"/>
          </p:nvPr>
        </p:nvSpPr>
        <p:spPr/>
        <p:txBody>
          <a:bodyPr>
            <a:normAutofit fontScale="62500" lnSpcReduction="20000"/>
          </a:bodyPr>
          <a:lstStyle/>
          <a:p>
            <a:r>
              <a:rPr lang="en-US" dirty="0"/>
              <a:t>Clinicians should advise their patients to avoid abrupt discontinuation of opioids, including BUP or methadone, during pregnancy because of the risks posed by withdrawal or resumption of unhealthy use (i.e., heroin) following abstinence. (B2)</a:t>
            </a:r>
          </a:p>
          <a:p>
            <a:r>
              <a:rPr lang="en-US" dirty="0"/>
              <a:t>When offering pregnant patients BUP treatment or referral to an OTP for methadone treatment, clinicians should discuss the maternal and fetal risks and benefits of both medications (see </a:t>
            </a:r>
            <a:r>
              <a:rPr lang="en-US" i="1" dirty="0"/>
              <a:t>Considerations in Choosing Methadone or Buprenorphine for OUD Treatment During Pregnancy</a:t>
            </a:r>
            <a:r>
              <a:rPr lang="en-US" dirty="0"/>
              <a:t>); the treatment choice should be based on patient preference whenever possible. (A3)</a:t>
            </a:r>
          </a:p>
          <a:p>
            <a:r>
              <a:rPr lang="en-US" dirty="0"/>
              <a:t>Clinicians should educate patients who take opioids, BUP, or methadone during pregnancy about the risk of NOWS, an expected and treatable outcome. (A3)</a:t>
            </a:r>
          </a:p>
          <a:p>
            <a:r>
              <a:rPr lang="en-US" dirty="0"/>
              <a:t>Clinicians should inform patients that breastfeeding while taking BUP or methadone is safe and may reduce the risk of NOWS. (A2)</a:t>
            </a:r>
          </a:p>
          <a:p>
            <a:r>
              <a:rPr lang="en-US" dirty="0"/>
              <a:t>Clinicians should not recommend naltrexone initiation, which requires withdrawal from opioids, for a pregnant patient who is actively using opioids. (A2)</a:t>
            </a:r>
          </a:p>
          <a:p>
            <a:pPr lvl="1"/>
            <a:r>
              <a:rPr lang="en-US" dirty="0"/>
              <a:t>If a pregnant patient is abstinent from opioids and requests treatment with naltrexone, clinicians should discuss naltrexone as an alternative treatment and inform the patient of the associated risks and benefits. (A3)</a:t>
            </a:r>
          </a:p>
          <a:p>
            <a:pPr lvl="1"/>
            <a:r>
              <a:rPr lang="en-US" dirty="0"/>
              <a:t>Clinicians should inform patients who become pregnant while taking naltrexone of the risks and benefits and preferred pharmacologic treatment options (see </a:t>
            </a:r>
            <a:r>
              <a:rPr lang="en-US" i="1" dirty="0"/>
              <a:t>Benefits and Risks of Continuing or Stopping Naltrexone During Pregnancy</a:t>
            </a:r>
            <a:r>
              <a:rPr lang="en-US" dirty="0"/>
              <a:t>). (B3)</a:t>
            </a:r>
          </a:p>
        </p:txBody>
      </p:sp>
      <p:sp>
        <p:nvSpPr>
          <p:cNvPr id="4" name="Footer Placeholder 3">
            <a:extLst>
              <a:ext uri="{FF2B5EF4-FFF2-40B4-BE49-F238E27FC236}">
                <a16:creationId xmlns:a16="http://schemas.microsoft.com/office/drawing/2014/main" id="{47D622B2-9B72-4572-84B3-EBDC0FB1ABC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1091615-BC79-455B-8FC1-70EA48B5F40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ACDF130-F4E7-414D-B947-FFEF19F8B99D}"/>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364946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F401A-27AF-4388-BB1C-4ED2F863BFB3}"/>
              </a:ext>
            </a:extLst>
          </p:cNvPr>
          <p:cNvSpPr>
            <a:spLocks noGrp="1"/>
          </p:cNvSpPr>
          <p:nvPr>
            <p:ph type="title"/>
          </p:nvPr>
        </p:nvSpPr>
        <p:spPr/>
        <p:txBody>
          <a:bodyPr/>
          <a:lstStyle/>
          <a:p>
            <a:r>
              <a:rPr lang="en-US" dirty="0"/>
              <a:t>Recommendations:</a:t>
            </a:r>
            <a:br>
              <a:rPr lang="en-US" dirty="0"/>
            </a:br>
            <a:r>
              <a:rPr lang="en-US" dirty="0"/>
              <a:t>Opioid Use Disorder Treatment, </a:t>
            </a:r>
            <a:r>
              <a:rPr lang="en-US" sz="2400" i="1" dirty="0"/>
              <a:t>continued</a:t>
            </a:r>
            <a:endParaRPr lang="en-US" i="1" dirty="0"/>
          </a:p>
        </p:txBody>
      </p:sp>
      <p:sp>
        <p:nvSpPr>
          <p:cNvPr id="3" name="Content Placeholder 2">
            <a:extLst>
              <a:ext uri="{FF2B5EF4-FFF2-40B4-BE49-F238E27FC236}">
                <a16:creationId xmlns:a16="http://schemas.microsoft.com/office/drawing/2014/main" id="{00672230-103E-477D-B727-96E6BF4A9EA5}"/>
              </a:ext>
            </a:extLst>
          </p:cNvPr>
          <p:cNvSpPr>
            <a:spLocks noGrp="1"/>
          </p:cNvSpPr>
          <p:nvPr>
            <p:ph idx="1"/>
          </p:nvPr>
        </p:nvSpPr>
        <p:spPr/>
        <p:txBody>
          <a:bodyPr>
            <a:normAutofit fontScale="77500" lnSpcReduction="20000"/>
          </a:bodyPr>
          <a:lstStyle/>
          <a:p>
            <a:r>
              <a:rPr lang="en-US" dirty="0"/>
              <a:t>Before initiating BUP in a pregnant patient with OUD, clinicians should confirm that the patient is experiencing at least mild opioid withdrawal symptoms (B3) and should consult with an experienced substance use treatment provider regarding the risk of precipitated withdrawal. (A3)</a:t>
            </a:r>
          </a:p>
          <a:p>
            <a:r>
              <a:rPr lang="en-US" dirty="0"/>
              <a:t>Clinicians should advise patients who initiate BUP or methadone during pregnancy, and those who become pregnant while taking BUP or methadone, to continue treatment throughout pregnancy, labor, delivery, postpartum, and breastfeeding. (A2)</a:t>
            </a:r>
          </a:p>
          <a:p>
            <a:r>
              <a:rPr lang="en-US" dirty="0"/>
              <a:t>At each visit, clinicians should monitor pregnant patients taking BUP for opioid cravings and withdrawal symptoms and, if present, increase the dose as appropriate for the individual and reassess at the next visit; any dose increase should be maintained until treatment goals can be evaluated postpartum. (A3)</a:t>
            </a:r>
          </a:p>
          <a:p>
            <a:pPr lvl="1"/>
            <a:r>
              <a:rPr lang="en-US" dirty="0"/>
              <a:t>If taking a dose of 32 mg BUP mg daily does not allow the patient to meet treatment goals, clinicians should recommend methadone treatment. (A3)</a:t>
            </a:r>
          </a:p>
          <a:p>
            <a:r>
              <a:rPr lang="en-US" dirty="0"/>
              <a:t>If a pregnant patient is considering a change from methadone to BUP, the clinician should consult an experienced substance use treatment provider because of the risk of precipitated withdrawal. (A3)</a:t>
            </a:r>
          </a:p>
        </p:txBody>
      </p:sp>
      <p:sp>
        <p:nvSpPr>
          <p:cNvPr id="4" name="Footer Placeholder 3">
            <a:extLst>
              <a:ext uri="{FF2B5EF4-FFF2-40B4-BE49-F238E27FC236}">
                <a16:creationId xmlns:a16="http://schemas.microsoft.com/office/drawing/2014/main" id="{47D622B2-9B72-4572-84B3-EBDC0FB1ABC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1091615-BC79-455B-8FC1-70EA48B5F40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ACDF130-F4E7-414D-B947-FFEF19F8B99D}"/>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296155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222E3-3D96-4104-8790-28DAB247A6A8}"/>
              </a:ext>
            </a:extLst>
          </p:cNvPr>
          <p:cNvSpPr>
            <a:spLocks noGrp="1"/>
          </p:cNvSpPr>
          <p:nvPr>
            <p:ph type="title"/>
          </p:nvPr>
        </p:nvSpPr>
        <p:spPr/>
        <p:txBody>
          <a:bodyPr>
            <a:normAutofit fontScale="90000"/>
          </a:bodyPr>
          <a:lstStyle/>
          <a:p>
            <a:r>
              <a:rPr lang="en-US" dirty="0"/>
              <a:t>Considerations in Choosing Methadone or Buprenorphine for OUD Treatment During Pregnancy</a:t>
            </a:r>
          </a:p>
        </p:txBody>
      </p:sp>
      <p:graphicFrame>
        <p:nvGraphicFramePr>
          <p:cNvPr id="7" name="Content Placeholder 6">
            <a:extLst>
              <a:ext uri="{FF2B5EF4-FFF2-40B4-BE49-F238E27FC236}">
                <a16:creationId xmlns:a16="http://schemas.microsoft.com/office/drawing/2014/main" id="{5022DDA7-1B0B-4D0A-8CAE-2EA3A49B84A1}"/>
              </a:ext>
            </a:extLst>
          </p:cNvPr>
          <p:cNvGraphicFramePr>
            <a:graphicFrameLocks noGrp="1"/>
          </p:cNvGraphicFramePr>
          <p:nvPr>
            <p:ph idx="1"/>
            <p:extLst>
              <p:ext uri="{D42A27DB-BD31-4B8C-83A1-F6EECF244321}">
                <p14:modId xmlns:p14="http://schemas.microsoft.com/office/powerpoint/2010/main" val="3733519185"/>
              </p:ext>
            </p:extLst>
          </p:nvPr>
        </p:nvGraphicFramePr>
        <p:xfrm>
          <a:off x="838200" y="1563688"/>
          <a:ext cx="10515600" cy="4673600"/>
        </p:xfrm>
        <a:graphic>
          <a:graphicData uri="http://schemas.openxmlformats.org/drawingml/2006/table">
            <a:tbl>
              <a:tblPr firstRow="1" bandRow="1">
                <a:tableStyleId>{5940675A-B579-460E-94D1-54222C63F5DA}</a:tableStyleId>
              </a:tblPr>
              <a:tblGrid>
                <a:gridCol w="2121568">
                  <a:extLst>
                    <a:ext uri="{9D8B030D-6E8A-4147-A177-3AD203B41FA5}">
                      <a16:colId xmlns:a16="http://schemas.microsoft.com/office/drawing/2014/main" val="91738066"/>
                    </a:ext>
                  </a:extLst>
                </a:gridCol>
                <a:gridCol w="3938337">
                  <a:extLst>
                    <a:ext uri="{9D8B030D-6E8A-4147-A177-3AD203B41FA5}">
                      <a16:colId xmlns:a16="http://schemas.microsoft.com/office/drawing/2014/main" val="3207042172"/>
                    </a:ext>
                  </a:extLst>
                </a:gridCol>
                <a:gridCol w="4455695">
                  <a:extLst>
                    <a:ext uri="{9D8B030D-6E8A-4147-A177-3AD203B41FA5}">
                      <a16:colId xmlns:a16="http://schemas.microsoft.com/office/drawing/2014/main" val="522026662"/>
                    </a:ext>
                  </a:extLst>
                </a:gridCol>
              </a:tblGrid>
              <a:tr h="370840">
                <a:tc>
                  <a:txBody>
                    <a:bodyPr/>
                    <a:lstStyle/>
                    <a:p>
                      <a:r>
                        <a:rPr lang="en-US" b="1" dirty="0">
                          <a:solidFill>
                            <a:schemeClr val="bg1"/>
                          </a:solidFill>
                        </a:rPr>
                        <a:t>Factor</a:t>
                      </a:r>
                    </a:p>
                  </a:txBody>
                  <a:tcPr>
                    <a:solidFill>
                      <a:srgbClr val="523178"/>
                    </a:solidFill>
                  </a:tcPr>
                </a:tc>
                <a:tc>
                  <a:txBody>
                    <a:bodyPr/>
                    <a:lstStyle/>
                    <a:p>
                      <a:r>
                        <a:rPr lang="en-US" b="1" dirty="0">
                          <a:solidFill>
                            <a:schemeClr val="bg1"/>
                          </a:solidFill>
                        </a:rPr>
                        <a:t>Buprenorphine</a:t>
                      </a:r>
                    </a:p>
                  </a:txBody>
                  <a:tcPr>
                    <a:solidFill>
                      <a:srgbClr val="523178"/>
                    </a:solidFill>
                  </a:tcPr>
                </a:tc>
                <a:tc>
                  <a:txBody>
                    <a:bodyPr/>
                    <a:lstStyle/>
                    <a:p>
                      <a:r>
                        <a:rPr lang="en-US" b="1" dirty="0">
                          <a:solidFill>
                            <a:schemeClr val="bg1"/>
                          </a:solidFill>
                        </a:rPr>
                        <a:t>Methadone</a:t>
                      </a:r>
                    </a:p>
                  </a:txBody>
                  <a:tcPr>
                    <a:solidFill>
                      <a:srgbClr val="523178"/>
                    </a:solidFill>
                  </a:tcPr>
                </a:tc>
                <a:extLst>
                  <a:ext uri="{0D108BD9-81ED-4DB2-BD59-A6C34878D82A}">
                    <a16:rowId xmlns:a16="http://schemas.microsoft.com/office/drawing/2014/main" val="943904233"/>
                  </a:ext>
                </a:extLst>
              </a:tr>
              <a:tr h="370840">
                <a:tc>
                  <a:txBody>
                    <a:bodyPr/>
                    <a:lstStyle/>
                    <a:p>
                      <a:pPr marL="0" indent="0">
                        <a:buFont typeface="Arial" panose="020B0604020202020204" pitchFamily="34" charset="0"/>
                        <a:buNone/>
                      </a:pPr>
                      <a:r>
                        <a:rPr lang="en-US" dirty="0"/>
                        <a:t>Setting</a:t>
                      </a:r>
                    </a:p>
                  </a:txBody>
                  <a:tcPr/>
                </a:tc>
                <a:tc>
                  <a:txBody>
                    <a:bodyPr/>
                    <a:lstStyle/>
                    <a:p>
                      <a:pPr marL="137160" indent="-137160">
                        <a:buFont typeface="Arial" panose="020B0604020202020204" pitchFamily="34" charset="0"/>
                        <a:buChar char="•"/>
                      </a:pPr>
                      <a:r>
                        <a:rPr lang="en-US" dirty="0"/>
                        <a:t>Available through office-based prescription or a specialty opioid treatment program</a:t>
                      </a:r>
                    </a:p>
                  </a:txBody>
                  <a:tcPr/>
                </a:tc>
                <a:tc>
                  <a:txBody>
                    <a:bodyPr/>
                    <a:lstStyle/>
                    <a:p>
                      <a:pPr marL="137160" indent="-137160">
                        <a:buFont typeface="Arial" panose="020B0604020202020204" pitchFamily="34" charset="0"/>
                        <a:buChar char="•"/>
                      </a:pPr>
                      <a:r>
                        <a:rPr lang="en-US" dirty="0"/>
                        <a:t>Available only through a specialty opioid treatment program</a:t>
                      </a:r>
                    </a:p>
                    <a:p>
                      <a:pPr marL="137160" indent="-137160">
                        <a:buFont typeface="Arial" panose="020B0604020202020204" pitchFamily="34" charset="0"/>
                        <a:buChar char="•"/>
                      </a:pPr>
                      <a:r>
                        <a:rPr lang="en-US" dirty="0"/>
                        <a:t>Pregnant individuals receive priority access</a:t>
                      </a:r>
                    </a:p>
                  </a:txBody>
                  <a:tcPr/>
                </a:tc>
                <a:extLst>
                  <a:ext uri="{0D108BD9-81ED-4DB2-BD59-A6C34878D82A}">
                    <a16:rowId xmlns:a16="http://schemas.microsoft.com/office/drawing/2014/main" val="2836724884"/>
                  </a:ext>
                </a:extLst>
              </a:tr>
              <a:tr h="370840">
                <a:tc>
                  <a:txBody>
                    <a:bodyPr/>
                    <a:lstStyle/>
                    <a:p>
                      <a:pPr marL="0" indent="0">
                        <a:buFont typeface="Arial" panose="020B0604020202020204" pitchFamily="34" charset="0"/>
                        <a:buNone/>
                      </a:pPr>
                      <a:r>
                        <a:rPr lang="en-US" dirty="0"/>
                        <a:t>Initiation requirement</a:t>
                      </a:r>
                    </a:p>
                  </a:txBody>
                  <a:tcPr/>
                </a:tc>
                <a:tc>
                  <a:txBody>
                    <a:bodyPr/>
                    <a:lstStyle/>
                    <a:p>
                      <a:pPr marL="137160" indent="-137160">
                        <a:buFont typeface="Arial" panose="020B0604020202020204" pitchFamily="34" charset="0"/>
                        <a:buChar char="•"/>
                      </a:pPr>
                      <a:r>
                        <a:rPr lang="en-US" dirty="0"/>
                        <a:t>Mild opioid withdrawal required before treatment can be initiated</a:t>
                      </a:r>
                    </a:p>
                    <a:p>
                      <a:pPr marL="137160" indent="-137160">
                        <a:buFont typeface="Arial" panose="020B0604020202020204" pitchFamily="34" charset="0"/>
                        <a:buChar char="•"/>
                      </a:pPr>
                      <a:r>
                        <a:rPr lang="en-US" dirty="0"/>
                        <a:t>Cautious, slow, and low-dose induction advised</a:t>
                      </a:r>
                    </a:p>
                  </a:txBody>
                  <a:tcPr/>
                </a:tc>
                <a:tc>
                  <a:txBody>
                    <a:bodyPr/>
                    <a:lstStyle/>
                    <a:p>
                      <a:pPr marL="0" indent="0">
                        <a:buFont typeface="Arial" panose="020B0604020202020204" pitchFamily="34" charset="0"/>
                        <a:buNone/>
                      </a:pPr>
                      <a:r>
                        <a:rPr lang="en-US" dirty="0"/>
                        <a:t>Withdrawal not required</a:t>
                      </a:r>
                    </a:p>
                  </a:txBody>
                  <a:tcPr/>
                </a:tc>
                <a:extLst>
                  <a:ext uri="{0D108BD9-81ED-4DB2-BD59-A6C34878D82A}">
                    <a16:rowId xmlns:a16="http://schemas.microsoft.com/office/drawing/2014/main" val="912734887"/>
                  </a:ext>
                </a:extLst>
              </a:tr>
              <a:tr h="370840">
                <a:tc>
                  <a:txBody>
                    <a:bodyPr/>
                    <a:lstStyle/>
                    <a:p>
                      <a:pPr marL="0" indent="0">
                        <a:buFont typeface="Arial" panose="020B0604020202020204" pitchFamily="34" charset="0"/>
                        <a:buNone/>
                      </a:pPr>
                      <a:r>
                        <a:rPr lang="en-US" dirty="0"/>
                        <a:t>Safety and effectiveness</a:t>
                      </a:r>
                    </a:p>
                  </a:txBody>
                  <a:tcPr/>
                </a:tc>
                <a:tc gridSpan="2">
                  <a:txBody>
                    <a:bodyPr/>
                    <a:lstStyle/>
                    <a:p>
                      <a:pPr marL="137160" indent="-137160">
                        <a:buFont typeface="Arial" panose="020B0604020202020204" pitchFamily="34" charset="0"/>
                        <a:buChar char="•"/>
                      </a:pPr>
                      <a:r>
                        <a:rPr lang="en-US" dirty="0"/>
                        <a:t>Safe throughout pregnancy, labor, delivery, and postpartum</a:t>
                      </a:r>
                    </a:p>
                    <a:p>
                      <a:pPr marL="137160" indent="-137160">
                        <a:buFont typeface="Arial" panose="020B0604020202020204" pitchFamily="34" charset="0"/>
                        <a:buChar char="•"/>
                      </a:pPr>
                      <a:r>
                        <a:rPr lang="en-US" dirty="0"/>
                        <a:t>Dose can be increased to control cravings and prevent withdrawal</a:t>
                      </a:r>
                    </a:p>
                    <a:p>
                      <a:pPr marL="137160" indent="-137160">
                        <a:buFont typeface="Arial" panose="020B0604020202020204" pitchFamily="34" charset="0"/>
                        <a:buChar char="•"/>
                      </a:pPr>
                      <a:r>
                        <a:rPr lang="en-US" dirty="0"/>
                        <a:t>Dose increase may be required later in pregnancy to maintain the appropriate effect</a:t>
                      </a:r>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182191634"/>
                  </a:ext>
                </a:extLst>
              </a:tr>
              <a:tr h="370840">
                <a:tc>
                  <a:txBody>
                    <a:bodyPr/>
                    <a:lstStyle/>
                    <a:p>
                      <a:pPr marL="0" indent="0">
                        <a:buFont typeface="Arial" panose="020B0604020202020204" pitchFamily="34" charset="0"/>
                        <a:buNone/>
                      </a:pPr>
                      <a:r>
                        <a:rPr lang="en-US" dirty="0"/>
                        <a:t>Treatment duration</a:t>
                      </a:r>
                    </a:p>
                  </a:txBody>
                  <a:tcPr/>
                </a:tc>
                <a:tc gridSpan="2">
                  <a:txBody>
                    <a:bodyPr/>
                    <a:lstStyle/>
                    <a:p>
                      <a:pPr marL="0" indent="0">
                        <a:buFont typeface="Arial" panose="020B0604020202020204" pitchFamily="34" charset="0"/>
                        <a:buNone/>
                      </a:pPr>
                      <a:r>
                        <a:rPr lang="en-US" dirty="0"/>
                        <a:t>Continue treatment throughout pregnancy, labor, delivery, and postpartum</a:t>
                      </a:r>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623199550"/>
                  </a:ext>
                </a:extLst>
              </a:tr>
              <a:tr h="370840">
                <a:tc>
                  <a:txBody>
                    <a:bodyPr/>
                    <a:lstStyle/>
                    <a:p>
                      <a:pPr marL="0" indent="0">
                        <a:buFont typeface="Arial" panose="020B0604020202020204" pitchFamily="34" charset="0"/>
                        <a:buNone/>
                      </a:pPr>
                      <a:r>
                        <a:rPr lang="en-US" dirty="0"/>
                        <a:t>Can the regimen be changed?</a:t>
                      </a:r>
                    </a:p>
                  </a:txBody>
                  <a:tcPr/>
                </a:tc>
                <a:tc>
                  <a:txBody>
                    <a:bodyPr/>
                    <a:lstStyle/>
                    <a:p>
                      <a:pPr marL="0" indent="0">
                        <a:buFont typeface="Arial" panose="020B0604020202020204" pitchFamily="34" charset="0"/>
                        <a:buNone/>
                      </a:pPr>
                      <a:r>
                        <a:rPr lang="en-US" dirty="0"/>
                        <a:t>Switch to methadone is possible if needed to control cravings and avoid opioid withdrawal</a:t>
                      </a:r>
                    </a:p>
                  </a:txBody>
                  <a:tcPr/>
                </a:tc>
                <a:tc>
                  <a:txBody>
                    <a:bodyPr/>
                    <a:lstStyle/>
                    <a:p>
                      <a:pPr marL="0" indent="0">
                        <a:buFont typeface="Arial" panose="020B0604020202020204" pitchFamily="34" charset="0"/>
                        <a:buNone/>
                      </a:pPr>
                      <a:r>
                        <a:rPr lang="en-US" dirty="0"/>
                        <a:t>Switch to BUP is not advised because of the potential for precipitated opioid withdrawal symptoms</a:t>
                      </a:r>
                    </a:p>
                  </a:txBody>
                  <a:tcPr/>
                </a:tc>
                <a:extLst>
                  <a:ext uri="{0D108BD9-81ED-4DB2-BD59-A6C34878D82A}">
                    <a16:rowId xmlns:a16="http://schemas.microsoft.com/office/drawing/2014/main" val="4180665721"/>
                  </a:ext>
                </a:extLst>
              </a:tr>
            </a:tbl>
          </a:graphicData>
        </a:graphic>
      </p:graphicFrame>
      <p:sp>
        <p:nvSpPr>
          <p:cNvPr id="4" name="Footer Placeholder 3">
            <a:extLst>
              <a:ext uri="{FF2B5EF4-FFF2-40B4-BE49-F238E27FC236}">
                <a16:creationId xmlns:a16="http://schemas.microsoft.com/office/drawing/2014/main" id="{E2F0E414-C990-4A50-91C4-14927B2E234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965F10-23B6-4535-92C8-3D30026717E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0D0A5A0-18B5-432B-895F-F66230755B13}"/>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1343396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222E3-3D96-4104-8790-28DAB247A6A8}"/>
              </a:ext>
            </a:extLst>
          </p:cNvPr>
          <p:cNvSpPr>
            <a:spLocks noGrp="1"/>
          </p:cNvSpPr>
          <p:nvPr>
            <p:ph type="title"/>
          </p:nvPr>
        </p:nvSpPr>
        <p:spPr/>
        <p:txBody>
          <a:bodyPr>
            <a:normAutofit fontScale="90000"/>
          </a:bodyPr>
          <a:lstStyle/>
          <a:p>
            <a:r>
              <a:rPr lang="en-US" dirty="0"/>
              <a:t>Considerations in Choosing Methadone or Buprenorphine for OUD Treatment During Pregnancy, </a:t>
            </a:r>
            <a:r>
              <a:rPr lang="en-US" sz="2700" i="1" dirty="0"/>
              <a:t>continued</a:t>
            </a:r>
            <a:endParaRPr lang="en-US" i="1" dirty="0"/>
          </a:p>
        </p:txBody>
      </p:sp>
      <p:graphicFrame>
        <p:nvGraphicFramePr>
          <p:cNvPr id="7" name="Content Placeholder 6">
            <a:extLst>
              <a:ext uri="{FF2B5EF4-FFF2-40B4-BE49-F238E27FC236}">
                <a16:creationId xmlns:a16="http://schemas.microsoft.com/office/drawing/2014/main" id="{5022DDA7-1B0B-4D0A-8CAE-2EA3A49B84A1}"/>
              </a:ext>
            </a:extLst>
          </p:cNvPr>
          <p:cNvGraphicFramePr>
            <a:graphicFrameLocks noGrp="1"/>
          </p:cNvGraphicFramePr>
          <p:nvPr>
            <p:ph idx="1"/>
            <p:extLst>
              <p:ext uri="{D42A27DB-BD31-4B8C-83A1-F6EECF244321}">
                <p14:modId xmlns:p14="http://schemas.microsoft.com/office/powerpoint/2010/main" val="2862308780"/>
              </p:ext>
            </p:extLst>
          </p:nvPr>
        </p:nvGraphicFramePr>
        <p:xfrm>
          <a:off x="838200" y="1563688"/>
          <a:ext cx="10515600" cy="4856480"/>
        </p:xfrm>
        <a:graphic>
          <a:graphicData uri="http://schemas.openxmlformats.org/drawingml/2006/table">
            <a:tbl>
              <a:tblPr firstRow="1" bandRow="1">
                <a:tableStyleId>{5940675A-B579-460E-94D1-54222C63F5DA}</a:tableStyleId>
              </a:tblPr>
              <a:tblGrid>
                <a:gridCol w="2121568">
                  <a:extLst>
                    <a:ext uri="{9D8B030D-6E8A-4147-A177-3AD203B41FA5}">
                      <a16:colId xmlns:a16="http://schemas.microsoft.com/office/drawing/2014/main" val="91738066"/>
                    </a:ext>
                  </a:extLst>
                </a:gridCol>
                <a:gridCol w="3938337">
                  <a:extLst>
                    <a:ext uri="{9D8B030D-6E8A-4147-A177-3AD203B41FA5}">
                      <a16:colId xmlns:a16="http://schemas.microsoft.com/office/drawing/2014/main" val="3207042172"/>
                    </a:ext>
                  </a:extLst>
                </a:gridCol>
                <a:gridCol w="4455695">
                  <a:extLst>
                    <a:ext uri="{9D8B030D-6E8A-4147-A177-3AD203B41FA5}">
                      <a16:colId xmlns:a16="http://schemas.microsoft.com/office/drawing/2014/main" val="522026662"/>
                    </a:ext>
                  </a:extLst>
                </a:gridCol>
              </a:tblGrid>
              <a:tr h="370840">
                <a:tc>
                  <a:txBody>
                    <a:bodyPr/>
                    <a:lstStyle/>
                    <a:p>
                      <a:r>
                        <a:rPr lang="en-US" b="1" dirty="0">
                          <a:solidFill>
                            <a:schemeClr val="bg1"/>
                          </a:solidFill>
                        </a:rPr>
                        <a:t>Factor</a:t>
                      </a:r>
                    </a:p>
                  </a:txBody>
                  <a:tcPr>
                    <a:solidFill>
                      <a:srgbClr val="523178"/>
                    </a:solidFill>
                  </a:tcPr>
                </a:tc>
                <a:tc>
                  <a:txBody>
                    <a:bodyPr/>
                    <a:lstStyle/>
                    <a:p>
                      <a:r>
                        <a:rPr lang="en-US" b="1" dirty="0">
                          <a:solidFill>
                            <a:schemeClr val="bg1"/>
                          </a:solidFill>
                        </a:rPr>
                        <a:t>Buprenorphine</a:t>
                      </a:r>
                    </a:p>
                  </a:txBody>
                  <a:tcPr>
                    <a:solidFill>
                      <a:srgbClr val="523178"/>
                    </a:solidFill>
                  </a:tcPr>
                </a:tc>
                <a:tc>
                  <a:txBody>
                    <a:bodyPr/>
                    <a:lstStyle/>
                    <a:p>
                      <a:r>
                        <a:rPr lang="en-US" b="1" dirty="0">
                          <a:solidFill>
                            <a:schemeClr val="bg1"/>
                          </a:solidFill>
                        </a:rPr>
                        <a:t>Methadone</a:t>
                      </a:r>
                    </a:p>
                  </a:txBody>
                  <a:tcPr>
                    <a:solidFill>
                      <a:srgbClr val="523178"/>
                    </a:solidFill>
                  </a:tcPr>
                </a:tc>
                <a:extLst>
                  <a:ext uri="{0D108BD9-81ED-4DB2-BD59-A6C34878D82A}">
                    <a16:rowId xmlns:a16="http://schemas.microsoft.com/office/drawing/2014/main" val="943904233"/>
                  </a:ext>
                </a:extLst>
              </a:tr>
              <a:tr h="370840">
                <a:tc>
                  <a:txBody>
                    <a:bodyPr/>
                    <a:lstStyle/>
                    <a:p>
                      <a:pPr marL="0" indent="0">
                        <a:buFont typeface="Arial" panose="020B0604020202020204" pitchFamily="34" charset="0"/>
                        <a:buNone/>
                      </a:pPr>
                      <a:r>
                        <a:rPr lang="en-US" dirty="0"/>
                        <a:t>Effect on opioid use</a:t>
                      </a:r>
                    </a:p>
                  </a:txBody>
                  <a:tcPr/>
                </a:tc>
                <a:tc gridSpan="2">
                  <a:txBody>
                    <a:bodyPr/>
                    <a:lstStyle/>
                    <a:p>
                      <a:pPr marL="0" indent="0">
                        <a:buFont typeface="Arial" panose="020B0604020202020204" pitchFamily="34" charset="0"/>
                        <a:buNone/>
                      </a:pPr>
                      <a:r>
                        <a:rPr lang="en-US" dirty="0"/>
                        <a:t>Equally effective in reducing opioid use during pregnancy</a:t>
                      </a:r>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18937502"/>
                  </a:ext>
                </a:extLst>
              </a:tr>
              <a:tr h="370840">
                <a:tc>
                  <a:txBody>
                    <a:bodyPr/>
                    <a:lstStyle/>
                    <a:p>
                      <a:pPr marL="0" indent="0">
                        <a:buFont typeface="Arial" panose="020B0604020202020204" pitchFamily="34" charset="0"/>
                        <a:buNone/>
                      </a:pPr>
                      <a:r>
                        <a:rPr lang="en-US" dirty="0"/>
                        <a:t>Effect on infant</a:t>
                      </a:r>
                    </a:p>
                  </a:txBody>
                  <a:tcPr/>
                </a:tc>
                <a:tc>
                  <a:txBody>
                    <a:bodyPr/>
                    <a:lstStyle/>
                    <a:p>
                      <a:pPr marL="137160" indent="-137160">
                        <a:buFont typeface="Arial" panose="020B0604020202020204" pitchFamily="34" charset="0"/>
                        <a:buChar char="•"/>
                      </a:pPr>
                      <a:r>
                        <a:rPr lang="en-US" dirty="0"/>
                        <a:t>Duration, severity, and dose of medication required for neonatal opioid withdrawal syndrome may be reduced</a:t>
                      </a:r>
                    </a:p>
                    <a:p>
                      <a:pPr marL="137160" indent="-137160">
                        <a:buFont typeface="Arial" panose="020B0604020202020204" pitchFamily="34" charset="0"/>
                        <a:buChar char="•"/>
                      </a:pPr>
                      <a:r>
                        <a:rPr lang="en-US" dirty="0"/>
                        <a:t>No known effects on growth or cognitive or psychological development</a:t>
                      </a:r>
                    </a:p>
                  </a:txBody>
                  <a:tcPr/>
                </a:tc>
                <a:tc>
                  <a:txBody>
                    <a:bodyPr/>
                    <a:lstStyle/>
                    <a:p>
                      <a:pPr marL="0" indent="0">
                        <a:buFont typeface="Arial" panose="020B0604020202020204" pitchFamily="34" charset="0"/>
                        <a:buNone/>
                      </a:pPr>
                      <a:r>
                        <a:rPr lang="en-US" dirty="0"/>
                        <a:t>No known effects on growth or cognitive or psychological development</a:t>
                      </a:r>
                    </a:p>
                  </a:txBody>
                  <a:tcPr/>
                </a:tc>
                <a:extLst>
                  <a:ext uri="{0D108BD9-81ED-4DB2-BD59-A6C34878D82A}">
                    <a16:rowId xmlns:a16="http://schemas.microsoft.com/office/drawing/2014/main" val="4061252752"/>
                  </a:ext>
                </a:extLst>
              </a:tr>
              <a:tr h="370840">
                <a:tc>
                  <a:txBody>
                    <a:bodyPr/>
                    <a:lstStyle/>
                    <a:p>
                      <a:pPr marL="0" indent="0">
                        <a:buFont typeface="Arial" panose="020B0604020202020204" pitchFamily="34" charset="0"/>
                        <a:buNone/>
                      </a:pPr>
                      <a:r>
                        <a:rPr lang="en-US" dirty="0"/>
                        <a:t>Pain management</a:t>
                      </a:r>
                    </a:p>
                  </a:txBody>
                  <a:tcPr/>
                </a:tc>
                <a:tc gridSpan="2">
                  <a:txBody>
                    <a:bodyPr/>
                    <a:lstStyle/>
                    <a:p>
                      <a:pPr marL="0" indent="0">
                        <a:buFont typeface="Arial" panose="020B0604020202020204" pitchFamily="34" charset="0"/>
                        <a:buNone/>
                      </a:pPr>
                      <a:r>
                        <a:rPr lang="en-US" dirty="0"/>
                        <a:t>Nonopioid and opioid analgesic agents are used in addition to the maintenance OUD treatment dose of methadone or BUP. The addition of a short-acting full-agonist opioid can be considered for managing moderate to severe acute pain. When adding a full-agonist opioid analgesic, patients will likely need a higher dose than opioid-naive patients to achieve adequate analgesia.</a:t>
                      </a:r>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718784911"/>
                  </a:ext>
                </a:extLst>
              </a:tr>
              <a:tr h="370840">
                <a:tc>
                  <a:txBody>
                    <a:bodyPr/>
                    <a:lstStyle/>
                    <a:p>
                      <a:pPr marL="0" indent="0">
                        <a:buFont typeface="Arial" panose="020B0604020202020204" pitchFamily="34" charset="0"/>
                        <a:buNone/>
                      </a:pPr>
                      <a:r>
                        <a:rPr lang="en-US" dirty="0"/>
                        <a:t>Breastfeeding</a:t>
                      </a:r>
                    </a:p>
                  </a:txBody>
                  <a:tcPr/>
                </a:tc>
                <a:tc gridSpan="2">
                  <a:txBody>
                    <a:bodyPr/>
                    <a:lstStyle/>
                    <a:p>
                      <a:pPr marL="0" indent="0">
                        <a:buFont typeface="Arial" panose="020B0604020202020204" pitchFamily="34" charset="0"/>
                        <a:buNone/>
                      </a:pPr>
                      <a:r>
                        <a:rPr lang="en-US" dirty="0"/>
                        <a:t>Breastfeeding, breastmilk, and skin-to-skin contact all reduce the severity and duration of neonatal opioid withdrawal syndrome</a:t>
                      </a:r>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323456205"/>
                  </a:ext>
                </a:extLst>
              </a:tr>
            </a:tbl>
          </a:graphicData>
        </a:graphic>
      </p:graphicFrame>
      <p:sp>
        <p:nvSpPr>
          <p:cNvPr id="4" name="Footer Placeholder 3">
            <a:extLst>
              <a:ext uri="{FF2B5EF4-FFF2-40B4-BE49-F238E27FC236}">
                <a16:creationId xmlns:a16="http://schemas.microsoft.com/office/drawing/2014/main" id="{E2F0E414-C990-4A50-91C4-14927B2E234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965F10-23B6-4535-92C8-3D30026717E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0D0A5A0-18B5-432B-895F-F66230755B13}"/>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3998109965"/>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2006</Words>
  <Application>Microsoft Office PowerPoint</Application>
  <PresentationFormat>Widescreen</PresentationFormat>
  <Paragraphs>152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Content</vt:lpstr>
      <vt:lpstr>PowerPoint Presentation</vt:lpstr>
      <vt:lpstr>Purpose of This Guideline</vt:lpstr>
      <vt:lpstr>Key Points</vt:lpstr>
      <vt:lpstr>Prevalence of Substance Use Disorder  During Pregnancy</vt:lpstr>
      <vt:lpstr>Substance Use Disorder Treatment Goals During Pregnancy</vt:lpstr>
      <vt:lpstr>Recommendations: Opioid Use Disorder Treatment</vt:lpstr>
      <vt:lpstr>Recommendations: Opioid Use Disorder Treatment, continued</vt:lpstr>
      <vt:lpstr>Considerations in Choosing Methadone or Buprenorphine for OUD Treatment During Pregnancy</vt:lpstr>
      <vt:lpstr>Considerations in Choosing Methadone or Buprenorphine for OUD Treatment During Pregnancy, continued</vt:lpstr>
      <vt:lpstr>Benefits and Risks of Continuing or Discontinuing Naltrexone During Pregnancy</vt:lpstr>
      <vt:lpstr>Key Points: Opioid Use Disorder Treatment During Pregnancy</vt:lpstr>
      <vt:lpstr>Recommendations: Neonatal Opioid Withdrawal Syndrome (NOWS)</vt:lpstr>
      <vt:lpstr>Recommendations: Alcohol Use Disorder Treatment</vt:lpstr>
      <vt:lpstr>Recommendation: Tobacco Use Disorder Treatment</vt:lpstr>
      <vt:lpstr>Recommendations: Treatment of Other Substance Use Disorders</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24</cp:revision>
  <dcterms:created xsi:type="dcterms:W3CDTF">2022-05-26T16:37:43Z</dcterms:created>
  <dcterms:modified xsi:type="dcterms:W3CDTF">2023-10-26T12:47:25Z</dcterms:modified>
</cp:coreProperties>
</file>