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60" r:id="rId4"/>
    <p:sldId id="261" r:id="rId5"/>
    <p:sldId id="262" r:id="rId6"/>
    <p:sldId id="263" r:id="rId7"/>
    <p:sldId id="268" r:id="rId8"/>
    <p:sldId id="264" r:id="rId9"/>
    <p:sldId id="269" r:id="rId10"/>
    <p:sldId id="265" r:id="rId11"/>
    <p:sldId id="266" r:id="rId12"/>
    <p:sldId id="267" r:id="rId13"/>
    <p:sldId id="270" r:id="rId14"/>
    <p:sldId id="271" r:id="rId15"/>
    <p:sldId id="272" r:id="rId16"/>
    <p:sldId id="273" r:id="rId17"/>
    <p:sldId id="274" r:id="rId18"/>
    <p:sldId id="275" r:id="rId19"/>
    <p:sldId id="257" r:id="rId20"/>
    <p:sldId id="25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MARCH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MARCH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Screening for Cervical Dysplasia and Cancer in Adults With HIV</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MARCH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2AB3B-E3F0-4118-89F8-443D0BD520D5}"/>
              </a:ext>
            </a:extLst>
          </p:cNvPr>
          <p:cNvSpPr>
            <a:spLocks noGrp="1"/>
          </p:cNvSpPr>
          <p:nvPr>
            <p:ph type="title"/>
          </p:nvPr>
        </p:nvSpPr>
        <p:spPr/>
        <p:txBody>
          <a:bodyPr>
            <a:normAutofit fontScale="90000"/>
          </a:bodyPr>
          <a:lstStyle/>
          <a:p>
            <a:r>
              <a:rPr lang="en-US" dirty="0"/>
              <a:t>Recommendations:</a:t>
            </a:r>
            <a:br>
              <a:rPr lang="en-US" dirty="0"/>
            </a:br>
            <a:r>
              <a:rPr lang="en-US" dirty="0"/>
              <a:t>Concomitant Screening for Anal Cancer and STIs</a:t>
            </a:r>
          </a:p>
        </p:txBody>
      </p:sp>
      <p:sp>
        <p:nvSpPr>
          <p:cNvPr id="3" name="Content Placeholder 2">
            <a:extLst>
              <a:ext uri="{FF2B5EF4-FFF2-40B4-BE49-F238E27FC236}">
                <a16:creationId xmlns:a16="http://schemas.microsoft.com/office/drawing/2014/main" id="{C92021F5-7815-4C43-87AA-B99E5BEC0FAA}"/>
              </a:ext>
            </a:extLst>
          </p:cNvPr>
          <p:cNvSpPr>
            <a:spLocks noGrp="1"/>
          </p:cNvSpPr>
          <p:nvPr>
            <p:ph idx="1"/>
          </p:nvPr>
        </p:nvSpPr>
        <p:spPr/>
        <p:txBody>
          <a:bodyPr/>
          <a:lstStyle/>
          <a:p>
            <a:r>
              <a:rPr lang="en-US" dirty="0"/>
              <a:t>Clinicians should perform concomitant anal cytology. If appropriate follow-up of abnormal results is not available within the clinician’s institution, a referral plan should be in place.</a:t>
            </a:r>
          </a:p>
          <a:p>
            <a:r>
              <a:rPr lang="en-US" dirty="0"/>
              <a:t>Regardless of a patient’s cervical cytology results, clinicians should perform routine STI screening.</a:t>
            </a:r>
          </a:p>
        </p:txBody>
      </p:sp>
      <p:sp>
        <p:nvSpPr>
          <p:cNvPr id="4" name="Footer Placeholder 3">
            <a:extLst>
              <a:ext uri="{FF2B5EF4-FFF2-40B4-BE49-F238E27FC236}">
                <a16:creationId xmlns:a16="http://schemas.microsoft.com/office/drawing/2014/main" id="{8061F853-269D-4237-9996-70FD147CBA5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3F9DF29-67C0-4F33-AD49-072E5779F55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90C455D-CABC-4FBB-8749-158708FA1EA9}"/>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3087558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E44A8-8F31-4B08-AAE0-42834C70C013}"/>
              </a:ext>
            </a:extLst>
          </p:cNvPr>
          <p:cNvSpPr>
            <a:spLocks noGrp="1"/>
          </p:cNvSpPr>
          <p:nvPr>
            <p:ph type="title"/>
          </p:nvPr>
        </p:nvSpPr>
        <p:spPr/>
        <p:txBody>
          <a:bodyPr/>
          <a:lstStyle/>
          <a:p>
            <a:r>
              <a:rPr lang="en-US" dirty="0"/>
              <a:t>Recommendations:</a:t>
            </a:r>
            <a:br>
              <a:rPr lang="en-US" dirty="0"/>
            </a:br>
            <a:r>
              <a:rPr lang="en-US" dirty="0"/>
              <a:t>Post-Hysterectomy Cancer Screening</a:t>
            </a:r>
          </a:p>
        </p:txBody>
      </p:sp>
      <p:sp>
        <p:nvSpPr>
          <p:cNvPr id="3" name="Content Placeholder 2">
            <a:extLst>
              <a:ext uri="{FF2B5EF4-FFF2-40B4-BE49-F238E27FC236}">
                <a16:creationId xmlns:a16="http://schemas.microsoft.com/office/drawing/2014/main" id="{0CE0C821-ACE5-4597-94F9-567A5900B6EF}"/>
              </a:ext>
            </a:extLst>
          </p:cNvPr>
          <p:cNvSpPr>
            <a:spLocks noGrp="1"/>
          </p:cNvSpPr>
          <p:nvPr>
            <p:ph idx="1"/>
          </p:nvPr>
        </p:nvSpPr>
        <p:spPr/>
        <p:txBody>
          <a:bodyPr/>
          <a:lstStyle/>
          <a:p>
            <a:r>
              <a:rPr lang="en-US" dirty="0"/>
              <a:t>In patients with an intact cervix, clinicians should perform cervical cytology as above [a]. (A*)</a:t>
            </a:r>
          </a:p>
          <a:p>
            <a:r>
              <a:rPr lang="en-US" dirty="0"/>
              <a:t>In patients with HIV who have undergone total hysterectomy (uterus and cervix removed), clinicians should screen for vaginal intraepithelial neoplasia by performing vaginal cytology with HPV </a:t>
            </a:r>
            <a:r>
              <a:rPr lang="en-US" dirty="0" err="1"/>
              <a:t>cotesting</a:t>
            </a:r>
            <a:r>
              <a:rPr lang="en-US" dirty="0"/>
              <a:t> and manage as noted under “age-based screening” above. (A2†)</a:t>
            </a:r>
          </a:p>
          <a:p>
            <a:r>
              <a:rPr lang="en-US" dirty="0"/>
              <a:t>If a patient’s hysterectomy was performed to treat HSILs, CIN 2 or CIN 3, or AIS [a], clinicians should perform 3 consecutive annual HPV tests, after which long-term surveillance should be initiated, with HPV testing every 3 years for 25 years. (A3)</a:t>
            </a:r>
          </a:p>
        </p:txBody>
      </p:sp>
      <p:sp>
        <p:nvSpPr>
          <p:cNvPr id="4" name="Footer Placeholder 3">
            <a:extLst>
              <a:ext uri="{FF2B5EF4-FFF2-40B4-BE49-F238E27FC236}">
                <a16:creationId xmlns:a16="http://schemas.microsoft.com/office/drawing/2014/main" id="{F762FA94-5723-4120-9CB1-A47E074F8BD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E437A4C-98FB-4D26-BE87-A378D3AF55F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B5C9943-DF83-4124-B486-BC7377F5BF02}"/>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786899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28EAD-B69E-4B98-B152-277BFC0F2E95}"/>
              </a:ext>
            </a:extLst>
          </p:cNvPr>
          <p:cNvSpPr>
            <a:spLocks noGrp="1"/>
          </p:cNvSpPr>
          <p:nvPr>
            <p:ph type="title"/>
          </p:nvPr>
        </p:nvSpPr>
        <p:spPr/>
        <p:txBody>
          <a:bodyPr/>
          <a:lstStyle/>
          <a:p>
            <a:r>
              <a:rPr lang="en-US" dirty="0"/>
              <a:t>Recommendation:</a:t>
            </a:r>
            <a:br>
              <a:rPr lang="en-US" dirty="0"/>
            </a:br>
            <a:r>
              <a:rPr lang="en-US" dirty="0"/>
              <a:t>Post-Cervical Excision HPV Testing</a:t>
            </a:r>
          </a:p>
        </p:txBody>
      </p:sp>
      <p:sp>
        <p:nvSpPr>
          <p:cNvPr id="3" name="Content Placeholder 2">
            <a:extLst>
              <a:ext uri="{FF2B5EF4-FFF2-40B4-BE49-F238E27FC236}">
                <a16:creationId xmlns:a16="http://schemas.microsoft.com/office/drawing/2014/main" id="{29B5934C-0AC5-4C43-A105-B6A02E7588FD}"/>
              </a:ext>
            </a:extLst>
          </p:cNvPr>
          <p:cNvSpPr>
            <a:spLocks noGrp="1"/>
          </p:cNvSpPr>
          <p:nvPr>
            <p:ph idx="1"/>
          </p:nvPr>
        </p:nvSpPr>
        <p:spPr/>
        <p:txBody>
          <a:bodyPr/>
          <a:lstStyle/>
          <a:p>
            <a:r>
              <a:rPr lang="en-US" dirty="0"/>
              <a:t>After a patient has undergone cervical excision, clinicians should perform cervical cytology with HPV testing as follows: at 6 months post-excision, annually until 3 sequential negative test results have been obtained, and every 3 years thereafter for at least 25 years. (A3)</a:t>
            </a:r>
          </a:p>
        </p:txBody>
      </p:sp>
      <p:sp>
        <p:nvSpPr>
          <p:cNvPr id="4" name="Footer Placeholder 3">
            <a:extLst>
              <a:ext uri="{FF2B5EF4-FFF2-40B4-BE49-F238E27FC236}">
                <a16:creationId xmlns:a16="http://schemas.microsoft.com/office/drawing/2014/main" id="{B53F2373-C520-4B62-A7A1-4748EF499A1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03E6BBC-78E7-43E4-8968-066ACB68FE0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9A002E1-5015-473A-987F-FA0C42C45B05}"/>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1134333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A8A2-1F13-4650-90A4-575D5D8FC338}"/>
              </a:ext>
            </a:extLst>
          </p:cNvPr>
          <p:cNvSpPr>
            <a:spLocks noGrp="1"/>
          </p:cNvSpPr>
          <p:nvPr>
            <p:ph type="title"/>
          </p:nvPr>
        </p:nvSpPr>
        <p:spPr/>
        <p:txBody>
          <a:bodyPr>
            <a:normAutofit fontScale="90000"/>
          </a:bodyPr>
          <a:lstStyle/>
          <a:p>
            <a:r>
              <a:rPr lang="en-US" dirty="0"/>
              <a:t>Recommendations:</a:t>
            </a:r>
            <a:br>
              <a:rPr lang="en-US" dirty="0"/>
            </a:br>
            <a:r>
              <a:rPr lang="en-US" dirty="0"/>
              <a:t>Screening for Cervical Dysplasia During Pregnancy</a:t>
            </a:r>
          </a:p>
        </p:txBody>
      </p:sp>
      <p:sp>
        <p:nvSpPr>
          <p:cNvPr id="3" name="Content Placeholder 2">
            <a:extLst>
              <a:ext uri="{FF2B5EF4-FFF2-40B4-BE49-F238E27FC236}">
                <a16:creationId xmlns:a16="http://schemas.microsoft.com/office/drawing/2014/main" id="{BFB92141-2E6D-441E-A338-30C7092656BE}"/>
              </a:ext>
            </a:extLst>
          </p:cNvPr>
          <p:cNvSpPr>
            <a:spLocks noGrp="1"/>
          </p:cNvSpPr>
          <p:nvPr>
            <p:ph idx="1"/>
          </p:nvPr>
        </p:nvSpPr>
        <p:spPr/>
        <p:txBody>
          <a:bodyPr>
            <a:normAutofit fontScale="85000" lnSpcReduction="20000"/>
          </a:bodyPr>
          <a:lstStyle/>
          <a:p>
            <a:r>
              <a:rPr lang="en-US" dirty="0"/>
              <a:t>Clinicians should perform cervical cytology screening for pregnant patients with HIV as appropriate for each patient’s age. (A2†)</a:t>
            </a:r>
          </a:p>
          <a:p>
            <a:r>
              <a:rPr lang="en-US" dirty="0"/>
              <a:t>Clinicians should refer pregnant patients for follow-up with experienced colposcopy providers when the following cervical cytology results are obtained: repeated ASC-US, ASC-US with HPV, negative cytology with persistently positive HPV, ASC-H, or LSIL or greater. (A3)</a:t>
            </a:r>
          </a:p>
          <a:p>
            <a:r>
              <a:rPr lang="en-US" dirty="0"/>
              <a:t>When cervical dysplasia is diagnosed, clinicians should ensure that patients understand the potential risks and benefits and engage pregnant patients in shared decision-making regarding treatment. (A3)</a:t>
            </a:r>
          </a:p>
          <a:p>
            <a:r>
              <a:rPr lang="en-US" dirty="0"/>
              <a:t>Clinicians should follow up on abnormal cytology or colposcopy results, ideally within 6 weeks postpartum. (A2)</a:t>
            </a:r>
          </a:p>
          <a:p>
            <a:endParaRPr lang="en-US" dirty="0"/>
          </a:p>
          <a:p>
            <a:pPr marL="0" indent="0">
              <a:buNone/>
            </a:pPr>
            <a:r>
              <a:rPr lang="en-US" b="1" dirty="0"/>
              <a:t>Key Point: </a:t>
            </a:r>
            <a:r>
              <a:rPr lang="en-US" dirty="0"/>
              <a:t>Although cervical biopsies are not routinely recommended in pregnancy, any lesion suspicious for carcinoma in situ or cancer merits immediate evaluation with biopsy.</a:t>
            </a:r>
          </a:p>
        </p:txBody>
      </p:sp>
      <p:sp>
        <p:nvSpPr>
          <p:cNvPr id="4" name="Footer Placeholder 3">
            <a:extLst>
              <a:ext uri="{FF2B5EF4-FFF2-40B4-BE49-F238E27FC236}">
                <a16:creationId xmlns:a16="http://schemas.microsoft.com/office/drawing/2014/main" id="{F4FCE801-91FA-417D-BE08-24CF76AC901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E07086D-4244-4F56-9F0E-211C9A71C0B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F085C41-1C10-452B-9696-61E1976E954A}"/>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3106993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55217-B652-4A01-A83B-D88EFCA63443}"/>
              </a:ext>
            </a:extLst>
          </p:cNvPr>
          <p:cNvSpPr>
            <a:spLocks noGrp="1"/>
          </p:cNvSpPr>
          <p:nvPr>
            <p:ph type="title"/>
          </p:nvPr>
        </p:nvSpPr>
        <p:spPr/>
        <p:txBody>
          <a:bodyPr>
            <a:normAutofit fontScale="90000"/>
          </a:bodyPr>
          <a:lstStyle/>
          <a:p>
            <a:r>
              <a:rPr lang="en-US" dirty="0"/>
              <a:t>Recommendations:</a:t>
            </a:r>
            <a:br>
              <a:rPr lang="en-US" dirty="0"/>
            </a:br>
            <a:r>
              <a:rPr lang="en-US" dirty="0"/>
              <a:t>Follow-Up of Abnormal Cervical Cytology Results</a:t>
            </a:r>
          </a:p>
        </p:txBody>
      </p:sp>
      <p:sp>
        <p:nvSpPr>
          <p:cNvPr id="3" name="Content Placeholder 2">
            <a:extLst>
              <a:ext uri="{FF2B5EF4-FFF2-40B4-BE49-F238E27FC236}">
                <a16:creationId xmlns:a16="http://schemas.microsoft.com/office/drawing/2014/main" id="{2815E45B-CED0-40D0-B319-EC21C4848D1E}"/>
              </a:ext>
            </a:extLst>
          </p:cNvPr>
          <p:cNvSpPr>
            <a:spLocks noGrp="1"/>
          </p:cNvSpPr>
          <p:nvPr>
            <p:ph idx="1"/>
          </p:nvPr>
        </p:nvSpPr>
        <p:spPr/>
        <p:txBody>
          <a:bodyPr>
            <a:normAutofit fontScale="70000" lnSpcReduction="20000"/>
          </a:bodyPr>
          <a:lstStyle/>
          <a:p>
            <a:r>
              <a:rPr lang="en-US" dirty="0"/>
              <a:t>When a cervical cytology result of ASC-US is returned for a patient &lt;30 years old or for a patient ≥30 years old who did not receive </a:t>
            </a:r>
            <a:r>
              <a:rPr lang="en-US" dirty="0" err="1"/>
              <a:t>cotesting</a:t>
            </a:r>
            <a:r>
              <a:rPr lang="en-US" dirty="0"/>
              <a:t>, the clinician should perform reflex HPV testing. (A2)</a:t>
            </a:r>
          </a:p>
          <a:p>
            <a:r>
              <a:rPr lang="en-US" dirty="0"/>
              <a:t>If the reflex HPV test result is positive, the clinician should refer the patient for colposcopy. (A2)</a:t>
            </a:r>
          </a:p>
          <a:p>
            <a:r>
              <a:rPr lang="en-US" dirty="0"/>
              <a:t>If the reflex HPV test result is negative, the clinician should repeat both the cervical cytology and HPV testing at 1 year. (A2)</a:t>
            </a:r>
          </a:p>
          <a:p>
            <a:pPr lvl="1"/>
            <a:r>
              <a:rPr lang="en-US" dirty="0"/>
              <a:t>If at 1 year the cervical cytology and HPV test results are negative, the clinician should resume standard cervical cytology testing every 3 years. (A2)</a:t>
            </a:r>
          </a:p>
          <a:p>
            <a:pPr lvl="1"/>
            <a:r>
              <a:rPr lang="en-US" dirty="0"/>
              <a:t>If at 1 year the cervical cytology result indicates ASC-US and the HPV test result is negative, the clinician should repeat cervical cytology and HPV testing 1 year following (A3); alternatively, if the patient has a history of cervical dysplasia or individual risk factors for cervical cancer, the clinician should refer for colposcopy. (A3)</a:t>
            </a:r>
          </a:p>
          <a:p>
            <a:pPr lvl="1"/>
            <a:r>
              <a:rPr lang="en-US" dirty="0"/>
              <a:t>If at 1 year the HPV test result is positive, the clinician should refer the patient for colposcopy. (A2)</a:t>
            </a:r>
          </a:p>
          <a:p>
            <a:r>
              <a:rPr lang="en-US" dirty="0"/>
              <a:t>When a patient of any age with HIV has a cervical cytology result of LSIL, HSIL, ASC-H, AGC, or AIS, the clinician should refer for colposcopy regardless of the HPV test result. (A2)</a:t>
            </a:r>
          </a:p>
        </p:txBody>
      </p:sp>
      <p:sp>
        <p:nvSpPr>
          <p:cNvPr id="4" name="Footer Placeholder 3">
            <a:extLst>
              <a:ext uri="{FF2B5EF4-FFF2-40B4-BE49-F238E27FC236}">
                <a16:creationId xmlns:a16="http://schemas.microsoft.com/office/drawing/2014/main" id="{40137F4B-0EB1-4311-BCA0-EEA621C67D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2B23CEB-0323-493D-9EB0-2F28F4A3A4C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2C15BFC-0FDB-438E-8EB0-A0C2B313CA83}"/>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1304733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44191-DAB0-4BD7-85C7-31AB93AFE7EA}"/>
              </a:ext>
            </a:extLst>
          </p:cNvPr>
          <p:cNvSpPr>
            <a:spLocks noGrp="1"/>
          </p:cNvSpPr>
          <p:nvPr>
            <p:ph type="title"/>
          </p:nvPr>
        </p:nvSpPr>
        <p:spPr/>
        <p:txBody>
          <a:bodyPr>
            <a:normAutofit fontScale="90000"/>
          </a:bodyPr>
          <a:lstStyle/>
          <a:p>
            <a:r>
              <a:rPr lang="en-US" dirty="0"/>
              <a:t>Follow-Up for Abnormal </a:t>
            </a:r>
            <a:br>
              <a:rPr lang="en-US" dirty="0"/>
            </a:br>
            <a:r>
              <a:rPr lang="en-US" dirty="0"/>
              <a:t>Cervical Cytology Results </a:t>
            </a:r>
            <a:br>
              <a:rPr lang="en-US" dirty="0"/>
            </a:br>
            <a:r>
              <a:rPr lang="en-US" dirty="0"/>
              <a:t>in Patients With HIV</a:t>
            </a:r>
          </a:p>
        </p:txBody>
      </p:sp>
      <p:sp>
        <p:nvSpPr>
          <p:cNvPr id="3" name="Content Placeholder 2">
            <a:extLst>
              <a:ext uri="{FF2B5EF4-FFF2-40B4-BE49-F238E27FC236}">
                <a16:creationId xmlns:a16="http://schemas.microsoft.com/office/drawing/2014/main" id="{3EB8BBD2-FFAC-42B0-ABCA-C969D2EF9964}"/>
              </a:ext>
            </a:extLst>
          </p:cNvPr>
          <p:cNvSpPr>
            <a:spLocks noGrp="1"/>
          </p:cNvSpPr>
          <p:nvPr>
            <p:ph idx="1"/>
          </p:nvPr>
        </p:nvSpPr>
        <p:spPr>
          <a:xfrm>
            <a:off x="838200" y="1564105"/>
            <a:ext cx="4856747" cy="4612858"/>
          </a:xfrm>
        </p:spPr>
        <p:txBody>
          <a:bodyPr anchor="b">
            <a:normAutofit/>
          </a:bodyPr>
          <a:lstStyle/>
          <a:p>
            <a:pPr marL="274320" indent="-274320">
              <a:spcBef>
                <a:spcPts val="0"/>
              </a:spcBef>
              <a:buFont typeface="+mj-lt"/>
              <a:buAutoNum type="alphaLcPeriod"/>
            </a:pPr>
            <a:r>
              <a:rPr lang="en-US" sz="1400" dirty="0"/>
              <a:t>In patients &lt;30 years old, HPV reflex testing should be performed in patients with a positive cervical cytology result; in patients ≥30 years old, HPV </a:t>
            </a:r>
            <a:r>
              <a:rPr lang="en-US" sz="1400" dirty="0" err="1"/>
              <a:t>cotesting</a:t>
            </a:r>
            <a:r>
              <a:rPr lang="en-US" sz="1400" dirty="0"/>
              <a:t> is recommended.</a:t>
            </a:r>
          </a:p>
          <a:p>
            <a:pPr marL="274320" indent="-274320">
              <a:spcBef>
                <a:spcPts val="0"/>
              </a:spcBef>
              <a:buFont typeface="+mj-lt"/>
              <a:buAutoNum type="alphaLcPeriod"/>
            </a:pPr>
            <a:r>
              <a:rPr lang="en-US" sz="1400" dirty="0"/>
              <a:t>If </a:t>
            </a:r>
            <a:r>
              <a:rPr lang="en-US" sz="1400" dirty="0" err="1"/>
              <a:t>cotesting</a:t>
            </a:r>
            <a:r>
              <a:rPr lang="en-US" sz="1400" dirty="0"/>
              <a:t> was not performed, then HPV reflex testing is indicated following an abnormal cytology result.</a:t>
            </a:r>
          </a:p>
          <a:p>
            <a:pPr marL="274320" indent="-274320">
              <a:spcBef>
                <a:spcPts val="0"/>
              </a:spcBef>
              <a:buFont typeface="+mj-lt"/>
              <a:buAutoNum type="alphaLcPeriod"/>
            </a:pPr>
            <a:r>
              <a:rPr lang="en-US" sz="1400" dirty="0"/>
              <a:t>For non–high-grade CIN, refer to ASCCP recommendations for management of LSIL (CIN 1) preceded by ASC-H or HSIL cytology.</a:t>
            </a:r>
          </a:p>
          <a:p>
            <a:pPr marL="274320" indent="-274320">
              <a:spcBef>
                <a:spcPts val="0"/>
              </a:spcBef>
              <a:buFont typeface="+mj-lt"/>
              <a:buAutoNum type="alphaLcPeriod"/>
            </a:pPr>
            <a:r>
              <a:rPr lang="en-US" sz="1400" dirty="0"/>
              <a:t>In patients &lt;25 years old, immediate excision is not recommended; in nonpregnant patients ≥25 years old, the decision regarding expedited treatment versus colposcopy with biopsy should be based on shared decision-making between the patient and clinician.</a:t>
            </a:r>
          </a:p>
          <a:p>
            <a:pPr marL="274320" indent="-274320">
              <a:spcBef>
                <a:spcPts val="0"/>
              </a:spcBef>
              <a:buFont typeface="+mj-lt"/>
              <a:buAutoNum type="alphaLcPeriod"/>
            </a:pPr>
            <a:r>
              <a:rPr lang="en-US" sz="1400" dirty="0"/>
              <a:t>Perkins RB, Guido RS, Castle PE, et al. 2019 ASCCP risk-based management consensus guidelines for abnormal cervical cancer screening tests and cancer precursors. </a:t>
            </a:r>
            <a:r>
              <a:rPr lang="en-US" sz="1400" i="1" dirty="0"/>
              <a:t>J Low </a:t>
            </a:r>
            <a:r>
              <a:rPr lang="en-US" sz="1400" i="1" dirty="0" err="1"/>
              <a:t>Genit</a:t>
            </a:r>
            <a:r>
              <a:rPr lang="en-US" sz="1400" i="1" dirty="0"/>
              <a:t> Tract Dis </a:t>
            </a:r>
            <a:r>
              <a:rPr lang="en-US" sz="1400" dirty="0"/>
              <a:t>2020;24(2):102-131. [PMID: 32243307]</a:t>
            </a:r>
            <a:endParaRPr lang="en-US" sz="1600" dirty="0"/>
          </a:p>
        </p:txBody>
      </p:sp>
      <p:sp>
        <p:nvSpPr>
          <p:cNvPr id="4" name="Footer Placeholder 3">
            <a:extLst>
              <a:ext uri="{FF2B5EF4-FFF2-40B4-BE49-F238E27FC236}">
                <a16:creationId xmlns:a16="http://schemas.microsoft.com/office/drawing/2014/main" id="{D2865F8D-CAD5-42C9-9D43-2F2EC6873A0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8917E50-56ED-49D6-85CA-0EFB8B80D9C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762B496-38CC-405E-8213-63EE70E65918}"/>
              </a:ext>
            </a:extLst>
          </p:cNvPr>
          <p:cNvSpPr>
            <a:spLocks noGrp="1"/>
          </p:cNvSpPr>
          <p:nvPr>
            <p:ph type="dt" sz="half" idx="2"/>
          </p:nvPr>
        </p:nvSpPr>
        <p:spPr/>
        <p:txBody>
          <a:bodyPr/>
          <a:lstStyle/>
          <a:p>
            <a:r>
              <a:rPr lang="en-US"/>
              <a:t>MARCH 2022</a:t>
            </a:r>
            <a:endParaRPr lang="en-US" dirty="0"/>
          </a:p>
        </p:txBody>
      </p:sp>
      <p:pic>
        <p:nvPicPr>
          <p:cNvPr id="1026" name="Picture 2" descr="Figure 1: Follow-Up for Abnormal Cervical Cytology Results in Patients With HIV">
            <a:extLst>
              <a:ext uri="{FF2B5EF4-FFF2-40B4-BE49-F238E27FC236}">
                <a16:creationId xmlns:a16="http://schemas.microsoft.com/office/drawing/2014/main" id="{42C80935-5A82-4571-A2E1-6DAD90FE0C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5691" y="1019593"/>
            <a:ext cx="5983172" cy="5157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625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44191-DAB0-4BD7-85C7-31AB93AFE7EA}"/>
              </a:ext>
            </a:extLst>
          </p:cNvPr>
          <p:cNvSpPr>
            <a:spLocks noGrp="1"/>
          </p:cNvSpPr>
          <p:nvPr>
            <p:ph type="title"/>
          </p:nvPr>
        </p:nvSpPr>
        <p:spPr/>
        <p:txBody>
          <a:bodyPr>
            <a:normAutofit fontScale="90000"/>
          </a:bodyPr>
          <a:lstStyle/>
          <a:p>
            <a:r>
              <a:rPr lang="en-US" dirty="0"/>
              <a:t>Follow-Up for Cervical </a:t>
            </a:r>
            <a:br>
              <a:rPr lang="en-US" dirty="0"/>
            </a:br>
            <a:r>
              <a:rPr lang="en-US" dirty="0"/>
              <a:t>Cytology Result of AGC in </a:t>
            </a:r>
            <a:br>
              <a:rPr lang="en-US" dirty="0"/>
            </a:br>
            <a:r>
              <a:rPr lang="en-US" dirty="0"/>
              <a:t>Patients With HIV </a:t>
            </a:r>
            <a:r>
              <a:rPr lang="en-US" sz="2700" dirty="0"/>
              <a:t>[a]</a:t>
            </a:r>
            <a:endParaRPr lang="en-US" dirty="0"/>
          </a:p>
        </p:txBody>
      </p:sp>
      <p:sp>
        <p:nvSpPr>
          <p:cNvPr id="3" name="Content Placeholder 2">
            <a:extLst>
              <a:ext uri="{FF2B5EF4-FFF2-40B4-BE49-F238E27FC236}">
                <a16:creationId xmlns:a16="http://schemas.microsoft.com/office/drawing/2014/main" id="{3EB8BBD2-FFAC-42B0-ABCA-C969D2EF9964}"/>
              </a:ext>
            </a:extLst>
          </p:cNvPr>
          <p:cNvSpPr>
            <a:spLocks noGrp="1"/>
          </p:cNvSpPr>
          <p:nvPr>
            <p:ph idx="1"/>
          </p:nvPr>
        </p:nvSpPr>
        <p:spPr>
          <a:xfrm>
            <a:off x="838200" y="1564105"/>
            <a:ext cx="4303295" cy="4612858"/>
          </a:xfrm>
        </p:spPr>
        <p:txBody>
          <a:bodyPr anchor="b">
            <a:normAutofit/>
          </a:bodyPr>
          <a:lstStyle/>
          <a:p>
            <a:pPr marL="274320" indent="-274320">
              <a:spcBef>
                <a:spcPts val="0"/>
              </a:spcBef>
              <a:buFont typeface="+mj-lt"/>
              <a:buAutoNum type="alphaLcPeriod"/>
            </a:pPr>
            <a:r>
              <a:rPr lang="en-US" sz="1400" dirty="0"/>
              <a:t>Adapted with permission from the ASCCP. See Perkins RB, Guido RS, Castle PE, et al. 2019 ASCCP risk-based management consensus guidelines for abnormal cervical cancer screening tests and cancer precursors. </a:t>
            </a:r>
            <a:r>
              <a:rPr lang="en-US" sz="1400" i="1" dirty="0"/>
              <a:t>J Low </a:t>
            </a:r>
            <a:r>
              <a:rPr lang="en-US" sz="1400" i="1" dirty="0" err="1"/>
              <a:t>Genit</a:t>
            </a:r>
            <a:r>
              <a:rPr lang="en-US" sz="1400" i="1" dirty="0"/>
              <a:t> Tract Dis</a:t>
            </a:r>
            <a:r>
              <a:rPr lang="en-US" sz="1400" dirty="0"/>
              <a:t> 2020;24(2):102-131. [PMID: 32243307]</a:t>
            </a:r>
          </a:p>
          <a:p>
            <a:pPr marL="274320" indent="-274320">
              <a:spcBef>
                <a:spcPts val="0"/>
              </a:spcBef>
              <a:buFont typeface="+mj-lt"/>
              <a:buAutoNum type="alphaLcPeriod"/>
            </a:pPr>
            <a:r>
              <a:rPr lang="en-US" sz="1400" dirty="0"/>
              <a:t>Conditions that increase risk for endometrial neoplasia include abnormal uterine bleeding, obesity, or conditions suggesting chronic anovulation.</a:t>
            </a:r>
            <a:endParaRPr lang="en-US" sz="1600" dirty="0"/>
          </a:p>
        </p:txBody>
      </p:sp>
      <p:sp>
        <p:nvSpPr>
          <p:cNvPr id="4" name="Footer Placeholder 3">
            <a:extLst>
              <a:ext uri="{FF2B5EF4-FFF2-40B4-BE49-F238E27FC236}">
                <a16:creationId xmlns:a16="http://schemas.microsoft.com/office/drawing/2014/main" id="{D2865F8D-CAD5-42C9-9D43-2F2EC6873A0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8917E50-56ED-49D6-85CA-0EFB8B80D9C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762B496-38CC-405E-8213-63EE70E65918}"/>
              </a:ext>
            </a:extLst>
          </p:cNvPr>
          <p:cNvSpPr>
            <a:spLocks noGrp="1"/>
          </p:cNvSpPr>
          <p:nvPr>
            <p:ph type="dt" sz="half" idx="2"/>
          </p:nvPr>
        </p:nvSpPr>
        <p:spPr/>
        <p:txBody>
          <a:bodyPr/>
          <a:lstStyle/>
          <a:p>
            <a:r>
              <a:rPr lang="en-US"/>
              <a:t>MARCH 2022</a:t>
            </a:r>
            <a:endParaRPr lang="en-US" dirty="0"/>
          </a:p>
        </p:txBody>
      </p:sp>
      <p:pic>
        <p:nvPicPr>
          <p:cNvPr id="2050" name="Picture 2" descr="Figure 2: Follow-Up for Cervical Cytology Result of AGC in Patients With HIV [a]">
            <a:extLst>
              <a:ext uri="{FF2B5EF4-FFF2-40B4-BE49-F238E27FC236}">
                <a16:creationId xmlns:a16="http://schemas.microsoft.com/office/drawing/2014/main" id="{E7795234-4072-4A4F-A25C-41CB1E8FA9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3895" y="951142"/>
            <a:ext cx="6304546" cy="5335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180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95B98-D2F9-42F8-BEE9-2DDF01FE1980}"/>
              </a:ext>
            </a:extLst>
          </p:cNvPr>
          <p:cNvSpPr>
            <a:spLocks noGrp="1"/>
          </p:cNvSpPr>
          <p:nvPr>
            <p:ph type="title"/>
          </p:nvPr>
        </p:nvSpPr>
        <p:spPr/>
        <p:txBody>
          <a:bodyPr>
            <a:normAutofit fontScale="90000"/>
          </a:bodyPr>
          <a:lstStyle/>
          <a:p>
            <a:r>
              <a:rPr lang="en-US" dirty="0"/>
              <a:t>Key Points:</a:t>
            </a:r>
            <a:br>
              <a:rPr lang="en-US" dirty="0"/>
            </a:br>
            <a:r>
              <a:rPr lang="en-US" dirty="0"/>
              <a:t>Follow-Up of Abnormal Cervical Cytology Results</a:t>
            </a:r>
          </a:p>
        </p:txBody>
      </p:sp>
      <p:sp>
        <p:nvSpPr>
          <p:cNvPr id="3" name="Content Placeholder 2">
            <a:extLst>
              <a:ext uri="{FF2B5EF4-FFF2-40B4-BE49-F238E27FC236}">
                <a16:creationId xmlns:a16="http://schemas.microsoft.com/office/drawing/2014/main" id="{8C8356E3-B661-4CB2-AA4F-9EACD77B2475}"/>
              </a:ext>
            </a:extLst>
          </p:cNvPr>
          <p:cNvSpPr>
            <a:spLocks noGrp="1"/>
          </p:cNvSpPr>
          <p:nvPr>
            <p:ph idx="1"/>
          </p:nvPr>
        </p:nvSpPr>
        <p:spPr/>
        <p:txBody>
          <a:bodyPr/>
          <a:lstStyle/>
          <a:p>
            <a:r>
              <a:rPr lang="en-US" dirty="0"/>
              <a:t>Any cervical cytology result of AGC requires immediate follow-up with colposcopy and further evaluation.</a:t>
            </a:r>
          </a:p>
          <a:p>
            <a:r>
              <a:rPr lang="en-US" dirty="0"/>
              <a:t>This committee strongly encourages all facilities that provide medical care for patients with HIV to develop a clinical pathway for the screening, diagnosis, and treatment of abnormal anal cytology results.</a:t>
            </a:r>
          </a:p>
        </p:txBody>
      </p:sp>
      <p:sp>
        <p:nvSpPr>
          <p:cNvPr id="4" name="Footer Placeholder 3">
            <a:extLst>
              <a:ext uri="{FF2B5EF4-FFF2-40B4-BE49-F238E27FC236}">
                <a16:creationId xmlns:a16="http://schemas.microsoft.com/office/drawing/2014/main" id="{AF638F8E-4A67-4640-8CA3-005E1755559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5460CFF-1DBF-4BBE-82A9-B3913F8D071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8758FCF-6402-422D-A960-B2BF0C9D6B10}"/>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2544076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1A474-A495-4FCB-B050-2360D8641E36}"/>
              </a:ext>
            </a:extLst>
          </p:cNvPr>
          <p:cNvSpPr>
            <a:spLocks noGrp="1"/>
          </p:cNvSpPr>
          <p:nvPr>
            <p:ph type="title"/>
          </p:nvPr>
        </p:nvSpPr>
        <p:spPr/>
        <p:txBody>
          <a:bodyPr/>
          <a:lstStyle/>
          <a:p>
            <a:r>
              <a:rPr lang="en-US" dirty="0"/>
              <a:t>Recommendations:</a:t>
            </a:r>
            <a:br>
              <a:rPr lang="en-US" dirty="0"/>
            </a:br>
            <a:r>
              <a:rPr lang="en-US" dirty="0"/>
              <a:t>Management of Cervical Cancer</a:t>
            </a:r>
          </a:p>
        </p:txBody>
      </p:sp>
      <p:sp>
        <p:nvSpPr>
          <p:cNvPr id="3" name="Content Placeholder 2">
            <a:extLst>
              <a:ext uri="{FF2B5EF4-FFF2-40B4-BE49-F238E27FC236}">
                <a16:creationId xmlns:a16="http://schemas.microsoft.com/office/drawing/2014/main" id="{81635916-F54A-448E-AD24-42BEEAED9A70}"/>
              </a:ext>
            </a:extLst>
          </p:cNvPr>
          <p:cNvSpPr>
            <a:spLocks noGrp="1"/>
          </p:cNvSpPr>
          <p:nvPr>
            <p:ph idx="1"/>
          </p:nvPr>
        </p:nvSpPr>
        <p:spPr/>
        <p:txBody>
          <a:bodyPr/>
          <a:lstStyle/>
          <a:p>
            <a:r>
              <a:rPr lang="en-US" dirty="0"/>
              <a:t>Clinicians should </a:t>
            </a:r>
            <a:r>
              <a:rPr lang="en-US" i="1" dirty="0"/>
              <a:t>immediately</a:t>
            </a:r>
            <a:r>
              <a:rPr lang="en-US" dirty="0"/>
              <a:t> refer patients with HIV and a diagnosis of cervical cancer to a gynecologic oncologist or surgeon trained in the management of cervical cancer. (A*)</a:t>
            </a:r>
          </a:p>
          <a:p>
            <a:r>
              <a:rPr lang="en-US" dirty="0"/>
              <a:t>Clinicians should closely monitor patients with a history of cervical cancer with possible consultation with a gynecologic oncologist after definitive treatment for cancer, which may include surgery, radiation, and chemotherapy. (A3)</a:t>
            </a:r>
          </a:p>
        </p:txBody>
      </p:sp>
      <p:sp>
        <p:nvSpPr>
          <p:cNvPr id="4" name="Footer Placeholder 3">
            <a:extLst>
              <a:ext uri="{FF2B5EF4-FFF2-40B4-BE49-F238E27FC236}">
                <a16:creationId xmlns:a16="http://schemas.microsoft.com/office/drawing/2014/main" id="{8287430B-DDF1-46F0-8ECC-D35F245BA33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625E3BA-6ABA-4D88-B6DB-5B8B9E4B5B0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779C817-F27B-4D3F-8100-F8EB5BE1A9C6}"/>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1960355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810E-4407-4CCF-9772-9CE2B30199B9}"/>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355C7D85-A1F3-419E-96B5-535A92D68E3B}"/>
              </a:ext>
            </a:extLst>
          </p:cNvPr>
          <p:cNvSpPr>
            <a:spLocks noGrp="1"/>
          </p:cNvSpPr>
          <p:nvPr>
            <p:ph idx="1"/>
          </p:nvPr>
        </p:nvSpPr>
        <p:spPr/>
        <p:txBody>
          <a:bodyPr>
            <a:normAutofit fontScale="77500" lnSpcReduction="20000"/>
          </a:bodyPr>
          <a:lstStyle/>
          <a:p>
            <a:r>
              <a:rPr lang="en-US" dirty="0"/>
              <a:t>Increase the number of New York State residents with HIV who are screened for and receive effective medical management of cervical, vaginal, or vulvar dysplasia.</a:t>
            </a:r>
          </a:p>
          <a:p>
            <a:r>
              <a:rPr lang="en-US" dirty="0"/>
              <a:t>Emphasize the role of ART-associated viral suppression in improving clearance or suppression of HPV, preventing cervical dysplasia, and reducing cervical cancer in individuals with HIV.</a:t>
            </a:r>
          </a:p>
          <a:p>
            <a:r>
              <a:rPr lang="en-US" dirty="0"/>
              <a:t>Reduce the incident morbidity and mortality associated with genital HPV disease in individuals with HIV through vaccination against HPV and identification and treatment of precancerous lesions, when treatment is most successful, and cancerous lesions.</a:t>
            </a:r>
          </a:p>
          <a:p>
            <a:r>
              <a:rPr lang="en-US" dirty="0"/>
              <a:t>Support the NYSDOH Prevention Agenda 2019-2024, which aims to increase cervical cancer screening by 5% among individuals who are 21 to 65 years old and have an annual income below $25,000.</a:t>
            </a:r>
          </a:p>
          <a:p>
            <a:r>
              <a:rPr lang="en-US" dirty="0"/>
              <a:t>Integrate current evidence-based clinical recommendations into the healthcare-related implementation strategies of the New York State Ending the Epidemic initiative.</a:t>
            </a:r>
          </a:p>
        </p:txBody>
      </p:sp>
      <p:sp>
        <p:nvSpPr>
          <p:cNvPr id="4" name="Footer Placeholder 3">
            <a:extLst>
              <a:ext uri="{FF2B5EF4-FFF2-40B4-BE49-F238E27FC236}">
                <a16:creationId xmlns:a16="http://schemas.microsoft.com/office/drawing/2014/main" id="{6D286C76-E464-4261-8D11-EFFDCEBCC5D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D94CF69-BDC7-4437-8FD0-4EB25D2047A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19DA8B9-21FF-4805-B1F1-552E709787D3}"/>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2227424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Screening for Cervical Dysplasia and Cancer in Adults With HIV</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3A3E0-B89F-406E-8E89-13C23FBBD58E}"/>
              </a:ext>
            </a:extLst>
          </p:cNvPr>
          <p:cNvSpPr>
            <a:spLocks noGrp="1"/>
          </p:cNvSpPr>
          <p:nvPr>
            <p:ph type="title"/>
          </p:nvPr>
        </p:nvSpPr>
        <p:spPr/>
        <p:txBody>
          <a:bodyPr/>
          <a:lstStyle/>
          <a:p>
            <a:r>
              <a:rPr lang="en-US" dirty="0"/>
              <a:t>Recommendation:</a:t>
            </a:r>
            <a:br>
              <a:rPr lang="en-US" dirty="0"/>
            </a:br>
            <a:r>
              <a:rPr lang="en-US" dirty="0"/>
              <a:t>HPV Prevention</a:t>
            </a:r>
          </a:p>
        </p:txBody>
      </p:sp>
      <p:sp>
        <p:nvSpPr>
          <p:cNvPr id="3" name="Content Placeholder 2">
            <a:extLst>
              <a:ext uri="{FF2B5EF4-FFF2-40B4-BE49-F238E27FC236}">
                <a16:creationId xmlns:a16="http://schemas.microsoft.com/office/drawing/2014/main" id="{BDED7561-319D-4718-B7AE-84C8727F8F45}"/>
              </a:ext>
            </a:extLst>
          </p:cNvPr>
          <p:cNvSpPr>
            <a:spLocks noGrp="1"/>
          </p:cNvSpPr>
          <p:nvPr>
            <p:ph idx="1"/>
          </p:nvPr>
        </p:nvSpPr>
        <p:spPr/>
        <p:txBody>
          <a:bodyPr/>
          <a:lstStyle/>
          <a:p>
            <a:r>
              <a:rPr lang="en-US" dirty="0"/>
              <a:t>Given the increased lifetime risk of persistent HPV infection and increased prevalence of HPV-related cancers, clinicians should recommend the 9-valent HPV vaccine 3-dose series at 0, 2, and 6 months to all individuals with HIV who are 9 to 45 years old regardless of CD4 cell count, prior cervical or anal screening results, HPV test results, HPV-related cytologic changes, or other history of HPV-related lesions. (A3)</a:t>
            </a:r>
          </a:p>
        </p:txBody>
      </p:sp>
      <p:sp>
        <p:nvSpPr>
          <p:cNvPr id="4" name="Footer Placeholder 3">
            <a:extLst>
              <a:ext uri="{FF2B5EF4-FFF2-40B4-BE49-F238E27FC236}">
                <a16:creationId xmlns:a16="http://schemas.microsoft.com/office/drawing/2014/main" id="{55FAEC22-F403-46DA-AB97-CFB8601606D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B2F5916-9EE7-4284-A4B8-A37C1140DB0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7495C37-46DA-4801-B3E8-3A226D8A2C0D}"/>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43409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A23B4-2069-4AFC-9D57-9AFDFFE69F8A}"/>
              </a:ext>
            </a:extLst>
          </p:cNvPr>
          <p:cNvSpPr>
            <a:spLocks noGrp="1"/>
          </p:cNvSpPr>
          <p:nvPr>
            <p:ph type="title"/>
          </p:nvPr>
        </p:nvSpPr>
        <p:spPr/>
        <p:txBody>
          <a:bodyPr/>
          <a:lstStyle/>
          <a:p>
            <a:r>
              <a:rPr lang="en-US" dirty="0"/>
              <a:t>Key Points:</a:t>
            </a:r>
            <a:br>
              <a:rPr lang="en-US" dirty="0"/>
            </a:br>
            <a:r>
              <a:rPr lang="en-US" dirty="0"/>
              <a:t>HPV Prevention</a:t>
            </a:r>
          </a:p>
        </p:txBody>
      </p:sp>
      <p:sp>
        <p:nvSpPr>
          <p:cNvPr id="3" name="Content Placeholder 2">
            <a:extLst>
              <a:ext uri="{FF2B5EF4-FFF2-40B4-BE49-F238E27FC236}">
                <a16:creationId xmlns:a16="http://schemas.microsoft.com/office/drawing/2014/main" id="{66BF2C00-8C1A-484A-84EC-1D8F924A276E}"/>
              </a:ext>
            </a:extLst>
          </p:cNvPr>
          <p:cNvSpPr>
            <a:spLocks noGrp="1"/>
          </p:cNvSpPr>
          <p:nvPr>
            <p:ph idx="1"/>
          </p:nvPr>
        </p:nvSpPr>
        <p:spPr/>
        <p:txBody>
          <a:bodyPr>
            <a:normAutofit lnSpcReduction="10000"/>
          </a:bodyPr>
          <a:lstStyle/>
          <a:p>
            <a:r>
              <a:rPr lang="en-US" dirty="0"/>
              <a:t>HPV vaccination status does not change the schedule of cervical cancer screening.</a:t>
            </a:r>
          </a:p>
          <a:p>
            <a:r>
              <a:rPr lang="en-US" dirty="0"/>
              <a:t>HPV testing is not recommended before administration of the HPV vaccine.</a:t>
            </a:r>
          </a:p>
          <a:p>
            <a:r>
              <a:rPr lang="en-US" dirty="0"/>
              <a:t>Inform patients with HIV about the risk of acquiring HPV and other STIs from close physical contact with the external genitalia, anus, cervix, vagina, urethra, mouth and oral cavity, or any other location where HPV lesions are present.</a:t>
            </a:r>
          </a:p>
          <a:p>
            <a:r>
              <a:rPr lang="en-US" dirty="0"/>
              <a:t>Consistent and correct condom use remains an effective way to reduce the risk of transmission of most STIs, including HPV. However, inform patients that barrier protection such as condoms and dental dams may not fully protect against HPV.</a:t>
            </a:r>
          </a:p>
        </p:txBody>
      </p:sp>
      <p:sp>
        <p:nvSpPr>
          <p:cNvPr id="4" name="Footer Placeholder 3">
            <a:extLst>
              <a:ext uri="{FF2B5EF4-FFF2-40B4-BE49-F238E27FC236}">
                <a16:creationId xmlns:a16="http://schemas.microsoft.com/office/drawing/2014/main" id="{03A9F935-69A8-4100-8DDA-74CF8FC2382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252A577-7446-4972-AE7F-6F9738C11A9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F065749-8435-4904-BB9C-D1536A28EBE5}"/>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2979512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3A682-C8AA-4D52-AE3E-95D82FDEB032}"/>
              </a:ext>
            </a:extLst>
          </p:cNvPr>
          <p:cNvSpPr>
            <a:spLocks noGrp="1"/>
          </p:cNvSpPr>
          <p:nvPr>
            <p:ph type="title"/>
          </p:nvPr>
        </p:nvSpPr>
        <p:spPr/>
        <p:txBody>
          <a:bodyPr/>
          <a:lstStyle/>
          <a:p>
            <a:r>
              <a:rPr lang="en-US" dirty="0"/>
              <a:t>Recommendations:</a:t>
            </a:r>
            <a:br>
              <a:rPr lang="en-US" dirty="0"/>
            </a:br>
            <a:r>
              <a:rPr lang="en-US" dirty="0"/>
              <a:t>Cervical Cancer Prevention</a:t>
            </a:r>
          </a:p>
        </p:txBody>
      </p:sp>
      <p:sp>
        <p:nvSpPr>
          <p:cNvPr id="3" name="Content Placeholder 2">
            <a:extLst>
              <a:ext uri="{FF2B5EF4-FFF2-40B4-BE49-F238E27FC236}">
                <a16:creationId xmlns:a16="http://schemas.microsoft.com/office/drawing/2014/main" id="{827605B5-6E64-4CEB-A533-809FA8851D5E}"/>
              </a:ext>
            </a:extLst>
          </p:cNvPr>
          <p:cNvSpPr>
            <a:spLocks noGrp="1"/>
          </p:cNvSpPr>
          <p:nvPr>
            <p:ph idx="1"/>
          </p:nvPr>
        </p:nvSpPr>
        <p:spPr/>
        <p:txBody>
          <a:bodyPr>
            <a:normAutofit fontScale="92500" lnSpcReduction="10000"/>
          </a:bodyPr>
          <a:lstStyle/>
          <a:p>
            <a:r>
              <a:rPr lang="en-US" dirty="0"/>
              <a:t>In providing comprehensive primary care for adults with HIV, clinicians should ensure that patients at risk of cervical cancer receive age- and risk-appropriate screening (A3) and provide education about harm reduction measures that may reduce the risk, including:</a:t>
            </a:r>
          </a:p>
          <a:p>
            <a:pPr lvl="1"/>
            <a:r>
              <a:rPr lang="en-US" dirty="0"/>
              <a:t>HPV vaccination (A2)</a:t>
            </a:r>
          </a:p>
          <a:p>
            <a:pPr lvl="1"/>
            <a:r>
              <a:rPr lang="en-US" dirty="0"/>
              <a:t>ART to suppress HIV viral load (A2)</a:t>
            </a:r>
          </a:p>
          <a:p>
            <a:pPr lvl="1"/>
            <a:r>
              <a:rPr lang="en-US" dirty="0"/>
              <a:t>Tobacco use cessation (A2)</a:t>
            </a:r>
          </a:p>
          <a:p>
            <a:pPr lvl="1"/>
            <a:r>
              <a:rPr lang="en-US" dirty="0"/>
              <a:t>Sexual exposure prevention strategies, including using barrier protection (A3) and reducing the number of sex partners and associated sexual networks when possible (A3)</a:t>
            </a:r>
          </a:p>
          <a:p>
            <a:r>
              <a:rPr lang="en-US" dirty="0"/>
              <a:t>Clinicians should establish a schedule for routine cervical screening based on a patient’s medical history, anatomical inventory, age, and risk profile. (A2)</a:t>
            </a:r>
          </a:p>
        </p:txBody>
      </p:sp>
      <p:sp>
        <p:nvSpPr>
          <p:cNvPr id="4" name="Footer Placeholder 3">
            <a:extLst>
              <a:ext uri="{FF2B5EF4-FFF2-40B4-BE49-F238E27FC236}">
                <a16:creationId xmlns:a16="http://schemas.microsoft.com/office/drawing/2014/main" id="{48E26B04-793A-4734-9546-73ADB7CD1A5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1CCAFB7-2DDD-4991-9560-8D10096BC26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A0EAF2C-0514-4450-B62E-5D78DAACE2AB}"/>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219292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71689-FE2B-4A7F-B3EA-2E8A628AEC84}"/>
              </a:ext>
            </a:extLst>
          </p:cNvPr>
          <p:cNvSpPr>
            <a:spLocks noGrp="1"/>
          </p:cNvSpPr>
          <p:nvPr>
            <p:ph type="title"/>
          </p:nvPr>
        </p:nvSpPr>
        <p:spPr/>
        <p:txBody>
          <a:bodyPr/>
          <a:lstStyle/>
          <a:p>
            <a:r>
              <a:rPr lang="en-US" dirty="0"/>
              <a:t>Recommendations:</a:t>
            </a:r>
            <a:br>
              <a:rPr lang="en-US" dirty="0"/>
            </a:br>
            <a:r>
              <a:rPr lang="en-US" dirty="0"/>
              <a:t>Screening for Cervical Abnormalities</a:t>
            </a:r>
          </a:p>
        </p:txBody>
      </p:sp>
      <p:sp>
        <p:nvSpPr>
          <p:cNvPr id="3" name="Content Placeholder 2">
            <a:extLst>
              <a:ext uri="{FF2B5EF4-FFF2-40B4-BE49-F238E27FC236}">
                <a16:creationId xmlns:a16="http://schemas.microsoft.com/office/drawing/2014/main" id="{5E88C70D-8A53-4388-8C4C-3B19FC1AC2C6}"/>
              </a:ext>
            </a:extLst>
          </p:cNvPr>
          <p:cNvSpPr>
            <a:spLocks noGrp="1"/>
          </p:cNvSpPr>
          <p:nvPr>
            <p:ph idx="1"/>
          </p:nvPr>
        </p:nvSpPr>
        <p:spPr/>
        <p:txBody>
          <a:bodyPr/>
          <a:lstStyle/>
          <a:p>
            <a:r>
              <a:rPr lang="en-US" dirty="0"/>
              <a:t>Clinicians should perform an anatomical inventory to identify patients eligible for screening. (A*)</a:t>
            </a:r>
          </a:p>
          <a:p>
            <a:r>
              <a:rPr lang="en-US" dirty="0"/>
              <a:t>Clinicians should perform screening for cervical and genital tract dysplasia and cancer in patients with HIV who have or have had a cervix and meet the below criteria for age-based screening. (A2)</a:t>
            </a:r>
          </a:p>
          <a:p>
            <a:r>
              <a:rPr lang="en-US" dirty="0"/>
              <a:t>Clinicians should perform physical examinations of the vulva, vagina, and anogenital perineum at least annually and at the time of cervical cytology and to assess interval complaints. (A3) Abnormal cytology results may reflect vaginal, vulvar, or anogenital dysplasia in the absence of cervical dysplasia.</a:t>
            </a:r>
          </a:p>
        </p:txBody>
      </p:sp>
      <p:sp>
        <p:nvSpPr>
          <p:cNvPr id="4" name="Footer Placeholder 3">
            <a:extLst>
              <a:ext uri="{FF2B5EF4-FFF2-40B4-BE49-F238E27FC236}">
                <a16:creationId xmlns:a16="http://schemas.microsoft.com/office/drawing/2014/main" id="{4A170CC7-B900-4996-AAD6-242C855A894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5EE5C04-02CC-4ABF-BA7F-A7BEADE48B4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29388D0-7087-4E49-83CF-7723748E8A92}"/>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35143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4D2F2-530C-4C4F-8DF5-09E022B4FF82}"/>
              </a:ext>
            </a:extLst>
          </p:cNvPr>
          <p:cNvSpPr>
            <a:spLocks noGrp="1"/>
          </p:cNvSpPr>
          <p:nvPr>
            <p:ph type="title"/>
          </p:nvPr>
        </p:nvSpPr>
        <p:spPr/>
        <p:txBody>
          <a:bodyPr/>
          <a:lstStyle/>
          <a:p>
            <a:r>
              <a:rPr lang="en-US" dirty="0"/>
              <a:t>Cytologic and Histologic Classifications of Cervical Dysplasia</a:t>
            </a:r>
          </a:p>
        </p:txBody>
      </p:sp>
      <p:graphicFrame>
        <p:nvGraphicFramePr>
          <p:cNvPr id="7" name="Content Placeholder 6">
            <a:extLst>
              <a:ext uri="{FF2B5EF4-FFF2-40B4-BE49-F238E27FC236}">
                <a16:creationId xmlns:a16="http://schemas.microsoft.com/office/drawing/2014/main" id="{6633D1E2-EC57-46B5-BB0F-EB74D2F1296A}"/>
              </a:ext>
            </a:extLst>
          </p:cNvPr>
          <p:cNvGraphicFramePr>
            <a:graphicFrameLocks noGrp="1"/>
          </p:cNvGraphicFramePr>
          <p:nvPr>
            <p:ph idx="1"/>
            <p:extLst>
              <p:ext uri="{D42A27DB-BD31-4B8C-83A1-F6EECF244321}">
                <p14:modId xmlns:p14="http://schemas.microsoft.com/office/powerpoint/2010/main" val="866576296"/>
              </p:ext>
            </p:extLst>
          </p:nvPr>
        </p:nvGraphicFramePr>
        <p:xfrm>
          <a:off x="838200" y="1563688"/>
          <a:ext cx="10515600" cy="484632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126803666"/>
                    </a:ext>
                  </a:extLst>
                </a:gridCol>
                <a:gridCol w="5257800">
                  <a:extLst>
                    <a:ext uri="{9D8B030D-6E8A-4147-A177-3AD203B41FA5}">
                      <a16:colId xmlns:a16="http://schemas.microsoft.com/office/drawing/2014/main" val="1745254907"/>
                    </a:ext>
                  </a:extLst>
                </a:gridCol>
              </a:tblGrid>
              <a:tr h="370840">
                <a:tc>
                  <a:txBody>
                    <a:bodyPr/>
                    <a:lstStyle/>
                    <a:p>
                      <a:r>
                        <a:rPr lang="en-US" b="1" dirty="0">
                          <a:solidFill>
                            <a:schemeClr val="bg1"/>
                          </a:solidFill>
                        </a:rPr>
                        <a:t>Bethesda Classification System </a:t>
                      </a:r>
                      <a:br>
                        <a:rPr lang="en-US" b="1" dirty="0">
                          <a:solidFill>
                            <a:schemeClr val="bg1"/>
                          </a:solidFill>
                        </a:rPr>
                      </a:br>
                      <a:r>
                        <a:rPr lang="en-US" b="1" dirty="0">
                          <a:solidFill>
                            <a:schemeClr val="bg1"/>
                          </a:solidFill>
                        </a:rPr>
                        <a:t>(describes cervical cytology results)</a:t>
                      </a:r>
                    </a:p>
                  </a:txBody>
                  <a:tcPr>
                    <a:solidFill>
                      <a:srgbClr val="523178"/>
                    </a:solidFill>
                  </a:tcPr>
                </a:tc>
                <a:tc>
                  <a:txBody>
                    <a:bodyPr/>
                    <a:lstStyle/>
                    <a:p>
                      <a:r>
                        <a:rPr lang="en-US" b="1" dirty="0">
                          <a:solidFill>
                            <a:schemeClr val="bg1"/>
                          </a:solidFill>
                        </a:rPr>
                        <a:t>Cervical intraepithelial lesion or neoplasia </a:t>
                      </a:r>
                      <a:br>
                        <a:rPr lang="en-US" b="1" dirty="0">
                          <a:solidFill>
                            <a:schemeClr val="bg1"/>
                          </a:solidFill>
                        </a:rPr>
                      </a:br>
                      <a:r>
                        <a:rPr lang="en-US" b="1" dirty="0">
                          <a:solidFill>
                            <a:schemeClr val="bg1"/>
                          </a:solidFill>
                        </a:rPr>
                        <a:t>(describes histology obtained at biopsy)</a:t>
                      </a:r>
                    </a:p>
                  </a:txBody>
                  <a:tcPr>
                    <a:solidFill>
                      <a:srgbClr val="523178"/>
                    </a:solidFill>
                  </a:tcPr>
                </a:tc>
                <a:extLst>
                  <a:ext uri="{0D108BD9-81ED-4DB2-BD59-A6C34878D82A}">
                    <a16:rowId xmlns:a16="http://schemas.microsoft.com/office/drawing/2014/main" val="668555295"/>
                  </a:ext>
                </a:extLst>
              </a:tr>
              <a:tr h="370840">
                <a:tc>
                  <a:txBody>
                    <a:bodyPr/>
                    <a:lstStyle/>
                    <a:p>
                      <a:pPr marL="137160" indent="-137160">
                        <a:buFont typeface="Arial" panose="020B0604020202020204" pitchFamily="34" charset="0"/>
                        <a:buChar char="•"/>
                      </a:pPr>
                      <a:r>
                        <a:rPr lang="en-US" dirty="0"/>
                        <a:t>Negative for intraepithelial lesion or malignancy (NILM)</a:t>
                      </a:r>
                    </a:p>
                    <a:p>
                      <a:pPr marL="137160" indent="-137160">
                        <a:buFont typeface="Arial" panose="020B0604020202020204" pitchFamily="34" charset="0"/>
                        <a:buChar char="•"/>
                      </a:pPr>
                      <a:r>
                        <a:rPr lang="en-US" dirty="0"/>
                        <a:t>Atypical squamous cells of undetermined significance (ASC-US)</a:t>
                      </a:r>
                    </a:p>
                    <a:p>
                      <a:pPr marL="137160" indent="-137160">
                        <a:buFont typeface="Arial" panose="020B0604020202020204" pitchFamily="34" charset="0"/>
                        <a:buChar char="•"/>
                      </a:pPr>
                      <a:r>
                        <a:rPr lang="en-US" dirty="0"/>
                        <a:t>Atypical squamous cells, high-grade squamous intraepithelial lesion cannot be excluded (ASC-H)</a:t>
                      </a:r>
                    </a:p>
                    <a:p>
                      <a:pPr marL="137160" indent="-137160">
                        <a:buFont typeface="Arial" panose="020B0604020202020204" pitchFamily="34" charset="0"/>
                        <a:buChar char="•"/>
                      </a:pPr>
                      <a:r>
                        <a:rPr lang="en-US" dirty="0"/>
                        <a:t>Atypical glandular cells (AGC): endocervical cells, endometrial cells, or glandular cells</a:t>
                      </a:r>
                    </a:p>
                    <a:p>
                      <a:pPr marL="137160" indent="-137160">
                        <a:buFont typeface="Arial" panose="020B0604020202020204" pitchFamily="34" charset="0"/>
                        <a:buChar char="•"/>
                      </a:pPr>
                      <a:r>
                        <a:rPr lang="en-US" dirty="0"/>
                        <a:t>Atypical glandular cells not otherwise specified (AGC-NOS)</a:t>
                      </a:r>
                    </a:p>
                    <a:p>
                      <a:pPr marL="137160" indent="-137160">
                        <a:buFont typeface="Arial" panose="020B0604020202020204" pitchFamily="34" charset="0"/>
                        <a:buChar char="•"/>
                      </a:pPr>
                      <a:r>
                        <a:rPr lang="en-US" dirty="0"/>
                        <a:t>Atypical glandular cells favoring neoplasia (AGC-FN)</a:t>
                      </a:r>
                    </a:p>
                    <a:p>
                      <a:pPr marL="137160" indent="-137160">
                        <a:buFont typeface="Arial" panose="020B0604020202020204" pitchFamily="34" charset="0"/>
                        <a:buChar char="•"/>
                      </a:pPr>
                      <a:r>
                        <a:rPr lang="en-US" dirty="0"/>
                        <a:t>Low-grade squamous intraepithelial lesions (LSIL)</a:t>
                      </a:r>
                    </a:p>
                    <a:p>
                      <a:pPr marL="137160" indent="-137160">
                        <a:buFont typeface="Arial" panose="020B0604020202020204" pitchFamily="34" charset="0"/>
                        <a:buChar char="•"/>
                      </a:pPr>
                      <a:r>
                        <a:rPr lang="en-US" dirty="0"/>
                        <a:t>High-grade squamous intraepithelial lesions (HSIL)</a:t>
                      </a:r>
                    </a:p>
                    <a:p>
                      <a:pPr marL="137160" indent="-137160">
                        <a:buFont typeface="Arial" panose="020B0604020202020204" pitchFamily="34" charset="0"/>
                        <a:buChar char="•"/>
                      </a:pPr>
                      <a:r>
                        <a:rPr lang="en-US" dirty="0"/>
                        <a:t>Squamous cell carcinoma</a:t>
                      </a:r>
                    </a:p>
                    <a:p>
                      <a:pPr marL="137160" indent="-137160">
                        <a:buFont typeface="Arial" panose="020B0604020202020204" pitchFamily="34" charset="0"/>
                        <a:buChar char="•"/>
                      </a:pPr>
                      <a:r>
                        <a:rPr lang="en-US" dirty="0"/>
                        <a:t>Cancer</a:t>
                      </a:r>
                    </a:p>
                  </a:txBody>
                  <a:tcPr/>
                </a:tc>
                <a:tc>
                  <a:txBody>
                    <a:bodyPr/>
                    <a:lstStyle/>
                    <a:p>
                      <a:pPr marL="137160" indent="-137160">
                        <a:buFont typeface="Arial" panose="020B0604020202020204" pitchFamily="34" charset="0"/>
                        <a:buChar char="•"/>
                      </a:pPr>
                      <a:r>
                        <a:rPr lang="en-US" dirty="0"/>
                        <a:t>Atypia</a:t>
                      </a:r>
                    </a:p>
                    <a:p>
                      <a:pPr marL="137160" indent="-137160">
                        <a:buFont typeface="Arial" panose="020B0604020202020204" pitchFamily="34" charset="0"/>
                        <a:buChar char="•"/>
                      </a:pPr>
                      <a:r>
                        <a:rPr lang="en-US" dirty="0"/>
                        <a:t>Low-grade cervical intraepithelial neoplasia (CIN 1)</a:t>
                      </a:r>
                    </a:p>
                    <a:p>
                      <a:pPr marL="137160" indent="-137160">
                        <a:buFont typeface="Arial" panose="020B0604020202020204" pitchFamily="34" charset="0"/>
                        <a:buChar char="•"/>
                      </a:pPr>
                      <a:r>
                        <a:rPr lang="en-US" dirty="0"/>
                        <a:t>Moderate-grade cervical intraepithelial neoplasia; may be a low-grade or high-grade lesion (CIN 2)</a:t>
                      </a:r>
                    </a:p>
                    <a:p>
                      <a:pPr marL="137160" indent="-137160">
                        <a:buFont typeface="Arial" panose="020B0604020202020204" pitchFamily="34" charset="0"/>
                        <a:buChar char="•"/>
                      </a:pPr>
                      <a:r>
                        <a:rPr lang="en-US" dirty="0"/>
                        <a:t>High-grade cervical intraepithelial neoplasia (CIN 3)</a:t>
                      </a:r>
                    </a:p>
                    <a:p>
                      <a:pPr marL="137160" indent="-137160">
                        <a:buFont typeface="Arial" panose="020B0604020202020204" pitchFamily="34" charset="0"/>
                        <a:buChar char="•"/>
                      </a:pPr>
                      <a:r>
                        <a:rPr lang="en-US" dirty="0"/>
                        <a:t>Carcinoma in situ (CIS)</a:t>
                      </a:r>
                    </a:p>
                    <a:p>
                      <a:pPr marL="137160" indent="-137160">
                        <a:buFont typeface="Arial" panose="020B0604020202020204" pitchFamily="34" charset="0"/>
                        <a:buChar char="•"/>
                      </a:pPr>
                      <a:r>
                        <a:rPr lang="en-US" dirty="0"/>
                        <a:t>Endocervical carcinoma in situ</a:t>
                      </a:r>
                    </a:p>
                    <a:p>
                      <a:pPr marL="137160" indent="-137160">
                        <a:buFont typeface="Arial" panose="020B0604020202020204" pitchFamily="34" charset="0"/>
                        <a:buChar char="•"/>
                      </a:pPr>
                      <a:r>
                        <a:rPr lang="en-US" dirty="0"/>
                        <a:t>Cancer</a:t>
                      </a:r>
                    </a:p>
                  </a:txBody>
                  <a:tcPr/>
                </a:tc>
                <a:extLst>
                  <a:ext uri="{0D108BD9-81ED-4DB2-BD59-A6C34878D82A}">
                    <a16:rowId xmlns:a16="http://schemas.microsoft.com/office/drawing/2014/main" val="540128376"/>
                  </a:ext>
                </a:extLst>
              </a:tr>
            </a:tbl>
          </a:graphicData>
        </a:graphic>
      </p:graphicFrame>
      <p:sp>
        <p:nvSpPr>
          <p:cNvPr id="4" name="Footer Placeholder 3">
            <a:extLst>
              <a:ext uri="{FF2B5EF4-FFF2-40B4-BE49-F238E27FC236}">
                <a16:creationId xmlns:a16="http://schemas.microsoft.com/office/drawing/2014/main" id="{AE90CC73-62E1-42CF-A823-F946DD26267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F0B52E7-BC3E-42E9-BF8D-0F2286B59C9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9EF616F-3BC2-445A-A5F5-245C535096A2}"/>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1141404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B8A7-962A-43CE-A75F-7BA0E99528D6}"/>
              </a:ext>
            </a:extLst>
          </p:cNvPr>
          <p:cNvSpPr>
            <a:spLocks noGrp="1"/>
          </p:cNvSpPr>
          <p:nvPr>
            <p:ph type="title"/>
          </p:nvPr>
        </p:nvSpPr>
        <p:spPr/>
        <p:txBody>
          <a:bodyPr/>
          <a:lstStyle/>
          <a:p>
            <a:r>
              <a:rPr lang="en-US" dirty="0"/>
              <a:t>Recommendations:</a:t>
            </a:r>
            <a:br>
              <a:rPr lang="en-US" dirty="0"/>
            </a:br>
            <a:r>
              <a:rPr lang="en-US" dirty="0"/>
              <a:t>Age-Based Screening</a:t>
            </a:r>
          </a:p>
        </p:txBody>
      </p:sp>
      <p:sp>
        <p:nvSpPr>
          <p:cNvPr id="3" name="Content Placeholder 2">
            <a:extLst>
              <a:ext uri="{FF2B5EF4-FFF2-40B4-BE49-F238E27FC236}">
                <a16:creationId xmlns:a16="http://schemas.microsoft.com/office/drawing/2014/main" id="{E3EE0C0C-791C-48A3-9120-FDAAEE3550C8}"/>
              </a:ext>
            </a:extLst>
          </p:cNvPr>
          <p:cNvSpPr>
            <a:spLocks noGrp="1"/>
          </p:cNvSpPr>
          <p:nvPr>
            <p:ph idx="1"/>
          </p:nvPr>
        </p:nvSpPr>
        <p:spPr/>
        <p:txBody>
          <a:bodyPr>
            <a:normAutofit fontScale="85000" lnSpcReduction="10000"/>
          </a:bodyPr>
          <a:lstStyle/>
          <a:p>
            <a:r>
              <a:rPr lang="en-US" dirty="0"/>
              <a:t>For patients &lt;30 years old, testing for HPV is not recommended (A2†). For these patients, clinicians should perform cervical cytology within at least 2 years of the onset of receptive sexual activity or by age 21 years, regardless of the mode of HIV acquisition (A2), and if cytology results are normal, repeat testing every 3 years. (A2)</a:t>
            </a:r>
          </a:p>
          <a:p>
            <a:r>
              <a:rPr lang="en-US" dirty="0"/>
              <a:t>For patients ≥30 years old, clinicians should perform cytology/HPV </a:t>
            </a:r>
            <a:r>
              <a:rPr lang="en-US" dirty="0" err="1"/>
              <a:t>cotesting</a:t>
            </a:r>
            <a:r>
              <a:rPr lang="en-US" dirty="0"/>
              <a:t> within 3 years of previous testing. (A2) If the baseline cytology and HPV test results are negative, clinicians should repeat both tests every 3 years thereafter. (A2)</a:t>
            </a:r>
          </a:p>
          <a:p>
            <a:r>
              <a:rPr lang="en-US" dirty="0"/>
              <a:t>Clinicians should repeat cervical cytology after 2 months but within 4 months after a result of “insufficient specimen for analysis” has been reported. (A3)</a:t>
            </a:r>
          </a:p>
          <a:p>
            <a:r>
              <a:rPr lang="en-US" dirty="0"/>
              <a:t>Clinicians should continue cervical cancer screening for patients ≥65 years old; however, factors such as a patient’s life expectancy and risk of developing cervical cancer should inform shared decision-making regarding continued screening. (A3)</a:t>
            </a:r>
          </a:p>
        </p:txBody>
      </p:sp>
      <p:sp>
        <p:nvSpPr>
          <p:cNvPr id="4" name="Footer Placeholder 3">
            <a:extLst>
              <a:ext uri="{FF2B5EF4-FFF2-40B4-BE49-F238E27FC236}">
                <a16:creationId xmlns:a16="http://schemas.microsoft.com/office/drawing/2014/main" id="{7A97BD51-B533-4021-AB69-842D94C2A6D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E1EF228-84E4-4130-8AA8-28F5E9088AE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B23595B-6D95-425D-9B1E-B9E8605B22AD}"/>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754426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3962-4245-4531-9978-8EB836F69958}"/>
              </a:ext>
            </a:extLst>
          </p:cNvPr>
          <p:cNvSpPr>
            <a:spLocks noGrp="1"/>
          </p:cNvSpPr>
          <p:nvPr>
            <p:ph type="title"/>
          </p:nvPr>
        </p:nvSpPr>
        <p:spPr/>
        <p:txBody>
          <a:bodyPr/>
          <a:lstStyle/>
          <a:p>
            <a:r>
              <a:rPr lang="en-US" dirty="0"/>
              <a:t>Key Points:</a:t>
            </a:r>
            <a:br>
              <a:rPr lang="en-US" dirty="0"/>
            </a:br>
            <a:r>
              <a:rPr lang="en-US" dirty="0"/>
              <a:t>Who to Screen</a:t>
            </a:r>
          </a:p>
        </p:txBody>
      </p:sp>
      <p:sp>
        <p:nvSpPr>
          <p:cNvPr id="3" name="Content Placeholder 2">
            <a:extLst>
              <a:ext uri="{FF2B5EF4-FFF2-40B4-BE49-F238E27FC236}">
                <a16:creationId xmlns:a16="http://schemas.microsoft.com/office/drawing/2014/main" id="{BF09CDEC-12DF-4912-B926-392A08531841}"/>
              </a:ext>
            </a:extLst>
          </p:cNvPr>
          <p:cNvSpPr>
            <a:spLocks noGrp="1"/>
          </p:cNvSpPr>
          <p:nvPr>
            <p:ph idx="1"/>
          </p:nvPr>
        </p:nvSpPr>
        <p:spPr/>
        <p:txBody>
          <a:bodyPr>
            <a:normAutofit fontScale="70000" lnSpcReduction="20000"/>
          </a:bodyPr>
          <a:lstStyle/>
          <a:p>
            <a:r>
              <a:rPr lang="en-US" dirty="0"/>
              <a:t>Compassionate engagement in shared decision-making is crucial when navigating extended screening intervals or discontinuation of screening based on a patient’s lifetime prognosis. When engaging patients in shared decision-making regarding screening intervals, consider duration of HIV infection, viral load and CD4 cell count over time, and history of abnormal Pap test results and anogenital HPV lesions.</a:t>
            </a:r>
          </a:p>
          <a:p>
            <a:r>
              <a:rPr lang="en-US" dirty="0"/>
              <a:t>Cervical screening every 5 years may benefit virally suppressed patients adherent to HIV and primary care with negative cytology and negative HPV test results, no genital or pelvic complaints, no tobacco use, and no other cervical cancer risk factors.</a:t>
            </a:r>
          </a:p>
          <a:p>
            <a:r>
              <a:rPr lang="en-US" dirty="0"/>
              <a:t>Inclusive and culturally sensitive healthcare includes a safe and welcoming environment that acknowledges the needs of transgender, transmasculine, transfeminine, and nonbinary patients.</a:t>
            </a:r>
          </a:p>
          <a:p>
            <a:r>
              <a:rPr lang="en-US" dirty="0"/>
              <a:t>Ask patients to provide details about all gender-affirming and gynecologic surgical procedures they have undergone to help inform screening for HPV-related cancers.</a:t>
            </a:r>
          </a:p>
          <a:p>
            <a:r>
              <a:rPr lang="en-US" dirty="0"/>
              <a:t>To facilitate accurate interpretation of cell morphology, note testosterone use and the presence of amenorrhea in the requisition for cervical cytology in transgender men.</a:t>
            </a:r>
          </a:p>
          <a:p>
            <a:r>
              <a:rPr lang="en-US" dirty="0"/>
              <a:t>In individuals ≥30 years old, cytologic surveillance alone is acceptable only if HPV </a:t>
            </a:r>
            <a:r>
              <a:rPr lang="en-US" dirty="0" err="1"/>
              <a:t>cotesting</a:t>
            </a:r>
            <a:r>
              <a:rPr lang="en-US" dirty="0"/>
              <a:t> is unavailable. Cytology is less sensitive than HPV testing for detection of precancer and, therefore, requires testing at shorter, more frequent intervals. It is recommended that clinicians without access to HPV </a:t>
            </a:r>
            <a:r>
              <a:rPr lang="en-US" dirty="0" err="1"/>
              <a:t>cotesting</a:t>
            </a:r>
            <a:r>
              <a:rPr lang="en-US" dirty="0"/>
              <a:t> offer cytology at a minimum of 3-year intervals.</a:t>
            </a:r>
          </a:p>
        </p:txBody>
      </p:sp>
      <p:sp>
        <p:nvSpPr>
          <p:cNvPr id="4" name="Footer Placeholder 3">
            <a:extLst>
              <a:ext uri="{FF2B5EF4-FFF2-40B4-BE49-F238E27FC236}">
                <a16:creationId xmlns:a16="http://schemas.microsoft.com/office/drawing/2014/main" id="{ACBE434B-FEFD-4767-BF12-161C418D67A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2B987BE-E886-477C-8EC4-CE67C8C77E5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8AE5D83-E057-4AED-9CF9-947829970D53}"/>
              </a:ext>
            </a:extLst>
          </p:cNvPr>
          <p:cNvSpPr>
            <a:spLocks noGrp="1"/>
          </p:cNvSpPr>
          <p:nvPr>
            <p:ph type="dt" sz="half" idx="2"/>
          </p:nvPr>
        </p:nvSpPr>
        <p:spPr/>
        <p:txBody>
          <a:bodyPr/>
          <a:lstStyle/>
          <a:p>
            <a:r>
              <a:rPr lang="en-US"/>
              <a:t>MARCH 2022</a:t>
            </a:r>
            <a:endParaRPr lang="en-US" dirty="0"/>
          </a:p>
        </p:txBody>
      </p:sp>
    </p:spTree>
    <p:extLst>
      <p:ext uri="{BB962C8B-B14F-4D97-AF65-F5344CB8AC3E}">
        <p14:creationId xmlns:p14="http://schemas.microsoft.com/office/powerpoint/2010/main" val="1825369877"/>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2501</Words>
  <Application>Microsoft Office PowerPoint</Application>
  <PresentationFormat>Widescreen</PresentationFormat>
  <Paragraphs>159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Content</vt:lpstr>
      <vt:lpstr>PowerPoint Presentation</vt:lpstr>
      <vt:lpstr>Purpose of This Guideline</vt:lpstr>
      <vt:lpstr>Recommendation: HPV Prevention</vt:lpstr>
      <vt:lpstr>Key Points: HPV Prevention</vt:lpstr>
      <vt:lpstr>Recommendations: Cervical Cancer Prevention</vt:lpstr>
      <vt:lpstr>Recommendations: Screening for Cervical Abnormalities</vt:lpstr>
      <vt:lpstr>Cytologic and Histologic Classifications of Cervical Dysplasia</vt:lpstr>
      <vt:lpstr>Recommendations: Age-Based Screening</vt:lpstr>
      <vt:lpstr>Key Points: Who to Screen</vt:lpstr>
      <vt:lpstr>Recommendations: Concomitant Screening for Anal Cancer and STIs</vt:lpstr>
      <vt:lpstr>Recommendations: Post-Hysterectomy Cancer Screening</vt:lpstr>
      <vt:lpstr>Recommendation: Post-Cervical Excision HPV Testing</vt:lpstr>
      <vt:lpstr>Recommendations: Screening for Cervical Dysplasia During Pregnancy</vt:lpstr>
      <vt:lpstr>Recommendations: Follow-Up of Abnormal Cervical Cytology Results</vt:lpstr>
      <vt:lpstr>Follow-Up for Abnormal  Cervical Cytology Results  in Patients With HIV</vt:lpstr>
      <vt:lpstr>Follow-Up for Cervical  Cytology Result of AGC in  Patients With HIV [a]</vt:lpstr>
      <vt:lpstr>Key Points: Follow-Up of Abnormal Cervical Cytology Results</vt:lpstr>
      <vt:lpstr>Recommendations: Management of Cervical Cancer</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24</cp:revision>
  <dcterms:created xsi:type="dcterms:W3CDTF">2022-05-26T16:37:43Z</dcterms:created>
  <dcterms:modified xsi:type="dcterms:W3CDTF">2023-10-25T13:11:31Z</dcterms:modified>
</cp:coreProperties>
</file>