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178"/>
    <a:srgbClr val="3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FF89-6860-493C-92B5-C658713E7E1F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90C9-9F3B-4B5C-A652-02F825FA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B458-E6EA-427F-A270-0CA09B5FA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 and paste this table into new slides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1619C-288C-4FE9-895C-06541043DF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9BB23-6ADF-4D2A-BC3C-B99A76D06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C07FF-3681-4EAC-8893-C0EE5BBBD5C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4CDBBC-9F5F-4BC7-BD08-B694E644794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46671168"/>
              </p:ext>
            </p:extLst>
          </p:nvPr>
        </p:nvGraphicFramePr>
        <p:xfrm>
          <a:off x="1959811" y="2532423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650911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432149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69048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6412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Header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2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552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96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24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1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39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7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956861F-471E-4867-8CA0-64C1B858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15E7499-E057-4A88-BE36-9CED3A66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49AC4E-D8BB-4B00-8255-3DDA22B2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6702A-DA3E-444D-9613-E37755F13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C065E23-58B0-47C2-BAF2-36F1AB162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29732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1BA2E-98D3-406F-8D4C-60CD1C4A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B9328-205D-4FEB-BB5E-833FB212C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F27E-F12C-4880-AFE8-1EED8E3FB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NYSDOH AIDS Institute Clinical Guidelines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D634D-8E3F-42F0-B120-B1410910A3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725" t="3670" r="1652" b="1576"/>
          <a:stretch/>
        </p:blipFill>
        <p:spPr>
          <a:xfrm>
            <a:off x="10554322" y="122238"/>
            <a:ext cx="1427505" cy="621102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FCFE23-4E54-4A12-BD8A-5107F9B5B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www.hivguidelines.org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2C0A-0C2B-4B5A-B14F-B010C8B09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9220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D2A4328F-46B1-4229-B077-31783946341A}"/>
              </a:ext>
            </a:extLst>
          </p:cNvPr>
          <p:cNvSpPr txBox="1">
            <a:spLocks/>
          </p:cNvSpPr>
          <p:nvPr/>
        </p:nvSpPr>
        <p:spPr>
          <a:xfrm>
            <a:off x="1441501" y="2419316"/>
            <a:ext cx="9144000" cy="2210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Framework for Sexual History Taking in Primary Care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331F44"/>
                </a:solidFill>
              </a:rPr>
              <a:t>www.hivguidelines.org</a:t>
            </a:r>
          </a:p>
          <a:p>
            <a:pPr marL="0" indent="0">
              <a:buNone/>
            </a:pPr>
            <a:endParaRPr lang="en-US" sz="4800" dirty="0">
              <a:latin typeface="+mj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07920-6DE4-47D0-8A04-982D67867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SEPTEMBER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F37E02-385B-4CEC-806B-9AEBB75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NYSDOH AIDS Institute Clinical Guidelines Program</a:t>
            </a:r>
          </a:p>
        </p:txBody>
      </p:sp>
    </p:spTree>
    <p:extLst>
      <p:ext uri="{BB962C8B-B14F-4D97-AF65-F5344CB8AC3E}">
        <p14:creationId xmlns:p14="http://schemas.microsoft.com/office/powerpoint/2010/main" val="6986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0B01-B610-4779-9E10-9F9C6F6C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315F-8A11-404C-8FE6-B2E07DB8A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Streamline sexual history conversations and elicit information most useful for identifying an appropriate clinical course of action.</a:t>
            </a:r>
          </a:p>
          <a:p>
            <a:r>
              <a:rPr lang="en-US" dirty="0"/>
              <a:t>Reimagine the sexual history to make it easier and more productive for providers and patients.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E8B2A-CF59-499B-B657-8958E2D9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6ACAC-828F-4BF9-BF3D-BBDC788D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C6F315-625D-44FA-B97C-2ECA1C6CA2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7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DD44-40DA-463D-956D-4E596ECF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From Sexual Health Research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930F-7EA4-450C-ABD6-FC5391B0F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Universal HIV/STI screening and biomedical prevention education is more beneficial and cost-effective than risk-based screening.</a:t>
            </a:r>
          </a:p>
          <a:p>
            <a:r>
              <a:rPr lang="en-US" dirty="0"/>
              <a:t>Emphasizing benefits—rather than risks—is more successful in motivating patients toward prevention and care behavior.</a:t>
            </a:r>
          </a:p>
          <a:p>
            <a:r>
              <a:rPr lang="en-US" dirty="0"/>
              <a:t>Positive interactions with healthcare providers promote engagement in prevention and care.</a:t>
            </a:r>
          </a:p>
          <a:p>
            <a:r>
              <a:rPr lang="en-US" dirty="0"/>
              <a:t>Patients want their healthcare providers to talk with them about sexual health.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3FAAD-5316-4D5E-AF6A-152DDB5B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2155F-38CA-4C27-A413-72C7C175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9F1098-88D3-4480-82FD-8D3C2F566B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1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B917-CCC7-4E46-A768-3B185371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History Taking Process as an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C7E77-0C42-47F9-96FF-CA1301C44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rates of routine HIV/STI screening</a:t>
            </a:r>
          </a:p>
          <a:p>
            <a:r>
              <a:rPr lang="en-US" dirty="0"/>
              <a:t>Increase rates of universal biomedical prevention and contraceptive education</a:t>
            </a:r>
          </a:p>
          <a:p>
            <a:r>
              <a:rPr lang="en-US" dirty="0"/>
              <a:t>Increase patients’ motivation for and commitment to sexual health behavior</a:t>
            </a:r>
          </a:p>
          <a:p>
            <a:r>
              <a:rPr lang="en-US" dirty="0"/>
              <a:t>Enhance the patient-care provider relationship, making it a lever for sexual health specifically and overall wellness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5B32D-7767-44FC-B1D5-17DC253F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4FA62-BB32-4A51-BE6B-495C8904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1F4382-E76C-4E13-B758-8B7C75BFCCA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5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26A8-E0A4-428E-ACD3-28999976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Framework for the Sexual History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51B8A7-FB9E-4AA9-BD8B-D53D7D144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507183"/>
              </p:ext>
            </p:extLst>
          </p:nvPr>
        </p:nvGraphicFramePr>
        <p:xfrm>
          <a:off x="838200" y="1825625"/>
          <a:ext cx="10515600" cy="402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49924424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3154541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543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Component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Suggested Script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Rationale and Goal Accomplished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8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solidFill>
                            <a:srgbClr val="523178"/>
                          </a:solidFill>
                        </a:rPr>
                        <a:t>G</a:t>
                      </a:r>
                      <a:r>
                        <a:rPr lang="en-US" dirty="0"/>
                        <a:t>ive a preamble that emphasizes sexual health.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i="1" dirty="0"/>
                        <a:t>I’d like to talk with you for a couple of minutes about your </a:t>
                      </a:r>
                      <a:r>
                        <a:rPr lang="en-US" b="1" i="1" dirty="0"/>
                        <a:t>sexuality and sexual health</a:t>
                      </a:r>
                      <a:r>
                        <a:rPr lang="en-US" i="1" dirty="0"/>
                        <a:t>. I talk to all of my patients about sexual health, because it’s such an </a:t>
                      </a:r>
                      <a:r>
                        <a:rPr lang="en-US" b="1" i="1" dirty="0"/>
                        <a:t>important part of overall health</a:t>
                      </a:r>
                      <a:r>
                        <a:rPr lang="en-US" i="1" dirty="0"/>
                        <a:t>. Some of my patients have </a:t>
                      </a:r>
                      <a:r>
                        <a:rPr lang="en-US" b="1" i="1" dirty="0"/>
                        <a:t>questions or concerns</a:t>
                      </a:r>
                      <a:r>
                        <a:rPr lang="en-US" i="1" dirty="0"/>
                        <a:t> about their sexual health, so I want to make sure I </a:t>
                      </a:r>
                      <a:r>
                        <a:rPr lang="en-US" b="1" i="1" dirty="0"/>
                        <a:t>understand what your questions or concerns might be and provide whatever information or other help you might need</a:t>
                      </a:r>
                      <a:r>
                        <a:rPr lang="en-US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Focuses on sexual health, not risk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Normalizes sexuality as part of health and healthcare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Opens the door for the patient’s questions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Clearly states a desire to understand and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50254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59FAA-69DC-4E75-8BF2-4F58D8C3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7598E-BF0A-4B51-A73F-9FE00EB8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BAE7AB-24EC-4A0C-9852-1CA4027B772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7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26A8-E0A4-428E-ACD3-28999976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Framework for the Sexual History, </a:t>
            </a:r>
            <a:r>
              <a:rPr lang="en-US" sz="2400" i="1" dirty="0"/>
              <a:t>continued</a:t>
            </a:r>
            <a:endParaRPr lang="en-US" i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51B8A7-FB9E-4AA9-BD8B-D53D7D144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1171"/>
              </p:ext>
            </p:extLst>
          </p:nvPr>
        </p:nvGraphicFramePr>
        <p:xfrm>
          <a:off x="838200" y="1753436"/>
          <a:ext cx="10515600" cy="466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9589">
                  <a:extLst>
                    <a:ext uri="{9D8B030D-6E8A-4147-A177-3AD203B41FA5}">
                      <a16:colId xmlns:a16="http://schemas.microsoft.com/office/drawing/2014/main" val="1499244245"/>
                    </a:ext>
                  </a:extLst>
                </a:gridCol>
                <a:gridCol w="4371474">
                  <a:extLst>
                    <a:ext uri="{9D8B030D-6E8A-4147-A177-3AD203B41FA5}">
                      <a16:colId xmlns:a16="http://schemas.microsoft.com/office/drawing/2014/main" val="2031545413"/>
                    </a:ext>
                  </a:extLst>
                </a:gridCol>
                <a:gridCol w="4014537">
                  <a:extLst>
                    <a:ext uri="{9D8B030D-6E8A-4147-A177-3AD203B41FA5}">
                      <a16:colId xmlns:a16="http://schemas.microsoft.com/office/drawing/2014/main" val="11543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Component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Suggested Script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Rationale and Goal Accomplished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8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solidFill>
                            <a:srgbClr val="523178"/>
                          </a:solidFill>
                        </a:rPr>
                        <a:t>O</a:t>
                      </a:r>
                      <a:r>
                        <a:rPr lang="en-US" dirty="0"/>
                        <a:t>ffer opt-out HIV/STI testing and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i="1" dirty="0"/>
                        <a:t>First, I like to test all my patients for HIV and other sexually transmitted infections. Do you have any concerns about that?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Doesn’t commit to specific tests, but does normalize testing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Sets up the idea that you will recommend some testing regardless of what the patient tells you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Opens the door for the patient to talk about HIV or STIs as a 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25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solidFill>
                            <a:srgbClr val="523178"/>
                          </a:solidFill>
                        </a:rPr>
                        <a:t>A</a:t>
                      </a:r>
                      <a:r>
                        <a:rPr lang="en-US" dirty="0"/>
                        <a:t>sk an open-ended question.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Pick </a:t>
                      </a:r>
                      <a:r>
                        <a:rPr lang="en-US" b="1" dirty="0"/>
                        <a:t>one</a:t>
                      </a:r>
                      <a:r>
                        <a:rPr lang="en-US" dirty="0"/>
                        <a:t> (or use an open-ended question that you prefer):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Tell me about your sex life.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What would you say are your biggest sexual health questions or concerns?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How is your current sex life similar or different from what you think of as your ideal sex life?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Puts the focus on the patient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Let’s you hear what the patient thinks is most important first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Let’s you hear the language the patient uses to talk about their body, partners, and sex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9309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59FAA-69DC-4E75-8BF2-4F58D8C3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7598E-BF0A-4B51-A73F-9FE00EB8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BAE7AB-24EC-4A0C-9852-1CA4027B772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3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26A8-E0A4-428E-ACD3-28999976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Framework for the Sexual History, </a:t>
            </a:r>
            <a:r>
              <a:rPr lang="en-US" sz="2400" i="1" dirty="0"/>
              <a:t>continued</a:t>
            </a:r>
            <a:endParaRPr lang="en-US" i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51B8A7-FB9E-4AA9-BD8B-D53D7D144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13612"/>
              </p:ext>
            </p:extLst>
          </p:nvPr>
        </p:nvGraphicFramePr>
        <p:xfrm>
          <a:off x="838200" y="1472699"/>
          <a:ext cx="10515600" cy="494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547">
                  <a:extLst>
                    <a:ext uri="{9D8B030D-6E8A-4147-A177-3AD203B41FA5}">
                      <a16:colId xmlns:a16="http://schemas.microsoft.com/office/drawing/2014/main" val="1499244245"/>
                    </a:ext>
                  </a:extLst>
                </a:gridCol>
                <a:gridCol w="3914274">
                  <a:extLst>
                    <a:ext uri="{9D8B030D-6E8A-4147-A177-3AD203B41FA5}">
                      <a16:colId xmlns:a16="http://schemas.microsoft.com/office/drawing/2014/main" val="2031545413"/>
                    </a:ext>
                  </a:extLst>
                </a:gridCol>
                <a:gridCol w="4487779">
                  <a:extLst>
                    <a:ext uri="{9D8B030D-6E8A-4147-A177-3AD203B41FA5}">
                      <a16:colId xmlns:a16="http://schemas.microsoft.com/office/drawing/2014/main" val="11543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Component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Suggested Script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Rationale and Goal Accomplished</a:t>
                      </a:r>
                    </a:p>
                  </a:txBody>
                  <a:tcPr>
                    <a:solidFill>
                      <a:srgbClr val="523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8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solidFill>
                            <a:srgbClr val="523178"/>
                          </a:solidFill>
                        </a:rPr>
                        <a:t>L</a:t>
                      </a:r>
                      <a:r>
                        <a:rPr lang="en-US" dirty="0"/>
                        <a:t>isten for relevant information and probe to fill in the blanks.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Besides </a:t>
                      </a:r>
                      <a:r>
                        <a:rPr lang="en-US" i="0" dirty="0"/>
                        <a:t>[partner(s) already disclosed]</a:t>
                      </a:r>
                      <a:r>
                        <a:rPr lang="en-US" i="1" dirty="0"/>
                        <a:t>, tell me about any other sexual partners.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How do you protect yourself against HIV and STIs?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How do you prevent pregnancy (unless you are trying to have a child)?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What would help you take (even) better care of your sexual health?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Makes no assumption about monogamy or the gender of partners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Avoids setting up a script for over-reporting condom use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Can be asked of patients regardless of gender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Increases motivation by asking the patient to identify strategies/ 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26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solidFill>
                            <a:srgbClr val="523178"/>
                          </a:solidFill>
                        </a:rPr>
                        <a:t>S</a:t>
                      </a:r>
                      <a:r>
                        <a:rPr lang="en-US" dirty="0"/>
                        <a:t>uggest a course of action.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So, as I said before, I’d like to test you for </a:t>
                      </a:r>
                      <a:r>
                        <a:rPr lang="en-US" i="0" dirty="0"/>
                        <a:t>[describe tests indicated by sexual history conversation]</a:t>
                      </a:r>
                      <a:r>
                        <a:rPr lang="en-US" i="1" dirty="0"/>
                        <a:t>.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I’d also like to give you information about </a:t>
                      </a:r>
                      <a:r>
                        <a:rPr lang="en-US" i="1" dirty="0" err="1"/>
                        <a:t>PrEP</a:t>
                      </a:r>
                      <a:r>
                        <a:rPr lang="en-US" i="1" dirty="0"/>
                        <a:t>/contraception/other referrals. I think it might be able to help you </a:t>
                      </a:r>
                      <a:r>
                        <a:rPr lang="en-US" i="0" dirty="0"/>
                        <a:t>[focus on benefit]</a:t>
                      </a:r>
                      <a:r>
                        <a:rPr lang="en-US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Allows you to tailor STI testing to the patient so they don’t feel targeted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Shows that you keep your word</a:t>
                      </a:r>
                    </a:p>
                    <a:p>
                      <a:pPr marL="13716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Allows you to couch education or referral in terms of relevant benefits, tailored to the specific 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14429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59FAA-69DC-4E75-8BF2-4F58D8C3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7598E-BF0A-4B51-A73F-9FE00EB8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BAE7AB-24EC-4A0C-9852-1CA4027B772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6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8B85F-DD46-4AB1-B17B-9C2EED7D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E34F1-8173-4211-8103-F4FEF646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F146AD-B408-4105-9067-DA5FF2D51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Help?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393898-0452-420F-8B4F-3260F0AD53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1" r="766" b="2319"/>
          <a:stretch/>
        </p:blipFill>
        <p:spPr>
          <a:xfrm>
            <a:off x="3881712" y="343883"/>
            <a:ext cx="6004160" cy="588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9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6BB45-AC41-4FA7-85E8-2444850B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NYSDOH AIDS Institute Clinical Guidelines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DA95E-DA50-4696-943C-BCD4CAAD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www.hivguidelines.org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B72B23-09C9-4D58-BA5A-BF0B708B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the Guideline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248DA-625A-44B5-ACA8-008BE3F3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31F44"/>
                </a:solidFill>
              </a:rPr>
              <a:t>www.hivguidelines.org</a:t>
            </a:r>
            <a:r>
              <a:rPr lang="en-US" dirty="0"/>
              <a:t> &gt; GOALS Framework for Sexual History Taking</a:t>
            </a:r>
          </a:p>
          <a:p>
            <a:endParaRPr lang="en-US" dirty="0"/>
          </a:p>
          <a:p>
            <a:r>
              <a:rPr lang="en-US" b="1" dirty="0"/>
              <a:t>Also available:</a:t>
            </a:r>
            <a:r>
              <a:rPr lang="en-US" dirty="0"/>
              <a:t> Printable PDF</a:t>
            </a:r>
          </a:p>
        </p:txBody>
      </p:sp>
    </p:spTree>
    <p:extLst>
      <p:ext uri="{BB962C8B-B14F-4D97-AF65-F5344CB8AC3E}">
        <p14:creationId xmlns:p14="http://schemas.microsoft.com/office/powerpoint/2010/main" val="120512542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833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Content</vt:lpstr>
      <vt:lpstr>PowerPoint Presentation</vt:lpstr>
      <vt:lpstr>Purpose of This Guidance</vt:lpstr>
      <vt:lpstr>Key Findings From Sexual Health Research Literature</vt:lpstr>
      <vt:lpstr>Sexual History Taking Process as an Intervention</vt:lpstr>
      <vt:lpstr>GOALS Framework for the Sexual History</vt:lpstr>
      <vt:lpstr>GOALS Framework for the Sexual History, continued</vt:lpstr>
      <vt:lpstr>GOALS Framework for the Sexual History, continued</vt:lpstr>
      <vt:lpstr>Need Help?</vt:lpstr>
      <vt:lpstr>Access the Guideline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Gribble</dc:creator>
  <cp:lastModifiedBy>Hanna Gribble</cp:lastModifiedBy>
  <cp:revision>22</cp:revision>
  <dcterms:created xsi:type="dcterms:W3CDTF">2022-05-26T16:37:43Z</dcterms:created>
  <dcterms:modified xsi:type="dcterms:W3CDTF">2023-10-20T11:22:50Z</dcterms:modified>
</cp:coreProperties>
</file>