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DD8613-0BBB-4B9F-93BD-C774691B27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8A0DF9D-5505-4C72-98FA-F1B21A28F3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A8258E-EF54-4623-90F0-EF717B37106A}" type="datetimeFigureOut">
              <a:rPr lang="en-US" smtClean="0"/>
              <a:t>10/27/2023</a:t>
            </a:fld>
            <a:endParaRPr lang="en-US"/>
          </a:p>
        </p:txBody>
      </p:sp>
      <p:sp>
        <p:nvSpPr>
          <p:cNvPr id="4" name="Footer Placeholder 3">
            <a:extLst>
              <a:ext uri="{FF2B5EF4-FFF2-40B4-BE49-F238E27FC236}">
                <a16:creationId xmlns:a16="http://schemas.microsoft.com/office/drawing/2014/main" id="{3BCF5E34-99A9-411C-BFAD-B1B15A1ED1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B401F61-11CA-45F5-9C99-C9036DA6FA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1C163-E8A3-4195-9704-A3B489FD4D6A}" type="slidenum">
              <a:rPr lang="en-US" smtClean="0"/>
              <a:t>‹#›</a:t>
            </a:fld>
            <a:endParaRPr lang="en-US"/>
          </a:p>
        </p:txBody>
      </p:sp>
    </p:spTree>
    <p:extLst>
      <p:ext uri="{BB962C8B-B14F-4D97-AF65-F5344CB8AC3E}">
        <p14:creationId xmlns:p14="http://schemas.microsoft.com/office/powerpoint/2010/main" val="1835559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eventionaccess.org/undetect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U=U Guidance for Implementation in Clinical Settings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CFEFE-0B86-4F6B-948E-95AD43E82B89}"/>
              </a:ext>
            </a:extLst>
          </p:cNvPr>
          <p:cNvSpPr>
            <a:spLocks noGrp="1"/>
          </p:cNvSpPr>
          <p:nvPr>
            <p:ph type="title"/>
          </p:nvPr>
        </p:nvSpPr>
        <p:spPr/>
        <p:txBody>
          <a:bodyPr/>
          <a:lstStyle/>
          <a:p>
            <a:r>
              <a:rPr lang="en-US" dirty="0"/>
              <a:t>Inform All Patients About U=U</a:t>
            </a:r>
          </a:p>
        </p:txBody>
      </p:sp>
      <p:sp>
        <p:nvSpPr>
          <p:cNvPr id="3" name="Content Placeholder 2">
            <a:extLst>
              <a:ext uri="{FF2B5EF4-FFF2-40B4-BE49-F238E27FC236}">
                <a16:creationId xmlns:a16="http://schemas.microsoft.com/office/drawing/2014/main" id="{412F385F-70D5-438B-AF67-8B85085A7F60}"/>
              </a:ext>
            </a:extLst>
          </p:cNvPr>
          <p:cNvSpPr>
            <a:spLocks noGrp="1"/>
          </p:cNvSpPr>
          <p:nvPr>
            <p:ph idx="1"/>
          </p:nvPr>
        </p:nvSpPr>
        <p:spPr/>
        <p:txBody>
          <a:bodyPr>
            <a:normAutofit fontScale="92500" lnSpcReduction="20000"/>
          </a:bodyPr>
          <a:lstStyle/>
          <a:p>
            <a:r>
              <a:rPr lang="en-US" dirty="0"/>
              <a:t>Care providers should inform all patients that: </a:t>
            </a:r>
            <a:r>
              <a:rPr lang="en-US" b="1" dirty="0"/>
              <a:t>People who keep their HIV viral load at an undetectable level by consistently taking HIV medications will not pass HIV to others through sex.</a:t>
            </a:r>
          </a:p>
          <a:p>
            <a:r>
              <a:rPr lang="en-US" dirty="0"/>
              <a:t>Sharing this message can help:</a:t>
            </a:r>
          </a:p>
          <a:p>
            <a:pPr lvl="1"/>
            <a:r>
              <a:rPr lang="en-US" dirty="0"/>
              <a:t>Diminish stigma associated with having HIV</a:t>
            </a:r>
          </a:p>
          <a:p>
            <a:pPr lvl="1"/>
            <a:r>
              <a:rPr lang="en-US" dirty="0"/>
              <a:t>Reduce barriers to HIV testing and treatment</a:t>
            </a:r>
          </a:p>
          <a:p>
            <a:pPr lvl="1"/>
            <a:r>
              <a:rPr lang="en-US" dirty="0"/>
              <a:t>Increase HIV testing uptake</a:t>
            </a:r>
          </a:p>
          <a:p>
            <a:pPr lvl="1"/>
            <a:r>
              <a:rPr lang="en-US" dirty="0"/>
              <a:t>Inform choices about whether or not to start or continue an HIV prevention method</a:t>
            </a:r>
          </a:p>
          <a:p>
            <a:pPr lvl="1"/>
            <a:r>
              <a:rPr lang="en-US" dirty="0"/>
              <a:t>Increase interest in starting and staying on ART</a:t>
            </a:r>
          </a:p>
          <a:p>
            <a:pPr lvl="1"/>
            <a:r>
              <a:rPr lang="en-US" dirty="0"/>
              <a:t>Improve self-esteem by removing the fear of being contagious</a:t>
            </a:r>
          </a:p>
          <a:p>
            <a:pPr lvl="1"/>
            <a:r>
              <a:rPr lang="en-US" dirty="0"/>
              <a:t>Support healthy sexuality regardless of HIV status</a:t>
            </a:r>
          </a:p>
          <a:p>
            <a:pPr lvl="1"/>
            <a:r>
              <a:rPr lang="en-US" dirty="0"/>
              <a:t>Reduce sex partners’ concerns.</a:t>
            </a:r>
          </a:p>
          <a:p>
            <a:endParaRPr lang="en-US" dirty="0"/>
          </a:p>
        </p:txBody>
      </p:sp>
      <p:sp>
        <p:nvSpPr>
          <p:cNvPr id="4" name="Footer Placeholder 3">
            <a:extLst>
              <a:ext uri="{FF2B5EF4-FFF2-40B4-BE49-F238E27FC236}">
                <a16:creationId xmlns:a16="http://schemas.microsoft.com/office/drawing/2014/main" id="{D7A68F4D-5A9D-4744-A124-A8C96E0C19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C8BD82-897A-4870-A8E9-3E9E0AA24AD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7EE6AC5-259A-4B6E-9E0A-AE63AE651BF9}"/>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81721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A4B4-198D-4B36-BE64-A18AF634FB66}"/>
              </a:ext>
            </a:extLst>
          </p:cNvPr>
          <p:cNvSpPr>
            <a:spLocks noGrp="1"/>
          </p:cNvSpPr>
          <p:nvPr>
            <p:ph type="title"/>
          </p:nvPr>
        </p:nvSpPr>
        <p:spPr/>
        <p:txBody>
          <a:bodyPr/>
          <a:lstStyle/>
          <a:p>
            <a:r>
              <a:rPr lang="en-US" dirty="0"/>
              <a:t>Counseling Individuals With HIV About U=U</a:t>
            </a:r>
          </a:p>
        </p:txBody>
      </p:sp>
      <p:sp>
        <p:nvSpPr>
          <p:cNvPr id="3" name="Content Placeholder 2">
            <a:extLst>
              <a:ext uri="{FF2B5EF4-FFF2-40B4-BE49-F238E27FC236}">
                <a16:creationId xmlns:a16="http://schemas.microsoft.com/office/drawing/2014/main" id="{0CB1BB01-D664-4B83-8E2A-8298DAFAA135}"/>
              </a:ext>
            </a:extLst>
          </p:cNvPr>
          <p:cNvSpPr>
            <a:spLocks noGrp="1"/>
          </p:cNvSpPr>
          <p:nvPr>
            <p:ph idx="1"/>
          </p:nvPr>
        </p:nvSpPr>
        <p:spPr/>
        <p:txBody>
          <a:bodyPr>
            <a:normAutofit fontScale="92500" lnSpcReduction="20000"/>
          </a:bodyPr>
          <a:lstStyle/>
          <a:p>
            <a:r>
              <a:rPr lang="en-US" dirty="0"/>
              <a:t>Encourage patients newly diagnosed with HIV and those previously diagnosed but not taking ART to immediately start (or restart) treatment. </a:t>
            </a:r>
          </a:p>
          <a:p>
            <a:r>
              <a:rPr lang="en-US" dirty="0"/>
              <a:t>Explain that doing so will help them avoid damage to their body and immune system and will prevent transmission of HIV to their sex partners.</a:t>
            </a:r>
          </a:p>
          <a:p>
            <a:r>
              <a:rPr lang="en-US" dirty="0"/>
              <a:t>The importance of ART should be framed primarily in terms of helping the individual with HIV maintain personal health. Prevention of transmission is a secondary, fortuitous effect of HIV self-care.</a:t>
            </a:r>
          </a:p>
          <a:p>
            <a:r>
              <a:rPr lang="en-US" dirty="0"/>
              <a:t>Initiation of ART as soon as possible after diagnosis, even on the same day as diagnosis or at the first clinic visit, improves long-term outcomes, such as virologic suppression and engagement in care at 12 months.</a:t>
            </a:r>
          </a:p>
          <a:p>
            <a:r>
              <a:rPr lang="en-US" dirty="0"/>
              <a:t>Reassure patients who may be worried or concerned about virologic blips. Explain that people who have virologic blips do not transmit HIV sexually as long as they continue to take ART consistently.</a:t>
            </a:r>
          </a:p>
          <a:p>
            <a:endParaRPr lang="en-US" dirty="0"/>
          </a:p>
        </p:txBody>
      </p:sp>
      <p:sp>
        <p:nvSpPr>
          <p:cNvPr id="4" name="Footer Placeholder 3">
            <a:extLst>
              <a:ext uri="{FF2B5EF4-FFF2-40B4-BE49-F238E27FC236}">
                <a16:creationId xmlns:a16="http://schemas.microsoft.com/office/drawing/2014/main" id="{5E6FDE02-635F-47F2-9FFE-30B4362A9C5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3863385-774B-4E4A-A229-4D8496362CA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C0F2139-CBE6-4A1A-9B7A-3918591EB3F9}"/>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21158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8780-3492-4F53-9EDC-5EB578F6A1C6}"/>
              </a:ext>
            </a:extLst>
          </p:cNvPr>
          <p:cNvSpPr>
            <a:spLocks noGrp="1"/>
          </p:cNvSpPr>
          <p:nvPr>
            <p:ph type="title"/>
          </p:nvPr>
        </p:nvSpPr>
        <p:spPr/>
        <p:txBody>
          <a:bodyPr/>
          <a:lstStyle/>
          <a:p>
            <a:r>
              <a:rPr lang="en-US" dirty="0"/>
              <a:t>What to Say to Patients About U=U</a:t>
            </a:r>
          </a:p>
        </p:txBody>
      </p:sp>
      <p:sp>
        <p:nvSpPr>
          <p:cNvPr id="3" name="Content Placeholder 2">
            <a:extLst>
              <a:ext uri="{FF2B5EF4-FFF2-40B4-BE49-F238E27FC236}">
                <a16:creationId xmlns:a16="http://schemas.microsoft.com/office/drawing/2014/main" id="{5E6763D4-1F83-4369-AA02-5AAF82A99F66}"/>
              </a:ext>
            </a:extLst>
          </p:cNvPr>
          <p:cNvSpPr>
            <a:spLocks noGrp="1"/>
          </p:cNvSpPr>
          <p:nvPr>
            <p:ph idx="1"/>
          </p:nvPr>
        </p:nvSpPr>
        <p:spPr/>
        <p:txBody>
          <a:bodyPr>
            <a:normAutofit fontScale="92500" lnSpcReduction="20000"/>
          </a:bodyPr>
          <a:lstStyle/>
          <a:p>
            <a:r>
              <a:rPr lang="en-US" dirty="0"/>
              <a:t>“Keeping your HIV undetectable helps you live a long and healthy life.” </a:t>
            </a:r>
          </a:p>
          <a:p>
            <a:r>
              <a:rPr lang="en-US" dirty="0"/>
              <a:t>“To get your HIV to an undetectable level and to keep it undetectable, take antiretroviral medicines as prescribed.” </a:t>
            </a:r>
          </a:p>
          <a:p>
            <a:r>
              <a:rPr lang="en-US" dirty="0"/>
              <a:t>“It may take up to 6 months of taking HIV treatment medicines to bring your HIV down to an undetectable level.” </a:t>
            </a:r>
          </a:p>
          <a:p>
            <a:r>
              <a:rPr lang="en-US" dirty="0"/>
              <a:t>“If your HIV is undetectable and you are taking your medications as prescribed, you can be sure you will not pass HIV through sex.” </a:t>
            </a:r>
          </a:p>
          <a:p>
            <a:r>
              <a:rPr lang="en-US" dirty="0"/>
              <a:t>“People who keep their HIV at an undetectable level will not pass HIV to others through sex.” </a:t>
            </a:r>
          </a:p>
          <a:p>
            <a:r>
              <a:rPr lang="en-US" dirty="0"/>
              <a:t>“If you stop taking HIV medicines, your HIV can rebound to a detectable level within 1 to 2 weeks, and you may pass HIV to your sex partners.” </a:t>
            </a:r>
          </a:p>
          <a:p>
            <a:r>
              <a:rPr lang="en-US" dirty="0"/>
              <a:t>“Keeping your HIV at an undetectable level helps you safely conceive a child with your partner.”</a:t>
            </a:r>
          </a:p>
          <a:p>
            <a:endParaRPr lang="en-US" dirty="0"/>
          </a:p>
        </p:txBody>
      </p:sp>
      <p:sp>
        <p:nvSpPr>
          <p:cNvPr id="4" name="Footer Placeholder 3">
            <a:extLst>
              <a:ext uri="{FF2B5EF4-FFF2-40B4-BE49-F238E27FC236}">
                <a16:creationId xmlns:a16="http://schemas.microsoft.com/office/drawing/2014/main" id="{53E90560-8A92-4D42-B840-1B69B83022F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3D2AEDE-02A3-419B-ADA2-27D801E3DE0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3F7CAFD-6368-45AA-AA85-BC6DAA0517C5}"/>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9057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24143-1491-4D94-904A-26177280ABF3}"/>
              </a:ext>
            </a:extLst>
          </p:cNvPr>
          <p:cNvSpPr>
            <a:spLocks noGrp="1"/>
          </p:cNvSpPr>
          <p:nvPr>
            <p:ph type="title"/>
          </p:nvPr>
        </p:nvSpPr>
        <p:spPr/>
        <p:txBody>
          <a:bodyPr/>
          <a:lstStyle/>
          <a:p>
            <a:r>
              <a:rPr lang="en-US" dirty="0"/>
              <a:t>How Patients Can Discuss U=U With Others</a:t>
            </a:r>
          </a:p>
        </p:txBody>
      </p:sp>
      <p:sp>
        <p:nvSpPr>
          <p:cNvPr id="3" name="Content Placeholder 2">
            <a:extLst>
              <a:ext uri="{FF2B5EF4-FFF2-40B4-BE49-F238E27FC236}">
                <a16:creationId xmlns:a16="http://schemas.microsoft.com/office/drawing/2014/main" id="{751E11DE-6521-444B-B973-285F8919F900}"/>
              </a:ext>
            </a:extLst>
          </p:cNvPr>
          <p:cNvSpPr>
            <a:spLocks noGrp="1"/>
          </p:cNvSpPr>
          <p:nvPr>
            <p:ph idx="1"/>
          </p:nvPr>
        </p:nvSpPr>
        <p:spPr/>
        <p:txBody>
          <a:bodyPr>
            <a:normAutofit fontScale="92500" lnSpcReduction="10000"/>
          </a:bodyPr>
          <a:lstStyle/>
          <a:p>
            <a:r>
              <a:rPr lang="en-US" dirty="0"/>
              <a:t>Counsel patients to share information about the research on U=U as follows:</a:t>
            </a:r>
          </a:p>
          <a:p>
            <a:pPr lvl="1"/>
            <a:r>
              <a:rPr lang="en-US" dirty="0"/>
              <a:t>“In 4 research studies that involved thousands of couples, no one who was on HIV treatment and whose HIV was undetectable passed HIV to their HIV-negative sex partner.” </a:t>
            </a:r>
          </a:p>
          <a:p>
            <a:r>
              <a:rPr lang="en-US" dirty="0"/>
              <a:t>Advise patients that they can share the following personal information with current or potential sex partners:</a:t>
            </a:r>
          </a:p>
          <a:p>
            <a:pPr lvl="1"/>
            <a:r>
              <a:rPr lang="en-US" dirty="0"/>
              <a:t>When they last had a viral load test and if their viral load was undetectable. </a:t>
            </a:r>
          </a:p>
          <a:p>
            <a:pPr lvl="1"/>
            <a:r>
              <a:rPr lang="en-US" b="1" dirty="0"/>
              <a:t>Note:</a:t>
            </a:r>
            <a:r>
              <a:rPr lang="en-US" dirty="0"/>
              <a:t> Individuals should tell partners that their HIV is undetectable only if they have taken HIV medicines consistently since their last test with an undetectable viral load. </a:t>
            </a:r>
          </a:p>
          <a:p>
            <a:endParaRPr lang="en-US" dirty="0"/>
          </a:p>
        </p:txBody>
      </p:sp>
      <p:sp>
        <p:nvSpPr>
          <p:cNvPr id="4" name="Footer Placeholder 3">
            <a:extLst>
              <a:ext uri="{FF2B5EF4-FFF2-40B4-BE49-F238E27FC236}">
                <a16:creationId xmlns:a16="http://schemas.microsoft.com/office/drawing/2014/main" id="{E6760399-BA26-49E8-A92B-F360336879B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40CBC20-0F7A-431C-B0C1-5F9A47C12C6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B67B752-6061-4785-81C3-09B71C2DFCFB}"/>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655942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237EF-ADED-4C8F-B1B2-D1940E04D92A}"/>
              </a:ext>
            </a:extLst>
          </p:cNvPr>
          <p:cNvSpPr>
            <a:spLocks noGrp="1"/>
          </p:cNvSpPr>
          <p:nvPr>
            <p:ph type="title"/>
          </p:nvPr>
        </p:nvSpPr>
        <p:spPr/>
        <p:txBody>
          <a:bodyPr/>
          <a:lstStyle/>
          <a:p>
            <a:r>
              <a:rPr lang="en-US" dirty="0"/>
              <a:t>Encourage STI Testing</a:t>
            </a:r>
          </a:p>
        </p:txBody>
      </p:sp>
      <p:sp>
        <p:nvSpPr>
          <p:cNvPr id="3" name="Content Placeholder 2">
            <a:extLst>
              <a:ext uri="{FF2B5EF4-FFF2-40B4-BE49-F238E27FC236}">
                <a16:creationId xmlns:a16="http://schemas.microsoft.com/office/drawing/2014/main" id="{263CB973-83D3-4F64-BCA3-60DD1D8B6BF3}"/>
              </a:ext>
            </a:extLst>
          </p:cNvPr>
          <p:cNvSpPr>
            <a:spLocks noGrp="1"/>
          </p:cNvSpPr>
          <p:nvPr>
            <p:ph idx="1"/>
          </p:nvPr>
        </p:nvSpPr>
        <p:spPr/>
        <p:txBody>
          <a:bodyPr/>
          <a:lstStyle/>
          <a:p>
            <a:pPr marL="0" indent="0">
              <a:buNone/>
            </a:pPr>
            <a:r>
              <a:rPr lang="en-US" dirty="0"/>
              <a:t>Care providers should encourage all sexually active patients and their partners, particularly those who do not use condoms consistently, to get tested regularly for bacterial STIs. </a:t>
            </a:r>
          </a:p>
          <a:p>
            <a:r>
              <a:rPr lang="en-US" dirty="0"/>
              <a:t>Regular testing and prompt treatment can reduce transmission of bacterial STIs among individuals and throughout the population. </a:t>
            </a:r>
          </a:p>
          <a:p>
            <a:r>
              <a:rPr lang="en-US" dirty="0"/>
              <a:t>It is also important to inform patients that common STIs may be asymptomatic.</a:t>
            </a:r>
          </a:p>
          <a:p>
            <a:endParaRPr lang="en-US" dirty="0"/>
          </a:p>
        </p:txBody>
      </p:sp>
      <p:sp>
        <p:nvSpPr>
          <p:cNvPr id="4" name="Footer Placeholder 3">
            <a:extLst>
              <a:ext uri="{FF2B5EF4-FFF2-40B4-BE49-F238E27FC236}">
                <a16:creationId xmlns:a16="http://schemas.microsoft.com/office/drawing/2014/main" id="{5E07BED0-B348-49BF-A57C-026CDD75B3B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B5C508-1EB1-418E-9791-D9B719BB631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5E74761-27BC-447E-943D-FD68A01374C2}"/>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573989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0A530-C557-479D-A085-A62ED394395E}"/>
              </a:ext>
            </a:extLst>
          </p:cNvPr>
          <p:cNvSpPr>
            <a:spLocks noGrp="1"/>
          </p:cNvSpPr>
          <p:nvPr>
            <p:ph type="title"/>
          </p:nvPr>
        </p:nvSpPr>
        <p:spPr/>
        <p:txBody>
          <a:bodyPr/>
          <a:lstStyle/>
          <a:p>
            <a:r>
              <a:rPr lang="en-US" dirty="0"/>
              <a:t>Counseling Couples About U=U</a:t>
            </a:r>
          </a:p>
        </p:txBody>
      </p:sp>
      <p:sp>
        <p:nvSpPr>
          <p:cNvPr id="3" name="Content Placeholder 2">
            <a:extLst>
              <a:ext uri="{FF2B5EF4-FFF2-40B4-BE49-F238E27FC236}">
                <a16:creationId xmlns:a16="http://schemas.microsoft.com/office/drawing/2014/main" id="{E5064A87-52CA-4A4A-9796-A7E68E7A5EE7}"/>
              </a:ext>
            </a:extLst>
          </p:cNvPr>
          <p:cNvSpPr>
            <a:spLocks noGrp="1"/>
          </p:cNvSpPr>
          <p:nvPr>
            <p:ph idx="1"/>
          </p:nvPr>
        </p:nvSpPr>
        <p:spPr/>
        <p:txBody>
          <a:bodyPr>
            <a:normAutofit/>
          </a:bodyPr>
          <a:lstStyle/>
          <a:p>
            <a:r>
              <a:rPr lang="en-US" b="1" dirty="0"/>
              <a:t>HIV treatment:</a:t>
            </a:r>
            <a:r>
              <a:rPr lang="en-US" dirty="0"/>
              <a:t> Couples may decide that ART and an undetectable viral load for the partner with HIV provide sufficient protection against HIV transmission. </a:t>
            </a:r>
          </a:p>
          <a:p>
            <a:r>
              <a:rPr lang="en-US" b="1" dirty="0" err="1"/>
              <a:t>PrEP</a:t>
            </a:r>
            <a:r>
              <a:rPr lang="en-US" b="1" dirty="0"/>
              <a:t>:</a:t>
            </a:r>
            <a:r>
              <a:rPr lang="en-US" dirty="0"/>
              <a:t> </a:t>
            </a:r>
            <a:r>
              <a:rPr lang="en-US" dirty="0" err="1"/>
              <a:t>PrEP</a:t>
            </a:r>
            <a:r>
              <a:rPr lang="en-US" dirty="0"/>
              <a:t> is a safe and effective daily pill that prevents HIV infection. The partner without HIV may decide to take </a:t>
            </a:r>
            <a:r>
              <a:rPr lang="en-US" dirty="0" err="1"/>
              <a:t>PrEP</a:t>
            </a:r>
            <a:r>
              <a:rPr lang="en-US" dirty="0"/>
              <a:t> if they: </a:t>
            </a:r>
          </a:p>
          <a:p>
            <a:pPr lvl="1"/>
            <a:r>
              <a:rPr lang="en-US" dirty="0"/>
              <a:t>Are unsure that their partner’s HIV viral load is undetectable, especially if their partner has only recently started ART.</a:t>
            </a:r>
          </a:p>
          <a:p>
            <a:pPr lvl="1"/>
            <a:r>
              <a:rPr lang="en-US" dirty="0"/>
              <a:t>Have more than 1 sex partner. </a:t>
            </a:r>
          </a:p>
          <a:p>
            <a:pPr lvl="1"/>
            <a:r>
              <a:rPr lang="en-US" dirty="0"/>
              <a:t>Feel more secure with the added perception of protection provided by </a:t>
            </a:r>
            <a:r>
              <a:rPr lang="en-US" dirty="0" err="1"/>
              <a:t>PrEP.</a:t>
            </a:r>
            <a:r>
              <a:rPr lang="en-US" dirty="0"/>
              <a:t> </a:t>
            </a:r>
          </a:p>
          <a:p>
            <a:endParaRPr lang="en-US" dirty="0"/>
          </a:p>
        </p:txBody>
      </p:sp>
      <p:sp>
        <p:nvSpPr>
          <p:cNvPr id="4" name="Footer Placeholder 3">
            <a:extLst>
              <a:ext uri="{FF2B5EF4-FFF2-40B4-BE49-F238E27FC236}">
                <a16:creationId xmlns:a16="http://schemas.microsoft.com/office/drawing/2014/main" id="{F8BD58EB-A012-4E3D-976D-10FA5B4F50A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5DA122D-9D8A-4A92-841B-31D040E097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88FA303-BE2F-478E-87BB-273652429379}"/>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00017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6DD-E278-4A89-99FD-5F8A749E66FB}"/>
              </a:ext>
            </a:extLst>
          </p:cNvPr>
          <p:cNvSpPr>
            <a:spLocks noGrp="1"/>
          </p:cNvSpPr>
          <p:nvPr>
            <p:ph type="title"/>
          </p:nvPr>
        </p:nvSpPr>
        <p:spPr/>
        <p:txBody>
          <a:bodyPr/>
          <a:lstStyle/>
          <a:p>
            <a:r>
              <a:rPr lang="en-US" dirty="0"/>
              <a:t>Counseling Couples About U=U, </a:t>
            </a:r>
            <a:r>
              <a:rPr lang="en-US" sz="2400" i="1" dirty="0"/>
              <a:t>continued</a:t>
            </a:r>
            <a:endParaRPr lang="en-US" i="1" dirty="0"/>
          </a:p>
        </p:txBody>
      </p:sp>
      <p:sp>
        <p:nvSpPr>
          <p:cNvPr id="3" name="Content Placeholder 2">
            <a:extLst>
              <a:ext uri="{FF2B5EF4-FFF2-40B4-BE49-F238E27FC236}">
                <a16:creationId xmlns:a16="http://schemas.microsoft.com/office/drawing/2014/main" id="{4B852172-1CB1-4506-B79B-720592B866DA}"/>
              </a:ext>
            </a:extLst>
          </p:cNvPr>
          <p:cNvSpPr>
            <a:spLocks noGrp="1"/>
          </p:cNvSpPr>
          <p:nvPr>
            <p:ph idx="1"/>
          </p:nvPr>
        </p:nvSpPr>
        <p:spPr/>
        <p:txBody>
          <a:bodyPr>
            <a:normAutofit fontScale="92500" lnSpcReduction="10000"/>
          </a:bodyPr>
          <a:lstStyle/>
          <a:p>
            <a:r>
              <a:rPr lang="en-US" b="1" dirty="0"/>
              <a:t>PEP:</a:t>
            </a:r>
            <a:r>
              <a:rPr lang="en-US" dirty="0"/>
              <a:t> After a possible HIV exposure (e.g., if a sex partner with HIV has not consistently taken ART or is not virally suppressed), the immediate initiation of emergency PEP can prevent HIV infection. </a:t>
            </a:r>
          </a:p>
          <a:p>
            <a:r>
              <a:rPr lang="en-US" b="1" dirty="0"/>
              <a:t>Condom use:</a:t>
            </a:r>
            <a:r>
              <a:rPr lang="en-US" dirty="0"/>
              <a:t> Condoms protect against other STIs, such as gonorrhea, chlamydia, and syphilis, and help prevent pregnancy. </a:t>
            </a:r>
          </a:p>
          <a:p>
            <a:r>
              <a:rPr lang="en-US" b="1" dirty="0"/>
              <a:t>Counsel patients to find a prevention strategy that works for them:</a:t>
            </a:r>
          </a:p>
          <a:p>
            <a:pPr lvl="1"/>
            <a:r>
              <a:rPr lang="en-US" dirty="0"/>
              <a:t>If an individual who does not have HIV is unsure if their partner has an undetectable level of virus or is anxious about acquiring HIV, care providers should encourage that person to choose a prevention strategy that works for them, whether that is use of </a:t>
            </a:r>
            <a:r>
              <a:rPr lang="en-US" dirty="0" err="1"/>
              <a:t>PrEP</a:t>
            </a:r>
            <a:r>
              <a:rPr lang="en-US" dirty="0"/>
              <a:t>, emergency PEP,  condoms, or a combination of these strategies. </a:t>
            </a:r>
          </a:p>
          <a:p>
            <a:pPr lvl="1"/>
            <a:r>
              <a:rPr lang="en-US" dirty="0"/>
              <a:t>Care providers should emphasize that no one should ever be compelled to have sex without condoms. </a:t>
            </a:r>
          </a:p>
          <a:p>
            <a:endParaRPr lang="en-US" dirty="0"/>
          </a:p>
        </p:txBody>
      </p:sp>
      <p:sp>
        <p:nvSpPr>
          <p:cNvPr id="4" name="Footer Placeholder 3">
            <a:extLst>
              <a:ext uri="{FF2B5EF4-FFF2-40B4-BE49-F238E27FC236}">
                <a16:creationId xmlns:a16="http://schemas.microsoft.com/office/drawing/2014/main" id="{2F0FAA88-8C76-496D-8DC8-69EF44F8B23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00698DF-B1F1-4B8E-AC8F-F8358B01EA5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1BAFF36-EC89-438A-9633-9945A6F3F1A1}"/>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7342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U=U Guidance for Implementation in </a:t>
            </a:r>
            <a:r>
              <a:rPr lang="en-US"/>
              <a:t>Clinical Settings</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8550-A8BC-4F93-AC66-F2213DDA75B6}"/>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75D91ADD-EB7A-41D0-9EE0-C9B4DB2349C1}"/>
              </a:ext>
            </a:extLst>
          </p:cNvPr>
          <p:cNvSpPr>
            <a:spLocks noGrp="1"/>
          </p:cNvSpPr>
          <p:nvPr>
            <p:ph idx="1"/>
          </p:nvPr>
        </p:nvSpPr>
        <p:spPr/>
        <p:txBody>
          <a:bodyPr>
            <a:normAutofit fontScale="77500" lnSpcReduction="20000"/>
          </a:bodyPr>
          <a:lstStyle/>
          <a:p>
            <a:r>
              <a:rPr lang="en-US" b="1" dirty="0"/>
              <a:t>Viral load suppression: </a:t>
            </a:r>
            <a:r>
              <a:rPr lang="en-US" dirty="0"/>
              <a:t>A measured quantitative HIV RNA level &lt;200 copies/mL in blood</a:t>
            </a:r>
          </a:p>
          <a:p>
            <a:r>
              <a:rPr lang="en-US" b="1" dirty="0"/>
              <a:t>Undetectable viral load: </a:t>
            </a:r>
            <a:r>
              <a:rPr lang="en-US" dirty="0"/>
              <a:t>An HIV viral load that is below the level of detection on a specific assay, typically HIV RNA &lt;20 copies/mL to 50 copies/mL</a:t>
            </a:r>
          </a:p>
          <a:p>
            <a:r>
              <a:rPr lang="en-US" b="1" dirty="0"/>
              <a:t>Durably undetectable:</a:t>
            </a:r>
            <a:r>
              <a:rPr lang="en-US" dirty="0"/>
              <a:t> An undetectable viral load maintained for at least 6 months. This indicates that an individual’s undetectable HIV viral load is stable and </a:t>
            </a:r>
            <a:r>
              <a:rPr lang="en-US" i="1" dirty="0"/>
              <a:t>they will not transmit HIV</a:t>
            </a:r>
            <a:r>
              <a:rPr lang="en-US" dirty="0"/>
              <a:t> through sex if they continue to adhere to treatment.</a:t>
            </a:r>
          </a:p>
          <a:p>
            <a:r>
              <a:rPr lang="en-US" b="1" dirty="0" err="1"/>
              <a:t>Untransmittable</a:t>
            </a:r>
            <a:r>
              <a:rPr lang="en-US" b="1" dirty="0"/>
              <a:t>:</a:t>
            </a:r>
            <a:r>
              <a:rPr lang="en-US" dirty="0"/>
              <a:t> As established by various clinical trials and observational studies, individuals who maintain an undetectable viral load have so little HIV in their blood and other secretions that they have no risk of passing HIV to others through sex.</a:t>
            </a:r>
          </a:p>
          <a:p>
            <a:r>
              <a:rPr lang="en-US" b="1" dirty="0"/>
              <a:t>Virologic blip:</a:t>
            </a:r>
            <a:r>
              <a:rPr lang="en-US" dirty="0"/>
              <a:t> When an individual’s HIV is initially undetectable on a viral load test, then is at a low but detectable level on a repeat viral load test (usually HIV RNA of 20 to 200 copies/mL, but can be higher), and is again measured at an undetectable level shortly thereafter.</a:t>
            </a:r>
          </a:p>
        </p:txBody>
      </p:sp>
      <p:sp>
        <p:nvSpPr>
          <p:cNvPr id="4" name="Footer Placeholder 3">
            <a:extLst>
              <a:ext uri="{FF2B5EF4-FFF2-40B4-BE49-F238E27FC236}">
                <a16:creationId xmlns:a16="http://schemas.microsoft.com/office/drawing/2014/main" id="{5161AF73-75F2-40C5-998D-63643CBCA7D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E94A684-C1FD-494D-B550-5E70AB42D4A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10CD3A7-A90B-49A3-8D32-75D7E67F87E5}"/>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67745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6322-5B6B-4A07-9383-CA309212DBEB}"/>
              </a:ext>
            </a:extLst>
          </p:cNvPr>
          <p:cNvSpPr>
            <a:spLocks noGrp="1"/>
          </p:cNvSpPr>
          <p:nvPr>
            <p:ph type="title"/>
          </p:nvPr>
        </p:nvSpPr>
        <p:spPr/>
        <p:txBody>
          <a:bodyPr/>
          <a:lstStyle/>
          <a:p>
            <a:r>
              <a:rPr lang="en-US" dirty="0"/>
              <a:t>What is U=U?</a:t>
            </a:r>
          </a:p>
        </p:txBody>
      </p:sp>
      <p:sp>
        <p:nvSpPr>
          <p:cNvPr id="3" name="Content Placeholder 2">
            <a:extLst>
              <a:ext uri="{FF2B5EF4-FFF2-40B4-BE49-F238E27FC236}">
                <a16:creationId xmlns:a16="http://schemas.microsoft.com/office/drawing/2014/main" id="{9CBFC1CE-CA99-44D2-B65F-ABC69F6F1353}"/>
              </a:ext>
            </a:extLst>
          </p:cNvPr>
          <p:cNvSpPr>
            <a:spLocks noGrp="1"/>
          </p:cNvSpPr>
          <p:nvPr>
            <p:ph idx="1"/>
          </p:nvPr>
        </p:nvSpPr>
        <p:spPr/>
        <p:txBody>
          <a:bodyPr/>
          <a:lstStyle/>
          <a:p>
            <a:r>
              <a:rPr lang="en-US" dirty="0"/>
              <a:t>Undetectable=</a:t>
            </a:r>
            <a:r>
              <a:rPr lang="en-US" dirty="0" err="1"/>
              <a:t>Untransmittable</a:t>
            </a:r>
            <a:r>
              <a:rPr lang="en-US" dirty="0"/>
              <a:t>, or U=U, is the scientific finding that people who achieve and maintain viral suppression (HIV RNA &lt;200 copies/mL) do not transmit HIV through sex. </a:t>
            </a:r>
          </a:p>
          <a:p>
            <a:r>
              <a:rPr lang="en-US" dirty="0"/>
              <a:t>U=U is promoted by the </a:t>
            </a:r>
            <a:r>
              <a:rPr lang="en-US" dirty="0">
                <a:hlinkClick r:id="rId2"/>
              </a:rPr>
              <a:t>Prevention Access Campaign</a:t>
            </a:r>
            <a:r>
              <a:rPr lang="en-US" dirty="0"/>
              <a:t> and is endorsed by the CDC and the NYSDOH.</a:t>
            </a:r>
          </a:p>
          <a:p>
            <a:endParaRPr lang="en-US" dirty="0"/>
          </a:p>
        </p:txBody>
      </p:sp>
      <p:sp>
        <p:nvSpPr>
          <p:cNvPr id="4" name="Footer Placeholder 3">
            <a:extLst>
              <a:ext uri="{FF2B5EF4-FFF2-40B4-BE49-F238E27FC236}">
                <a16:creationId xmlns:a16="http://schemas.microsoft.com/office/drawing/2014/main" id="{47A6145E-56E9-48A6-970D-D0FB0B8AA01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CE772C8-A2B4-48F6-AE67-9E3204AA5F5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3321D4-14BD-46A5-9137-56479E25D8FF}"/>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6721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4C1D-DA3B-43AA-9510-9F6E31C17F38}"/>
              </a:ext>
            </a:extLst>
          </p:cNvPr>
          <p:cNvSpPr>
            <a:spLocks noGrp="1"/>
          </p:cNvSpPr>
          <p:nvPr>
            <p:ph type="title"/>
          </p:nvPr>
        </p:nvSpPr>
        <p:spPr/>
        <p:txBody>
          <a:bodyPr/>
          <a:lstStyle/>
          <a:p>
            <a:r>
              <a:rPr lang="en-US" dirty="0"/>
              <a:t>Evidence Supporting U=U</a:t>
            </a:r>
          </a:p>
        </p:txBody>
      </p:sp>
      <p:sp>
        <p:nvSpPr>
          <p:cNvPr id="3" name="Content Placeholder 2">
            <a:extLst>
              <a:ext uri="{FF2B5EF4-FFF2-40B4-BE49-F238E27FC236}">
                <a16:creationId xmlns:a16="http://schemas.microsoft.com/office/drawing/2014/main" id="{FC5CFE3B-EFB9-4C01-88C8-32D2665E0062}"/>
              </a:ext>
            </a:extLst>
          </p:cNvPr>
          <p:cNvSpPr>
            <a:spLocks noGrp="1"/>
          </p:cNvSpPr>
          <p:nvPr>
            <p:ph idx="1"/>
          </p:nvPr>
        </p:nvSpPr>
        <p:spPr/>
        <p:txBody>
          <a:bodyPr/>
          <a:lstStyle/>
          <a:p>
            <a:pPr marL="0" indent="0">
              <a:buNone/>
            </a:pPr>
            <a:r>
              <a:rPr lang="en-US" dirty="0"/>
              <a:t>The HPTN 052, PARTNER, PARTNER 2, and Opposites Attract studies followed thousands of male and heterosexual HIV-</a:t>
            </a:r>
            <a:r>
              <a:rPr lang="en-US" dirty="0" err="1"/>
              <a:t>serodifferent</a:t>
            </a:r>
            <a:r>
              <a:rPr lang="en-US" dirty="0"/>
              <a:t> couples.</a:t>
            </a:r>
          </a:p>
          <a:p>
            <a:r>
              <a:rPr lang="en-US" dirty="0"/>
              <a:t>There were no genetically linked HIV transmissions when the partner with HIV was taking ART and was virally suppressed (HIV RNA &lt;200 copies/mL).</a:t>
            </a:r>
          </a:p>
          <a:p>
            <a:r>
              <a:rPr lang="en-US" dirty="0"/>
              <a:t>These studies provide robust evidence that individuals do not sexually transmit HIV if they are virally suppressed or have an undetectable viral load.</a:t>
            </a:r>
          </a:p>
          <a:p>
            <a:endParaRPr lang="en-US" dirty="0"/>
          </a:p>
        </p:txBody>
      </p:sp>
      <p:sp>
        <p:nvSpPr>
          <p:cNvPr id="4" name="Footer Placeholder 3">
            <a:extLst>
              <a:ext uri="{FF2B5EF4-FFF2-40B4-BE49-F238E27FC236}">
                <a16:creationId xmlns:a16="http://schemas.microsoft.com/office/drawing/2014/main" id="{B64B6141-85D6-4956-B91B-136E4285FC0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573BF7-BF0B-4C9B-B916-915A46D3809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B5DE054-70B9-4F05-AC40-424F1B06AE9E}"/>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414650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359C-DF46-49C6-B2B9-D79E1302D894}"/>
              </a:ext>
            </a:extLst>
          </p:cNvPr>
          <p:cNvSpPr>
            <a:spLocks noGrp="1"/>
          </p:cNvSpPr>
          <p:nvPr>
            <p:ph type="title"/>
          </p:nvPr>
        </p:nvSpPr>
        <p:spPr/>
        <p:txBody>
          <a:bodyPr/>
          <a:lstStyle/>
          <a:p>
            <a:r>
              <a:rPr lang="en-US" dirty="0"/>
              <a:t>Applying U=U to Clinical Practice</a:t>
            </a:r>
          </a:p>
        </p:txBody>
      </p:sp>
      <p:sp>
        <p:nvSpPr>
          <p:cNvPr id="3" name="Content Placeholder 2">
            <a:extLst>
              <a:ext uri="{FF2B5EF4-FFF2-40B4-BE49-F238E27FC236}">
                <a16:creationId xmlns:a16="http://schemas.microsoft.com/office/drawing/2014/main" id="{23B9EE49-2F19-4BBB-99CD-5EB82D658C89}"/>
              </a:ext>
            </a:extLst>
          </p:cNvPr>
          <p:cNvSpPr>
            <a:spLocks noGrp="1"/>
          </p:cNvSpPr>
          <p:nvPr>
            <p:ph idx="1"/>
          </p:nvPr>
        </p:nvSpPr>
        <p:spPr/>
        <p:txBody>
          <a:bodyPr/>
          <a:lstStyle/>
          <a:p>
            <a:pPr marL="0" indent="0">
              <a:buNone/>
            </a:pPr>
            <a:r>
              <a:rPr lang="en-US" b="1" dirty="0"/>
              <a:t>U=U is grounded in </a:t>
            </a:r>
            <a:r>
              <a:rPr lang="en-US" b="1" u="sng" dirty="0"/>
              <a:t>adherence</a:t>
            </a:r>
            <a:r>
              <a:rPr lang="en-US" b="1" dirty="0"/>
              <a:t>: </a:t>
            </a:r>
            <a:r>
              <a:rPr lang="en-US" dirty="0"/>
              <a:t>Maintaining an undetectable viral load is foundational to the U=U strategy but may be functionally challenging for many individuals with HIV. It is recommended that consistent adherence to ART is demonstrated before relying on U=U as a sole, effective HIV prevention strategy.</a:t>
            </a:r>
          </a:p>
          <a:p>
            <a:r>
              <a:rPr lang="en-US" dirty="0"/>
              <a:t>Adherence may be confirmed with:</a:t>
            </a:r>
          </a:p>
          <a:p>
            <a:pPr lvl="1"/>
            <a:r>
              <a:rPr lang="en-US" dirty="0"/>
              <a:t>Two consecutive undetectable viral load test results separated in time (e.g., by at least several weeks or more); or </a:t>
            </a:r>
          </a:p>
          <a:p>
            <a:pPr lvl="1"/>
            <a:r>
              <a:rPr lang="en-US" dirty="0"/>
              <a:t>A full 6-month period during which all viral load test results are undetectable (more conservative)</a:t>
            </a:r>
          </a:p>
          <a:p>
            <a:endParaRPr lang="en-US" dirty="0"/>
          </a:p>
        </p:txBody>
      </p:sp>
      <p:sp>
        <p:nvSpPr>
          <p:cNvPr id="4" name="Footer Placeholder 3">
            <a:extLst>
              <a:ext uri="{FF2B5EF4-FFF2-40B4-BE49-F238E27FC236}">
                <a16:creationId xmlns:a16="http://schemas.microsoft.com/office/drawing/2014/main" id="{AA9A518E-D653-4079-832C-65367B3CE1E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6FFF962-16E4-4532-871D-9A6DF0E9F2E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E376E8-9816-485A-98E5-9A17368D999B}"/>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22388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9C678-B545-43EF-A6D2-1EA1D20C20C4}"/>
              </a:ext>
            </a:extLst>
          </p:cNvPr>
          <p:cNvSpPr>
            <a:spLocks noGrp="1"/>
          </p:cNvSpPr>
          <p:nvPr>
            <p:ph type="title"/>
          </p:nvPr>
        </p:nvSpPr>
        <p:spPr/>
        <p:txBody>
          <a:bodyPr/>
          <a:lstStyle/>
          <a:p>
            <a:r>
              <a:rPr lang="en-US" dirty="0"/>
              <a:t>Applying U=U to Clinical Practice, </a:t>
            </a:r>
            <a:r>
              <a:rPr lang="en-US" sz="2400" i="1" dirty="0"/>
              <a:t>continued</a:t>
            </a:r>
            <a:endParaRPr lang="en-US" i="1" dirty="0"/>
          </a:p>
        </p:txBody>
      </p:sp>
      <p:sp>
        <p:nvSpPr>
          <p:cNvPr id="3" name="Content Placeholder 2">
            <a:extLst>
              <a:ext uri="{FF2B5EF4-FFF2-40B4-BE49-F238E27FC236}">
                <a16:creationId xmlns:a16="http://schemas.microsoft.com/office/drawing/2014/main" id="{78A7FC1A-869F-43DA-BB6A-363F2BE509C8}"/>
              </a:ext>
            </a:extLst>
          </p:cNvPr>
          <p:cNvSpPr>
            <a:spLocks noGrp="1"/>
          </p:cNvSpPr>
          <p:nvPr>
            <p:ph idx="1"/>
          </p:nvPr>
        </p:nvSpPr>
        <p:spPr/>
        <p:txBody>
          <a:bodyPr/>
          <a:lstStyle/>
          <a:p>
            <a:pPr marL="0" indent="0">
              <a:buNone/>
            </a:pPr>
            <a:r>
              <a:rPr lang="en-US" b="1" dirty="0"/>
              <a:t>U=U is grounded in </a:t>
            </a:r>
            <a:r>
              <a:rPr lang="en-US" b="1" u="sng" dirty="0"/>
              <a:t>monitoring</a:t>
            </a:r>
            <a:r>
              <a:rPr lang="en-US" b="1" dirty="0"/>
              <a:t>:</a:t>
            </a:r>
            <a:r>
              <a:rPr lang="en-US" dirty="0"/>
              <a:t> Per NYS guidelines, viral load testing should be performed:</a:t>
            </a:r>
          </a:p>
          <a:p>
            <a:r>
              <a:rPr lang="en-US" dirty="0"/>
              <a:t>Every 4 months after an individual achieves an undetectable viral load </a:t>
            </a:r>
          </a:p>
          <a:p>
            <a:r>
              <a:rPr lang="en-US" dirty="0"/>
              <a:t>If viral suppression and stable immunologic status are maintained for &gt;1 year, then viral load testing can be extended to every 6 months in select patients thereafter</a:t>
            </a:r>
          </a:p>
          <a:p>
            <a:endParaRPr lang="en-US" dirty="0"/>
          </a:p>
        </p:txBody>
      </p:sp>
      <p:sp>
        <p:nvSpPr>
          <p:cNvPr id="4" name="Footer Placeholder 3">
            <a:extLst>
              <a:ext uri="{FF2B5EF4-FFF2-40B4-BE49-F238E27FC236}">
                <a16:creationId xmlns:a16="http://schemas.microsoft.com/office/drawing/2014/main" id="{C5E9375F-4F97-47C5-9613-7080C542D71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702BAA7-2A8B-42CB-AB2D-35A433EE3F5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26748CE-BA45-4C77-A555-7A2E187D817C}"/>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357569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C939-E80F-4EEC-A379-F2B75191A8BB}"/>
              </a:ext>
            </a:extLst>
          </p:cNvPr>
          <p:cNvSpPr>
            <a:spLocks noGrp="1"/>
          </p:cNvSpPr>
          <p:nvPr>
            <p:ph type="title"/>
          </p:nvPr>
        </p:nvSpPr>
        <p:spPr/>
        <p:txBody>
          <a:bodyPr/>
          <a:lstStyle/>
          <a:p>
            <a:r>
              <a:rPr lang="en-US" dirty="0"/>
              <a:t>U=U Best Practices</a:t>
            </a:r>
          </a:p>
        </p:txBody>
      </p:sp>
      <p:sp>
        <p:nvSpPr>
          <p:cNvPr id="3" name="Content Placeholder 2">
            <a:extLst>
              <a:ext uri="{FF2B5EF4-FFF2-40B4-BE49-F238E27FC236}">
                <a16:creationId xmlns:a16="http://schemas.microsoft.com/office/drawing/2014/main" id="{EBA09B44-3638-4650-990E-1A02990D688D}"/>
              </a:ext>
            </a:extLst>
          </p:cNvPr>
          <p:cNvSpPr>
            <a:spLocks noGrp="1"/>
          </p:cNvSpPr>
          <p:nvPr>
            <p:ph idx="1"/>
          </p:nvPr>
        </p:nvSpPr>
        <p:spPr/>
        <p:txBody>
          <a:bodyPr>
            <a:normAutofit lnSpcReduction="10000"/>
          </a:bodyPr>
          <a:lstStyle/>
          <a:p>
            <a:r>
              <a:rPr lang="en-US" b="1" dirty="0"/>
              <a:t>Adherence:</a:t>
            </a:r>
            <a:r>
              <a:rPr lang="en-US" dirty="0"/>
              <a:t> Ask patients if anything might make it difficult for them to consistently take their medicines and address any likely barriers to adherence, which may include poverty, housing instability, and other key social factors, and offer all available support, referrals for assistance, and other interventions, along with HIV prevention strategies that do not rely on viral suppression.</a:t>
            </a:r>
          </a:p>
          <a:p>
            <a:r>
              <a:rPr lang="en-US" b="1" dirty="0"/>
              <a:t>Viral load monitoring:</a:t>
            </a:r>
            <a:r>
              <a:rPr lang="en-US" dirty="0"/>
              <a:t> Follow existing NYS guidelines for monitoring viral load in patients on treatment.</a:t>
            </a:r>
          </a:p>
          <a:p>
            <a:r>
              <a:rPr lang="en-US" b="1" dirty="0"/>
              <a:t>Screening and treatment for STIs (other than HIV):</a:t>
            </a:r>
            <a:r>
              <a:rPr lang="en-US" dirty="0"/>
              <a:t> Encourage all patients to get tested for STIs. Consider offering STI screening every 3 months (as with </a:t>
            </a:r>
            <a:r>
              <a:rPr lang="en-US" dirty="0" err="1"/>
              <a:t>PrEP</a:t>
            </a:r>
            <a:r>
              <a:rPr lang="en-US" dirty="0"/>
              <a:t>) for all individuals with HIV who rely on U=U as a sole strategy to prevent the sexual transmission of HIV.</a:t>
            </a:r>
          </a:p>
          <a:p>
            <a:endParaRPr lang="en-US" dirty="0"/>
          </a:p>
        </p:txBody>
      </p:sp>
      <p:sp>
        <p:nvSpPr>
          <p:cNvPr id="4" name="Footer Placeholder 3">
            <a:extLst>
              <a:ext uri="{FF2B5EF4-FFF2-40B4-BE49-F238E27FC236}">
                <a16:creationId xmlns:a16="http://schemas.microsoft.com/office/drawing/2014/main" id="{5E32680A-665C-4D7D-A3D5-3A1E2FE77C2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F1591BA-2E7D-4A8A-B323-2A426232C3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3DA073C-218D-486D-8B55-D2E8D94D9DB5}"/>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90771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DF90-7DF8-4318-B02A-6A01405AEABD}"/>
              </a:ext>
            </a:extLst>
          </p:cNvPr>
          <p:cNvSpPr>
            <a:spLocks noGrp="1"/>
          </p:cNvSpPr>
          <p:nvPr>
            <p:ph type="title"/>
          </p:nvPr>
        </p:nvSpPr>
        <p:spPr/>
        <p:txBody>
          <a:bodyPr/>
          <a:lstStyle/>
          <a:p>
            <a:r>
              <a:rPr lang="en-US" dirty="0"/>
              <a:t>What About U=U and...</a:t>
            </a:r>
          </a:p>
        </p:txBody>
      </p:sp>
      <p:graphicFrame>
        <p:nvGraphicFramePr>
          <p:cNvPr id="7" name="Content Placeholder 6">
            <a:extLst>
              <a:ext uri="{FF2B5EF4-FFF2-40B4-BE49-F238E27FC236}">
                <a16:creationId xmlns:a16="http://schemas.microsoft.com/office/drawing/2014/main" id="{EBA5DA5C-4857-4456-8998-07DD81271A46}"/>
              </a:ext>
            </a:extLst>
          </p:cNvPr>
          <p:cNvGraphicFramePr>
            <a:graphicFrameLocks noGrp="1"/>
          </p:cNvGraphicFramePr>
          <p:nvPr>
            <p:ph idx="1"/>
            <p:extLst>
              <p:ext uri="{D42A27DB-BD31-4B8C-83A1-F6EECF244321}">
                <p14:modId xmlns:p14="http://schemas.microsoft.com/office/powerpoint/2010/main" val="1041681080"/>
              </p:ext>
            </p:extLst>
          </p:nvPr>
        </p:nvGraphicFramePr>
        <p:xfrm>
          <a:off x="188495" y="1074404"/>
          <a:ext cx="11815010" cy="5364480"/>
        </p:xfrm>
        <a:graphic>
          <a:graphicData uri="http://schemas.openxmlformats.org/drawingml/2006/table">
            <a:tbl>
              <a:tblPr firstRow="1" bandRow="1">
                <a:tableStyleId>{5940675A-B579-460E-94D1-54222C63F5DA}</a:tableStyleId>
              </a:tblPr>
              <a:tblGrid>
                <a:gridCol w="2363002">
                  <a:extLst>
                    <a:ext uri="{9D8B030D-6E8A-4147-A177-3AD203B41FA5}">
                      <a16:colId xmlns:a16="http://schemas.microsoft.com/office/drawing/2014/main" val="1347014"/>
                    </a:ext>
                  </a:extLst>
                </a:gridCol>
                <a:gridCol w="2363002">
                  <a:extLst>
                    <a:ext uri="{9D8B030D-6E8A-4147-A177-3AD203B41FA5}">
                      <a16:colId xmlns:a16="http://schemas.microsoft.com/office/drawing/2014/main" val="1749862166"/>
                    </a:ext>
                  </a:extLst>
                </a:gridCol>
                <a:gridCol w="2363002">
                  <a:extLst>
                    <a:ext uri="{9D8B030D-6E8A-4147-A177-3AD203B41FA5}">
                      <a16:colId xmlns:a16="http://schemas.microsoft.com/office/drawing/2014/main" val="1404046970"/>
                    </a:ext>
                  </a:extLst>
                </a:gridCol>
                <a:gridCol w="2363002">
                  <a:extLst>
                    <a:ext uri="{9D8B030D-6E8A-4147-A177-3AD203B41FA5}">
                      <a16:colId xmlns:a16="http://schemas.microsoft.com/office/drawing/2014/main" val="3246381661"/>
                    </a:ext>
                  </a:extLst>
                </a:gridCol>
                <a:gridCol w="2363002">
                  <a:extLst>
                    <a:ext uri="{9D8B030D-6E8A-4147-A177-3AD203B41FA5}">
                      <a16:colId xmlns:a16="http://schemas.microsoft.com/office/drawing/2014/main" val="3970273541"/>
                    </a:ext>
                  </a:extLst>
                </a:gridCol>
              </a:tblGrid>
              <a:tr h="370840">
                <a:tc>
                  <a:txBody>
                    <a:bodyPr/>
                    <a:lstStyle/>
                    <a:p>
                      <a:r>
                        <a:rPr lang="en-US" b="1" dirty="0">
                          <a:solidFill>
                            <a:schemeClr val="bg1"/>
                          </a:solidFill>
                        </a:rPr>
                        <a:t>Virologic “Blips”?</a:t>
                      </a:r>
                    </a:p>
                  </a:txBody>
                  <a:tcPr anchor="b">
                    <a:solidFill>
                      <a:srgbClr val="523178"/>
                    </a:solidFill>
                  </a:tcPr>
                </a:tc>
                <a:tc>
                  <a:txBody>
                    <a:bodyPr/>
                    <a:lstStyle/>
                    <a:p>
                      <a:r>
                        <a:rPr lang="en-US" b="1" dirty="0">
                          <a:solidFill>
                            <a:schemeClr val="bg1"/>
                          </a:solidFill>
                        </a:rPr>
                        <a:t>HIV RNA in Genital Secretions?</a:t>
                      </a:r>
                    </a:p>
                  </a:txBody>
                  <a:tcPr anchor="b">
                    <a:solidFill>
                      <a:srgbClr val="523178"/>
                    </a:solidFill>
                  </a:tcPr>
                </a:tc>
                <a:tc>
                  <a:txBody>
                    <a:bodyPr/>
                    <a:lstStyle/>
                    <a:p>
                      <a:r>
                        <a:rPr lang="en-US" b="1" dirty="0">
                          <a:solidFill>
                            <a:schemeClr val="bg1"/>
                          </a:solidFill>
                        </a:rPr>
                        <a:t>Breastfeeding?</a:t>
                      </a:r>
                    </a:p>
                  </a:txBody>
                  <a:tcPr anchor="b">
                    <a:solidFill>
                      <a:srgbClr val="523178"/>
                    </a:solidFill>
                  </a:tcPr>
                </a:tc>
                <a:tc>
                  <a:txBody>
                    <a:bodyPr/>
                    <a:lstStyle/>
                    <a:p>
                      <a:r>
                        <a:rPr lang="en-US" b="1" dirty="0">
                          <a:solidFill>
                            <a:schemeClr val="bg1"/>
                          </a:solidFill>
                        </a:rPr>
                        <a:t>Injection Drug Use?</a:t>
                      </a:r>
                    </a:p>
                  </a:txBody>
                  <a:tcPr anchor="b">
                    <a:solidFill>
                      <a:srgbClr val="523178"/>
                    </a:solidFill>
                  </a:tcPr>
                </a:tc>
                <a:tc>
                  <a:txBody>
                    <a:bodyPr/>
                    <a:lstStyle/>
                    <a:p>
                      <a:r>
                        <a:rPr lang="en-US" b="1" dirty="0">
                          <a:solidFill>
                            <a:schemeClr val="bg1"/>
                          </a:solidFill>
                        </a:rPr>
                        <a:t>Needlestick Injuries?</a:t>
                      </a:r>
                    </a:p>
                  </a:txBody>
                  <a:tcPr anchor="b">
                    <a:solidFill>
                      <a:srgbClr val="523178"/>
                    </a:solidFill>
                  </a:tcPr>
                </a:tc>
                <a:extLst>
                  <a:ext uri="{0D108BD9-81ED-4DB2-BD59-A6C34878D82A}">
                    <a16:rowId xmlns:a16="http://schemas.microsoft.com/office/drawing/2014/main" val="2227861933"/>
                  </a:ext>
                </a:extLst>
              </a:tr>
              <a:tr h="370840">
                <a:tc>
                  <a:txBody>
                    <a:bodyPr/>
                    <a:lstStyle/>
                    <a:p>
                      <a:pPr marL="0" indent="0">
                        <a:buFont typeface="Arial" panose="020B0604020202020204" pitchFamily="34" charset="0"/>
                        <a:buNone/>
                      </a:pPr>
                      <a:r>
                        <a:rPr lang="en-US" sz="1600" dirty="0"/>
                        <a:t>Patients on previously suppressive ART with newly detectable viral loads may be experiencing low-level transient viremia (“blips”) and not </a:t>
                      </a:r>
                      <a:br>
                        <a:rPr lang="en-US" sz="1600" dirty="0"/>
                      </a:br>
                      <a:r>
                        <a:rPr lang="en-US" sz="1600" dirty="0"/>
                        <a:t>virologic failure.</a:t>
                      </a:r>
                    </a:p>
                    <a:p>
                      <a:pPr marL="0" indent="0">
                        <a:buFont typeface="Arial" panose="020B0604020202020204" pitchFamily="34" charset="0"/>
                        <a:buNone/>
                      </a:pPr>
                      <a:endParaRPr lang="en-US" sz="1600" dirty="0"/>
                    </a:p>
                    <a:p>
                      <a:pPr marL="0" indent="0">
                        <a:buFont typeface="Arial" panose="020B0604020202020204" pitchFamily="34" charset="0"/>
                        <a:buNone/>
                      </a:pPr>
                      <a:r>
                        <a:rPr lang="en-US" sz="1600" dirty="0"/>
                        <a:t>Virologic blips likely occurred in individuals participating in HPTN 052, PARTNER, PARTNER 2, and Opposites Attract; still, there was no transmission from people whose measured HIV viral load was consistently suppressed.</a:t>
                      </a:r>
                    </a:p>
                  </a:txBody>
                  <a:tcPr/>
                </a:tc>
                <a:tc>
                  <a:txBody>
                    <a:bodyPr/>
                    <a:lstStyle/>
                    <a:p>
                      <a:pPr marL="0" indent="0">
                        <a:buFont typeface="Arial" panose="020B0604020202020204" pitchFamily="34" charset="0"/>
                        <a:buNone/>
                      </a:pPr>
                      <a:r>
                        <a:rPr lang="en-US" dirty="0"/>
                        <a:t>There is no evidence that detectable virus in genital secretions while plasma viral load is undetectable is associated with transmission.</a:t>
                      </a:r>
                    </a:p>
                    <a:p>
                      <a:pPr marL="0" indent="0">
                        <a:buFont typeface="Arial" panose="020B0604020202020204" pitchFamily="34" charset="0"/>
                        <a:buNone/>
                      </a:pPr>
                      <a:endParaRPr lang="en-US" dirty="0"/>
                    </a:p>
                  </a:txBody>
                  <a:tcPr/>
                </a:tc>
                <a:tc>
                  <a:txBody>
                    <a:bodyPr/>
                    <a:lstStyle/>
                    <a:p>
                      <a:pPr marL="0" indent="0">
                        <a:buFont typeface="Arial" panose="020B0604020202020204" pitchFamily="34" charset="0"/>
                        <a:buNone/>
                      </a:pPr>
                      <a:r>
                        <a:rPr lang="en-US" dirty="0"/>
                        <a:t>Studies demonstrate that ART </a:t>
                      </a:r>
                      <a:r>
                        <a:rPr lang="en-US" i="1" dirty="0"/>
                        <a:t>greatly reduces</a:t>
                      </a:r>
                      <a:r>
                        <a:rPr lang="en-US" dirty="0"/>
                        <a:t> the risk of HIV transmission from individuals who breastfeed their babies. However, research has not established that people whose HIV is undetectable do not transmit HIV during breastfeeding.</a:t>
                      </a:r>
                    </a:p>
                    <a:p>
                      <a:pPr marL="0" indent="0">
                        <a:buFont typeface="Arial" panose="020B0604020202020204" pitchFamily="34" charset="0"/>
                        <a:buNone/>
                      </a:pPr>
                      <a:endParaRPr lang="en-US" dirty="0"/>
                    </a:p>
                  </a:txBody>
                  <a:tcPr/>
                </a:tc>
                <a:tc>
                  <a:txBody>
                    <a:bodyPr/>
                    <a:lstStyle/>
                    <a:p>
                      <a:pPr marL="0" indent="0">
                        <a:buFont typeface="Arial" panose="020B0604020202020204" pitchFamily="34" charset="0"/>
                        <a:buNone/>
                      </a:pPr>
                      <a:r>
                        <a:rPr lang="en-US" dirty="0"/>
                        <a:t>Studies demonstrate that ART </a:t>
                      </a:r>
                      <a:r>
                        <a:rPr lang="en-US" i="1" dirty="0"/>
                        <a:t>greatly reduces</a:t>
                      </a:r>
                      <a:r>
                        <a:rPr lang="en-US" dirty="0"/>
                        <a:t> the risk of HIV transmission through sharing of injection drug use equipment. However, research </a:t>
                      </a:r>
                      <a:r>
                        <a:rPr lang="en-US" i="1" dirty="0"/>
                        <a:t>has not</a:t>
                      </a:r>
                      <a:r>
                        <a:rPr lang="en-US" dirty="0"/>
                        <a:t> established that people with an undetectable HIV viral load do not transmit HIV through needle sharing.</a:t>
                      </a:r>
                    </a:p>
                    <a:p>
                      <a:pPr marL="0" indent="0">
                        <a:buFont typeface="Arial" panose="020B0604020202020204" pitchFamily="34" charset="0"/>
                        <a:buNone/>
                      </a:pPr>
                      <a:endParaRPr lang="en-US" dirty="0"/>
                    </a:p>
                  </a:txBody>
                  <a:tcPr/>
                </a:tc>
                <a:tc>
                  <a:txBody>
                    <a:bodyPr/>
                    <a:lstStyle/>
                    <a:p>
                      <a:pPr marL="0" indent="0">
                        <a:buFont typeface="Arial" panose="020B0604020202020204" pitchFamily="34" charset="0"/>
                        <a:buNone/>
                      </a:pPr>
                      <a:r>
                        <a:rPr lang="en-US" dirty="0"/>
                        <a:t>Research </a:t>
                      </a:r>
                      <a:r>
                        <a:rPr lang="en-US" i="1" dirty="0"/>
                        <a:t>has not</a:t>
                      </a:r>
                      <a:r>
                        <a:rPr lang="en-US" dirty="0"/>
                        <a:t> established that people with an undetectable HIV viral load do not transmit HIV to people who are stuck by a needle containing their blood. HIV PEP may be indicated.</a:t>
                      </a:r>
                    </a:p>
                    <a:p>
                      <a:pPr marL="0" indent="0">
                        <a:buFont typeface="Arial" panose="020B0604020202020204" pitchFamily="34" charset="0"/>
                        <a:buNone/>
                      </a:pPr>
                      <a:endParaRPr lang="en-US" dirty="0"/>
                    </a:p>
                  </a:txBody>
                  <a:tcPr/>
                </a:tc>
                <a:extLst>
                  <a:ext uri="{0D108BD9-81ED-4DB2-BD59-A6C34878D82A}">
                    <a16:rowId xmlns:a16="http://schemas.microsoft.com/office/drawing/2014/main" val="1167649777"/>
                  </a:ext>
                </a:extLst>
              </a:tr>
            </a:tbl>
          </a:graphicData>
        </a:graphic>
      </p:graphicFrame>
      <p:sp>
        <p:nvSpPr>
          <p:cNvPr id="4" name="Footer Placeholder 3">
            <a:extLst>
              <a:ext uri="{FF2B5EF4-FFF2-40B4-BE49-F238E27FC236}">
                <a16:creationId xmlns:a16="http://schemas.microsoft.com/office/drawing/2014/main" id="{F0FE7793-76E4-4B0F-897F-20EF9C5BA6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611D115-37FD-4872-8D57-E95059A1FD7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5F5376-22A8-470F-A64C-D56DB43F600F}"/>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571344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E2F6-4FA3-4F15-B00B-A44B47F52F9F}"/>
              </a:ext>
            </a:extLst>
          </p:cNvPr>
          <p:cNvSpPr>
            <a:spLocks noGrp="1"/>
          </p:cNvSpPr>
          <p:nvPr>
            <p:ph type="title"/>
          </p:nvPr>
        </p:nvSpPr>
        <p:spPr/>
        <p:txBody>
          <a:bodyPr/>
          <a:lstStyle/>
          <a:p>
            <a:r>
              <a:rPr lang="en-US" dirty="0"/>
              <a:t>Ensuring Equitable Access to </a:t>
            </a:r>
            <a:br>
              <a:rPr lang="en-US" dirty="0"/>
            </a:br>
            <a:r>
              <a:rPr lang="en-US" dirty="0"/>
              <a:t>Knowledge About U=U</a:t>
            </a:r>
          </a:p>
        </p:txBody>
      </p:sp>
      <p:sp>
        <p:nvSpPr>
          <p:cNvPr id="3" name="Content Placeholder 2">
            <a:extLst>
              <a:ext uri="{FF2B5EF4-FFF2-40B4-BE49-F238E27FC236}">
                <a16:creationId xmlns:a16="http://schemas.microsoft.com/office/drawing/2014/main" id="{ECEEA588-1AF7-43DB-8CED-0B48C608DEAD}"/>
              </a:ext>
            </a:extLst>
          </p:cNvPr>
          <p:cNvSpPr>
            <a:spLocks noGrp="1"/>
          </p:cNvSpPr>
          <p:nvPr>
            <p:ph idx="1"/>
          </p:nvPr>
        </p:nvSpPr>
        <p:spPr/>
        <p:txBody>
          <a:bodyPr/>
          <a:lstStyle/>
          <a:p>
            <a:r>
              <a:rPr lang="en-US" dirty="0"/>
              <a:t>Research has established that certain groups, including sexual and racial or ethnic minority groups, report decreased awareness of or are less likely to be counseled on U=U. </a:t>
            </a:r>
          </a:p>
          <a:p>
            <a:r>
              <a:rPr lang="en-US" dirty="0"/>
              <a:t>Care providers are encouraged to make an extra effort to ensure that all patients with HIV are made aware of the importance of U=U and its implications.</a:t>
            </a:r>
          </a:p>
          <a:p>
            <a:endParaRPr lang="en-US" dirty="0"/>
          </a:p>
        </p:txBody>
      </p:sp>
      <p:sp>
        <p:nvSpPr>
          <p:cNvPr id="4" name="Footer Placeholder 3">
            <a:extLst>
              <a:ext uri="{FF2B5EF4-FFF2-40B4-BE49-F238E27FC236}">
                <a16:creationId xmlns:a16="http://schemas.microsoft.com/office/drawing/2014/main" id="{7AF36260-0153-49C7-B211-FC15921B0C0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26F8C53-065E-48F9-9DD1-4180B84863F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E9F0C15-FA0F-448A-AB28-4739FDD5C41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06472924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2091</Words>
  <Application>Microsoft Office PowerPoint</Application>
  <PresentationFormat>Widescreen</PresentationFormat>
  <Paragraphs>147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Glossary</vt:lpstr>
      <vt:lpstr>What is U=U?</vt:lpstr>
      <vt:lpstr>Evidence Supporting U=U</vt:lpstr>
      <vt:lpstr>Applying U=U to Clinical Practice</vt:lpstr>
      <vt:lpstr>Applying U=U to Clinical Practice, continued</vt:lpstr>
      <vt:lpstr>U=U Best Practices</vt:lpstr>
      <vt:lpstr>What About U=U and...</vt:lpstr>
      <vt:lpstr>Ensuring Equitable Access to  Knowledge About U=U</vt:lpstr>
      <vt:lpstr>Inform All Patients About U=U</vt:lpstr>
      <vt:lpstr>Counseling Individuals With HIV About U=U</vt:lpstr>
      <vt:lpstr>What to Say to Patients About U=U</vt:lpstr>
      <vt:lpstr>How Patients Can Discuss U=U With Others</vt:lpstr>
      <vt:lpstr>Encourage STI Testing</vt:lpstr>
      <vt:lpstr>Counseling Couples About U=U</vt:lpstr>
      <vt:lpstr>Counseling Couples About U=U, continued</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2023-10-27T10:59:25Z</dcterms:modified>
</cp:coreProperties>
</file>