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57"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nalcancerinfo.ucsf.edu/obtaining-specimen-anal-cytolog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Screening for Anal Dysplasia and Cancer in Adults With HIV</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AUGUST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B7B48-E8EE-4E50-8F8A-7C6ED222F5AD}"/>
              </a:ext>
            </a:extLst>
          </p:cNvPr>
          <p:cNvSpPr>
            <a:spLocks noGrp="1"/>
          </p:cNvSpPr>
          <p:nvPr>
            <p:ph type="title"/>
          </p:nvPr>
        </p:nvSpPr>
        <p:spPr/>
        <p:txBody>
          <a:bodyPr/>
          <a:lstStyle/>
          <a:p>
            <a:r>
              <a:rPr lang="en-US" dirty="0"/>
              <a:t>Key Points:</a:t>
            </a:r>
            <a:br>
              <a:rPr lang="en-US" dirty="0"/>
            </a:br>
            <a:r>
              <a:rPr lang="en-US" dirty="0"/>
              <a:t>Digital Anorectal Examination (DARE)</a:t>
            </a:r>
          </a:p>
        </p:txBody>
      </p:sp>
      <p:sp>
        <p:nvSpPr>
          <p:cNvPr id="3" name="Content Placeholder 2">
            <a:extLst>
              <a:ext uri="{FF2B5EF4-FFF2-40B4-BE49-F238E27FC236}">
                <a16:creationId xmlns:a16="http://schemas.microsoft.com/office/drawing/2014/main" id="{83CCCB2A-F2CB-4AD3-889B-C340D0299EE8}"/>
              </a:ext>
            </a:extLst>
          </p:cNvPr>
          <p:cNvSpPr>
            <a:spLocks noGrp="1"/>
          </p:cNvSpPr>
          <p:nvPr>
            <p:ph idx="1"/>
          </p:nvPr>
        </p:nvSpPr>
        <p:spPr/>
        <p:txBody>
          <a:bodyPr/>
          <a:lstStyle/>
          <a:p>
            <a:r>
              <a:rPr lang="en-US" dirty="0"/>
              <a:t>In individuals with HIV, assessment for visible anogenital HPV lesions is part of the annual physical examination.</a:t>
            </a:r>
          </a:p>
          <a:p>
            <a:r>
              <a:rPr lang="en-US" dirty="0"/>
              <a:t>If a DARE is performed with anal cytology or HRA, clinicians should obtain the cytologic sample before introducing lubrication into the anal canal. Lubrication may affect the ability to obtain an adequate cytologic sample. DARE may also cause bleeding, which can contaminate the cytologic sample.</a:t>
            </a:r>
          </a:p>
        </p:txBody>
      </p:sp>
      <p:sp>
        <p:nvSpPr>
          <p:cNvPr id="4" name="Footer Placeholder 3">
            <a:extLst>
              <a:ext uri="{FF2B5EF4-FFF2-40B4-BE49-F238E27FC236}">
                <a16:creationId xmlns:a16="http://schemas.microsoft.com/office/drawing/2014/main" id="{FC60C232-BF8B-4E03-9A2E-C0DE711D15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CD61996-A5EB-4AD8-B7E7-81DA813052E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CCB2D7A-298A-444A-8410-49AA2BEBE4F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265761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474DC-15D4-4914-BD2D-19AB3C862421}"/>
              </a:ext>
            </a:extLst>
          </p:cNvPr>
          <p:cNvSpPr>
            <a:spLocks noGrp="1"/>
          </p:cNvSpPr>
          <p:nvPr>
            <p:ph type="title"/>
          </p:nvPr>
        </p:nvSpPr>
        <p:spPr/>
        <p:txBody>
          <a:bodyPr/>
          <a:lstStyle/>
          <a:p>
            <a:r>
              <a:rPr lang="en-US" dirty="0"/>
              <a:t>Recommendations:</a:t>
            </a:r>
            <a:br>
              <a:rPr lang="en-US" dirty="0"/>
            </a:br>
            <a:r>
              <a:rPr lang="en-US" dirty="0"/>
              <a:t>Follow-Up of Abnormal Anal Cytology Results</a:t>
            </a:r>
          </a:p>
        </p:txBody>
      </p:sp>
      <p:sp>
        <p:nvSpPr>
          <p:cNvPr id="3" name="Content Placeholder 2">
            <a:extLst>
              <a:ext uri="{FF2B5EF4-FFF2-40B4-BE49-F238E27FC236}">
                <a16:creationId xmlns:a16="http://schemas.microsoft.com/office/drawing/2014/main" id="{74A38D15-1645-404B-AA41-B9DCF6DEB1F2}"/>
              </a:ext>
            </a:extLst>
          </p:cNvPr>
          <p:cNvSpPr>
            <a:spLocks noGrp="1"/>
          </p:cNvSpPr>
          <p:nvPr>
            <p:ph idx="1"/>
          </p:nvPr>
        </p:nvSpPr>
        <p:spPr/>
        <p:txBody>
          <a:bodyPr/>
          <a:lstStyle/>
          <a:p>
            <a:r>
              <a:rPr lang="en-US" dirty="0"/>
              <a:t>Clinicians should refer patients with abnormal anal cytology results to a care provider with experience performing HRA and follow up as indicated in </a:t>
            </a:r>
            <a:r>
              <a:rPr lang="en-US" i="1" dirty="0"/>
              <a:t>Follow-Up of Anal Cytologic Screening Results</a:t>
            </a:r>
            <a:r>
              <a:rPr lang="en-US" dirty="0"/>
              <a:t>. (A3)</a:t>
            </a:r>
          </a:p>
          <a:p>
            <a:r>
              <a:rPr lang="en-US" dirty="0"/>
              <a:t>Clinicians should perform a cervical cytology test (Pap test) for any individual who is not up to date with current cervical screening guidelines. (A3)</a:t>
            </a:r>
          </a:p>
        </p:txBody>
      </p:sp>
      <p:sp>
        <p:nvSpPr>
          <p:cNvPr id="4" name="Footer Placeholder 3">
            <a:extLst>
              <a:ext uri="{FF2B5EF4-FFF2-40B4-BE49-F238E27FC236}">
                <a16:creationId xmlns:a16="http://schemas.microsoft.com/office/drawing/2014/main" id="{A80D5D33-B10A-4739-81D0-E1D0A197045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424BCD5-E020-4B55-9F76-3EB2A05989F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179AFD2-A2EE-4A96-8CDB-1A4AE4E13C47}"/>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90163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DF04D-C8A0-44E3-92DA-BA1F06E3F828}"/>
              </a:ext>
            </a:extLst>
          </p:cNvPr>
          <p:cNvSpPr>
            <a:spLocks noGrp="1"/>
          </p:cNvSpPr>
          <p:nvPr>
            <p:ph type="title"/>
          </p:nvPr>
        </p:nvSpPr>
        <p:spPr/>
        <p:txBody>
          <a:bodyPr>
            <a:normAutofit fontScale="90000"/>
          </a:bodyPr>
          <a:lstStyle/>
          <a:p>
            <a:r>
              <a:rPr lang="en-US" dirty="0"/>
              <a:t>Follow-Up of Anal </a:t>
            </a:r>
            <a:br>
              <a:rPr lang="en-US" dirty="0"/>
            </a:br>
            <a:r>
              <a:rPr lang="en-US" dirty="0"/>
              <a:t>Cytological Screening </a:t>
            </a:r>
            <a:br>
              <a:rPr lang="en-US" dirty="0"/>
            </a:br>
            <a:r>
              <a:rPr lang="en-US" dirty="0"/>
              <a:t>Results </a:t>
            </a:r>
            <a:r>
              <a:rPr lang="en-US" sz="2700" dirty="0"/>
              <a:t>[a]</a:t>
            </a:r>
            <a:endParaRPr lang="en-US" dirty="0"/>
          </a:p>
        </p:txBody>
      </p:sp>
      <p:sp>
        <p:nvSpPr>
          <p:cNvPr id="3" name="Content Placeholder 2">
            <a:extLst>
              <a:ext uri="{FF2B5EF4-FFF2-40B4-BE49-F238E27FC236}">
                <a16:creationId xmlns:a16="http://schemas.microsoft.com/office/drawing/2014/main" id="{06EDDB23-871E-45A2-A89D-CD42F5871A7E}"/>
              </a:ext>
            </a:extLst>
          </p:cNvPr>
          <p:cNvSpPr>
            <a:spLocks noGrp="1"/>
          </p:cNvSpPr>
          <p:nvPr>
            <p:ph idx="1"/>
          </p:nvPr>
        </p:nvSpPr>
        <p:spPr>
          <a:xfrm>
            <a:off x="838200" y="1564105"/>
            <a:ext cx="4439653" cy="4612858"/>
          </a:xfrm>
        </p:spPr>
        <p:txBody>
          <a:bodyPr anchor="b">
            <a:normAutofit/>
          </a:bodyPr>
          <a:lstStyle/>
          <a:p>
            <a:pPr marL="274320" indent="-274320">
              <a:buFont typeface="+mj-lt"/>
              <a:buAutoNum type="alphaLcPeriod"/>
            </a:pPr>
            <a:r>
              <a:rPr lang="en-US" sz="1800" dirty="0"/>
              <a:t>The figure describes recommended screening and follow-up for the following individuals with HIV who are ≥35 years old: men who have sex with men, women, transgender men, and transgender women.</a:t>
            </a:r>
          </a:p>
          <a:p>
            <a:pPr marL="274320" indent="-274320">
              <a:buFont typeface="+mj-lt"/>
              <a:buAutoNum type="alphaLcPeriod"/>
            </a:pPr>
            <a:r>
              <a:rPr lang="en-US" sz="1800" dirty="0"/>
              <a:t>Continued annual clinical assessment and anal cytology, with annual HRA, is recommended for patients with a history of HSILs as long as life expectancy exceeds 10 years.</a:t>
            </a:r>
          </a:p>
        </p:txBody>
      </p:sp>
      <p:sp>
        <p:nvSpPr>
          <p:cNvPr id="4" name="Footer Placeholder 3">
            <a:extLst>
              <a:ext uri="{FF2B5EF4-FFF2-40B4-BE49-F238E27FC236}">
                <a16:creationId xmlns:a16="http://schemas.microsoft.com/office/drawing/2014/main" id="{0B9A7F29-BB08-41BD-BB20-E39E23F4B6E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25F7D3F-5055-4065-8CD8-E4650778DBC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C0F1E70-F897-4D67-B52E-DCF52B59746E}"/>
              </a:ext>
            </a:extLst>
          </p:cNvPr>
          <p:cNvSpPr>
            <a:spLocks noGrp="1"/>
          </p:cNvSpPr>
          <p:nvPr>
            <p:ph type="dt" sz="half" idx="2"/>
          </p:nvPr>
        </p:nvSpPr>
        <p:spPr/>
        <p:txBody>
          <a:bodyPr/>
          <a:lstStyle/>
          <a:p>
            <a:r>
              <a:rPr lang="en-US"/>
              <a:t>AUGUST 2022</a:t>
            </a:r>
            <a:endParaRPr lang="en-US" dirty="0"/>
          </a:p>
        </p:txBody>
      </p:sp>
      <p:pic>
        <p:nvPicPr>
          <p:cNvPr id="1026" name="Picture 2" descr="Figure 1: Follow-Up of Anal Cytological Screening Results [a]">
            <a:extLst>
              <a:ext uri="{FF2B5EF4-FFF2-40B4-BE49-F238E27FC236}">
                <a16:creationId xmlns:a16="http://schemas.microsoft.com/office/drawing/2014/main" id="{38BB0887-4724-4928-83A1-FD011D45E4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545" y="136525"/>
            <a:ext cx="4991698" cy="621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46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253C-166D-40D3-A424-69152588B4A1}"/>
              </a:ext>
            </a:extLst>
          </p:cNvPr>
          <p:cNvSpPr>
            <a:spLocks noGrp="1"/>
          </p:cNvSpPr>
          <p:nvPr>
            <p:ph type="title"/>
          </p:nvPr>
        </p:nvSpPr>
        <p:spPr/>
        <p:txBody>
          <a:bodyPr/>
          <a:lstStyle/>
          <a:p>
            <a:r>
              <a:rPr lang="en-US" dirty="0"/>
              <a:t>Recommendations:</a:t>
            </a:r>
            <a:br>
              <a:rPr lang="en-US" dirty="0"/>
            </a:br>
            <a:r>
              <a:rPr lang="en-US" dirty="0"/>
              <a:t>Anal HSILs</a:t>
            </a:r>
          </a:p>
        </p:txBody>
      </p:sp>
      <p:sp>
        <p:nvSpPr>
          <p:cNvPr id="3" name="Content Placeholder 2">
            <a:extLst>
              <a:ext uri="{FF2B5EF4-FFF2-40B4-BE49-F238E27FC236}">
                <a16:creationId xmlns:a16="http://schemas.microsoft.com/office/drawing/2014/main" id="{E49B5085-1972-42EA-AC8D-FA0C9E830E24}"/>
              </a:ext>
            </a:extLst>
          </p:cNvPr>
          <p:cNvSpPr>
            <a:spLocks noGrp="1"/>
          </p:cNvSpPr>
          <p:nvPr>
            <p:ph idx="1"/>
          </p:nvPr>
        </p:nvSpPr>
        <p:spPr/>
        <p:txBody>
          <a:bodyPr/>
          <a:lstStyle/>
          <a:p>
            <a:r>
              <a:rPr lang="en-US" dirty="0"/>
              <a:t>Clinicians should perform post-treatment follow-up with repeat HRA at 6 months in patients who have been successfully treated for anal HSILs or should refer patients for this follow-up. (A3)</a:t>
            </a:r>
          </a:p>
          <a:p>
            <a:r>
              <a:rPr lang="en-US" dirty="0"/>
              <a:t>Clinicians should base follow-up after a patient’s first post-treatment HRA and biopsy on the most recent histopathology findings (see </a:t>
            </a:r>
            <a:r>
              <a:rPr lang="en-US" i="1" dirty="0"/>
              <a:t>Follow-Up of Anal Cytologic Screening Results</a:t>
            </a:r>
            <a:r>
              <a:rPr lang="en-US" dirty="0"/>
              <a:t>). (A3)</a:t>
            </a:r>
          </a:p>
          <a:p>
            <a:r>
              <a:rPr lang="en-US" dirty="0"/>
              <a:t>Clinicians should continue annual clinical assessment and anal cytology, with annual HRA for patients with a history of HSILs, as long as life expectancy exceeds 10 years. (A3)</a:t>
            </a:r>
          </a:p>
        </p:txBody>
      </p:sp>
      <p:sp>
        <p:nvSpPr>
          <p:cNvPr id="4" name="Footer Placeholder 3">
            <a:extLst>
              <a:ext uri="{FF2B5EF4-FFF2-40B4-BE49-F238E27FC236}">
                <a16:creationId xmlns:a16="http://schemas.microsoft.com/office/drawing/2014/main" id="{C52B34D6-870F-4B50-92D2-3714AE4A2E5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A63DF14-A435-496A-A028-0B2CEC9B7F5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9FC559C-24A4-4F98-A99D-135EA7A37964}"/>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753313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CB325-5AF0-4554-B740-5F99828AD2A9}"/>
              </a:ext>
            </a:extLst>
          </p:cNvPr>
          <p:cNvSpPr>
            <a:spLocks noGrp="1"/>
          </p:cNvSpPr>
          <p:nvPr>
            <p:ph type="title"/>
          </p:nvPr>
        </p:nvSpPr>
        <p:spPr/>
        <p:txBody>
          <a:bodyPr/>
          <a:lstStyle/>
          <a:p>
            <a:r>
              <a:rPr lang="en-US" dirty="0"/>
              <a:t>Recommendations:</a:t>
            </a:r>
            <a:br>
              <a:rPr lang="en-US" dirty="0"/>
            </a:br>
            <a:r>
              <a:rPr lang="en-US" dirty="0"/>
              <a:t>Anal Cancer</a:t>
            </a:r>
          </a:p>
        </p:txBody>
      </p:sp>
      <p:sp>
        <p:nvSpPr>
          <p:cNvPr id="3" name="Content Placeholder 2">
            <a:extLst>
              <a:ext uri="{FF2B5EF4-FFF2-40B4-BE49-F238E27FC236}">
                <a16:creationId xmlns:a16="http://schemas.microsoft.com/office/drawing/2014/main" id="{0B7B007E-C3CE-4F53-8B44-2D0F6E2F668E}"/>
              </a:ext>
            </a:extLst>
          </p:cNvPr>
          <p:cNvSpPr>
            <a:spLocks noGrp="1"/>
          </p:cNvSpPr>
          <p:nvPr>
            <p:ph idx="1"/>
          </p:nvPr>
        </p:nvSpPr>
        <p:spPr/>
        <p:txBody>
          <a:bodyPr/>
          <a:lstStyle/>
          <a:p>
            <a:r>
              <a:rPr lang="en-US" dirty="0"/>
              <a:t>Clinicians should immediately refer patients diagnosed with anal cancer to an oncologist or surgeon trained in the management of anal cancer. (A2)</a:t>
            </a:r>
          </a:p>
          <a:p>
            <a:r>
              <a:rPr lang="en-US" dirty="0"/>
              <a:t>Clinicians should closely monitor patients with anal cancer in collaboration with the oncologist after definitive treatment for cancer. (A3)</a:t>
            </a:r>
          </a:p>
        </p:txBody>
      </p:sp>
      <p:sp>
        <p:nvSpPr>
          <p:cNvPr id="4" name="Footer Placeholder 3">
            <a:extLst>
              <a:ext uri="{FF2B5EF4-FFF2-40B4-BE49-F238E27FC236}">
                <a16:creationId xmlns:a16="http://schemas.microsoft.com/office/drawing/2014/main" id="{247A447F-FE8B-4C5B-BE96-B21A13E556E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00B07DC-8613-400F-97C6-FF429AB9397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D549374-9ABF-4071-BA8C-66CB239D1944}"/>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296417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Screening for Anal Dysplasia and Cancer in Adults With HIV</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55E36-4FE6-48E2-AD3A-9E290E5D247B}"/>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5A434F1E-1374-4C01-9B06-50BDAE4F5355}"/>
              </a:ext>
            </a:extLst>
          </p:cNvPr>
          <p:cNvSpPr>
            <a:spLocks noGrp="1"/>
          </p:cNvSpPr>
          <p:nvPr>
            <p:ph idx="1"/>
          </p:nvPr>
        </p:nvSpPr>
        <p:spPr/>
        <p:txBody>
          <a:bodyPr/>
          <a:lstStyle/>
          <a:p>
            <a:r>
              <a:rPr lang="en-US" dirty="0"/>
              <a:t>Increase the numbers of NYS residents with HIV who are screened and effectively treated for HPV-related anal and perianal dysplasia.</a:t>
            </a:r>
          </a:p>
          <a:p>
            <a:r>
              <a:rPr lang="en-US" dirty="0"/>
              <a:t>Support the NYSDOH Prevention Agenda 2019-2024 by educating care providers on the importance of HPV vaccination and increasing the rate of 3-dose HPV immunization among individuals with HIV.</a:t>
            </a:r>
          </a:p>
          <a:p>
            <a:r>
              <a:rPr lang="en-US" dirty="0"/>
              <a:t>Reduce the morbidity and mortality associated with HPV-related anal and perianal disease in individuals with HIV through early identification and treatment of potentially precancerous and cancerous lesions, when treatment is most likely to be effective.</a:t>
            </a:r>
          </a:p>
        </p:txBody>
      </p:sp>
      <p:sp>
        <p:nvSpPr>
          <p:cNvPr id="4" name="Footer Placeholder 3">
            <a:extLst>
              <a:ext uri="{FF2B5EF4-FFF2-40B4-BE49-F238E27FC236}">
                <a16:creationId xmlns:a16="http://schemas.microsoft.com/office/drawing/2014/main" id="{A778F21F-E917-4F8C-A18E-FB994A95A68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D31E6AF-D7EE-4987-BAC4-5E1DFE6DF4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85DA440-10ED-40A3-867E-754580DCB00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38086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0BE49-6BC3-4744-A129-F6FE5D505373}"/>
              </a:ext>
            </a:extLst>
          </p:cNvPr>
          <p:cNvSpPr>
            <a:spLocks noGrp="1"/>
          </p:cNvSpPr>
          <p:nvPr>
            <p:ph type="title"/>
          </p:nvPr>
        </p:nvSpPr>
        <p:spPr/>
        <p:txBody>
          <a:bodyPr>
            <a:normAutofit fontScale="90000"/>
          </a:bodyPr>
          <a:lstStyle/>
          <a:p>
            <a:r>
              <a:rPr lang="en-US" dirty="0"/>
              <a:t>Key Points:</a:t>
            </a:r>
            <a:br>
              <a:rPr lang="en-US" dirty="0"/>
            </a:br>
            <a:r>
              <a:rPr lang="en-US" dirty="0"/>
              <a:t>HPV-Related Anal Disease in Individuals With HIV</a:t>
            </a:r>
          </a:p>
        </p:txBody>
      </p:sp>
      <p:sp>
        <p:nvSpPr>
          <p:cNvPr id="3" name="Content Placeholder 2">
            <a:extLst>
              <a:ext uri="{FF2B5EF4-FFF2-40B4-BE49-F238E27FC236}">
                <a16:creationId xmlns:a16="http://schemas.microsoft.com/office/drawing/2014/main" id="{E47F28CA-4636-4DD8-9EFC-F97E6F6D7C09}"/>
              </a:ext>
            </a:extLst>
          </p:cNvPr>
          <p:cNvSpPr>
            <a:spLocks noGrp="1"/>
          </p:cNvSpPr>
          <p:nvPr>
            <p:ph idx="1"/>
          </p:nvPr>
        </p:nvSpPr>
        <p:spPr/>
        <p:txBody>
          <a:bodyPr/>
          <a:lstStyle/>
          <a:p>
            <a:r>
              <a:rPr lang="en-US" dirty="0"/>
              <a:t>Infection with more than 1 HPV type occurs more frequently among individuals with HIV, and such individuals can be at risk for cervical, vulvar, and perianal or anal SILs.</a:t>
            </a:r>
          </a:p>
          <a:p>
            <a:r>
              <a:rPr lang="en-US" dirty="0"/>
              <a:t>The absence of HPV-related cervical disease in the genital tract does not eliminate the need to screen for anal dysplasia in women with HIV who are ≥35 years old.</a:t>
            </a:r>
          </a:p>
        </p:txBody>
      </p:sp>
      <p:sp>
        <p:nvSpPr>
          <p:cNvPr id="4" name="Footer Placeholder 3">
            <a:extLst>
              <a:ext uri="{FF2B5EF4-FFF2-40B4-BE49-F238E27FC236}">
                <a16:creationId xmlns:a16="http://schemas.microsoft.com/office/drawing/2014/main" id="{C6596AD8-67A5-45D4-96E9-689967BDEC0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88C351F-1A39-465F-B7C7-812B21CCDC5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F30921D-1473-4966-8493-61B43A96FA14}"/>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09366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0300-D911-4DCD-951D-30E6B7D07879}"/>
              </a:ext>
            </a:extLst>
          </p:cNvPr>
          <p:cNvSpPr>
            <a:spLocks noGrp="1"/>
          </p:cNvSpPr>
          <p:nvPr>
            <p:ph type="title"/>
          </p:nvPr>
        </p:nvSpPr>
        <p:spPr/>
        <p:txBody>
          <a:bodyPr/>
          <a:lstStyle/>
          <a:p>
            <a:r>
              <a:rPr lang="en-US" dirty="0"/>
              <a:t>Recommendation:</a:t>
            </a:r>
            <a:br>
              <a:rPr lang="en-US" dirty="0"/>
            </a:br>
            <a:r>
              <a:rPr lang="en-US" dirty="0"/>
              <a:t>HPV Prevention</a:t>
            </a:r>
          </a:p>
        </p:txBody>
      </p:sp>
      <p:sp>
        <p:nvSpPr>
          <p:cNvPr id="3" name="Content Placeholder 2">
            <a:extLst>
              <a:ext uri="{FF2B5EF4-FFF2-40B4-BE49-F238E27FC236}">
                <a16:creationId xmlns:a16="http://schemas.microsoft.com/office/drawing/2014/main" id="{E8C5B472-934F-4EA6-A779-C5F832D51087}"/>
              </a:ext>
            </a:extLst>
          </p:cNvPr>
          <p:cNvSpPr>
            <a:spLocks noGrp="1"/>
          </p:cNvSpPr>
          <p:nvPr>
            <p:ph idx="1"/>
          </p:nvPr>
        </p:nvSpPr>
        <p:spPr/>
        <p:txBody>
          <a:bodyPr/>
          <a:lstStyle/>
          <a:p>
            <a:r>
              <a:rPr lang="en-US" dirty="0"/>
              <a:t>Given the increased lifetime risk of persistent HPV infection and increased prevalence of HPV-related cancers, clinicians should recommend the 9-valent HPV vaccine 3-dose series at 0, 2, and 6 months to all individuals with HIV who are 9 to 45 years old regardless of CD4 cell count, prior cervical or anal screening results, HPV test results, HPV-related cytologic changes, or other history of HPV-related lesions. (A3)</a:t>
            </a:r>
          </a:p>
        </p:txBody>
      </p:sp>
      <p:sp>
        <p:nvSpPr>
          <p:cNvPr id="4" name="Footer Placeholder 3">
            <a:extLst>
              <a:ext uri="{FF2B5EF4-FFF2-40B4-BE49-F238E27FC236}">
                <a16:creationId xmlns:a16="http://schemas.microsoft.com/office/drawing/2014/main" id="{1618807A-1DEA-4B36-B5DE-36615051951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FEA5D75-8039-48CB-8740-6E1500F32F1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9778D49-7025-4919-A417-7EC5D6952B13}"/>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02047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BCD1-D129-44E1-9A0F-CAC51DB68FAC}"/>
              </a:ext>
            </a:extLst>
          </p:cNvPr>
          <p:cNvSpPr>
            <a:spLocks noGrp="1"/>
          </p:cNvSpPr>
          <p:nvPr>
            <p:ph type="title"/>
          </p:nvPr>
        </p:nvSpPr>
        <p:spPr/>
        <p:txBody>
          <a:bodyPr/>
          <a:lstStyle/>
          <a:p>
            <a:r>
              <a:rPr lang="en-US" dirty="0"/>
              <a:t>Key Points:</a:t>
            </a:r>
            <a:br>
              <a:rPr lang="en-US" dirty="0"/>
            </a:br>
            <a:r>
              <a:rPr lang="en-US" dirty="0"/>
              <a:t>HPV Prevention</a:t>
            </a:r>
          </a:p>
        </p:txBody>
      </p:sp>
      <p:sp>
        <p:nvSpPr>
          <p:cNvPr id="3" name="Content Placeholder 2">
            <a:extLst>
              <a:ext uri="{FF2B5EF4-FFF2-40B4-BE49-F238E27FC236}">
                <a16:creationId xmlns:a16="http://schemas.microsoft.com/office/drawing/2014/main" id="{A85CE580-B3F9-48E0-8D9B-FB1E04C3BEE6}"/>
              </a:ext>
            </a:extLst>
          </p:cNvPr>
          <p:cNvSpPr>
            <a:spLocks noGrp="1"/>
          </p:cNvSpPr>
          <p:nvPr>
            <p:ph idx="1"/>
          </p:nvPr>
        </p:nvSpPr>
        <p:spPr/>
        <p:txBody>
          <a:bodyPr/>
          <a:lstStyle/>
          <a:p>
            <a:r>
              <a:rPr lang="en-US" dirty="0"/>
              <a:t>It is important that clinicians inform patients with HIV about the risk of acquiring HPV and other STIs from close physical contact with the external genitalia, anus, cervix, vagina, urethra, mouth and oral cavity, or any other location where HPV lesions are present.</a:t>
            </a:r>
          </a:p>
          <a:p>
            <a:r>
              <a:rPr lang="en-US" dirty="0"/>
              <a:t>Consistent and correct condom use remains an effective way to reduce the risk of transmission of most STIs, including HPV. However, it is important that clinicians inform patients that barrier protection, such as condoms and dental dams, may not fully protect against HPV.</a:t>
            </a:r>
          </a:p>
        </p:txBody>
      </p:sp>
      <p:sp>
        <p:nvSpPr>
          <p:cNvPr id="4" name="Footer Placeholder 3">
            <a:extLst>
              <a:ext uri="{FF2B5EF4-FFF2-40B4-BE49-F238E27FC236}">
                <a16:creationId xmlns:a16="http://schemas.microsoft.com/office/drawing/2014/main" id="{89357520-7577-47BD-8477-D57D3B4EB00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87620DB-C74E-4386-B244-BF2D9D442A0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A645F4F-DA60-4D36-8DCB-FBBC77F4AB12}"/>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64285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4FD0-DCA9-4AA6-A901-700F068C384B}"/>
              </a:ext>
            </a:extLst>
          </p:cNvPr>
          <p:cNvSpPr>
            <a:spLocks noGrp="1"/>
          </p:cNvSpPr>
          <p:nvPr>
            <p:ph type="title"/>
          </p:nvPr>
        </p:nvSpPr>
        <p:spPr/>
        <p:txBody>
          <a:bodyPr/>
          <a:lstStyle/>
          <a:p>
            <a:r>
              <a:rPr lang="en-US" dirty="0"/>
              <a:t>Recommendations:</a:t>
            </a:r>
            <a:br>
              <a:rPr lang="en-US" dirty="0"/>
            </a:br>
            <a:r>
              <a:rPr lang="en-US" dirty="0"/>
              <a:t>Screening for Anal Disease</a:t>
            </a:r>
          </a:p>
        </p:txBody>
      </p:sp>
      <p:sp>
        <p:nvSpPr>
          <p:cNvPr id="3" name="Content Placeholder 2">
            <a:extLst>
              <a:ext uri="{FF2B5EF4-FFF2-40B4-BE49-F238E27FC236}">
                <a16:creationId xmlns:a16="http://schemas.microsoft.com/office/drawing/2014/main" id="{584D7FF0-12A1-49A9-8726-39ACB91ED6C1}"/>
              </a:ext>
            </a:extLst>
          </p:cNvPr>
          <p:cNvSpPr>
            <a:spLocks noGrp="1"/>
          </p:cNvSpPr>
          <p:nvPr>
            <p:ph idx="1"/>
          </p:nvPr>
        </p:nvSpPr>
        <p:spPr/>
        <p:txBody>
          <a:bodyPr>
            <a:normAutofit fontScale="77500" lnSpcReduction="20000"/>
          </a:bodyPr>
          <a:lstStyle/>
          <a:p>
            <a:r>
              <a:rPr lang="en-US" dirty="0"/>
              <a:t>For all patients with HIV ≥35 years old, regardless of HPV vaccination status, clinicians should:</a:t>
            </a:r>
          </a:p>
          <a:p>
            <a:pPr lvl="1"/>
            <a:r>
              <a:rPr lang="en-US" dirty="0"/>
              <a:t>Inquire annually about anal symptoms, such as itching, bleeding, palpable masses or nodules, pain, tenesmus, or a feeling of rectal fullness. (A2)</a:t>
            </a:r>
          </a:p>
          <a:p>
            <a:pPr lvl="1"/>
            <a:r>
              <a:rPr lang="en-US" dirty="0"/>
              <a:t>Perform a visual inspection of the perianal [a] region. (A3)</a:t>
            </a:r>
          </a:p>
          <a:p>
            <a:pPr lvl="1"/>
            <a:r>
              <a:rPr lang="en-US" dirty="0"/>
              <a:t>Provide information about anal cancer screening and engage the patient in shared decision-making regarding screening, including anal cytology before DARE. (A3)</a:t>
            </a:r>
          </a:p>
          <a:p>
            <a:pPr lvl="1"/>
            <a:r>
              <a:rPr lang="en-US" dirty="0"/>
              <a:t>Perform DARE annually and whenever anal symptoms are present. (A*)</a:t>
            </a:r>
          </a:p>
          <a:p>
            <a:r>
              <a:rPr lang="en-US" dirty="0"/>
              <a:t>For adults ≥35 years old who have HIV and are men who have sex with men (A3), transgender women (A3), women (B3), or transgender men (B3), clinicians should perform or recommend annual (A3) anal Pap testing to identify potentially cancerous cytologic abnormalities.</a:t>
            </a:r>
          </a:p>
          <a:p>
            <a:r>
              <a:rPr lang="en-US" dirty="0"/>
              <a:t>Clinicians should promote smoking cessation for all patients with HIV, especially those at increased risk for anal cancer. (A3)</a:t>
            </a:r>
          </a:p>
          <a:p>
            <a:r>
              <a:rPr lang="en-US" dirty="0"/>
              <a:t>For all patients with HIV ≥35 years old, clinicians should recommend and perform annual DARE to screen for anal pathology. (B3)</a:t>
            </a:r>
          </a:p>
        </p:txBody>
      </p:sp>
      <p:sp>
        <p:nvSpPr>
          <p:cNvPr id="4" name="Footer Placeholder 3">
            <a:extLst>
              <a:ext uri="{FF2B5EF4-FFF2-40B4-BE49-F238E27FC236}">
                <a16:creationId xmlns:a16="http://schemas.microsoft.com/office/drawing/2014/main" id="{09D8C0CE-5C7D-4BBD-8D02-5502AC82B24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5B90589-9EB4-457E-90C3-F20F03533EC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611B6C3-FCDF-4CD7-BB80-482F95FF24A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7428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4FD0-DCA9-4AA6-A901-700F068C384B}"/>
              </a:ext>
            </a:extLst>
          </p:cNvPr>
          <p:cNvSpPr>
            <a:spLocks noGrp="1"/>
          </p:cNvSpPr>
          <p:nvPr>
            <p:ph type="title"/>
          </p:nvPr>
        </p:nvSpPr>
        <p:spPr/>
        <p:txBody>
          <a:bodyPr/>
          <a:lstStyle/>
          <a:p>
            <a:r>
              <a:rPr lang="en-US" dirty="0"/>
              <a:t>Recommendations:</a:t>
            </a:r>
            <a:br>
              <a:rPr lang="en-US" dirty="0"/>
            </a:br>
            <a:r>
              <a:rPr lang="en-US" dirty="0"/>
              <a:t>Screening for Anal Disease, </a:t>
            </a:r>
            <a:r>
              <a:rPr lang="en-US" sz="2400" i="1" dirty="0"/>
              <a:t>continued</a:t>
            </a:r>
            <a:endParaRPr lang="en-US" i="1" dirty="0"/>
          </a:p>
        </p:txBody>
      </p:sp>
      <p:sp>
        <p:nvSpPr>
          <p:cNvPr id="3" name="Content Placeholder 2">
            <a:extLst>
              <a:ext uri="{FF2B5EF4-FFF2-40B4-BE49-F238E27FC236}">
                <a16:creationId xmlns:a16="http://schemas.microsoft.com/office/drawing/2014/main" id="{584D7FF0-12A1-49A9-8726-39ACB91ED6C1}"/>
              </a:ext>
            </a:extLst>
          </p:cNvPr>
          <p:cNvSpPr>
            <a:spLocks noGrp="1"/>
          </p:cNvSpPr>
          <p:nvPr>
            <p:ph idx="1"/>
          </p:nvPr>
        </p:nvSpPr>
        <p:spPr/>
        <p:txBody>
          <a:bodyPr>
            <a:normAutofit fontScale="77500" lnSpcReduction="20000"/>
          </a:bodyPr>
          <a:lstStyle/>
          <a:p>
            <a:r>
              <a:rPr lang="en-US" dirty="0"/>
              <a:t>Clinicians should evaluate any patient with HIV &lt;35 years old who presents with signs or symptoms that suggest anal dysplasia. (A3)</a:t>
            </a:r>
          </a:p>
          <a:p>
            <a:r>
              <a:rPr lang="en-US" dirty="0"/>
              <a:t>Clinicians should conduct HRA and histology (via biopsy) for any patient with LSILs or HSILs or refer as needed. (A2)</a:t>
            </a:r>
          </a:p>
          <a:p>
            <a:r>
              <a:rPr lang="en-US" dirty="0"/>
              <a:t>For patients with anal cytology results indicating ASC-US, clinicians should perform HPV testing (A2):</a:t>
            </a:r>
          </a:p>
          <a:p>
            <a:pPr lvl="1"/>
            <a:r>
              <a:rPr lang="en-US" dirty="0"/>
              <a:t>If HPV testing is available and results are negative, repeat anal cytology in 1 year. (A3)</a:t>
            </a:r>
          </a:p>
          <a:p>
            <a:pPr lvl="1"/>
            <a:r>
              <a:rPr lang="en-US" dirty="0"/>
              <a:t>If HPV testing is available but reflex testing is not available, perform HPV test at follow-up within 6 months. (B2)</a:t>
            </a:r>
          </a:p>
          <a:p>
            <a:pPr lvl="1"/>
            <a:r>
              <a:rPr lang="en-US" dirty="0"/>
              <a:t>If positive for high-risk HPV or if HPV testing is not available, refer for HRA. (B2)</a:t>
            </a:r>
          </a:p>
          <a:p>
            <a:r>
              <a:rPr lang="en-US" dirty="0"/>
              <a:t>Clinicians should refer patients with suspected anal cancer determined by DARE or histology to an experienced specialist for evaluation and management. (A3)</a:t>
            </a:r>
          </a:p>
          <a:p>
            <a:r>
              <a:rPr lang="en-US" dirty="0"/>
              <a:t>Clinicians should discontinue screening for anal cancer when life expectancy is less than 10 years and in individuals with 2 consecutive negative anal cytology specimens who are not currently sexually active. (B3)</a:t>
            </a:r>
          </a:p>
        </p:txBody>
      </p:sp>
      <p:sp>
        <p:nvSpPr>
          <p:cNvPr id="4" name="Footer Placeholder 3">
            <a:extLst>
              <a:ext uri="{FF2B5EF4-FFF2-40B4-BE49-F238E27FC236}">
                <a16:creationId xmlns:a16="http://schemas.microsoft.com/office/drawing/2014/main" id="{09D8C0CE-5C7D-4BBD-8D02-5502AC82B24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5B90589-9EB4-457E-90C3-F20F03533EC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611B6C3-FCDF-4CD7-BB80-482F95FF24A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08797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807AA-F9BD-4020-83AB-4B7B90B53221}"/>
              </a:ext>
            </a:extLst>
          </p:cNvPr>
          <p:cNvSpPr>
            <a:spLocks noGrp="1"/>
          </p:cNvSpPr>
          <p:nvPr>
            <p:ph type="title"/>
          </p:nvPr>
        </p:nvSpPr>
        <p:spPr/>
        <p:txBody>
          <a:bodyPr/>
          <a:lstStyle/>
          <a:p>
            <a:r>
              <a:rPr lang="en-US" dirty="0"/>
              <a:t>Key Points:</a:t>
            </a:r>
            <a:br>
              <a:rPr lang="en-US" dirty="0"/>
            </a:br>
            <a:r>
              <a:rPr lang="en-US" dirty="0"/>
              <a:t>Rationale for Screening</a:t>
            </a:r>
          </a:p>
        </p:txBody>
      </p:sp>
      <p:sp>
        <p:nvSpPr>
          <p:cNvPr id="3" name="Content Placeholder 2">
            <a:extLst>
              <a:ext uri="{FF2B5EF4-FFF2-40B4-BE49-F238E27FC236}">
                <a16:creationId xmlns:a16="http://schemas.microsoft.com/office/drawing/2014/main" id="{A618931D-2FD7-4BFD-A2B8-95E04A405CB7}"/>
              </a:ext>
            </a:extLst>
          </p:cNvPr>
          <p:cNvSpPr>
            <a:spLocks noGrp="1"/>
          </p:cNvSpPr>
          <p:nvPr>
            <p:ph idx="1"/>
          </p:nvPr>
        </p:nvSpPr>
        <p:spPr/>
        <p:txBody>
          <a:bodyPr>
            <a:normAutofit/>
          </a:bodyPr>
          <a:lstStyle/>
          <a:p>
            <a:r>
              <a:rPr lang="en-US" dirty="0"/>
              <a:t>Inform patients about the objective of anal cancer screening and risk prevention. It is important to discuss the specifics of the screening procedure and identify patient preferences to support informed decision-making about screening.</a:t>
            </a:r>
          </a:p>
          <a:p>
            <a:r>
              <a:rPr lang="en-US" dirty="0"/>
              <a:t>Lower rates of anal cancer screening for people of color have been described and represent inequities in health care.</a:t>
            </a:r>
          </a:p>
          <a:p>
            <a:r>
              <a:rPr lang="en-US" dirty="0"/>
              <a:t>Missed opportunities for screening and prevention have been documented in 44% of individuals with anal cancer.</a:t>
            </a:r>
          </a:p>
          <a:p>
            <a:r>
              <a:rPr lang="en-US" dirty="0"/>
              <a:t>The absence of high-risk HPV in the anal canal is associated with a low risk of high-grade dysplasia and anal cancer.</a:t>
            </a:r>
          </a:p>
        </p:txBody>
      </p:sp>
      <p:sp>
        <p:nvSpPr>
          <p:cNvPr id="4" name="Footer Placeholder 3">
            <a:extLst>
              <a:ext uri="{FF2B5EF4-FFF2-40B4-BE49-F238E27FC236}">
                <a16:creationId xmlns:a16="http://schemas.microsoft.com/office/drawing/2014/main" id="{F57C6606-0C06-4902-A5F5-236B54629AF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17A59B7-B160-4E1C-87C1-0BCF9C11CE7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F4CCF96-0938-46B2-BBA0-4F0B79DF807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63322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06D7A-1CEC-4438-AF60-487DE77133BE}"/>
              </a:ext>
            </a:extLst>
          </p:cNvPr>
          <p:cNvSpPr>
            <a:spLocks noGrp="1"/>
          </p:cNvSpPr>
          <p:nvPr>
            <p:ph type="title"/>
          </p:nvPr>
        </p:nvSpPr>
        <p:spPr/>
        <p:txBody>
          <a:bodyPr/>
          <a:lstStyle/>
          <a:p>
            <a:r>
              <a:rPr lang="en-US" dirty="0"/>
              <a:t>Performing an Anal Cytology Test</a:t>
            </a:r>
          </a:p>
        </p:txBody>
      </p:sp>
      <p:sp>
        <p:nvSpPr>
          <p:cNvPr id="3" name="Content Placeholder 2">
            <a:extLst>
              <a:ext uri="{FF2B5EF4-FFF2-40B4-BE49-F238E27FC236}">
                <a16:creationId xmlns:a16="http://schemas.microsoft.com/office/drawing/2014/main" id="{BEABE2E1-13BF-4A41-9A18-818BE84F8998}"/>
              </a:ext>
            </a:extLst>
          </p:cNvPr>
          <p:cNvSpPr>
            <a:spLocks noGrp="1"/>
          </p:cNvSpPr>
          <p:nvPr>
            <p:ph idx="1"/>
          </p:nvPr>
        </p:nvSpPr>
        <p:spPr/>
        <p:txBody>
          <a:bodyPr/>
          <a:lstStyle/>
          <a:p>
            <a:r>
              <a:rPr lang="en-US" dirty="0"/>
              <a:t>Perform an anal cytology test </a:t>
            </a:r>
            <a:r>
              <a:rPr lang="en-US" i="1" dirty="0"/>
              <a:t>before</a:t>
            </a:r>
            <a:r>
              <a:rPr lang="en-US" dirty="0"/>
              <a:t> using swabs for other STI testing, using lubricant, or performing DARE.</a:t>
            </a:r>
          </a:p>
          <a:p>
            <a:r>
              <a:rPr lang="en-US" dirty="0"/>
              <a:t>A moistened nylon or polyester swab may be used to obtain an anal cytology sample according to the laboratory authority’s collection instructions (cotton swabs should not be used).</a:t>
            </a:r>
          </a:p>
          <a:p>
            <a:pPr lvl="1"/>
            <a:r>
              <a:rPr lang="en-US" dirty="0"/>
              <a:t>For detailed instructions, see </a:t>
            </a:r>
            <a:r>
              <a:rPr lang="en-US" dirty="0">
                <a:hlinkClick r:id="rId2"/>
              </a:rPr>
              <a:t>University of California San Francisco Anal Cancer Information &gt; Obtaining a specimen for anal cytology</a:t>
            </a:r>
            <a:r>
              <a:rPr lang="en-US" dirty="0"/>
              <a:t>.</a:t>
            </a:r>
          </a:p>
          <a:p>
            <a:r>
              <a:rPr lang="en-US" dirty="0"/>
              <a:t>Instruct patients to refrain from performing an anal enema or douche, engaging in anal sex, or inserting any objects into the anus for 24 hours before cytologic screening.</a:t>
            </a:r>
          </a:p>
        </p:txBody>
      </p:sp>
      <p:sp>
        <p:nvSpPr>
          <p:cNvPr id="4" name="Footer Placeholder 3">
            <a:extLst>
              <a:ext uri="{FF2B5EF4-FFF2-40B4-BE49-F238E27FC236}">
                <a16:creationId xmlns:a16="http://schemas.microsoft.com/office/drawing/2014/main" id="{ACC09AAC-B86E-4548-986E-E9AAA9400C8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48C7B4D-C17E-4FAC-AE73-ADD557CE5B9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640881A-9FCE-4EE8-BCCF-D47B5E21F7D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186356327"/>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1597</Words>
  <Application>Microsoft Office PowerPoint</Application>
  <PresentationFormat>Widescreen</PresentationFormat>
  <Paragraphs>108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Content</vt:lpstr>
      <vt:lpstr>PowerPoint Presentation</vt:lpstr>
      <vt:lpstr>Purpose of This Guideline</vt:lpstr>
      <vt:lpstr>Key Points: HPV-Related Anal Disease in Individuals With HIV</vt:lpstr>
      <vt:lpstr>Recommendation: HPV Prevention</vt:lpstr>
      <vt:lpstr>Key Points: HPV Prevention</vt:lpstr>
      <vt:lpstr>Recommendations: Screening for Anal Disease</vt:lpstr>
      <vt:lpstr>Recommendations: Screening for Anal Disease, continued</vt:lpstr>
      <vt:lpstr>Key Points: Rationale for Screening</vt:lpstr>
      <vt:lpstr>Performing an Anal Cytology Test</vt:lpstr>
      <vt:lpstr>Key Points: Digital Anorectal Examination (DARE)</vt:lpstr>
      <vt:lpstr>Recommendations: Follow-Up of Abnormal Anal Cytology Results</vt:lpstr>
      <vt:lpstr>Follow-Up of Anal  Cytological Screening  Results [a]</vt:lpstr>
      <vt:lpstr>Recommendations: Anal HSILs</vt:lpstr>
      <vt:lpstr>Recommendations: Anal Cancer</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24</cp:revision>
  <dcterms:created xsi:type="dcterms:W3CDTF">2022-05-26T16:37:43Z</dcterms:created>
  <dcterms:modified xsi:type="dcterms:W3CDTF">2023-10-25T12:51:36Z</dcterms:modified>
</cp:coreProperties>
</file>